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68" r:id="rId3"/>
    <p:sldId id="319" r:id="rId4"/>
    <p:sldId id="256" r:id="rId5"/>
    <p:sldId id="290" r:id="rId6"/>
    <p:sldId id="280" r:id="rId7"/>
    <p:sldId id="298" r:id="rId8"/>
    <p:sldId id="312" r:id="rId9"/>
    <p:sldId id="320" r:id="rId10"/>
    <p:sldId id="276" r:id="rId11"/>
    <p:sldId id="315" r:id="rId12"/>
    <p:sldId id="278" r:id="rId13"/>
    <p:sldId id="296" r:id="rId14"/>
    <p:sldId id="306" r:id="rId15"/>
    <p:sldId id="288" r:id="rId16"/>
    <p:sldId id="303" r:id="rId17"/>
    <p:sldId id="307" r:id="rId18"/>
    <p:sldId id="308" r:id="rId19"/>
    <p:sldId id="309" r:id="rId20"/>
    <p:sldId id="316" r:id="rId21"/>
    <p:sldId id="321" r:id="rId22"/>
    <p:sldId id="265" r:id="rId23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407" userDrawn="1">
          <p15:clr>
            <a:srgbClr val="A4A3A4"/>
          </p15:clr>
        </p15:guide>
        <p15:guide id="3" pos="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0065CC"/>
    <a:srgbClr val="D9D9D9"/>
    <a:srgbClr val="D9D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207" autoAdjust="0"/>
    <p:restoredTop sz="94660"/>
  </p:normalViewPr>
  <p:slideViewPr>
    <p:cSldViewPr>
      <p:cViewPr varScale="1">
        <p:scale>
          <a:sx n="75" d="100"/>
          <a:sy n="75" d="100"/>
        </p:scale>
        <p:origin x="573" y="45"/>
      </p:cViewPr>
      <p:guideLst>
        <p:guide orient="horz" pos="3407"/>
        <p:guide pos="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216"/>
    </p:cViewPr>
  </p:sorterViewPr>
  <p:notesViewPr>
    <p:cSldViewPr>
      <p:cViewPr varScale="1">
        <p:scale>
          <a:sx n="79" d="100"/>
          <a:sy n="79" d="100"/>
        </p:scale>
        <p:origin x="2552" y="8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6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338A4-62F9-445E-A803-6BED6C20B75C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D0364-C821-4668-A246-4345EC85AB1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393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B82EE-7859-43C3-BD1F-7B4F0DAB0F4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DB85-51F6-4F8B-9C9B-239CB5AE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9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TopPlaceholder"/>
          <p:cNvSpPr>
            <a:spLocks noChangeArrowheads="1"/>
          </p:cNvSpPr>
          <p:nvPr userDrawn="1"/>
        </p:nvSpPr>
        <p:spPr bwMode="auto">
          <a:xfrm>
            <a:off x="0" y="-2"/>
            <a:ext cx="2267744" cy="685800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283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190187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" name="think-cell Slide" r:id="rId4" imgW="524" imgH="526" progId="TCLayout.ActiveDocument.1">
                  <p:embed/>
                </p:oleObj>
              </mc:Choice>
              <mc:Fallback>
                <p:oleObj name="think-cell Slide" r:id="rId4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694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77B18B9-D19B-42FF-90DD-4E69D40B1F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4009722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3"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03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57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29469720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" name="think-cell Slide" r:id="rId8" imgW="524" imgH="526" progId="TCLayout.ActiveDocument.1">
                  <p:embed/>
                </p:oleObj>
              </mc:Choice>
              <mc:Fallback>
                <p:oleObj name="think-cell Slide" r:id="rId8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3871342" cy="14280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 lvl="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Click to edit Master text styles</a:t>
            </a:r>
          </a:p>
          <a:p>
            <a:pPr marR="0" lvl="0" indent="-228600" fontAlgn="auto">
              <a:lnSpc>
                <a:spcPct val="100000"/>
              </a:lnSpc>
              <a:spcAft>
                <a:spcPts val="0"/>
              </a:spcAft>
              <a:buClrTx/>
              <a:buSzTx/>
              <a:buChar char="•"/>
              <a:tabLst/>
            </a:pPr>
            <a:r>
              <a:rPr lang="en-US" dirty="0"/>
              <a:t>Second level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buChar char="–"/>
              <a:tabLst/>
            </a:pPr>
            <a:r>
              <a:rPr lang="en-US" dirty="0"/>
              <a:t>Third level</a:t>
            </a:r>
          </a:p>
          <a:p>
            <a:pPr marR="0" lvl="2" fontAlgn="auto">
              <a:lnSpc>
                <a:spcPct val="100000"/>
              </a:lnSpc>
              <a:spcAft>
                <a:spcPts val="0"/>
              </a:spcAft>
              <a:buClrTx/>
              <a:buSzTx/>
              <a:buChar char="»"/>
              <a:tabLst/>
            </a:pPr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627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</p:sldLayoutIdLst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kumimoji="0" lang="de-DE" sz="1600" b="0" i="0" u="none" strike="noStrike" kern="120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Arial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0" lang="en-US" sz="1600" b="0" i="0" u="none" strike="noStrike" kern="120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Arial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n-US" sz="1600" b="0" i="0" u="none" strike="noStrike" kern="120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Arial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n-US" sz="1600" b="0" i="0" u="none" strike="noStrike" kern="120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Arial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n-US" sz="1600" b="0" i="0" u="none" strike="noStrike" kern="120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Arial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de-DE" sz="20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7" Type="http://schemas.openxmlformats.org/officeDocument/2006/relationships/image" Target="../media/image10.png"/><Relationship Id="rId2" Type="http://schemas.openxmlformats.org/officeDocument/2006/relationships/tags" Target="../tags/tag6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80.xml"/><Relationship Id="rId18" Type="http://schemas.openxmlformats.org/officeDocument/2006/relationships/tags" Target="../tags/tag85.xml"/><Relationship Id="rId26" Type="http://schemas.openxmlformats.org/officeDocument/2006/relationships/tags" Target="../tags/tag93.xml"/><Relationship Id="rId39" Type="http://schemas.openxmlformats.org/officeDocument/2006/relationships/image" Target="../media/image11.emf"/><Relationship Id="rId21" Type="http://schemas.openxmlformats.org/officeDocument/2006/relationships/tags" Target="../tags/tag88.xml"/><Relationship Id="rId34" Type="http://schemas.openxmlformats.org/officeDocument/2006/relationships/tags" Target="../tags/tag101.xml"/><Relationship Id="rId7" Type="http://schemas.openxmlformats.org/officeDocument/2006/relationships/tags" Target="../tags/tag74.xml"/><Relationship Id="rId12" Type="http://schemas.openxmlformats.org/officeDocument/2006/relationships/tags" Target="../tags/tag79.xml"/><Relationship Id="rId17" Type="http://schemas.openxmlformats.org/officeDocument/2006/relationships/tags" Target="../tags/tag84.xml"/><Relationship Id="rId25" Type="http://schemas.openxmlformats.org/officeDocument/2006/relationships/tags" Target="../tags/tag92.xml"/><Relationship Id="rId33" Type="http://schemas.openxmlformats.org/officeDocument/2006/relationships/tags" Target="../tags/tag100.xml"/><Relationship Id="rId38" Type="http://schemas.openxmlformats.org/officeDocument/2006/relationships/oleObject" Target="../embeddings/oleObject17.bin"/><Relationship Id="rId2" Type="http://schemas.openxmlformats.org/officeDocument/2006/relationships/tags" Target="../tags/tag69.xml"/><Relationship Id="rId16" Type="http://schemas.openxmlformats.org/officeDocument/2006/relationships/tags" Target="../tags/tag83.xml"/><Relationship Id="rId20" Type="http://schemas.openxmlformats.org/officeDocument/2006/relationships/tags" Target="../tags/tag87.xml"/><Relationship Id="rId29" Type="http://schemas.openxmlformats.org/officeDocument/2006/relationships/tags" Target="../tags/tag96.xml"/><Relationship Id="rId1" Type="http://schemas.openxmlformats.org/officeDocument/2006/relationships/vmlDrawing" Target="../drawings/vmlDrawing12.v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24" Type="http://schemas.openxmlformats.org/officeDocument/2006/relationships/tags" Target="../tags/tag91.xml"/><Relationship Id="rId32" Type="http://schemas.openxmlformats.org/officeDocument/2006/relationships/tags" Target="../tags/tag99.xml"/><Relationship Id="rId37" Type="http://schemas.openxmlformats.org/officeDocument/2006/relationships/image" Target="../media/image1.emf"/><Relationship Id="rId5" Type="http://schemas.openxmlformats.org/officeDocument/2006/relationships/tags" Target="../tags/tag72.xml"/><Relationship Id="rId15" Type="http://schemas.openxmlformats.org/officeDocument/2006/relationships/tags" Target="../tags/tag82.xml"/><Relationship Id="rId23" Type="http://schemas.openxmlformats.org/officeDocument/2006/relationships/tags" Target="../tags/tag90.xml"/><Relationship Id="rId28" Type="http://schemas.openxmlformats.org/officeDocument/2006/relationships/tags" Target="../tags/tag95.xml"/><Relationship Id="rId36" Type="http://schemas.openxmlformats.org/officeDocument/2006/relationships/oleObject" Target="../embeddings/oleObject16.bin"/><Relationship Id="rId10" Type="http://schemas.openxmlformats.org/officeDocument/2006/relationships/tags" Target="../tags/tag77.xml"/><Relationship Id="rId19" Type="http://schemas.openxmlformats.org/officeDocument/2006/relationships/tags" Target="../tags/tag86.xml"/><Relationship Id="rId31" Type="http://schemas.openxmlformats.org/officeDocument/2006/relationships/tags" Target="../tags/tag98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Relationship Id="rId22" Type="http://schemas.openxmlformats.org/officeDocument/2006/relationships/tags" Target="../tags/tag89.xml"/><Relationship Id="rId27" Type="http://schemas.openxmlformats.org/officeDocument/2006/relationships/tags" Target="../tags/tag94.xml"/><Relationship Id="rId30" Type="http://schemas.openxmlformats.org/officeDocument/2006/relationships/tags" Target="../tags/tag97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75.xml"/><Relationship Id="rId3" Type="http://schemas.openxmlformats.org/officeDocument/2006/relationships/tags" Target="../tags/tag7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8.bin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tags" Target="../tags/tag114.xml"/><Relationship Id="rId17" Type="http://schemas.openxmlformats.org/officeDocument/2006/relationships/image" Target="../media/image12.emf"/><Relationship Id="rId2" Type="http://schemas.openxmlformats.org/officeDocument/2006/relationships/tags" Target="../tags/tag104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14.vml"/><Relationship Id="rId6" Type="http://schemas.openxmlformats.org/officeDocument/2006/relationships/tags" Target="../tags/tag108.xml"/><Relationship Id="rId11" Type="http://schemas.openxmlformats.org/officeDocument/2006/relationships/tags" Target="../tags/tag113.xml"/><Relationship Id="rId5" Type="http://schemas.openxmlformats.org/officeDocument/2006/relationships/tags" Target="../tags/tag107.xml"/><Relationship Id="rId15" Type="http://schemas.openxmlformats.org/officeDocument/2006/relationships/image" Target="../media/image6.emf"/><Relationship Id="rId10" Type="http://schemas.openxmlformats.org/officeDocument/2006/relationships/tags" Target="../tags/tag112.xml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126.xml"/><Relationship Id="rId18" Type="http://schemas.openxmlformats.org/officeDocument/2006/relationships/tags" Target="../tags/tag131.xml"/><Relationship Id="rId26" Type="http://schemas.openxmlformats.org/officeDocument/2006/relationships/tags" Target="../tags/tag139.xml"/><Relationship Id="rId3" Type="http://schemas.openxmlformats.org/officeDocument/2006/relationships/tags" Target="../tags/tag116.xml"/><Relationship Id="rId21" Type="http://schemas.openxmlformats.org/officeDocument/2006/relationships/tags" Target="../tags/tag134.xml"/><Relationship Id="rId34" Type="http://schemas.openxmlformats.org/officeDocument/2006/relationships/image" Target="../media/image13.emf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17" Type="http://schemas.openxmlformats.org/officeDocument/2006/relationships/tags" Target="../tags/tag130.xml"/><Relationship Id="rId25" Type="http://schemas.openxmlformats.org/officeDocument/2006/relationships/tags" Target="../tags/tag138.xml"/><Relationship Id="rId33" Type="http://schemas.openxmlformats.org/officeDocument/2006/relationships/oleObject" Target="../embeddings/oleObject22.bin"/><Relationship Id="rId2" Type="http://schemas.openxmlformats.org/officeDocument/2006/relationships/tags" Target="../tags/tag115.xml"/><Relationship Id="rId16" Type="http://schemas.openxmlformats.org/officeDocument/2006/relationships/tags" Target="../tags/tag129.xml"/><Relationship Id="rId20" Type="http://schemas.openxmlformats.org/officeDocument/2006/relationships/tags" Target="../tags/tag133.xml"/><Relationship Id="rId29" Type="http://schemas.openxmlformats.org/officeDocument/2006/relationships/tags" Target="../tags/tag142.xml"/><Relationship Id="rId1" Type="http://schemas.openxmlformats.org/officeDocument/2006/relationships/vmlDrawing" Target="../drawings/vmlDrawing15.v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24" Type="http://schemas.openxmlformats.org/officeDocument/2006/relationships/tags" Target="../tags/tag137.xml"/><Relationship Id="rId32" Type="http://schemas.openxmlformats.org/officeDocument/2006/relationships/image" Target="../media/image6.emf"/><Relationship Id="rId5" Type="http://schemas.openxmlformats.org/officeDocument/2006/relationships/tags" Target="../tags/tag118.xml"/><Relationship Id="rId15" Type="http://schemas.openxmlformats.org/officeDocument/2006/relationships/tags" Target="../tags/tag128.xml"/><Relationship Id="rId23" Type="http://schemas.openxmlformats.org/officeDocument/2006/relationships/tags" Target="../tags/tag136.xml"/><Relationship Id="rId28" Type="http://schemas.openxmlformats.org/officeDocument/2006/relationships/tags" Target="../tags/tag141.xml"/><Relationship Id="rId10" Type="http://schemas.openxmlformats.org/officeDocument/2006/relationships/tags" Target="../tags/tag123.xml"/><Relationship Id="rId19" Type="http://schemas.openxmlformats.org/officeDocument/2006/relationships/tags" Target="../tags/tag132.xml"/><Relationship Id="rId31" Type="http://schemas.openxmlformats.org/officeDocument/2006/relationships/oleObject" Target="../embeddings/oleObject21.bin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tags" Target="../tags/tag127.xml"/><Relationship Id="rId22" Type="http://schemas.openxmlformats.org/officeDocument/2006/relationships/tags" Target="../tags/tag135.xml"/><Relationship Id="rId27" Type="http://schemas.openxmlformats.org/officeDocument/2006/relationships/tags" Target="../tags/tag140.xml"/><Relationship Id="rId30" Type="http://schemas.openxmlformats.org/officeDocument/2006/relationships/slideLayout" Target="../slideLayouts/slideLayout2.xml"/><Relationship Id="rId8" Type="http://schemas.openxmlformats.org/officeDocument/2006/relationships/tags" Target="../tags/tag121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54.xml"/><Relationship Id="rId18" Type="http://schemas.openxmlformats.org/officeDocument/2006/relationships/tags" Target="../tags/tag159.xml"/><Relationship Id="rId26" Type="http://schemas.openxmlformats.org/officeDocument/2006/relationships/tags" Target="../tags/tag167.xml"/><Relationship Id="rId39" Type="http://schemas.openxmlformats.org/officeDocument/2006/relationships/image" Target="../media/image16.emf"/><Relationship Id="rId21" Type="http://schemas.openxmlformats.org/officeDocument/2006/relationships/tags" Target="../tags/tag162.xml"/><Relationship Id="rId34" Type="http://schemas.openxmlformats.org/officeDocument/2006/relationships/oleObject" Target="../embeddings/oleObject24.bin"/><Relationship Id="rId7" Type="http://schemas.openxmlformats.org/officeDocument/2006/relationships/tags" Target="../tags/tag148.xml"/><Relationship Id="rId2" Type="http://schemas.openxmlformats.org/officeDocument/2006/relationships/tags" Target="../tags/tag143.xml"/><Relationship Id="rId16" Type="http://schemas.openxmlformats.org/officeDocument/2006/relationships/tags" Target="../tags/tag157.xml"/><Relationship Id="rId20" Type="http://schemas.openxmlformats.org/officeDocument/2006/relationships/tags" Target="../tags/tag161.xml"/><Relationship Id="rId29" Type="http://schemas.openxmlformats.org/officeDocument/2006/relationships/tags" Target="../tags/tag170.xml"/><Relationship Id="rId41" Type="http://schemas.openxmlformats.org/officeDocument/2006/relationships/image" Target="../media/image17.emf"/><Relationship Id="rId1" Type="http://schemas.openxmlformats.org/officeDocument/2006/relationships/vmlDrawing" Target="../drawings/vmlDrawing16.vml"/><Relationship Id="rId6" Type="http://schemas.openxmlformats.org/officeDocument/2006/relationships/tags" Target="../tags/tag147.xml"/><Relationship Id="rId11" Type="http://schemas.openxmlformats.org/officeDocument/2006/relationships/tags" Target="../tags/tag152.xml"/><Relationship Id="rId24" Type="http://schemas.openxmlformats.org/officeDocument/2006/relationships/tags" Target="../tags/tag165.xml"/><Relationship Id="rId32" Type="http://schemas.openxmlformats.org/officeDocument/2006/relationships/oleObject" Target="../embeddings/oleObject23.bin"/><Relationship Id="rId37" Type="http://schemas.openxmlformats.org/officeDocument/2006/relationships/image" Target="../media/image15.emf"/><Relationship Id="rId40" Type="http://schemas.openxmlformats.org/officeDocument/2006/relationships/oleObject" Target="../embeddings/oleObject27.bin"/><Relationship Id="rId5" Type="http://schemas.openxmlformats.org/officeDocument/2006/relationships/tags" Target="../tags/tag146.xml"/><Relationship Id="rId15" Type="http://schemas.openxmlformats.org/officeDocument/2006/relationships/tags" Target="../tags/tag156.xml"/><Relationship Id="rId23" Type="http://schemas.openxmlformats.org/officeDocument/2006/relationships/tags" Target="../tags/tag164.xml"/><Relationship Id="rId28" Type="http://schemas.openxmlformats.org/officeDocument/2006/relationships/tags" Target="../tags/tag169.xml"/><Relationship Id="rId36" Type="http://schemas.openxmlformats.org/officeDocument/2006/relationships/oleObject" Target="../embeddings/oleObject25.bin"/><Relationship Id="rId10" Type="http://schemas.openxmlformats.org/officeDocument/2006/relationships/tags" Target="../tags/tag151.xml"/><Relationship Id="rId19" Type="http://schemas.openxmlformats.org/officeDocument/2006/relationships/tags" Target="../tags/tag160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145.xml"/><Relationship Id="rId9" Type="http://schemas.openxmlformats.org/officeDocument/2006/relationships/tags" Target="../tags/tag150.xml"/><Relationship Id="rId14" Type="http://schemas.openxmlformats.org/officeDocument/2006/relationships/tags" Target="../tags/tag155.xml"/><Relationship Id="rId22" Type="http://schemas.openxmlformats.org/officeDocument/2006/relationships/tags" Target="../tags/tag163.xml"/><Relationship Id="rId27" Type="http://schemas.openxmlformats.org/officeDocument/2006/relationships/tags" Target="../tags/tag168.xml"/><Relationship Id="rId30" Type="http://schemas.openxmlformats.org/officeDocument/2006/relationships/tags" Target="../tags/tag171.xml"/><Relationship Id="rId35" Type="http://schemas.openxmlformats.org/officeDocument/2006/relationships/image" Target="../media/image14.emf"/><Relationship Id="rId8" Type="http://schemas.openxmlformats.org/officeDocument/2006/relationships/tags" Target="../tags/tag149.xml"/><Relationship Id="rId3" Type="http://schemas.openxmlformats.org/officeDocument/2006/relationships/tags" Target="../tags/tag144.xml"/><Relationship Id="rId12" Type="http://schemas.openxmlformats.org/officeDocument/2006/relationships/tags" Target="../tags/tag153.xml"/><Relationship Id="rId17" Type="http://schemas.openxmlformats.org/officeDocument/2006/relationships/tags" Target="../tags/tag158.xml"/><Relationship Id="rId25" Type="http://schemas.openxmlformats.org/officeDocument/2006/relationships/tags" Target="../tags/tag166.xml"/><Relationship Id="rId33" Type="http://schemas.openxmlformats.org/officeDocument/2006/relationships/image" Target="../media/image1.emf"/><Relationship Id="rId38" Type="http://schemas.openxmlformats.org/officeDocument/2006/relationships/oleObject" Target="../embeddings/oleObject2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tags" Target="../tags/tag183.xml"/><Relationship Id="rId18" Type="http://schemas.openxmlformats.org/officeDocument/2006/relationships/tags" Target="../tags/tag188.xml"/><Relationship Id="rId3" Type="http://schemas.openxmlformats.org/officeDocument/2006/relationships/tags" Target="../tags/tag173.xml"/><Relationship Id="rId21" Type="http://schemas.openxmlformats.org/officeDocument/2006/relationships/oleObject" Target="../embeddings/oleObject28.bin"/><Relationship Id="rId7" Type="http://schemas.openxmlformats.org/officeDocument/2006/relationships/tags" Target="../tags/tag177.xml"/><Relationship Id="rId12" Type="http://schemas.openxmlformats.org/officeDocument/2006/relationships/tags" Target="../tags/tag182.xml"/><Relationship Id="rId17" Type="http://schemas.openxmlformats.org/officeDocument/2006/relationships/tags" Target="../tags/tag187.xml"/><Relationship Id="rId2" Type="http://schemas.openxmlformats.org/officeDocument/2006/relationships/tags" Target="../tags/tag172.xml"/><Relationship Id="rId16" Type="http://schemas.openxmlformats.org/officeDocument/2006/relationships/tags" Target="../tags/tag186.xml"/><Relationship Id="rId20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tags" Target="../tags/tag176.xml"/><Relationship Id="rId11" Type="http://schemas.openxmlformats.org/officeDocument/2006/relationships/tags" Target="../tags/tag181.xml"/><Relationship Id="rId24" Type="http://schemas.openxmlformats.org/officeDocument/2006/relationships/image" Target="../media/image18.emf"/><Relationship Id="rId5" Type="http://schemas.openxmlformats.org/officeDocument/2006/relationships/tags" Target="../tags/tag175.xml"/><Relationship Id="rId15" Type="http://schemas.openxmlformats.org/officeDocument/2006/relationships/tags" Target="../tags/tag185.xml"/><Relationship Id="rId23" Type="http://schemas.openxmlformats.org/officeDocument/2006/relationships/oleObject" Target="../embeddings/oleObject29.bin"/><Relationship Id="rId10" Type="http://schemas.openxmlformats.org/officeDocument/2006/relationships/tags" Target="../tags/tag180.xml"/><Relationship Id="rId19" Type="http://schemas.openxmlformats.org/officeDocument/2006/relationships/tags" Target="../tags/tag189.xml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tags" Target="../tags/tag184.xml"/><Relationship Id="rId22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201.xml"/><Relationship Id="rId18" Type="http://schemas.openxmlformats.org/officeDocument/2006/relationships/tags" Target="../tags/tag206.xml"/><Relationship Id="rId26" Type="http://schemas.openxmlformats.org/officeDocument/2006/relationships/tags" Target="../tags/tag214.xml"/><Relationship Id="rId3" Type="http://schemas.openxmlformats.org/officeDocument/2006/relationships/tags" Target="../tags/tag191.xml"/><Relationship Id="rId21" Type="http://schemas.openxmlformats.org/officeDocument/2006/relationships/tags" Target="../tags/tag209.xml"/><Relationship Id="rId34" Type="http://schemas.openxmlformats.org/officeDocument/2006/relationships/slideLayout" Target="../slideLayouts/slideLayout2.xml"/><Relationship Id="rId7" Type="http://schemas.openxmlformats.org/officeDocument/2006/relationships/tags" Target="../tags/tag195.xml"/><Relationship Id="rId12" Type="http://schemas.openxmlformats.org/officeDocument/2006/relationships/tags" Target="../tags/tag200.xml"/><Relationship Id="rId17" Type="http://schemas.openxmlformats.org/officeDocument/2006/relationships/tags" Target="../tags/tag205.xml"/><Relationship Id="rId25" Type="http://schemas.openxmlformats.org/officeDocument/2006/relationships/tags" Target="../tags/tag213.xml"/><Relationship Id="rId33" Type="http://schemas.openxmlformats.org/officeDocument/2006/relationships/tags" Target="../tags/tag221.xml"/><Relationship Id="rId2" Type="http://schemas.openxmlformats.org/officeDocument/2006/relationships/tags" Target="../tags/tag190.xml"/><Relationship Id="rId16" Type="http://schemas.openxmlformats.org/officeDocument/2006/relationships/tags" Target="../tags/tag204.xml"/><Relationship Id="rId20" Type="http://schemas.openxmlformats.org/officeDocument/2006/relationships/tags" Target="../tags/tag208.xml"/><Relationship Id="rId29" Type="http://schemas.openxmlformats.org/officeDocument/2006/relationships/tags" Target="../tags/tag217.xml"/><Relationship Id="rId1" Type="http://schemas.openxmlformats.org/officeDocument/2006/relationships/vmlDrawing" Target="../drawings/vmlDrawing18.vml"/><Relationship Id="rId6" Type="http://schemas.openxmlformats.org/officeDocument/2006/relationships/tags" Target="../tags/tag194.xml"/><Relationship Id="rId11" Type="http://schemas.openxmlformats.org/officeDocument/2006/relationships/tags" Target="../tags/tag199.xml"/><Relationship Id="rId24" Type="http://schemas.openxmlformats.org/officeDocument/2006/relationships/tags" Target="../tags/tag212.xml"/><Relationship Id="rId32" Type="http://schemas.openxmlformats.org/officeDocument/2006/relationships/tags" Target="../tags/tag220.xml"/><Relationship Id="rId5" Type="http://schemas.openxmlformats.org/officeDocument/2006/relationships/tags" Target="../tags/tag193.xml"/><Relationship Id="rId15" Type="http://schemas.openxmlformats.org/officeDocument/2006/relationships/tags" Target="../tags/tag203.xml"/><Relationship Id="rId23" Type="http://schemas.openxmlformats.org/officeDocument/2006/relationships/tags" Target="../tags/tag211.xml"/><Relationship Id="rId28" Type="http://schemas.openxmlformats.org/officeDocument/2006/relationships/tags" Target="../tags/tag216.xml"/><Relationship Id="rId36" Type="http://schemas.openxmlformats.org/officeDocument/2006/relationships/image" Target="../media/image1.emf"/><Relationship Id="rId10" Type="http://schemas.openxmlformats.org/officeDocument/2006/relationships/tags" Target="../tags/tag198.xml"/><Relationship Id="rId19" Type="http://schemas.openxmlformats.org/officeDocument/2006/relationships/tags" Target="../tags/tag207.xml"/><Relationship Id="rId31" Type="http://schemas.openxmlformats.org/officeDocument/2006/relationships/tags" Target="../tags/tag219.xml"/><Relationship Id="rId4" Type="http://schemas.openxmlformats.org/officeDocument/2006/relationships/tags" Target="../tags/tag192.xml"/><Relationship Id="rId9" Type="http://schemas.openxmlformats.org/officeDocument/2006/relationships/tags" Target="../tags/tag197.xml"/><Relationship Id="rId14" Type="http://schemas.openxmlformats.org/officeDocument/2006/relationships/tags" Target="../tags/tag202.xml"/><Relationship Id="rId22" Type="http://schemas.openxmlformats.org/officeDocument/2006/relationships/tags" Target="../tags/tag210.xml"/><Relationship Id="rId27" Type="http://schemas.openxmlformats.org/officeDocument/2006/relationships/tags" Target="../tags/tag215.xml"/><Relationship Id="rId30" Type="http://schemas.openxmlformats.org/officeDocument/2006/relationships/tags" Target="../tags/tag218.xml"/><Relationship Id="rId35" Type="http://schemas.openxmlformats.org/officeDocument/2006/relationships/oleObject" Target="../embeddings/oleObject30.bin"/><Relationship Id="rId8" Type="http://schemas.openxmlformats.org/officeDocument/2006/relationships/tags" Target="../tags/tag196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233.xml"/><Relationship Id="rId18" Type="http://schemas.openxmlformats.org/officeDocument/2006/relationships/tags" Target="../tags/tag238.xml"/><Relationship Id="rId26" Type="http://schemas.openxmlformats.org/officeDocument/2006/relationships/tags" Target="../tags/tag246.xml"/><Relationship Id="rId39" Type="http://schemas.openxmlformats.org/officeDocument/2006/relationships/tags" Target="../tags/tag259.xml"/><Relationship Id="rId21" Type="http://schemas.openxmlformats.org/officeDocument/2006/relationships/tags" Target="../tags/tag241.xml"/><Relationship Id="rId34" Type="http://schemas.openxmlformats.org/officeDocument/2006/relationships/tags" Target="../tags/tag254.xml"/><Relationship Id="rId42" Type="http://schemas.openxmlformats.org/officeDocument/2006/relationships/tags" Target="../tags/tag262.xml"/><Relationship Id="rId47" Type="http://schemas.openxmlformats.org/officeDocument/2006/relationships/tags" Target="../tags/tag267.xml"/><Relationship Id="rId50" Type="http://schemas.openxmlformats.org/officeDocument/2006/relationships/slideLayout" Target="../slideLayouts/slideLayout2.xml"/><Relationship Id="rId55" Type="http://schemas.openxmlformats.org/officeDocument/2006/relationships/oleObject" Target="../embeddings/oleObject33.bin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6" Type="http://schemas.openxmlformats.org/officeDocument/2006/relationships/tags" Target="../tags/tag236.xml"/><Relationship Id="rId29" Type="http://schemas.openxmlformats.org/officeDocument/2006/relationships/tags" Target="../tags/tag249.xml"/><Relationship Id="rId11" Type="http://schemas.openxmlformats.org/officeDocument/2006/relationships/tags" Target="../tags/tag231.xml"/><Relationship Id="rId24" Type="http://schemas.openxmlformats.org/officeDocument/2006/relationships/tags" Target="../tags/tag244.xml"/><Relationship Id="rId32" Type="http://schemas.openxmlformats.org/officeDocument/2006/relationships/tags" Target="../tags/tag252.xml"/><Relationship Id="rId37" Type="http://schemas.openxmlformats.org/officeDocument/2006/relationships/tags" Target="../tags/tag257.xml"/><Relationship Id="rId40" Type="http://schemas.openxmlformats.org/officeDocument/2006/relationships/tags" Target="../tags/tag260.xml"/><Relationship Id="rId45" Type="http://schemas.openxmlformats.org/officeDocument/2006/relationships/tags" Target="../tags/tag265.xml"/><Relationship Id="rId53" Type="http://schemas.openxmlformats.org/officeDocument/2006/relationships/oleObject" Target="../embeddings/oleObject32.bin"/><Relationship Id="rId58" Type="http://schemas.openxmlformats.org/officeDocument/2006/relationships/image" Target="../media/image21.emf"/><Relationship Id="rId5" Type="http://schemas.openxmlformats.org/officeDocument/2006/relationships/tags" Target="../tags/tag225.xml"/><Relationship Id="rId19" Type="http://schemas.openxmlformats.org/officeDocument/2006/relationships/tags" Target="../tags/tag239.xml"/><Relationship Id="rId4" Type="http://schemas.openxmlformats.org/officeDocument/2006/relationships/tags" Target="../tags/tag224.xml"/><Relationship Id="rId9" Type="http://schemas.openxmlformats.org/officeDocument/2006/relationships/tags" Target="../tags/tag229.xml"/><Relationship Id="rId14" Type="http://schemas.openxmlformats.org/officeDocument/2006/relationships/tags" Target="../tags/tag234.xml"/><Relationship Id="rId22" Type="http://schemas.openxmlformats.org/officeDocument/2006/relationships/tags" Target="../tags/tag242.xml"/><Relationship Id="rId27" Type="http://schemas.openxmlformats.org/officeDocument/2006/relationships/tags" Target="../tags/tag247.xml"/><Relationship Id="rId30" Type="http://schemas.openxmlformats.org/officeDocument/2006/relationships/tags" Target="../tags/tag250.xml"/><Relationship Id="rId35" Type="http://schemas.openxmlformats.org/officeDocument/2006/relationships/tags" Target="../tags/tag255.xml"/><Relationship Id="rId43" Type="http://schemas.openxmlformats.org/officeDocument/2006/relationships/tags" Target="../tags/tag263.xml"/><Relationship Id="rId48" Type="http://schemas.openxmlformats.org/officeDocument/2006/relationships/tags" Target="../tags/tag268.xml"/><Relationship Id="rId56" Type="http://schemas.openxmlformats.org/officeDocument/2006/relationships/image" Target="../media/image20.emf"/><Relationship Id="rId8" Type="http://schemas.openxmlformats.org/officeDocument/2006/relationships/tags" Target="../tags/tag228.xml"/><Relationship Id="rId51" Type="http://schemas.openxmlformats.org/officeDocument/2006/relationships/oleObject" Target="../embeddings/oleObject31.bin"/><Relationship Id="rId3" Type="http://schemas.openxmlformats.org/officeDocument/2006/relationships/tags" Target="../tags/tag223.xml"/><Relationship Id="rId12" Type="http://schemas.openxmlformats.org/officeDocument/2006/relationships/tags" Target="../tags/tag232.xml"/><Relationship Id="rId17" Type="http://schemas.openxmlformats.org/officeDocument/2006/relationships/tags" Target="../tags/tag237.xml"/><Relationship Id="rId25" Type="http://schemas.openxmlformats.org/officeDocument/2006/relationships/tags" Target="../tags/tag245.xml"/><Relationship Id="rId33" Type="http://schemas.openxmlformats.org/officeDocument/2006/relationships/tags" Target="../tags/tag253.xml"/><Relationship Id="rId38" Type="http://schemas.openxmlformats.org/officeDocument/2006/relationships/tags" Target="../tags/tag258.xml"/><Relationship Id="rId46" Type="http://schemas.openxmlformats.org/officeDocument/2006/relationships/tags" Target="../tags/tag266.xml"/><Relationship Id="rId59" Type="http://schemas.openxmlformats.org/officeDocument/2006/relationships/oleObject" Target="../embeddings/oleObject35.bin"/><Relationship Id="rId20" Type="http://schemas.openxmlformats.org/officeDocument/2006/relationships/tags" Target="../tags/tag240.xml"/><Relationship Id="rId41" Type="http://schemas.openxmlformats.org/officeDocument/2006/relationships/tags" Target="../tags/tag261.xml"/><Relationship Id="rId54" Type="http://schemas.openxmlformats.org/officeDocument/2006/relationships/image" Target="../media/image19.emf"/><Relationship Id="rId1" Type="http://schemas.openxmlformats.org/officeDocument/2006/relationships/vmlDrawing" Target="../drawings/vmlDrawing19.vml"/><Relationship Id="rId6" Type="http://schemas.openxmlformats.org/officeDocument/2006/relationships/tags" Target="../tags/tag226.xml"/><Relationship Id="rId15" Type="http://schemas.openxmlformats.org/officeDocument/2006/relationships/tags" Target="../tags/tag235.xml"/><Relationship Id="rId23" Type="http://schemas.openxmlformats.org/officeDocument/2006/relationships/tags" Target="../tags/tag243.xml"/><Relationship Id="rId28" Type="http://schemas.openxmlformats.org/officeDocument/2006/relationships/tags" Target="../tags/tag248.xml"/><Relationship Id="rId36" Type="http://schemas.openxmlformats.org/officeDocument/2006/relationships/tags" Target="../tags/tag256.xml"/><Relationship Id="rId49" Type="http://schemas.openxmlformats.org/officeDocument/2006/relationships/tags" Target="../tags/tag269.xml"/><Relationship Id="rId57" Type="http://schemas.openxmlformats.org/officeDocument/2006/relationships/oleObject" Target="../embeddings/oleObject34.bin"/><Relationship Id="rId10" Type="http://schemas.openxmlformats.org/officeDocument/2006/relationships/tags" Target="../tags/tag230.xml"/><Relationship Id="rId31" Type="http://schemas.openxmlformats.org/officeDocument/2006/relationships/tags" Target="../tags/tag251.xml"/><Relationship Id="rId44" Type="http://schemas.openxmlformats.org/officeDocument/2006/relationships/tags" Target="../tags/tag264.xml"/><Relationship Id="rId52" Type="http://schemas.openxmlformats.org/officeDocument/2006/relationships/image" Target="../media/image1.emf"/><Relationship Id="rId60" Type="http://schemas.openxmlformats.org/officeDocument/2006/relationships/image" Target="../media/image22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76.xml"/><Relationship Id="rId13" Type="http://schemas.openxmlformats.org/officeDocument/2006/relationships/tags" Target="../tags/tag281.xml"/><Relationship Id="rId18" Type="http://schemas.openxmlformats.org/officeDocument/2006/relationships/tags" Target="../tags/tag286.xml"/><Relationship Id="rId3" Type="http://schemas.openxmlformats.org/officeDocument/2006/relationships/tags" Target="../tags/tag271.xml"/><Relationship Id="rId21" Type="http://schemas.openxmlformats.org/officeDocument/2006/relationships/oleObject" Target="../embeddings/oleObject36.bin"/><Relationship Id="rId7" Type="http://schemas.openxmlformats.org/officeDocument/2006/relationships/tags" Target="../tags/tag275.xml"/><Relationship Id="rId12" Type="http://schemas.openxmlformats.org/officeDocument/2006/relationships/tags" Target="../tags/tag280.xml"/><Relationship Id="rId17" Type="http://schemas.openxmlformats.org/officeDocument/2006/relationships/tags" Target="../tags/tag285.xml"/><Relationship Id="rId2" Type="http://schemas.openxmlformats.org/officeDocument/2006/relationships/tags" Target="../tags/tag270.xml"/><Relationship Id="rId16" Type="http://schemas.openxmlformats.org/officeDocument/2006/relationships/tags" Target="../tags/tag284.xml"/><Relationship Id="rId20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tags" Target="../tags/tag274.xml"/><Relationship Id="rId11" Type="http://schemas.openxmlformats.org/officeDocument/2006/relationships/tags" Target="../tags/tag279.xml"/><Relationship Id="rId5" Type="http://schemas.openxmlformats.org/officeDocument/2006/relationships/tags" Target="../tags/tag273.xml"/><Relationship Id="rId15" Type="http://schemas.openxmlformats.org/officeDocument/2006/relationships/tags" Target="../tags/tag283.xml"/><Relationship Id="rId10" Type="http://schemas.openxmlformats.org/officeDocument/2006/relationships/tags" Target="../tags/tag278.xml"/><Relationship Id="rId19" Type="http://schemas.openxmlformats.org/officeDocument/2006/relationships/tags" Target="../tags/tag287.xml"/><Relationship Id="rId4" Type="http://schemas.openxmlformats.org/officeDocument/2006/relationships/tags" Target="../tags/tag272.xml"/><Relationship Id="rId9" Type="http://schemas.openxmlformats.org/officeDocument/2006/relationships/tags" Target="../tags/tag277.xml"/><Relationship Id="rId14" Type="http://schemas.openxmlformats.org/officeDocument/2006/relationships/tags" Target="../tags/tag282.xml"/><Relationship Id="rId2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94.xml"/><Relationship Id="rId13" Type="http://schemas.openxmlformats.org/officeDocument/2006/relationships/tags" Target="../tags/tag299.xml"/><Relationship Id="rId18" Type="http://schemas.openxmlformats.org/officeDocument/2006/relationships/tags" Target="../tags/tag304.xml"/><Relationship Id="rId3" Type="http://schemas.openxmlformats.org/officeDocument/2006/relationships/tags" Target="../tags/tag289.xml"/><Relationship Id="rId21" Type="http://schemas.openxmlformats.org/officeDocument/2006/relationships/image" Target="../media/image1.emf"/><Relationship Id="rId7" Type="http://schemas.openxmlformats.org/officeDocument/2006/relationships/tags" Target="../tags/tag293.xml"/><Relationship Id="rId12" Type="http://schemas.openxmlformats.org/officeDocument/2006/relationships/tags" Target="../tags/tag298.xml"/><Relationship Id="rId17" Type="http://schemas.openxmlformats.org/officeDocument/2006/relationships/tags" Target="../tags/tag303.xml"/><Relationship Id="rId25" Type="http://schemas.openxmlformats.org/officeDocument/2006/relationships/image" Target="../media/image24.emf"/><Relationship Id="rId2" Type="http://schemas.openxmlformats.org/officeDocument/2006/relationships/tags" Target="../tags/tag288.xml"/><Relationship Id="rId16" Type="http://schemas.openxmlformats.org/officeDocument/2006/relationships/tags" Target="../tags/tag302.xml"/><Relationship Id="rId20" Type="http://schemas.openxmlformats.org/officeDocument/2006/relationships/oleObject" Target="../embeddings/oleObject37.bin"/><Relationship Id="rId1" Type="http://schemas.openxmlformats.org/officeDocument/2006/relationships/vmlDrawing" Target="../drawings/vmlDrawing21.vml"/><Relationship Id="rId6" Type="http://schemas.openxmlformats.org/officeDocument/2006/relationships/tags" Target="../tags/tag292.xml"/><Relationship Id="rId11" Type="http://schemas.openxmlformats.org/officeDocument/2006/relationships/tags" Target="../tags/tag297.xml"/><Relationship Id="rId24" Type="http://schemas.openxmlformats.org/officeDocument/2006/relationships/oleObject" Target="../embeddings/oleObject39.bin"/><Relationship Id="rId5" Type="http://schemas.openxmlformats.org/officeDocument/2006/relationships/tags" Target="../tags/tag291.xml"/><Relationship Id="rId15" Type="http://schemas.openxmlformats.org/officeDocument/2006/relationships/tags" Target="../tags/tag301.xml"/><Relationship Id="rId23" Type="http://schemas.openxmlformats.org/officeDocument/2006/relationships/image" Target="../media/image23.emf"/><Relationship Id="rId10" Type="http://schemas.openxmlformats.org/officeDocument/2006/relationships/tags" Target="../tags/tag296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290.xml"/><Relationship Id="rId9" Type="http://schemas.openxmlformats.org/officeDocument/2006/relationships/tags" Target="../tags/tag295.xml"/><Relationship Id="rId14" Type="http://schemas.openxmlformats.org/officeDocument/2006/relationships/tags" Target="../tags/tag300.xml"/><Relationship Id="rId22" Type="http://schemas.openxmlformats.org/officeDocument/2006/relationships/oleObject" Target="../embeddings/oleObject3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0.bin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tags" Target="../tags/tag331.xml"/><Relationship Id="rId21" Type="http://schemas.openxmlformats.org/officeDocument/2006/relationships/tags" Target="../tags/tag326.xml"/><Relationship Id="rId42" Type="http://schemas.openxmlformats.org/officeDocument/2006/relationships/tags" Target="../tags/tag347.xml"/><Relationship Id="rId47" Type="http://schemas.openxmlformats.org/officeDocument/2006/relationships/tags" Target="../tags/tag352.xml"/><Relationship Id="rId63" Type="http://schemas.openxmlformats.org/officeDocument/2006/relationships/tags" Target="../tags/tag368.xml"/><Relationship Id="rId68" Type="http://schemas.openxmlformats.org/officeDocument/2006/relationships/tags" Target="../tags/tag373.xml"/><Relationship Id="rId2" Type="http://schemas.openxmlformats.org/officeDocument/2006/relationships/tags" Target="../tags/tag307.xml"/><Relationship Id="rId16" Type="http://schemas.openxmlformats.org/officeDocument/2006/relationships/tags" Target="../tags/tag321.xml"/><Relationship Id="rId29" Type="http://schemas.openxmlformats.org/officeDocument/2006/relationships/tags" Target="../tags/tag334.xml"/><Relationship Id="rId11" Type="http://schemas.openxmlformats.org/officeDocument/2006/relationships/tags" Target="../tags/tag316.xml"/><Relationship Id="rId24" Type="http://schemas.openxmlformats.org/officeDocument/2006/relationships/tags" Target="../tags/tag329.xml"/><Relationship Id="rId32" Type="http://schemas.openxmlformats.org/officeDocument/2006/relationships/tags" Target="../tags/tag337.xml"/><Relationship Id="rId37" Type="http://schemas.openxmlformats.org/officeDocument/2006/relationships/tags" Target="../tags/tag342.xml"/><Relationship Id="rId40" Type="http://schemas.openxmlformats.org/officeDocument/2006/relationships/tags" Target="../tags/tag345.xml"/><Relationship Id="rId45" Type="http://schemas.openxmlformats.org/officeDocument/2006/relationships/tags" Target="../tags/tag350.xml"/><Relationship Id="rId53" Type="http://schemas.openxmlformats.org/officeDocument/2006/relationships/tags" Target="../tags/tag358.xml"/><Relationship Id="rId58" Type="http://schemas.openxmlformats.org/officeDocument/2006/relationships/tags" Target="../tags/tag363.xml"/><Relationship Id="rId66" Type="http://schemas.openxmlformats.org/officeDocument/2006/relationships/tags" Target="../tags/tag371.xml"/><Relationship Id="rId74" Type="http://schemas.openxmlformats.org/officeDocument/2006/relationships/slideLayout" Target="../slideLayouts/slideLayout2.xml"/><Relationship Id="rId5" Type="http://schemas.openxmlformats.org/officeDocument/2006/relationships/tags" Target="../tags/tag310.xml"/><Relationship Id="rId61" Type="http://schemas.openxmlformats.org/officeDocument/2006/relationships/tags" Target="../tags/tag366.xml"/><Relationship Id="rId19" Type="http://schemas.openxmlformats.org/officeDocument/2006/relationships/tags" Target="../tags/tag324.xml"/><Relationship Id="rId14" Type="http://schemas.openxmlformats.org/officeDocument/2006/relationships/tags" Target="../tags/tag319.xml"/><Relationship Id="rId22" Type="http://schemas.openxmlformats.org/officeDocument/2006/relationships/tags" Target="../tags/tag327.xml"/><Relationship Id="rId27" Type="http://schemas.openxmlformats.org/officeDocument/2006/relationships/tags" Target="../tags/tag332.xml"/><Relationship Id="rId30" Type="http://schemas.openxmlformats.org/officeDocument/2006/relationships/tags" Target="../tags/tag335.xml"/><Relationship Id="rId35" Type="http://schemas.openxmlformats.org/officeDocument/2006/relationships/tags" Target="../tags/tag340.xml"/><Relationship Id="rId43" Type="http://schemas.openxmlformats.org/officeDocument/2006/relationships/tags" Target="../tags/tag348.xml"/><Relationship Id="rId48" Type="http://schemas.openxmlformats.org/officeDocument/2006/relationships/tags" Target="../tags/tag353.xml"/><Relationship Id="rId56" Type="http://schemas.openxmlformats.org/officeDocument/2006/relationships/tags" Target="../tags/tag361.xml"/><Relationship Id="rId64" Type="http://schemas.openxmlformats.org/officeDocument/2006/relationships/tags" Target="../tags/tag369.xml"/><Relationship Id="rId69" Type="http://schemas.openxmlformats.org/officeDocument/2006/relationships/tags" Target="../tags/tag374.xml"/><Relationship Id="rId8" Type="http://schemas.openxmlformats.org/officeDocument/2006/relationships/tags" Target="../tags/tag313.xml"/><Relationship Id="rId51" Type="http://schemas.openxmlformats.org/officeDocument/2006/relationships/tags" Target="../tags/tag356.xml"/><Relationship Id="rId72" Type="http://schemas.openxmlformats.org/officeDocument/2006/relationships/tags" Target="../tags/tag377.xml"/><Relationship Id="rId3" Type="http://schemas.openxmlformats.org/officeDocument/2006/relationships/tags" Target="../tags/tag308.xml"/><Relationship Id="rId12" Type="http://schemas.openxmlformats.org/officeDocument/2006/relationships/tags" Target="../tags/tag317.xml"/><Relationship Id="rId17" Type="http://schemas.openxmlformats.org/officeDocument/2006/relationships/tags" Target="../tags/tag322.xml"/><Relationship Id="rId25" Type="http://schemas.openxmlformats.org/officeDocument/2006/relationships/tags" Target="../tags/tag330.xml"/><Relationship Id="rId33" Type="http://schemas.openxmlformats.org/officeDocument/2006/relationships/tags" Target="../tags/tag338.xml"/><Relationship Id="rId38" Type="http://schemas.openxmlformats.org/officeDocument/2006/relationships/tags" Target="../tags/tag343.xml"/><Relationship Id="rId46" Type="http://schemas.openxmlformats.org/officeDocument/2006/relationships/tags" Target="../tags/tag351.xml"/><Relationship Id="rId59" Type="http://schemas.openxmlformats.org/officeDocument/2006/relationships/tags" Target="../tags/tag364.xml"/><Relationship Id="rId67" Type="http://schemas.openxmlformats.org/officeDocument/2006/relationships/tags" Target="../tags/tag372.xml"/><Relationship Id="rId20" Type="http://schemas.openxmlformats.org/officeDocument/2006/relationships/tags" Target="../tags/tag325.xml"/><Relationship Id="rId41" Type="http://schemas.openxmlformats.org/officeDocument/2006/relationships/tags" Target="../tags/tag346.xml"/><Relationship Id="rId54" Type="http://schemas.openxmlformats.org/officeDocument/2006/relationships/tags" Target="../tags/tag359.xml"/><Relationship Id="rId62" Type="http://schemas.openxmlformats.org/officeDocument/2006/relationships/tags" Target="../tags/tag367.xml"/><Relationship Id="rId70" Type="http://schemas.openxmlformats.org/officeDocument/2006/relationships/tags" Target="../tags/tag375.xml"/><Relationship Id="rId75" Type="http://schemas.openxmlformats.org/officeDocument/2006/relationships/oleObject" Target="../embeddings/oleObject41.bin"/><Relationship Id="rId1" Type="http://schemas.openxmlformats.org/officeDocument/2006/relationships/vmlDrawing" Target="../drawings/vmlDrawing23.vml"/><Relationship Id="rId6" Type="http://schemas.openxmlformats.org/officeDocument/2006/relationships/tags" Target="../tags/tag311.xml"/><Relationship Id="rId15" Type="http://schemas.openxmlformats.org/officeDocument/2006/relationships/tags" Target="../tags/tag320.xml"/><Relationship Id="rId23" Type="http://schemas.openxmlformats.org/officeDocument/2006/relationships/tags" Target="../tags/tag328.xml"/><Relationship Id="rId28" Type="http://schemas.openxmlformats.org/officeDocument/2006/relationships/tags" Target="../tags/tag333.xml"/><Relationship Id="rId36" Type="http://schemas.openxmlformats.org/officeDocument/2006/relationships/tags" Target="../tags/tag341.xml"/><Relationship Id="rId49" Type="http://schemas.openxmlformats.org/officeDocument/2006/relationships/tags" Target="../tags/tag354.xml"/><Relationship Id="rId57" Type="http://schemas.openxmlformats.org/officeDocument/2006/relationships/tags" Target="../tags/tag362.xml"/><Relationship Id="rId10" Type="http://schemas.openxmlformats.org/officeDocument/2006/relationships/tags" Target="../tags/tag315.xml"/><Relationship Id="rId31" Type="http://schemas.openxmlformats.org/officeDocument/2006/relationships/tags" Target="../tags/tag336.xml"/><Relationship Id="rId44" Type="http://schemas.openxmlformats.org/officeDocument/2006/relationships/tags" Target="../tags/tag349.xml"/><Relationship Id="rId52" Type="http://schemas.openxmlformats.org/officeDocument/2006/relationships/tags" Target="../tags/tag357.xml"/><Relationship Id="rId60" Type="http://schemas.openxmlformats.org/officeDocument/2006/relationships/tags" Target="../tags/tag365.xml"/><Relationship Id="rId65" Type="http://schemas.openxmlformats.org/officeDocument/2006/relationships/tags" Target="../tags/tag370.xml"/><Relationship Id="rId73" Type="http://schemas.openxmlformats.org/officeDocument/2006/relationships/tags" Target="../tags/tag378.xml"/><Relationship Id="rId4" Type="http://schemas.openxmlformats.org/officeDocument/2006/relationships/tags" Target="../tags/tag309.xml"/><Relationship Id="rId9" Type="http://schemas.openxmlformats.org/officeDocument/2006/relationships/tags" Target="../tags/tag314.xml"/><Relationship Id="rId13" Type="http://schemas.openxmlformats.org/officeDocument/2006/relationships/tags" Target="../tags/tag318.xml"/><Relationship Id="rId18" Type="http://schemas.openxmlformats.org/officeDocument/2006/relationships/tags" Target="../tags/tag323.xml"/><Relationship Id="rId39" Type="http://schemas.openxmlformats.org/officeDocument/2006/relationships/tags" Target="../tags/tag344.xml"/><Relationship Id="rId34" Type="http://schemas.openxmlformats.org/officeDocument/2006/relationships/tags" Target="../tags/tag339.xml"/><Relationship Id="rId50" Type="http://schemas.openxmlformats.org/officeDocument/2006/relationships/tags" Target="../tags/tag355.xml"/><Relationship Id="rId55" Type="http://schemas.openxmlformats.org/officeDocument/2006/relationships/tags" Target="../tags/tag360.xml"/><Relationship Id="rId76" Type="http://schemas.openxmlformats.org/officeDocument/2006/relationships/image" Target="../media/image1.emf"/><Relationship Id="rId7" Type="http://schemas.openxmlformats.org/officeDocument/2006/relationships/tags" Target="../tags/tag312.xml"/><Relationship Id="rId71" Type="http://schemas.openxmlformats.org/officeDocument/2006/relationships/tags" Target="../tags/tag37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image" Target="../media/image1.emf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oleObject" Target="../embeddings/oleObject6.bin"/><Relationship Id="rId2" Type="http://schemas.openxmlformats.org/officeDocument/2006/relationships/tags" Target="../tags/tag9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.emf"/><Relationship Id="rId1" Type="http://schemas.openxmlformats.org/officeDocument/2006/relationships/vmlDrawing" Target="../drawings/vmlDrawing6.v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oleObject" Target="../embeddings/oleObject7.bin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image" Target="../media/image4.jpeg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image" Target="../media/image1.emf"/><Relationship Id="rId2" Type="http://schemas.openxmlformats.org/officeDocument/2006/relationships/tags" Target="../tags/tag23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7.v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31.xml"/><Relationship Id="rId19" Type="http://schemas.openxmlformats.org/officeDocument/2006/relationships/image" Target="../media/image5.jpeg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oleObject" Target="../embeddings/oleObject10.bin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image" Target="../media/image6.emf"/><Relationship Id="rId2" Type="http://schemas.openxmlformats.org/officeDocument/2006/relationships/tags" Target="../tags/tag36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8.v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44.xml"/><Relationship Id="rId19" Type="http://schemas.openxmlformats.org/officeDocument/2006/relationships/image" Target="../media/image7.emf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50.xml"/><Relationship Id="rId21" Type="http://schemas.openxmlformats.org/officeDocument/2006/relationships/oleObject" Target="../embeddings/oleObject12.bin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" Type="http://schemas.openxmlformats.org/officeDocument/2006/relationships/tags" Target="../tags/tag49.xml"/><Relationship Id="rId16" Type="http://schemas.openxmlformats.org/officeDocument/2006/relationships/tags" Target="../tags/tag63.xml"/><Relationship Id="rId20" Type="http://schemas.openxmlformats.org/officeDocument/2006/relationships/image" Target="../media/image1.emf"/><Relationship Id="rId1" Type="http://schemas.openxmlformats.org/officeDocument/2006/relationships/vmlDrawing" Target="../drawings/vmlDrawing9.v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image" Target="../media/image9.emf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23" Type="http://schemas.openxmlformats.org/officeDocument/2006/relationships/oleObject" Target="../embeddings/oleObject13.bin"/><Relationship Id="rId10" Type="http://schemas.openxmlformats.org/officeDocument/2006/relationships/tags" Target="../tags/tag57.xml"/><Relationship Id="rId19" Type="http://schemas.openxmlformats.org/officeDocument/2006/relationships/oleObject" Target="../embeddings/oleObject11.bin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4.bin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 bwMode="auto">
          <a:xfrm>
            <a:off x="2807804" y="1965732"/>
            <a:ext cx="493553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9535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3200" b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  <a:defRPr/>
            </a:pPr>
            <a:r>
              <a:rPr lang="en-US" kern="0" dirty="0">
                <a:latin typeface="Arial"/>
              </a:rPr>
              <a:t>Slide templates:</a:t>
            </a:r>
          </a:p>
          <a:p>
            <a:pPr marL="0" marR="0" lvl="0" indent="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  <a:defRPr/>
            </a:pPr>
            <a:r>
              <a:rPr lang="en-US" kern="0" dirty="0">
                <a:latin typeface="Arial"/>
              </a:rPr>
              <a:t>CEO-level Presentation Skills course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3" name="Rectangle 1027"/>
          <p:cNvSpPr txBox="1">
            <a:spLocks noChangeArrowheads="1"/>
          </p:cNvSpPr>
          <p:nvPr/>
        </p:nvSpPr>
        <p:spPr>
          <a:xfrm>
            <a:off x="2807804" y="4221088"/>
            <a:ext cx="56043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96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Illustrative slide template collection</a:t>
            </a:r>
          </a:p>
        </p:txBody>
      </p:sp>
    </p:spTree>
    <p:extLst>
      <p:ext uri="{BB962C8B-B14F-4D97-AF65-F5344CB8AC3E}">
        <p14:creationId xmlns:p14="http://schemas.microsoft.com/office/powerpoint/2010/main" val="2139350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2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9586510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6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de-DE" sz="160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" name="2. Slide Title"/>
          <p:cNvSpPr txBox="1">
            <a:spLocks/>
          </p:cNvSpPr>
          <p:nvPr/>
        </p:nvSpPr>
        <p:spPr bwMode="auto">
          <a:xfrm>
            <a:off x="119063" y="230188"/>
            <a:ext cx="861853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9535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19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444500" marR="0" lvl="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Growth opportunities along customer white spots, geographic</a:t>
            </a:r>
            <a:r>
              <a:rPr kumimoji="0" lang="en-US" sz="22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growth and portfolio expansion exist for ...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Marvin Title Tracker Circle"/>
          <p:cNvSpPr/>
          <p:nvPr/>
        </p:nvSpPr>
        <p:spPr>
          <a:xfrm>
            <a:off x="106362" y="230187"/>
            <a:ext cx="377825" cy="377825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</a:ln>
          <a:effectLst/>
        </p:spPr>
        <p:txBody>
          <a:bodyPr wrap="none" rtlCol="0" anchor="ctr" anchorCtr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06362" y="6542808"/>
            <a:ext cx="597780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000" dirty="0"/>
              <a:t>SOURCE: Team Analysis</a:t>
            </a:r>
          </a:p>
        </p:txBody>
      </p:sp>
      <p:sp>
        <p:nvSpPr>
          <p:cNvPr id="348" name="Rectangle 4"/>
          <p:cNvSpPr txBox="1"/>
          <p:nvPr/>
        </p:nvSpPr>
        <p:spPr>
          <a:xfrm>
            <a:off x="119063" y="1856241"/>
            <a:ext cx="94311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705" eaLnBrk="1" hangingPunct="1">
              <a:buClr>
                <a:schemeClr val="tx2"/>
              </a:buClr>
              <a:defRPr lang="en-US" baseline="0" noProof="0" dirty="0" smtClean="0">
                <a:latin typeface="+mn-lt"/>
              </a:defRPr>
            </a:lvl1pPr>
            <a:lvl2pPr marL="238125" lvl="1" indent="-238125" defTabSz="913705" eaLnBrk="1" hangingPunct="1">
              <a:buClr>
                <a:schemeClr val="accent2"/>
              </a:buClr>
              <a:buSzPct val="100000"/>
              <a:buFont typeface="Wingdings" pitchFamily="2" charset="2"/>
              <a:buChar char=""/>
              <a:defRPr lang="en-US" baseline="0" noProof="0" dirty="0" smtClean="0">
                <a:latin typeface="+mn-lt"/>
              </a:defRPr>
            </a:lvl2pPr>
            <a:lvl3pPr marL="428625" lvl="2" indent="-180975" defTabSz="913705" eaLnBrk="1" hangingPunct="1">
              <a:buClr>
                <a:schemeClr val="tx2"/>
              </a:buClr>
              <a:buSzPct val="100000"/>
              <a:buFont typeface="Arial" pitchFamily="34" charset="0"/>
              <a:buChar char="–"/>
              <a:defRPr lang="en-US" baseline="0" noProof="0" dirty="0" smtClean="0">
                <a:latin typeface="+mn-lt"/>
              </a:defRPr>
            </a:lvl3pPr>
            <a:lvl4pPr marL="628650" lvl="3" indent="-195263" defTabSz="913705" eaLnBrk="1" hangingPunct="1">
              <a:buClr>
                <a:schemeClr val="tx2"/>
              </a:buClr>
              <a:buSzPct val="100000"/>
              <a:buFont typeface="Arial" pitchFamily="34" charset="0"/>
              <a:buChar char="–"/>
              <a:defRPr lang="en-US" baseline="0" noProof="0" dirty="0" smtClean="0">
                <a:latin typeface="+mn-lt"/>
              </a:defRPr>
            </a:lvl4pPr>
            <a:lvl5pPr marL="890588" lvl="4" indent="-242888" defTabSz="913705" eaLnBrk="1" hangingPunct="1">
              <a:buClr>
                <a:schemeClr val="tx2"/>
              </a:buClr>
              <a:buSzPct val="100000"/>
              <a:buFont typeface="Arial" pitchFamily="34" charset="0"/>
              <a:buChar char="–"/>
              <a:tabLst/>
              <a:defRPr lang="en-US" baseline="0" noProof="0" dirty="0">
                <a:latin typeface="+mn-lt"/>
              </a:defRPr>
            </a:lvl5pPr>
            <a:lvl6pPr marL="0" indent="0" defTabSz="4445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defRPr baseline="0">
                <a:latin typeface="+mn-lt"/>
              </a:defRPr>
            </a:lvl6pPr>
            <a:lvl7pPr marL="0" indent="0" defTabSz="91370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Tx/>
              <a:buNone/>
              <a:tabLst>
                <a:tab pos="90488" algn="l"/>
              </a:tabLst>
              <a:defRPr baseline="0">
                <a:latin typeface="+mn-lt"/>
              </a:defRPr>
            </a:lvl7pPr>
            <a:lvl8pPr marL="0" indent="0" defTabSz="91370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Tx/>
              <a:buNone/>
              <a:defRPr baseline="0">
                <a:latin typeface="+mn-lt"/>
              </a:defRPr>
            </a:lvl8pPr>
            <a:lvl9pPr marL="0" indent="0" defTabSz="91370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defRPr baseline="0">
                <a:latin typeface="+mn-lt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1400" b="1" dirty="0">
                <a:solidFill>
                  <a:schemeClr val="tx2"/>
                </a:solidFill>
                <a:latin typeface="Arial"/>
                <a:ea typeface="ＭＳ Ｐゴシック"/>
              </a:rPr>
              <a:t>Existing</a:t>
            </a:r>
            <a:br>
              <a:rPr lang="en-US" sz="1400" b="1" dirty="0">
                <a:solidFill>
                  <a:schemeClr val="tx2"/>
                </a:solidFill>
                <a:latin typeface="Arial"/>
                <a:ea typeface="ＭＳ Ｐゴシック"/>
              </a:rPr>
            </a:br>
            <a:r>
              <a:rPr lang="en-US" sz="1400" b="1" dirty="0">
                <a:solidFill>
                  <a:schemeClr val="tx2"/>
                </a:solidFill>
                <a:latin typeface="Arial"/>
                <a:ea typeface="ＭＳ Ｐゴシック"/>
              </a:rPr>
              <a:t>products</a:t>
            </a:r>
          </a:p>
        </p:txBody>
      </p:sp>
      <p:sp>
        <p:nvSpPr>
          <p:cNvPr id="349" name="Rectangle 4"/>
          <p:cNvSpPr txBox="1"/>
          <p:nvPr/>
        </p:nvSpPr>
        <p:spPr>
          <a:xfrm>
            <a:off x="119063" y="3868588"/>
            <a:ext cx="94311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705" eaLnBrk="1" hangingPunct="1">
              <a:buClr>
                <a:schemeClr val="tx2"/>
              </a:buClr>
              <a:defRPr lang="en-US" baseline="0" noProof="0" dirty="0" smtClean="0">
                <a:latin typeface="+mn-lt"/>
              </a:defRPr>
            </a:lvl1pPr>
            <a:lvl2pPr marL="238125" lvl="1" indent="-238125" defTabSz="913705" eaLnBrk="1" hangingPunct="1">
              <a:buClr>
                <a:schemeClr val="accent2"/>
              </a:buClr>
              <a:buSzPct val="100000"/>
              <a:buFont typeface="Wingdings" pitchFamily="2" charset="2"/>
              <a:buChar char=""/>
              <a:defRPr lang="en-US" baseline="0" noProof="0" dirty="0" smtClean="0">
                <a:latin typeface="+mn-lt"/>
              </a:defRPr>
            </a:lvl2pPr>
            <a:lvl3pPr marL="428625" lvl="2" indent="-180975" defTabSz="913705" eaLnBrk="1" hangingPunct="1">
              <a:buClr>
                <a:schemeClr val="tx2"/>
              </a:buClr>
              <a:buSzPct val="100000"/>
              <a:buFont typeface="Arial" pitchFamily="34" charset="0"/>
              <a:buChar char="–"/>
              <a:defRPr lang="en-US" baseline="0" noProof="0" dirty="0" smtClean="0">
                <a:latin typeface="+mn-lt"/>
              </a:defRPr>
            </a:lvl3pPr>
            <a:lvl4pPr marL="628650" lvl="3" indent="-195263" defTabSz="913705" eaLnBrk="1" hangingPunct="1">
              <a:buClr>
                <a:schemeClr val="tx2"/>
              </a:buClr>
              <a:buSzPct val="100000"/>
              <a:buFont typeface="Arial" pitchFamily="34" charset="0"/>
              <a:buChar char="–"/>
              <a:defRPr lang="en-US" baseline="0" noProof="0" dirty="0" smtClean="0">
                <a:latin typeface="+mn-lt"/>
              </a:defRPr>
            </a:lvl4pPr>
            <a:lvl5pPr marL="890588" lvl="4" indent="-242888" defTabSz="913705" eaLnBrk="1" hangingPunct="1">
              <a:buClr>
                <a:schemeClr val="tx2"/>
              </a:buClr>
              <a:buSzPct val="100000"/>
              <a:buFont typeface="Arial" pitchFamily="34" charset="0"/>
              <a:buChar char="–"/>
              <a:tabLst/>
              <a:defRPr lang="en-US" baseline="0" noProof="0" dirty="0">
                <a:latin typeface="+mn-lt"/>
              </a:defRPr>
            </a:lvl5pPr>
            <a:lvl6pPr marL="0" indent="0" defTabSz="4445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defRPr baseline="0">
                <a:latin typeface="+mn-lt"/>
              </a:defRPr>
            </a:lvl6pPr>
            <a:lvl7pPr marL="0" indent="0" defTabSz="91370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Tx/>
              <a:buNone/>
              <a:tabLst>
                <a:tab pos="90488" algn="l"/>
              </a:tabLst>
              <a:defRPr baseline="0">
                <a:latin typeface="+mn-lt"/>
              </a:defRPr>
            </a:lvl7pPr>
            <a:lvl8pPr marL="0" indent="0" defTabSz="91370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Tx/>
              <a:buNone/>
              <a:defRPr baseline="0">
                <a:latin typeface="+mn-lt"/>
              </a:defRPr>
            </a:lvl8pPr>
            <a:lvl9pPr marL="0" indent="0" defTabSz="91370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defRPr baseline="0">
                <a:latin typeface="+mn-lt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1400" b="1" dirty="0">
                <a:solidFill>
                  <a:schemeClr val="tx2"/>
                </a:solidFill>
                <a:latin typeface="Arial"/>
                <a:ea typeface="ＭＳ Ｐゴシック"/>
              </a:rPr>
              <a:t>New</a:t>
            </a:r>
            <a:br>
              <a:rPr lang="en-US" sz="1400" b="1" dirty="0">
                <a:solidFill>
                  <a:schemeClr val="tx2"/>
                </a:solidFill>
                <a:latin typeface="Arial"/>
                <a:ea typeface="ＭＳ Ｐゴシック"/>
              </a:rPr>
            </a:br>
            <a:r>
              <a:rPr lang="en-US" sz="1400" b="1" dirty="0">
                <a:solidFill>
                  <a:schemeClr val="tx2"/>
                </a:solidFill>
                <a:latin typeface="Arial"/>
                <a:ea typeface="ＭＳ Ｐゴシック"/>
              </a:rPr>
              <a:t>products</a:t>
            </a:r>
          </a:p>
        </p:txBody>
      </p:sp>
      <p:sp>
        <p:nvSpPr>
          <p:cNvPr id="350" name="Rectangle 349"/>
          <p:cNvSpPr>
            <a:spLocks/>
          </p:cNvSpPr>
          <p:nvPr/>
        </p:nvSpPr>
        <p:spPr>
          <a:xfrm>
            <a:off x="4764788" y="1856241"/>
            <a:ext cx="3492000" cy="181613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351" name="Rectangle 350"/>
          <p:cNvSpPr>
            <a:spLocks/>
          </p:cNvSpPr>
          <p:nvPr/>
        </p:nvSpPr>
        <p:spPr>
          <a:xfrm>
            <a:off x="1062179" y="1856241"/>
            <a:ext cx="3492000" cy="181613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352" name="Rectangle 351"/>
          <p:cNvSpPr>
            <a:spLocks/>
          </p:cNvSpPr>
          <p:nvPr/>
        </p:nvSpPr>
        <p:spPr>
          <a:xfrm>
            <a:off x="1065184" y="3868588"/>
            <a:ext cx="3492000" cy="181613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353" name="Rectangle 352"/>
          <p:cNvSpPr>
            <a:spLocks/>
          </p:cNvSpPr>
          <p:nvPr/>
        </p:nvSpPr>
        <p:spPr>
          <a:xfrm>
            <a:off x="4767793" y="3868588"/>
            <a:ext cx="3492000" cy="181613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355" name="Rectangle 4"/>
          <p:cNvSpPr txBox="1">
            <a:spLocks/>
          </p:cNvSpPr>
          <p:nvPr/>
        </p:nvSpPr>
        <p:spPr>
          <a:xfrm>
            <a:off x="4890403" y="4002107"/>
            <a:ext cx="2972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705" eaLnBrk="1" hangingPunct="1">
              <a:buClr>
                <a:schemeClr val="tx2"/>
              </a:buClr>
              <a:defRPr lang="en-US" baseline="0" noProof="0" dirty="0" smtClean="0">
                <a:latin typeface="+mn-lt"/>
              </a:defRPr>
            </a:lvl1pPr>
            <a:lvl2pPr marL="238125" lvl="1" indent="-238125" defTabSz="913705" eaLnBrk="1" hangingPunct="1">
              <a:buClr>
                <a:schemeClr val="accent2"/>
              </a:buClr>
              <a:buSzPct val="100000"/>
              <a:buFont typeface="Wingdings" pitchFamily="2" charset="2"/>
              <a:buChar char=""/>
              <a:defRPr lang="en-US" baseline="0" noProof="0" dirty="0" smtClean="0">
                <a:latin typeface="+mn-lt"/>
              </a:defRPr>
            </a:lvl2pPr>
            <a:lvl3pPr marL="428625" lvl="2" indent="-180975" defTabSz="913705" eaLnBrk="1" hangingPunct="1">
              <a:buClr>
                <a:schemeClr val="tx2"/>
              </a:buClr>
              <a:buSzPct val="100000"/>
              <a:buFont typeface="Arial" pitchFamily="34" charset="0"/>
              <a:buChar char="–"/>
              <a:defRPr lang="en-US" baseline="0" noProof="0" dirty="0" smtClean="0">
                <a:latin typeface="+mn-lt"/>
              </a:defRPr>
            </a:lvl3pPr>
            <a:lvl4pPr marL="628650" lvl="3" indent="-195263" defTabSz="913705" eaLnBrk="1" hangingPunct="1">
              <a:buClr>
                <a:schemeClr val="tx2"/>
              </a:buClr>
              <a:buSzPct val="100000"/>
              <a:buFont typeface="Arial" pitchFamily="34" charset="0"/>
              <a:buChar char="–"/>
              <a:defRPr lang="en-US" baseline="0" noProof="0" dirty="0" smtClean="0">
                <a:latin typeface="+mn-lt"/>
              </a:defRPr>
            </a:lvl4pPr>
            <a:lvl5pPr marL="890588" lvl="4" indent="-242888" defTabSz="913705" eaLnBrk="1" hangingPunct="1">
              <a:buClr>
                <a:schemeClr val="tx2"/>
              </a:buClr>
              <a:buSzPct val="100000"/>
              <a:buFont typeface="Arial" pitchFamily="34" charset="0"/>
              <a:buChar char="–"/>
              <a:tabLst/>
              <a:defRPr lang="en-US" baseline="0" noProof="0" dirty="0">
                <a:latin typeface="+mn-lt"/>
              </a:defRPr>
            </a:lvl5pPr>
            <a:lvl6pPr marL="0" indent="0" defTabSz="4445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defRPr baseline="0">
                <a:latin typeface="+mn-lt"/>
              </a:defRPr>
            </a:lvl6pPr>
            <a:lvl7pPr marL="0" indent="0" defTabSz="91370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Tx/>
              <a:buNone/>
              <a:tabLst>
                <a:tab pos="90488" algn="l"/>
              </a:tabLst>
              <a:defRPr baseline="0">
                <a:latin typeface="+mn-lt"/>
              </a:defRPr>
            </a:lvl7pPr>
            <a:lvl8pPr marL="0" indent="0" defTabSz="91370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Tx/>
              <a:buNone/>
              <a:defRPr baseline="0">
                <a:latin typeface="+mn-lt"/>
              </a:defRPr>
            </a:lvl8pPr>
            <a:lvl9pPr marL="0" indent="0" defTabSz="91370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defRPr baseline="0">
                <a:latin typeface="+mn-lt"/>
              </a:defRPr>
            </a:lvl9pPr>
          </a:lstStyle>
          <a:p>
            <a:pPr marL="0" lvl="1" indent="0" fontAlgn="base"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Font typeface="Wingdings" pitchFamily="2" charset="2"/>
              <a:buNone/>
            </a:pPr>
            <a:r>
              <a:rPr lang="en-US" sz="1400" i="1" dirty="0">
                <a:solidFill>
                  <a:srgbClr val="000000"/>
                </a:solidFill>
                <a:latin typeface="Arial"/>
                <a:ea typeface="ＭＳ Ｐゴシック"/>
              </a:rPr>
              <a:t>Deprioritized</a:t>
            </a:r>
          </a:p>
        </p:txBody>
      </p:sp>
      <p:sp>
        <p:nvSpPr>
          <p:cNvPr id="357" name="Rectangle 4"/>
          <p:cNvSpPr txBox="1">
            <a:spLocks/>
          </p:cNvSpPr>
          <p:nvPr/>
        </p:nvSpPr>
        <p:spPr>
          <a:xfrm>
            <a:off x="1184789" y="1969761"/>
            <a:ext cx="2972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705" eaLnBrk="1" hangingPunct="1">
              <a:buClr>
                <a:schemeClr val="tx2"/>
              </a:buClr>
              <a:defRPr lang="en-US" baseline="0" noProof="0" dirty="0" smtClean="0">
                <a:latin typeface="+mn-lt"/>
              </a:defRPr>
            </a:lvl1pPr>
            <a:lvl2pPr marL="238125" lvl="1" indent="-238125" defTabSz="913705" eaLnBrk="1" hangingPunct="1">
              <a:buClr>
                <a:schemeClr val="accent2"/>
              </a:buClr>
              <a:buSzPct val="100000"/>
              <a:buFont typeface="Wingdings" pitchFamily="2" charset="2"/>
              <a:buChar char=""/>
              <a:defRPr lang="en-US" baseline="0" noProof="0" dirty="0" smtClean="0">
                <a:latin typeface="+mn-lt"/>
              </a:defRPr>
            </a:lvl2pPr>
            <a:lvl3pPr marL="428625" lvl="2" indent="-180975" defTabSz="913705" eaLnBrk="1" hangingPunct="1">
              <a:buClr>
                <a:schemeClr val="tx2"/>
              </a:buClr>
              <a:buSzPct val="100000"/>
              <a:buFont typeface="Arial" pitchFamily="34" charset="0"/>
              <a:buChar char="–"/>
              <a:defRPr lang="en-US" baseline="0" noProof="0" dirty="0" smtClean="0">
                <a:latin typeface="+mn-lt"/>
              </a:defRPr>
            </a:lvl3pPr>
            <a:lvl4pPr marL="628650" lvl="3" indent="-195263" defTabSz="913705" eaLnBrk="1" hangingPunct="1">
              <a:buClr>
                <a:schemeClr val="tx2"/>
              </a:buClr>
              <a:buSzPct val="100000"/>
              <a:buFont typeface="Arial" pitchFamily="34" charset="0"/>
              <a:buChar char="–"/>
              <a:defRPr lang="en-US" baseline="0" noProof="0" dirty="0" smtClean="0">
                <a:latin typeface="+mn-lt"/>
              </a:defRPr>
            </a:lvl4pPr>
            <a:lvl5pPr marL="890588" lvl="4" indent="-242888" defTabSz="913705" eaLnBrk="1" hangingPunct="1">
              <a:buClr>
                <a:schemeClr val="tx2"/>
              </a:buClr>
              <a:buSzPct val="100000"/>
              <a:buFont typeface="Arial" pitchFamily="34" charset="0"/>
              <a:buChar char="–"/>
              <a:tabLst/>
              <a:defRPr lang="en-US" baseline="0" noProof="0" dirty="0">
                <a:latin typeface="+mn-lt"/>
              </a:defRPr>
            </a:lvl5pPr>
            <a:lvl6pPr marL="0" indent="0" defTabSz="4445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defRPr baseline="0">
                <a:latin typeface="+mn-lt"/>
              </a:defRPr>
            </a:lvl6pPr>
            <a:lvl7pPr marL="0" indent="0" defTabSz="91370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Tx/>
              <a:buNone/>
              <a:tabLst>
                <a:tab pos="90488" algn="l"/>
              </a:tabLst>
              <a:defRPr baseline="0">
                <a:latin typeface="+mn-lt"/>
              </a:defRPr>
            </a:lvl7pPr>
            <a:lvl8pPr marL="0" indent="0" defTabSz="91370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Tx/>
              <a:buNone/>
              <a:defRPr baseline="0">
                <a:latin typeface="+mn-lt"/>
              </a:defRPr>
            </a:lvl8pPr>
            <a:lvl9pPr marL="0" indent="0" defTabSz="91370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defRPr baseline="0">
                <a:latin typeface="+mn-lt"/>
              </a:defRPr>
            </a:lvl9pPr>
          </a:lstStyle>
          <a:p>
            <a:pPr marL="0" lvl="1" indent="0" fontAlgn="base"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Font typeface="Wingdings" pitchFamily="2" charset="2"/>
              <a:buNone/>
            </a:pPr>
            <a:r>
              <a:rPr lang="en-US" sz="1400" b="1" dirty="0">
                <a:solidFill>
                  <a:schemeClr val="tx2"/>
                </a:solidFill>
                <a:latin typeface="Arial"/>
                <a:ea typeface="ＭＳ Ｐゴシック"/>
              </a:rPr>
              <a:t>Customer white spots</a:t>
            </a:r>
          </a:p>
        </p:txBody>
      </p:sp>
      <p:sp>
        <p:nvSpPr>
          <p:cNvPr id="358" name="Rectangle 4"/>
          <p:cNvSpPr txBox="1">
            <a:spLocks/>
          </p:cNvSpPr>
          <p:nvPr/>
        </p:nvSpPr>
        <p:spPr>
          <a:xfrm>
            <a:off x="4890403" y="1969761"/>
            <a:ext cx="2972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705" eaLnBrk="1" hangingPunct="1">
              <a:buClr>
                <a:schemeClr val="tx2"/>
              </a:buClr>
              <a:defRPr lang="en-US" baseline="0" noProof="0" dirty="0" smtClean="0">
                <a:latin typeface="+mn-lt"/>
              </a:defRPr>
            </a:lvl1pPr>
            <a:lvl2pPr marL="238125" lvl="1" indent="-238125" defTabSz="913705" eaLnBrk="1" hangingPunct="1">
              <a:buClr>
                <a:schemeClr val="accent2"/>
              </a:buClr>
              <a:buSzPct val="100000"/>
              <a:buFont typeface="Wingdings" pitchFamily="2" charset="2"/>
              <a:buChar char=""/>
              <a:defRPr lang="en-US" baseline="0" noProof="0" dirty="0" smtClean="0">
                <a:latin typeface="+mn-lt"/>
              </a:defRPr>
            </a:lvl2pPr>
            <a:lvl3pPr marL="428625" lvl="2" indent="-180975" defTabSz="913705" eaLnBrk="1" hangingPunct="1">
              <a:buClr>
                <a:schemeClr val="tx2"/>
              </a:buClr>
              <a:buSzPct val="100000"/>
              <a:buFont typeface="Arial" pitchFamily="34" charset="0"/>
              <a:buChar char="–"/>
              <a:defRPr lang="en-US" baseline="0" noProof="0" dirty="0" smtClean="0">
                <a:latin typeface="+mn-lt"/>
              </a:defRPr>
            </a:lvl3pPr>
            <a:lvl4pPr marL="628650" lvl="3" indent="-195263" defTabSz="913705" eaLnBrk="1" hangingPunct="1">
              <a:buClr>
                <a:schemeClr val="tx2"/>
              </a:buClr>
              <a:buSzPct val="100000"/>
              <a:buFont typeface="Arial" pitchFamily="34" charset="0"/>
              <a:buChar char="–"/>
              <a:defRPr lang="en-US" baseline="0" noProof="0" dirty="0" smtClean="0">
                <a:latin typeface="+mn-lt"/>
              </a:defRPr>
            </a:lvl4pPr>
            <a:lvl5pPr marL="890588" lvl="4" indent="-242888" defTabSz="913705" eaLnBrk="1" hangingPunct="1">
              <a:buClr>
                <a:schemeClr val="tx2"/>
              </a:buClr>
              <a:buSzPct val="100000"/>
              <a:buFont typeface="Arial" pitchFamily="34" charset="0"/>
              <a:buChar char="–"/>
              <a:tabLst/>
              <a:defRPr lang="en-US" baseline="0" noProof="0" dirty="0">
                <a:latin typeface="+mn-lt"/>
              </a:defRPr>
            </a:lvl5pPr>
            <a:lvl6pPr marL="0" indent="0" defTabSz="4445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defRPr baseline="0">
                <a:latin typeface="+mn-lt"/>
              </a:defRPr>
            </a:lvl6pPr>
            <a:lvl7pPr marL="0" indent="0" defTabSz="91370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Tx/>
              <a:buNone/>
              <a:tabLst>
                <a:tab pos="90488" algn="l"/>
              </a:tabLst>
              <a:defRPr baseline="0">
                <a:latin typeface="+mn-lt"/>
              </a:defRPr>
            </a:lvl7pPr>
            <a:lvl8pPr marL="0" indent="0" defTabSz="91370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Tx/>
              <a:buNone/>
              <a:defRPr baseline="0">
                <a:latin typeface="+mn-lt"/>
              </a:defRPr>
            </a:lvl8pPr>
            <a:lvl9pPr marL="0" indent="0" defTabSz="91370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defRPr baseline="0">
                <a:latin typeface="+mn-lt"/>
              </a:defRPr>
            </a:lvl9pPr>
          </a:lstStyle>
          <a:p>
            <a:pPr marL="0" lvl="1" indent="0" fontAlgn="base"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None/>
            </a:pPr>
            <a:r>
              <a:rPr lang="en-US" sz="1400" b="1" dirty="0">
                <a:solidFill>
                  <a:schemeClr val="tx2"/>
                </a:solidFill>
                <a:latin typeface="Arial"/>
                <a:ea typeface="ＭＳ Ｐゴシック"/>
              </a:rPr>
              <a:t>Geographic growth</a:t>
            </a:r>
          </a:p>
        </p:txBody>
      </p:sp>
      <p:sp>
        <p:nvSpPr>
          <p:cNvPr id="359" name="Rectangle 4"/>
          <p:cNvSpPr txBox="1">
            <a:spLocks/>
          </p:cNvSpPr>
          <p:nvPr/>
        </p:nvSpPr>
        <p:spPr>
          <a:xfrm>
            <a:off x="1184789" y="4002107"/>
            <a:ext cx="2972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705" eaLnBrk="1" hangingPunct="1">
              <a:buClr>
                <a:schemeClr val="tx2"/>
              </a:buClr>
              <a:defRPr lang="en-US" baseline="0" noProof="0" dirty="0" smtClean="0">
                <a:latin typeface="+mn-lt"/>
              </a:defRPr>
            </a:lvl1pPr>
            <a:lvl2pPr marL="238125" lvl="1" indent="-238125" defTabSz="913705" eaLnBrk="1" hangingPunct="1">
              <a:buClr>
                <a:schemeClr val="accent2"/>
              </a:buClr>
              <a:buSzPct val="100000"/>
              <a:buFont typeface="Wingdings" pitchFamily="2" charset="2"/>
              <a:buChar char=""/>
              <a:defRPr lang="en-US" baseline="0" noProof="0" dirty="0" smtClean="0">
                <a:latin typeface="+mn-lt"/>
              </a:defRPr>
            </a:lvl2pPr>
            <a:lvl3pPr marL="428625" lvl="2" indent="-180975" defTabSz="913705" eaLnBrk="1" hangingPunct="1">
              <a:buClr>
                <a:schemeClr val="tx2"/>
              </a:buClr>
              <a:buSzPct val="100000"/>
              <a:buFont typeface="Arial" pitchFamily="34" charset="0"/>
              <a:buChar char="–"/>
              <a:defRPr lang="en-US" baseline="0" noProof="0" dirty="0" smtClean="0">
                <a:latin typeface="+mn-lt"/>
              </a:defRPr>
            </a:lvl3pPr>
            <a:lvl4pPr marL="628650" lvl="3" indent="-195263" defTabSz="913705" eaLnBrk="1" hangingPunct="1">
              <a:buClr>
                <a:schemeClr val="tx2"/>
              </a:buClr>
              <a:buSzPct val="100000"/>
              <a:buFont typeface="Arial" pitchFamily="34" charset="0"/>
              <a:buChar char="–"/>
              <a:defRPr lang="en-US" baseline="0" noProof="0" dirty="0" smtClean="0">
                <a:latin typeface="+mn-lt"/>
              </a:defRPr>
            </a:lvl4pPr>
            <a:lvl5pPr marL="890588" lvl="4" indent="-242888" defTabSz="913705" eaLnBrk="1" hangingPunct="1">
              <a:buClr>
                <a:schemeClr val="tx2"/>
              </a:buClr>
              <a:buSzPct val="100000"/>
              <a:buFont typeface="Arial" pitchFamily="34" charset="0"/>
              <a:buChar char="–"/>
              <a:tabLst/>
              <a:defRPr lang="en-US" baseline="0" noProof="0" dirty="0">
                <a:latin typeface="+mn-lt"/>
              </a:defRPr>
            </a:lvl5pPr>
            <a:lvl6pPr marL="0" indent="0" defTabSz="4445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defRPr baseline="0">
                <a:latin typeface="+mn-lt"/>
              </a:defRPr>
            </a:lvl6pPr>
            <a:lvl7pPr marL="0" indent="0" defTabSz="91370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Tx/>
              <a:buNone/>
              <a:tabLst>
                <a:tab pos="90488" algn="l"/>
              </a:tabLst>
              <a:defRPr baseline="0">
                <a:latin typeface="+mn-lt"/>
              </a:defRPr>
            </a:lvl7pPr>
            <a:lvl8pPr marL="0" indent="0" defTabSz="91370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Tx/>
              <a:buNone/>
              <a:defRPr baseline="0">
                <a:latin typeface="+mn-lt"/>
              </a:defRPr>
            </a:lvl8pPr>
            <a:lvl9pPr marL="0" indent="0" defTabSz="91370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defRPr baseline="0">
                <a:latin typeface="+mn-lt"/>
              </a:defRPr>
            </a:lvl9pPr>
          </a:lstStyle>
          <a:p>
            <a:pPr marL="0" lvl="1" indent="0" fontAlgn="base"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Font typeface="Wingdings" pitchFamily="2" charset="2"/>
              <a:buNone/>
            </a:pPr>
            <a:r>
              <a:rPr lang="en-US" sz="1400" b="1" dirty="0">
                <a:solidFill>
                  <a:schemeClr val="tx2"/>
                </a:solidFill>
                <a:latin typeface="Arial"/>
                <a:ea typeface="ＭＳ Ｐゴシック"/>
              </a:rPr>
              <a:t>Portfolio expansion</a:t>
            </a:r>
          </a:p>
        </p:txBody>
      </p:sp>
      <p:sp>
        <p:nvSpPr>
          <p:cNvPr id="360" name="Rectangle 4"/>
          <p:cNvSpPr txBox="1"/>
          <p:nvPr/>
        </p:nvSpPr>
        <p:spPr>
          <a:xfrm>
            <a:off x="4764788" y="1502649"/>
            <a:ext cx="260488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705" eaLnBrk="1" hangingPunct="1">
              <a:buClr>
                <a:schemeClr val="tx2"/>
              </a:buClr>
              <a:defRPr lang="en-US" baseline="0" noProof="0" dirty="0" smtClean="0">
                <a:latin typeface="+mn-lt"/>
              </a:defRPr>
            </a:lvl1pPr>
            <a:lvl2pPr marL="238125" lvl="1" indent="-238125" defTabSz="913705" eaLnBrk="1" hangingPunct="1">
              <a:buClr>
                <a:schemeClr val="accent2"/>
              </a:buClr>
              <a:buSzPct val="100000"/>
              <a:buFont typeface="Wingdings" pitchFamily="2" charset="2"/>
              <a:buChar char=""/>
              <a:defRPr lang="en-US" baseline="0" noProof="0" dirty="0" smtClean="0">
                <a:latin typeface="+mn-lt"/>
              </a:defRPr>
            </a:lvl2pPr>
            <a:lvl3pPr marL="428625" lvl="2" indent="-180975" defTabSz="913705" eaLnBrk="1" hangingPunct="1">
              <a:buClr>
                <a:schemeClr val="tx2"/>
              </a:buClr>
              <a:buSzPct val="100000"/>
              <a:buFont typeface="Arial" pitchFamily="34" charset="0"/>
              <a:buChar char="–"/>
              <a:defRPr lang="en-US" baseline="0" noProof="0" dirty="0" smtClean="0">
                <a:latin typeface="+mn-lt"/>
              </a:defRPr>
            </a:lvl3pPr>
            <a:lvl4pPr marL="628650" lvl="3" indent="-195263" defTabSz="913705" eaLnBrk="1" hangingPunct="1">
              <a:buClr>
                <a:schemeClr val="tx2"/>
              </a:buClr>
              <a:buSzPct val="100000"/>
              <a:buFont typeface="Arial" pitchFamily="34" charset="0"/>
              <a:buChar char="–"/>
              <a:defRPr lang="en-US" baseline="0" noProof="0" dirty="0" smtClean="0">
                <a:latin typeface="+mn-lt"/>
              </a:defRPr>
            </a:lvl4pPr>
            <a:lvl5pPr marL="890588" lvl="4" indent="-242888" defTabSz="913705" eaLnBrk="1" hangingPunct="1">
              <a:buClr>
                <a:schemeClr val="tx2"/>
              </a:buClr>
              <a:buSzPct val="100000"/>
              <a:buFont typeface="Arial" pitchFamily="34" charset="0"/>
              <a:buChar char="–"/>
              <a:tabLst/>
              <a:defRPr lang="en-US" baseline="0" noProof="0" dirty="0">
                <a:latin typeface="+mn-lt"/>
              </a:defRPr>
            </a:lvl5pPr>
            <a:lvl6pPr marL="0" indent="0" defTabSz="4445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defRPr baseline="0">
                <a:latin typeface="+mn-lt"/>
              </a:defRPr>
            </a:lvl6pPr>
            <a:lvl7pPr marL="0" indent="0" defTabSz="91370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Tx/>
              <a:buNone/>
              <a:tabLst>
                <a:tab pos="90488" algn="l"/>
              </a:tabLst>
              <a:defRPr baseline="0">
                <a:latin typeface="+mn-lt"/>
              </a:defRPr>
            </a:lvl7pPr>
            <a:lvl8pPr marL="0" indent="0" defTabSz="91370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Tx/>
              <a:buNone/>
              <a:defRPr baseline="0">
                <a:latin typeface="+mn-lt"/>
              </a:defRPr>
            </a:lvl8pPr>
            <a:lvl9pPr marL="0" indent="0" defTabSz="91370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defRPr baseline="0">
                <a:latin typeface="+mn-lt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1400" b="1" dirty="0">
                <a:solidFill>
                  <a:schemeClr val="tx2"/>
                </a:solidFill>
                <a:latin typeface="Arial"/>
                <a:ea typeface="ＭＳ Ｐゴシック"/>
              </a:rPr>
              <a:t>New</a:t>
            </a:r>
            <a:r>
              <a:rPr lang="en-US" sz="1400" b="1">
                <a:solidFill>
                  <a:schemeClr val="tx2"/>
                </a:solidFill>
                <a:latin typeface="Arial"/>
                <a:ea typeface="ＭＳ Ｐゴシック"/>
              </a:rPr>
              <a:t>/underserved </a:t>
            </a:r>
            <a:r>
              <a:rPr lang="en-US" sz="1400" b="1" dirty="0">
                <a:solidFill>
                  <a:schemeClr val="tx2"/>
                </a:solidFill>
                <a:latin typeface="Arial"/>
                <a:ea typeface="ＭＳ Ｐゴシック"/>
              </a:rPr>
              <a:t>geographies</a:t>
            </a:r>
          </a:p>
        </p:txBody>
      </p:sp>
      <p:sp>
        <p:nvSpPr>
          <p:cNvPr id="383" name="Rectangle 4"/>
          <p:cNvSpPr txBox="1"/>
          <p:nvPr/>
        </p:nvSpPr>
        <p:spPr>
          <a:xfrm>
            <a:off x="1062179" y="1502649"/>
            <a:ext cx="211596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705" eaLnBrk="1" hangingPunct="1">
              <a:buClr>
                <a:schemeClr val="tx2"/>
              </a:buClr>
              <a:defRPr lang="en-US" baseline="0" noProof="0" dirty="0" smtClean="0">
                <a:latin typeface="+mn-lt"/>
              </a:defRPr>
            </a:lvl1pPr>
            <a:lvl2pPr marL="238125" lvl="1" indent="-238125" defTabSz="913705" eaLnBrk="1" hangingPunct="1">
              <a:buClr>
                <a:schemeClr val="accent2"/>
              </a:buClr>
              <a:buSzPct val="100000"/>
              <a:buFont typeface="Wingdings" pitchFamily="2" charset="2"/>
              <a:buChar char=""/>
              <a:defRPr lang="en-US" baseline="0" noProof="0" dirty="0" smtClean="0">
                <a:latin typeface="+mn-lt"/>
              </a:defRPr>
            </a:lvl2pPr>
            <a:lvl3pPr marL="428625" lvl="2" indent="-180975" defTabSz="913705" eaLnBrk="1" hangingPunct="1">
              <a:buClr>
                <a:schemeClr val="tx2"/>
              </a:buClr>
              <a:buSzPct val="100000"/>
              <a:buFont typeface="Arial" pitchFamily="34" charset="0"/>
              <a:buChar char="–"/>
              <a:defRPr lang="en-US" baseline="0" noProof="0" dirty="0" smtClean="0">
                <a:latin typeface="+mn-lt"/>
              </a:defRPr>
            </a:lvl3pPr>
            <a:lvl4pPr marL="628650" lvl="3" indent="-195263" defTabSz="913705" eaLnBrk="1" hangingPunct="1">
              <a:buClr>
                <a:schemeClr val="tx2"/>
              </a:buClr>
              <a:buSzPct val="100000"/>
              <a:buFont typeface="Arial" pitchFamily="34" charset="0"/>
              <a:buChar char="–"/>
              <a:defRPr lang="en-US" baseline="0" noProof="0" dirty="0" smtClean="0">
                <a:latin typeface="+mn-lt"/>
              </a:defRPr>
            </a:lvl4pPr>
            <a:lvl5pPr marL="890588" lvl="4" indent="-242888" defTabSz="913705" eaLnBrk="1" hangingPunct="1">
              <a:buClr>
                <a:schemeClr val="tx2"/>
              </a:buClr>
              <a:buSzPct val="100000"/>
              <a:buFont typeface="Arial" pitchFamily="34" charset="0"/>
              <a:buChar char="–"/>
              <a:tabLst/>
              <a:defRPr lang="en-US" baseline="0" noProof="0" dirty="0">
                <a:latin typeface="+mn-lt"/>
              </a:defRPr>
            </a:lvl5pPr>
            <a:lvl6pPr marL="0" indent="0" defTabSz="4445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defRPr baseline="0">
                <a:latin typeface="+mn-lt"/>
              </a:defRPr>
            </a:lvl6pPr>
            <a:lvl7pPr marL="0" indent="0" defTabSz="91370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Tx/>
              <a:buNone/>
              <a:tabLst>
                <a:tab pos="90488" algn="l"/>
              </a:tabLst>
              <a:defRPr baseline="0">
                <a:latin typeface="+mn-lt"/>
              </a:defRPr>
            </a:lvl7pPr>
            <a:lvl8pPr marL="0" indent="0" defTabSz="91370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Tx/>
              <a:buNone/>
              <a:defRPr baseline="0">
                <a:latin typeface="+mn-lt"/>
              </a:defRPr>
            </a:lvl8pPr>
            <a:lvl9pPr marL="0" indent="0" defTabSz="91370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defRPr baseline="0">
                <a:latin typeface="+mn-lt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1400" b="1" dirty="0">
                <a:solidFill>
                  <a:schemeClr val="tx2"/>
                </a:solidFill>
                <a:latin typeface="Arial"/>
                <a:ea typeface="ＭＳ Ｐゴシック"/>
              </a:rPr>
              <a:t>Established geographies</a:t>
            </a:r>
          </a:p>
        </p:txBody>
      </p:sp>
      <p:sp>
        <p:nvSpPr>
          <p:cNvPr id="384" name="Marvin Title Tracker Circle"/>
          <p:cNvSpPr/>
          <p:nvPr/>
        </p:nvSpPr>
        <p:spPr>
          <a:xfrm>
            <a:off x="4159065" y="3294921"/>
            <a:ext cx="324000" cy="324000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</a:ln>
          <a:effectLst/>
        </p:spPr>
        <p:txBody>
          <a:bodyPr wrap="none" rtlCol="0" anchor="ctr" anchorCtr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B1</a:t>
            </a:r>
          </a:p>
        </p:txBody>
      </p:sp>
      <p:sp>
        <p:nvSpPr>
          <p:cNvPr id="385" name="Marvin Title Tracker Circle"/>
          <p:cNvSpPr/>
          <p:nvPr/>
        </p:nvSpPr>
        <p:spPr>
          <a:xfrm>
            <a:off x="4832029" y="3294921"/>
            <a:ext cx="324000" cy="324000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</a:ln>
          <a:effectLst/>
        </p:spPr>
        <p:txBody>
          <a:bodyPr wrap="none" rtlCol="0" anchor="ctr" anchorCtr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B2</a:t>
            </a:r>
          </a:p>
        </p:txBody>
      </p:sp>
      <p:sp>
        <p:nvSpPr>
          <p:cNvPr id="386" name="Marvin Title Tracker Circle"/>
          <p:cNvSpPr/>
          <p:nvPr/>
        </p:nvSpPr>
        <p:spPr>
          <a:xfrm>
            <a:off x="4159065" y="3921666"/>
            <a:ext cx="324000" cy="324000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</a:ln>
          <a:effectLst/>
        </p:spPr>
        <p:txBody>
          <a:bodyPr wrap="none" rtlCol="0" anchor="ctr" anchorCtr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B3</a:t>
            </a:r>
          </a:p>
        </p:txBody>
      </p:sp>
      <p:grpSp>
        <p:nvGrpSpPr>
          <p:cNvPr id="387" name="ACET"/>
          <p:cNvGrpSpPr>
            <a:grpSpLocks/>
          </p:cNvGrpSpPr>
          <p:nvPr/>
        </p:nvGrpSpPr>
        <p:grpSpPr bwMode="auto">
          <a:xfrm>
            <a:off x="119063" y="1111841"/>
            <a:ext cx="8156514" cy="233363"/>
            <a:chOff x="915" y="883"/>
            <a:chExt cx="2686" cy="147"/>
          </a:xfrm>
        </p:grpSpPr>
        <p:cxnSp>
          <p:nvCxnSpPr>
            <p:cNvPr id="388" name="AutoShape 249"/>
            <p:cNvCxnSpPr>
              <a:cxnSpLocks noChangeShapeType="1"/>
              <a:stCxn id="389" idx="4"/>
              <a:endCxn id="389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9" name="AutoShape 250"/>
            <p:cNvSpPr>
              <a:spLocks noChangeArrowheads="1"/>
            </p:cNvSpPr>
            <p:nvPr/>
          </p:nvSpPr>
          <p:spPr bwMode="auto">
            <a:xfrm>
              <a:off x="915" y="883"/>
              <a:ext cx="2686" cy="14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400" b="1" baseline="0" noProof="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Growth opportunity dimensions for ...</a:t>
              </a:r>
            </a:p>
          </p:txBody>
        </p:sp>
      </p:grpSp>
      <p:pic>
        <p:nvPicPr>
          <p:cNvPr id="391" name="Picture 69" descr="C:\Users\Ludwig Holzhauser-MU\Desktop\Logos Glossy Black\Pfeile\007959-glossy-black-icon-arrows-arrow-move.png"/>
          <p:cNvPicPr>
            <a:picLocks noChangeAspect="1" noChangeArrowheads="1"/>
          </p:cNvPicPr>
          <p:nvPr/>
        </p:nvPicPr>
        <p:blipFill rotWithShape="1"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8" t="15592" r="15088" b="15592"/>
          <a:stretch/>
        </p:blipFill>
        <p:spPr bwMode="auto">
          <a:xfrm>
            <a:off x="1190436" y="4976274"/>
            <a:ext cx="612068" cy="60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2" name="Group 138"/>
          <p:cNvGrpSpPr>
            <a:grpSpLocks/>
          </p:cNvGrpSpPr>
          <p:nvPr/>
        </p:nvGrpSpPr>
        <p:grpSpPr bwMode="auto">
          <a:xfrm>
            <a:off x="7205629" y="2943733"/>
            <a:ext cx="890871" cy="627218"/>
            <a:chOff x="538" y="563"/>
            <a:chExt cx="4592" cy="3233"/>
          </a:xfrm>
          <a:solidFill>
            <a:schemeClr val="bg1">
              <a:lumMod val="65000"/>
            </a:schemeClr>
          </a:solidFill>
        </p:grpSpPr>
        <p:sp>
          <p:nvSpPr>
            <p:cNvPr id="393" name="Freeform 5"/>
            <p:cNvSpPr>
              <a:spLocks/>
            </p:cNvSpPr>
            <p:nvPr/>
          </p:nvSpPr>
          <p:spPr bwMode="gray">
            <a:xfrm>
              <a:off x="1378" y="3692"/>
              <a:ext cx="40" cy="26"/>
            </a:xfrm>
            <a:custGeom>
              <a:avLst/>
              <a:gdLst>
                <a:gd name="T0" fmla="*/ 29 w 81"/>
                <a:gd name="T1" fmla="*/ 0 h 52"/>
                <a:gd name="T2" fmla="*/ 0 w 81"/>
                <a:gd name="T3" fmla="*/ 29 h 52"/>
                <a:gd name="T4" fmla="*/ 29 w 81"/>
                <a:gd name="T5" fmla="*/ 52 h 52"/>
                <a:gd name="T6" fmla="*/ 52 w 81"/>
                <a:gd name="T7" fmla="*/ 52 h 52"/>
                <a:gd name="T8" fmla="*/ 52 w 81"/>
                <a:gd name="T9" fmla="*/ 29 h 52"/>
                <a:gd name="T10" fmla="*/ 81 w 81"/>
                <a:gd name="T11" fmla="*/ 29 h 52"/>
                <a:gd name="T12" fmla="*/ 52 w 81"/>
                <a:gd name="T13" fmla="*/ 0 h 52"/>
                <a:gd name="T14" fmla="*/ 29 w 81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52">
                  <a:moveTo>
                    <a:pt x="29" y="0"/>
                  </a:moveTo>
                  <a:lnTo>
                    <a:pt x="0" y="29"/>
                  </a:lnTo>
                  <a:lnTo>
                    <a:pt x="29" y="52"/>
                  </a:lnTo>
                  <a:lnTo>
                    <a:pt x="52" y="52"/>
                  </a:lnTo>
                  <a:lnTo>
                    <a:pt x="52" y="29"/>
                  </a:lnTo>
                  <a:lnTo>
                    <a:pt x="81" y="29"/>
                  </a:lnTo>
                  <a:lnTo>
                    <a:pt x="52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394" name="Freeform 6"/>
            <p:cNvSpPr>
              <a:spLocks/>
            </p:cNvSpPr>
            <p:nvPr/>
          </p:nvSpPr>
          <p:spPr bwMode="gray">
            <a:xfrm>
              <a:off x="1274" y="3744"/>
              <a:ext cx="78" cy="52"/>
            </a:xfrm>
            <a:custGeom>
              <a:avLst/>
              <a:gdLst>
                <a:gd name="T0" fmla="*/ 104 w 156"/>
                <a:gd name="T1" fmla="*/ 51 h 103"/>
                <a:gd name="T2" fmla="*/ 79 w 156"/>
                <a:gd name="T3" fmla="*/ 0 h 103"/>
                <a:gd name="T4" fmla="*/ 52 w 156"/>
                <a:gd name="T5" fmla="*/ 0 h 103"/>
                <a:gd name="T6" fmla="*/ 23 w 156"/>
                <a:gd name="T7" fmla="*/ 28 h 103"/>
                <a:gd name="T8" fmla="*/ 23 w 156"/>
                <a:gd name="T9" fmla="*/ 51 h 103"/>
                <a:gd name="T10" fmla="*/ 0 w 156"/>
                <a:gd name="T11" fmla="*/ 51 h 103"/>
                <a:gd name="T12" fmla="*/ 0 w 156"/>
                <a:gd name="T13" fmla="*/ 80 h 103"/>
                <a:gd name="T14" fmla="*/ 23 w 156"/>
                <a:gd name="T15" fmla="*/ 80 h 103"/>
                <a:gd name="T16" fmla="*/ 52 w 156"/>
                <a:gd name="T17" fmla="*/ 103 h 103"/>
                <a:gd name="T18" fmla="*/ 79 w 156"/>
                <a:gd name="T19" fmla="*/ 103 h 103"/>
                <a:gd name="T20" fmla="*/ 104 w 156"/>
                <a:gd name="T21" fmla="*/ 103 h 103"/>
                <a:gd name="T22" fmla="*/ 156 w 156"/>
                <a:gd name="T23" fmla="*/ 103 h 103"/>
                <a:gd name="T24" fmla="*/ 127 w 156"/>
                <a:gd name="T25" fmla="*/ 80 h 103"/>
                <a:gd name="T26" fmla="*/ 104 w 156"/>
                <a:gd name="T27" fmla="*/ 5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6" h="103">
                  <a:moveTo>
                    <a:pt x="104" y="51"/>
                  </a:moveTo>
                  <a:lnTo>
                    <a:pt x="79" y="0"/>
                  </a:lnTo>
                  <a:lnTo>
                    <a:pt x="52" y="0"/>
                  </a:lnTo>
                  <a:lnTo>
                    <a:pt x="23" y="28"/>
                  </a:lnTo>
                  <a:lnTo>
                    <a:pt x="23" y="51"/>
                  </a:lnTo>
                  <a:lnTo>
                    <a:pt x="0" y="51"/>
                  </a:lnTo>
                  <a:lnTo>
                    <a:pt x="0" y="80"/>
                  </a:lnTo>
                  <a:lnTo>
                    <a:pt x="23" y="80"/>
                  </a:lnTo>
                  <a:lnTo>
                    <a:pt x="52" y="103"/>
                  </a:lnTo>
                  <a:lnTo>
                    <a:pt x="79" y="103"/>
                  </a:lnTo>
                  <a:lnTo>
                    <a:pt x="104" y="103"/>
                  </a:lnTo>
                  <a:lnTo>
                    <a:pt x="156" y="103"/>
                  </a:lnTo>
                  <a:lnTo>
                    <a:pt x="127" y="80"/>
                  </a:lnTo>
                  <a:lnTo>
                    <a:pt x="104" y="51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395" name="Freeform 7"/>
            <p:cNvSpPr>
              <a:spLocks/>
            </p:cNvSpPr>
            <p:nvPr/>
          </p:nvSpPr>
          <p:spPr bwMode="gray">
            <a:xfrm>
              <a:off x="1118" y="2563"/>
              <a:ext cx="845" cy="1181"/>
            </a:xfrm>
            <a:custGeom>
              <a:avLst/>
              <a:gdLst>
                <a:gd name="T0" fmla="*/ 806 w 845"/>
                <a:gd name="T1" fmla="*/ 390 h 1181"/>
                <a:gd name="T2" fmla="*/ 741 w 845"/>
                <a:gd name="T3" fmla="*/ 350 h 1181"/>
                <a:gd name="T4" fmla="*/ 689 w 845"/>
                <a:gd name="T5" fmla="*/ 324 h 1181"/>
                <a:gd name="T6" fmla="*/ 664 w 845"/>
                <a:gd name="T7" fmla="*/ 297 h 1181"/>
                <a:gd name="T8" fmla="*/ 586 w 845"/>
                <a:gd name="T9" fmla="*/ 297 h 1181"/>
                <a:gd name="T10" fmla="*/ 597 w 845"/>
                <a:gd name="T11" fmla="*/ 286 h 1181"/>
                <a:gd name="T12" fmla="*/ 572 w 845"/>
                <a:gd name="T13" fmla="*/ 272 h 1181"/>
                <a:gd name="T14" fmla="*/ 572 w 845"/>
                <a:gd name="T15" fmla="*/ 272 h 1181"/>
                <a:gd name="T16" fmla="*/ 572 w 845"/>
                <a:gd name="T17" fmla="*/ 208 h 1181"/>
                <a:gd name="T18" fmla="*/ 533 w 845"/>
                <a:gd name="T19" fmla="*/ 182 h 1181"/>
                <a:gd name="T20" fmla="*/ 481 w 845"/>
                <a:gd name="T21" fmla="*/ 156 h 1181"/>
                <a:gd name="T22" fmla="*/ 389 w 845"/>
                <a:gd name="T23" fmla="*/ 90 h 1181"/>
                <a:gd name="T24" fmla="*/ 260 w 845"/>
                <a:gd name="T25" fmla="*/ 38 h 1181"/>
                <a:gd name="T26" fmla="*/ 208 w 845"/>
                <a:gd name="T27" fmla="*/ 26 h 1181"/>
                <a:gd name="T28" fmla="*/ 196 w 845"/>
                <a:gd name="T29" fmla="*/ 64 h 1181"/>
                <a:gd name="T30" fmla="*/ 196 w 845"/>
                <a:gd name="T31" fmla="*/ 0 h 1181"/>
                <a:gd name="T32" fmla="*/ 118 w 845"/>
                <a:gd name="T33" fmla="*/ 38 h 1181"/>
                <a:gd name="T34" fmla="*/ 78 w 845"/>
                <a:gd name="T35" fmla="*/ 90 h 1181"/>
                <a:gd name="T36" fmla="*/ 78 w 845"/>
                <a:gd name="T37" fmla="*/ 156 h 1181"/>
                <a:gd name="T38" fmla="*/ 13 w 845"/>
                <a:gd name="T39" fmla="*/ 234 h 1181"/>
                <a:gd name="T40" fmla="*/ 26 w 845"/>
                <a:gd name="T41" fmla="*/ 272 h 1181"/>
                <a:gd name="T42" fmla="*/ 26 w 845"/>
                <a:gd name="T43" fmla="*/ 338 h 1181"/>
                <a:gd name="T44" fmla="*/ 38 w 845"/>
                <a:gd name="T45" fmla="*/ 402 h 1181"/>
                <a:gd name="T46" fmla="*/ 105 w 845"/>
                <a:gd name="T47" fmla="*/ 506 h 1181"/>
                <a:gd name="T48" fmla="*/ 168 w 845"/>
                <a:gd name="T49" fmla="*/ 557 h 1181"/>
                <a:gd name="T50" fmla="*/ 182 w 845"/>
                <a:gd name="T51" fmla="*/ 701 h 1181"/>
                <a:gd name="T52" fmla="*/ 156 w 845"/>
                <a:gd name="T53" fmla="*/ 792 h 1181"/>
                <a:gd name="T54" fmla="*/ 130 w 845"/>
                <a:gd name="T55" fmla="*/ 921 h 1181"/>
                <a:gd name="T56" fmla="*/ 142 w 845"/>
                <a:gd name="T57" fmla="*/ 987 h 1181"/>
                <a:gd name="T58" fmla="*/ 130 w 845"/>
                <a:gd name="T59" fmla="*/ 1039 h 1181"/>
                <a:gd name="T60" fmla="*/ 118 w 845"/>
                <a:gd name="T61" fmla="*/ 1077 h 1181"/>
                <a:gd name="T62" fmla="*/ 118 w 845"/>
                <a:gd name="T63" fmla="*/ 1118 h 1181"/>
                <a:gd name="T64" fmla="*/ 130 w 845"/>
                <a:gd name="T65" fmla="*/ 1170 h 1181"/>
                <a:gd name="T66" fmla="*/ 142 w 845"/>
                <a:gd name="T67" fmla="*/ 1181 h 1181"/>
                <a:gd name="T68" fmla="*/ 182 w 845"/>
                <a:gd name="T69" fmla="*/ 1170 h 1181"/>
                <a:gd name="T70" fmla="*/ 220 w 845"/>
                <a:gd name="T71" fmla="*/ 1103 h 1181"/>
                <a:gd name="T72" fmla="*/ 208 w 845"/>
                <a:gd name="T73" fmla="*/ 1052 h 1181"/>
                <a:gd name="T74" fmla="*/ 260 w 845"/>
                <a:gd name="T75" fmla="*/ 1013 h 1181"/>
                <a:gd name="T76" fmla="*/ 260 w 845"/>
                <a:gd name="T77" fmla="*/ 987 h 1181"/>
                <a:gd name="T78" fmla="*/ 286 w 845"/>
                <a:gd name="T79" fmla="*/ 948 h 1181"/>
                <a:gd name="T80" fmla="*/ 378 w 845"/>
                <a:gd name="T81" fmla="*/ 895 h 1181"/>
                <a:gd name="T82" fmla="*/ 416 w 845"/>
                <a:gd name="T83" fmla="*/ 884 h 1181"/>
                <a:gd name="T84" fmla="*/ 468 w 845"/>
                <a:gd name="T85" fmla="*/ 832 h 1181"/>
                <a:gd name="T86" fmla="*/ 546 w 845"/>
                <a:gd name="T87" fmla="*/ 727 h 1181"/>
                <a:gd name="T88" fmla="*/ 638 w 845"/>
                <a:gd name="T89" fmla="*/ 688 h 1181"/>
                <a:gd name="T90" fmla="*/ 728 w 845"/>
                <a:gd name="T91" fmla="*/ 609 h 1181"/>
                <a:gd name="T92" fmla="*/ 754 w 845"/>
                <a:gd name="T93" fmla="*/ 520 h 1181"/>
                <a:gd name="T94" fmla="*/ 831 w 845"/>
                <a:gd name="T95" fmla="*/ 468 h 1181"/>
                <a:gd name="T96" fmla="*/ 831 w 845"/>
                <a:gd name="T97" fmla="*/ 390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45" h="1181">
                  <a:moveTo>
                    <a:pt x="831" y="390"/>
                  </a:moveTo>
                  <a:lnTo>
                    <a:pt x="819" y="390"/>
                  </a:lnTo>
                  <a:lnTo>
                    <a:pt x="806" y="390"/>
                  </a:lnTo>
                  <a:lnTo>
                    <a:pt x="767" y="350"/>
                  </a:lnTo>
                  <a:lnTo>
                    <a:pt x="754" y="338"/>
                  </a:lnTo>
                  <a:lnTo>
                    <a:pt x="741" y="350"/>
                  </a:lnTo>
                  <a:lnTo>
                    <a:pt x="715" y="338"/>
                  </a:lnTo>
                  <a:lnTo>
                    <a:pt x="675" y="338"/>
                  </a:lnTo>
                  <a:lnTo>
                    <a:pt x="689" y="324"/>
                  </a:lnTo>
                  <a:lnTo>
                    <a:pt x="675" y="324"/>
                  </a:lnTo>
                  <a:lnTo>
                    <a:pt x="675" y="312"/>
                  </a:lnTo>
                  <a:lnTo>
                    <a:pt x="664" y="297"/>
                  </a:lnTo>
                  <a:lnTo>
                    <a:pt x="623" y="297"/>
                  </a:lnTo>
                  <a:lnTo>
                    <a:pt x="597" y="312"/>
                  </a:lnTo>
                  <a:lnTo>
                    <a:pt x="586" y="297"/>
                  </a:lnTo>
                  <a:lnTo>
                    <a:pt x="597" y="297"/>
                  </a:lnTo>
                  <a:lnTo>
                    <a:pt x="612" y="286"/>
                  </a:lnTo>
                  <a:lnTo>
                    <a:pt x="597" y="286"/>
                  </a:lnTo>
                  <a:lnTo>
                    <a:pt x="572" y="297"/>
                  </a:lnTo>
                  <a:lnTo>
                    <a:pt x="546" y="297"/>
                  </a:lnTo>
                  <a:lnTo>
                    <a:pt x="572" y="272"/>
                  </a:lnTo>
                  <a:lnTo>
                    <a:pt x="586" y="286"/>
                  </a:lnTo>
                  <a:lnTo>
                    <a:pt x="586" y="272"/>
                  </a:lnTo>
                  <a:lnTo>
                    <a:pt x="572" y="272"/>
                  </a:lnTo>
                  <a:lnTo>
                    <a:pt x="597" y="246"/>
                  </a:lnTo>
                  <a:lnTo>
                    <a:pt x="586" y="234"/>
                  </a:lnTo>
                  <a:lnTo>
                    <a:pt x="572" y="208"/>
                  </a:lnTo>
                  <a:lnTo>
                    <a:pt x="560" y="194"/>
                  </a:lnTo>
                  <a:lnTo>
                    <a:pt x="546" y="182"/>
                  </a:lnTo>
                  <a:lnTo>
                    <a:pt x="533" y="182"/>
                  </a:lnTo>
                  <a:lnTo>
                    <a:pt x="520" y="168"/>
                  </a:lnTo>
                  <a:lnTo>
                    <a:pt x="494" y="156"/>
                  </a:lnTo>
                  <a:lnTo>
                    <a:pt x="481" y="156"/>
                  </a:lnTo>
                  <a:lnTo>
                    <a:pt x="456" y="156"/>
                  </a:lnTo>
                  <a:lnTo>
                    <a:pt x="430" y="116"/>
                  </a:lnTo>
                  <a:lnTo>
                    <a:pt x="389" y="90"/>
                  </a:lnTo>
                  <a:lnTo>
                    <a:pt x="389" y="78"/>
                  </a:lnTo>
                  <a:lnTo>
                    <a:pt x="363" y="52"/>
                  </a:lnTo>
                  <a:lnTo>
                    <a:pt x="260" y="38"/>
                  </a:lnTo>
                  <a:lnTo>
                    <a:pt x="248" y="26"/>
                  </a:lnTo>
                  <a:lnTo>
                    <a:pt x="220" y="13"/>
                  </a:lnTo>
                  <a:lnTo>
                    <a:pt x="208" y="26"/>
                  </a:lnTo>
                  <a:lnTo>
                    <a:pt x="196" y="38"/>
                  </a:lnTo>
                  <a:lnTo>
                    <a:pt x="208" y="52"/>
                  </a:lnTo>
                  <a:lnTo>
                    <a:pt x="196" y="64"/>
                  </a:lnTo>
                  <a:lnTo>
                    <a:pt x="196" y="52"/>
                  </a:lnTo>
                  <a:lnTo>
                    <a:pt x="182" y="26"/>
                  </a:lnTo>
                  <a:lnTo>
                    <a:pt x="196" y="0"/>
                  </a:lnTo>
                  <a:lnTo>
                    <a:pt x="182" y="0"/>
                  </a:lnTo>
                  <a:lnTo>
                    <a:pt x="118" y="26"/>
                  </a:lnTo>
                  <a:lnTo>
                    <a:pt x="118" y="38"/>
                  </a:lnTo>
                  <a:lnTo>
                    <a:pt x="105" y="64"/>
                  </a:lnTo>
                  <a:lnTo>
                    <a:pt x="90" y="64"/>
                  </a:lnTo>
                  <a:lnTo>
                    <a:pt x="78" y="90"/>
                  </a:lnTo>
                  <a:lnTo>
                    <a:pt x="90" y="130"/>
                  </a:lnTo>
                  <a:lnTo>
                    <a:pt x="78" y="130"/>
                  </a:lnTo>
                  <a:lnTo>
                    <a:pt x="78" y="156"/>
                  </a:lnTo>
                  <a:lnTo>
                    <a:pt x="38" y="182"/>
                  </a:lnTo>
                  <a:lnTo>
                    <a:pt x="26" y="194"/>
                  </a:lnTo>
                  <a:lnTo>
                    <a:pt x="13" y="234"/>
                  </a:lnTo>
                  <a:lnTo>
                    <a:pt x="13" y="260"/>
                  </a:lnTo>
                  <a:lnTo>
                    <a:pt x="26" y="246"/>
                  </a:lnTo>
                  <a:lnTo>
                    <a:pt x="26" y="272"/>
                  </a:lnTo>
                  <a:lnTo>
                    <a:pt x="0" y="286"/>
                  </a:lnTo>
                  <a:lnTo>
                    <a:pt x="0" y="324"/>
                  </a:lnTo>
                  <a:lnTo>
                    <a:pt x="26" y="338"/>
                  </a:lnTo>
                  <a:lnTo>
                    <a:pt x="26" y="364"/>
                  </a:lnTo>
                  <a:lnTo>
                    <a:pt x="38" y="364"/>
                  </a:lnTo>
                  <a:lnTo>
                    <a:pt x="38" y="402"/>
                  </a:lnTo>
                  <a:lnTo>
                    <a:pt x="78" y="441"/>
                  </a:lnTo>
                  <a:lnTo>
                    <a:pt x="78" y="468"/>
                  </a:lnTo>
                  <a:lnTo>
                    <a:pt x="105" y="506"/>
                  </a:lnTo>
                  <a:lnTo>
                    <a:pt x="156" y="532"/>
                  </a:lnTo>
                  <a:lnTo>
                    <a:pt x="168" y="557"/>
                  </a:lnTo>
                  <a:lnTo>
                    <a:pt x="168" y="557"/>
                  </a:lnTo>
                  <a:lnTo>
                    <a:pt x="182" y="572"/>
                  </a:lnTo>
                  <a:lnTo>
                    <a:pt x="168" y="688"/>
                  </a:lnTo>
                  <a:lnTo>
                    <a:pt x="182" y="701"/>
                  </a:lnTo>
                  <a:lnTo>
                    <a:pt x="156" y="714"/>
                  </a:lnTo>
                  <a:lnTo>
                    <a:pt x="142" y="766"/>
                  </a:lnTo>
                  <a:lnTo>
                    <a:pt x="156" y="792"/>
                  </a:lnTo>
                  <a:lnTo>
                    <a:pt x="142" y="869"/>
                  </a:lnTo>
                  <a:lnTo>
                    <a:pt x="118" y="895"/>
                  </a:lnTo>
                  <a:lnTo>
                    <a:pt x="130" y="921"/>
                  </a:lnTo>
                  <a:lnTo>
                    <a:pt x="130" y="961"/>
                  </a:lnTo>
                  <a:lnTo>
                    <a:pt x="142" y="974"/>
                  </a:lnTo>
                  <a:lnTo>
                    <a:pt x="142" y="987"/>
                  </a:lnTo>
                  <a:lnTo>
                    <a:pt x="130" y="1000"/>
                  </a:lnTo>
                  <a:lnTo>
                    <a:pt x="142" y="1026"/>
                  </a:lnTo>
                  <a:lnTo>
                    <a:pt x="130" y="1039"/>
                  </a:lnTo>
                  <a:lnTo>
                    <a:pt x="105" y="1052"/>
                  </a:lnTo>
                  <a:lnTo>
                    <a:pt x="118" y="1065"/>
                  </a:lnTo>
                  <a:lnTo>
                    <a:pt x="118" y="1077"/>
                  </a:lnTo>
                  <a:lnTo>
                    <a:pt x="130" y="1077"/>
                  </a:lnTo>
                  <a:lnTo>
                    <a:pt x="118" y="1092"/>
                  </a:lnTo>
                  <a:lnTo>
                    <a:pt x="118" y="1118"/>
                  </a:lnTo>
                  <a:lnTo>
                    <a:pt x="118" y="1144"/>
                  </a:lnTo>
                  <a:lnTo>
                    <a:pt x="130" y="1155"/>
                  </a:lnTo>
                  <a:lnTo>
                    <a:pt x="130" y="1170"/>
                  </a:lnTo>
                  <a:lnTo>
                    <a:pt x="142" y="1170"/>
                  </a:lnTo>
                  <a:lnTo>
                    <a:pt x="156" y="1170"/>
                  </a:lnTo>
                  <a:lnTo>
                    <a:pt x="142" y="1181"/>
                  </a:lnTo>
                  <a:lnTo>
                    <a:pt x="156" y="1181"/>
                  </a:lnTo>
                  <a:lnTo>
                    <a:pt x="168" y="1170"/>
                  </a:lnTo>
                  <a:lnTo>
                    <a:pt x="182" y="1170"/>
                  </a:lnTo>
                  <a:lnTo>
                    <a:pt x="182" y="1155"/>
                  </a:lnTo>
                  <a:lnTo>
                    <a:pt x="182" y="1144"/>
                  </a:lnTo>
                  <a:lnTo>
                    <a:pt x="220" y="1103"/>
                  </a:lnTo>
                  <a:lnTo>
                    <a:pt x="220" y="1077"/>
                  </a:lnTo>
                  <a:lnTo>
                    <a:pt x="208" y="1077"/>
                  </a:lnTo>
                  <a:lnTo>
                    <a:pt x="208" y="1052"/>
                  </a:lnTo>
                  <a:lnTo>
                    <a:pt x="234" y="1052"/>
                  </a:lnTo>
                  <a:lnTo>
                    <a:pt x="248" y="1013"/>
                  </a:lnTo>
                  <a:lnTo>
                    <a:pt x="260" y="1013"/>
                  </a:lnTo>
                  <a:lnTo>
                    <a:pt x="260" y="1000"/>
                  </a:lnTo>
                  <a:lnTo>
                    <a:pt x="248" y="1000"/>
                  </a:lnTo>
                  <a:lnTo>
                    <a:pt x="260" y="987"/>
                  </a:lnTo>
                  <a:lnTo>
                    <a:pt x="286" y="974"/>
                  </a:lnTo>
                  <a:lnTo>
                    <a:pt x="300" y="961"/>
                  </a:lnTo>
                  <a:lnTo>
                    <a:pt x="286" y="948"/>
                  </a:lnTo>
                  <a:lnTo>
                    <a:pt x="338" y="948"/>
                  </a:lnTo>
                  <a:lnTo>
                    <a:pt x="363" y="935"/>
                  </a:lnTo>
                  <a:lnTo>
                    <a:pt x="378" y="895"/>
                  </a:lnTo>
                  <a:lnTo>
                    <a:pt x="352" y="858"/>
                  </a:lnTo>
                  <a:lnTo>
                    <a:pt x="378" y="869"/>
                  </a:lnTo>
                  <a:lnTo>
                    <a:pt x="416" y="884"/>
                  </a:lnTo>
                  <a:lnTo>
                    <a:pt x="442" y="858"/>
                  </a:lnTo>
                  <a:lnTo>
                    <a:pt x="474" y="816"/>
                  </a:lnTo>
                  <a:lnTo>
                    <a:pt x="468" y="832"/>
                  </a:lnTo>
                  <a:lnTo>
                    <a:pt x="481" y="832"/>
                  </a:lnTo>
                  <a:lnTo>
                    <a:pt x="533" y="780"/>
                  </a:lnTo>
                  <a:lnTo>
                    <a:pt x="546" y="727"/>
                  </a:lnTo>
                  <a:lnTo>
                    <a:pt x="597" y="701"/>
                  </a:lnTo>
                  <a:lnTo>
                    <a:pt x="612" y="701"/>
                  </a:lnTo>
                  <a:lnTo>
                    <a:pt x="638" y="688"/>
                  </a:lnTo>
                  <a:lnTo>
                    <a:pt x="664" y="688"/>
                  </a:lnTo>
                  <a:lnTo>
                    <a:pt x="675" y="688"/>
                  </a:lnTo>
                  <a:lnTo>
                    <a:pt x="728" y="609"/>
                  </a:lnTo>
                  <a:lnTo>
                    <a:pt x="741" y="583"/>
                  </a:lnTo>
                  <a:lnTo>
                    <a:pt x="754" y="557"/>
                  </a:lnTo>
                  <a:lnTo>
                    <a:pt x="754" y="520"/>
                  </a:lnTo>
                  <a:lnTo>
                    <a:pt x="767" y="520"/>
                  </a:lnTo>
                  <a:lnTo>
                    <a:pt x="819" y="468"/>
                  </a:lnTo>
                  <a:lnTo>
                    <a:pt x="831" y="468"/>
                  </a:lnTo>
                  <a:lnTo>
                    <a:pt x="845" y="441"/>
                  </a:lnTo>
                  <a:lnTo>
                    <a:pt x="845" y="402"/>
                  </a:lnTo>
                  <a:lnTo>
                    <a:pt x="831" y="390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396" name="Freeform 9"/>
            <p:cNvSpPr>
              <a:spLocks/>
            </p:cNvSpPr>
            <p:nvPr/>
          </p:nvSpPr>
          <p:spPr bwMode="gray">
            <a:xfrm>
              <a:off x="2060" y="1227"/>
              <a:ext cx="142" cy="90"/>
            </a:xfrm>
            <a:custGeom>
              <a:avLst/>
              <a:gdLst>
                <a:gd name="T0" fmla="*/ 52 w 142"/>
                <a:gd name="T1" fmla="*/ 12 h 90"/>
                <a:gd name="T2" fmla="*/ 52 w 142"/>
                <a:gd name="T3" fmla="*/ 26 h 90"/>
                <a:gd name="T4" fmla="*/ 38 w 142"/>
                <a:gd name="T5" fmla="*/ 26 h 90"/>
                <a:gd name="T6" fmla="*/ 38 w 142"/>
                <a:gd name="T7" fmla="*/ 12 h 90"/>
                <a:gd name="T8" fmla="*/ 26 w 142"/>
                <a:gd name="T9" fmla="*/ 0 h 90"/>
                <a:gd name="T10" fmla="*/ 12 w 142"/>
                <a:gd name="T11" fmla="*/ 0 h 90"/>
                <a:gd name="T12" fmla="*/ 12 w 142"/>
                <a:gd name="T13" fmla="*/ 12 h 90"/>
                <a:gd name="T14" fmla="*/ 26 w 142"/>
                <a:gd name="T15" fmla="*/ 12 h 90"/>
                <a:gd name="T16" fmla="*/ 12 w 142"/>
                <a:gd name="T17" fmla="*/ 12 h 90"/>
                <a:gd name="T18" fmla="*/ 0 w 142"/>
                <a:gd name="T19" fmla="*/ 12 h 90"/>
                <a:gd name="T20" fmla="*/ 0 w 142"/>
                <a:gd name="T21" fmla="*/ 26 h 90"/>
                <a:gd name="T22" fmla="*/ 12 w 142"/>
                <a:gd name="T23" fmla="*/ 26 h 90"/>
                <a:gd name="T24" fmla="*/ 26 w 142"/>
                <a:gd name="T25" fmla="*/ 38 h 90"/>
                <a:gd name="T26" fmla="*/ 38 w 142"/>
                <a:gd name="T27" fmla="*/ 38 h 90"/>
                <a:gd name="T28" fmla="*/ 38 w 142"/>
                <a:gd name="T29" fmla="*/ 52 h 90"/>
                <a:gd name="T30" fmla="*/ 26 w 142"/>
                <a:gd name="T31" fmla="*/ 52 h 90"/>
                <a:gd name="T32" fmla="*/ 12 w 142"/>
                <a:gd name="T33" fmla="*/ 52 h 90"/>
                <a:gd name="T34" fmla="*/ 26 w 142"/>
                <a:gd name="T35" fmla="*/ 64 h 90"/>
                <a:gd name="T36" fmla="*/ 38 w 142"/>
                <a:gd name="T37" fmla="*/ 64 h 90"/>
                <a:gd name="T38" fmla="*/ 26 w 142"/>
                <a:gd name="T39" fmla="*/ 64 h 90"/>
                <a:gd name="T40" fmla="*/ 26 w 142"/>
                <a:gd name="T41" fmla="*/ 78 h 90"/>
                <a:gd name="T42" fmla="*/ 38 w 142"/>
                <a:gd name="T43" fmla="*/ 90 h 90"/>
                <a:gd name="T44" fmla="*/ 52 w 142"/>
                <a:gd name="T45" fmla="*/ 90 h 90"/>
                <a:gd name="T46" fmla="*/ 64 w 142"/>
                <a:gd name="T47" fmla="*/ 90 h 90"/>
                <a:gd name="T48" fmla="*/ 78 w 142"/>
                <a:gd name="T49" fmla="*/ 78 h 90"/>
                <a:gd name="T50" fmla="*/ 104 w 142"/>
                <a:gd name="T51" fmla="*/ 90 h 90"/>
                <a:gd name="T52" fmla="*/ 116 w 142"/>
                <a:gd name="T53" fmla="*/ 78 h 90"/>
                <a:gd name="T54" fmla="*/ 116 w 142"/>
                <a:gd name="T55" fmla="*/ 64 h 90"/>
                <a:gd name="T56" fmla="*/ 130 w 142"/>
                <a:gd name="T57" fmla="*/ 64 h 90"/>
                <a:gd name="T58" fmla="*/ 142 w 142"/>
                <a:gd name="T59" fmla="*/ 52 h 90"/>
                <a:gd name="T60" fmla="*/ 142 w 142"/>
                <a:gd name="T61" fmla="*/ 38 h 90"/>
                <a:gd name="T62" fmla="*/ 142 w 142"/>
                <a:gd name="T63" fmla="*/ 26 h 90"/>
                <a:gd name="T64" fmla="*/ 130 w 142"/>
                <a:gd name="T65" fmla="*/ 26 h 90"/>
                <a:gd name="T66" fmla="*/ 130 w 142"/>
                <a:gd name="T67" fmla="*/ 12 h 90"/>
                <a:gd name="T68" fmla="*/ 116 w 142"/>
                <a:gd name="T69" fmla="*/ 12 h 90"/>
                <a:gd name="T70" fmla="*/ 104 w 142"/>
                <a:gd name="T71" fmla="*/ 12 h 90"/>
                <a:gd name="T72" fmla="*/ 90 w 142"/>
                <a:gd name="T73" fmla="*/ 12 h 90"/>
                <a:gd name="T74" fmla="*/ 78 w 142"/>
                <a:gd name="T75" fmla="*/ 26 h 90"/>
                <a:gd name="T76" fmla="*/ 78 w 142"/>
                <a:gd name="T77" fmla="*/ 12 h 90"/>
                <a:gd name="T78" fmla="*/ 64 w 142"/>
                <a:gd name="T79" fmla="*/ 12 h 90"/>
                <a:gd name="T80" fmla="*/ 52 w 142"/>
                <a:gd name="T81" fmla="*/ 12 h 90"/>
                <a:gd name="T82" fmla="*/ 52 w 142"/>
                <a:gd name="T83" fmla="*/ 1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2" h="90">
                  <a:moveTo>
                    <a:pt x="52" y="12"/>
                  </a:moveTo>
                  <a:lnTo>
                    <a:pt x="52" y="26"/>
                  </a:lnTo>
                  <a:lnTo>
                    <a:pt x="38" y="26"/>
                  </a:lnTo>
                  <a:lnTo>
                    <a:pt x="38" y="12"/>
                  </a:lnTo>
                  <a:lnTo>
                    <a:pt x="26" y="0"/>
                  </a:lnTo>
                  <a:lnTo>
                    <a:pt x="12" y="0"/>
                  </a:lnTo>
                  <a:lnTo>
                    <a:pt x="12" y="12"/>
                  </a:lnTo>
                  <a:lnTo>
                    <a:pt x="26" y="12"/>
                  </a:lnTo>
                  <a:lnTo>
                    <a:pt x="12" y="12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12" y="26"/>
                  </a:lnTo>
                  <a:lnTo>
                    <a:pt x="26" y="38"/>
                  </a:lnTo>
                  <a:lnTo>
                    <a:pt x="38" y="38"/>
                  </a:lnTo>
                  <a:lnTo>
                    <a:pt x="38" y="52"/>
                  </a:lnTo>
                  <a:lnTo>
                    <a:pt x="26" y="52"/>
                  </a:lnTo>
                  <a:lnTo>
                    <a:pt x="12" y="52"/>
                  </a:lnTo>
                  <a:lnTo>
                    <a:pt x="26" y="64"/>
                  </a:lnTo>
                  <a:lnTo>
                    <a:pt x="38" y="64"/>
                  </a:lnTo>
                  <a:lnTo>
                    <a:pt x="26" y="64"/>
                  </a:lnTo>
                  <a:lnTo>
                    <a:pt x="26" y="78"/>
                  </a:lnTo>
                  <a:lnTo>
                    <a:pt x="38" y="90"/>
                  </a:lnTo>
                  <a:lnTo>
                    <a:pt x="52" y="90"/>
                  </a:lnTo>
                  <a:lnTo>
                    <a:pt x="64" y="90"/>
                  </a:lnTo>
                  <a:lnTo>
                    <a:pt x="78" y="78"/>
                  </a:lnTo>
                  <a:lnTo>
                    <a:pt x="104" y="90"/>
                  </a:lnTo>
                  <a:lnTo>
                    <a:pt x="116" y="78"/>
                  </a:lnTo>
                  <a:lnTo>
                    <a:pt x="116" y="64"/>
                  </a:lnTo>
                  <a:lnTo>
                    <a:pt x="130" y="64"/>
                  </a:lnTo>
                  <a:lnTo>
                    <a:pt x="142" y="52"/>
                  </a:lnTo>
                  <a:lnTo>
                    <a:pt x="142" y="38"/>
                  </a:lnTo>
                  <a:lnTo>
                    <a:pt x="142" y="26"/>
                  </a:lnTo>
                  <a:lnTo>
                    <a:pt x="130" y="26"/>
                  </a:lnTo>
                  <a:lnTo>
                    <a:pt x="130" y="12"/>
                  </a:lnTo>
                  <a:lnTo>
                    <a:pt x="116" y="12"/>
                  </a:lnTo>
                  <a:lnTo>
                    <a:pt x="104" y="12"/>
                  </a:lnTo>
                  <a:lnTo>
                    <a:pt x="90" y="12"/>
                  </a:lnTo>
                  <a:lnTo>
                    <a:pt x="78" y="26"/>
                  </a:lnTo>
                  <a:lnTo>
                    <a:pt x="78" y="12"/>
                  </a:lnTo>
                  <a:lnTo>
                    <a:pt x="64" y="12"/>
                  </a:lnTo>
                  <a:lnTo>
                    <a:pt x="52" y="12"/>
                  </a:lnTo>
                  <a:lnTo>
                    <a:pt x="52" y="12"/>
                  </a:lnTo>
                  <a:close/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397" name="Freeform 10"/>
            <p:cNvSpPr>
              <a:spLocks/>
            </p:cNvSpPr>
            <p:nvPr/>
          </p:nvSpPr>
          <p:spPr bwMode="gray">
            <a:xfrm>
              <a:off x="1708" y="615"/>
              <a:ext cx="442" cy="702"/>
            </a:xfrm>
            <a:custGeom>
              <a:avLst/>
              <a:gdLst>
                <a:gd name="T0" fmla="*/ 156 w 442"/>
                <a:gd name="T1" fmla="*/ 66 h 702"/>
                <a:gd name="T2" fmla="*/ 118 w 442"/>
                <a:gd name="T3" fmla="*/ 92 h 702"/>
                <a:gd name="T4" fmla="*/ 92 w 442"/>
                <a:gd name="T5" fmla="*/ 118 h 702"/>
                <a:gd name="T6" fmla="*/ 66 w 442"/>
                <a:gd name="T7" fmla="*/ 144 h 702"/>
                <a:gd name="T8" fmla="*/ 66 w 442"/>
                <a:gd name="T9" fmla="*/ 196 h 702"/>
                <a:gd name="T10" fmla="*/ 0 w 442"/>
                <a:gd name="T11" fmla="*/ 234 h 702"/>
                <a:gd name="T12" fmla="*/ 40 w 442"/>
                <a:gd name="T13" fmla="*/ 274 h 702"/>
                <a:gd name="T14" fmla="*/ 14 w 442"/>
                <a:gd name="T15" fmla="*/ 300 h 702"/>
                <a:gd name="T16" fmla="*/ 66 w 442"/>
                <a:gd name="T17" fmla="*/ 312 h 702"/>
                <a:gd name="T18" fmla="*/ 104 w 442"/>
                <a:gd name="T19" fmla="*/ 326 h 702"/>
                <a:gd name="T20" fmla="*/ 130 w 442"/>
                <a:gd name="T21" fmla="*/ 378 h 702"/>
                <a:gd name="T22" fmla="*/ 144 w 442"/>
                <a:gd name="T23" fmla="*/ 416 h 702"/>
                <a:gd name="T24" fmla="*/ 156 w 442"/>
                <a:gd name="T25" fmla="*/ 456 h 702"/>
                <a:gd name="T26" fmla="*/ 130 w 442"/>
                <a:gd name="T27" fmla="*/ 482 h 702"/>
                <a:gd name="T28" fmla="*/ 130 w 442"/>
                <a:gd name="T29" fmla="*/ 520 h 702"/>
                <a:gd name="T30" fmla="*/ 130 w 442"/>
                <a:gd name="T31" fmla="*/ 546 h 702"/>
                <a:gd name="T32" fmla="*/ 130 w 442"/>
                <a:gd name="T33" fmla="*/ 586 h 702"/>
                <a:gd name="T34" fmla="*/ 144 w 442"/>
                <a:gd name="T35" fmla="*/ 638 h 702"/>
                <a:gd name="T36" fmla="*/ 144 w 442"/>
                <a:gd name="T37" fmla="*/ 676 h 702"/>
                <a:gd name="T38" fmla="*/ 182 w 442"/>
                <a:gd name="T39" fmla="*/ 690 h 702"/>
                <a:gd name="T40" fmla="*/ 196 w 442"/>
                <a:gd name="T41" fmla="*/ 702 h 702"/>
                <a:gd name="T42" fmla="*/ 234 w 442"/>
                <a:gd name="T43" fmla="*/ 664 h 702"/>
                <a:gd name="T44" fmla="*/ 248 w 442"/>
                <a:gd name="T45" fmla="*/ 598 h 702"/>
                <a:gd name="T46" fmla="*/ 274 w 442"/>
                <a:gd name="T47" fmla="*/ 546 h 702"/>
                <a:gd name="T48" fmla="*/ 326 w 442"/>
                <a:gd name="T49" fmla="*/ 520 h 702"/>
                <a:gd name="T50" fmla="*/ 338 w 442"/>
                <a:gd name="T51" fmla="*/ 482 h 702"/>
                <a:gd name="T52" fmla="*/ 390 w 442"/>
                <a:gd name="T53" fmla="*/ 442 h 702"/>
                <a:gd name="T54" fmla="*/ 430 w 442"/>
                <a:gd name="T55" fmla="*/ 416 h 702"/>
                <a:gd name="T56" fmla="*/ 390 w 442"/>
                <a:gd name="T57" fmla="*/ 404 h 702"/>
                <a:gd name="T58" fmla="*/ 390 w 442"/>
                <a:gd name="T59" fmla="*/ 378 h 702"/>
                <a:gd name="T60" fmla="*/ 416 w 442"/>
                <a:gd name="T61" fmla="*/ 378 h 702"/>
                <a:gd name="T62" fmla="*/ 442 w 442"/>
                <a:gd name="T63" fmla="*/ 378 h 702"/>
                <a:gd name="T64" fmla="*/ 404 w 442"/>
                <a:gd name="T65" fmla="*/ 352 h 702"/>
                <a:gd name="T66" fmla="*/ 390 w 442"/>
                <a:gd name="T67" fmla="*/ 326 h 702"/>
                <a:gd name="T68" fmla="*/ 404 w 442"/>
                <a:gd name="T69" fmla="*/ 300 h 702"/>
                <a:gd name="T70" fmla="*/ 416 w 442"/>
                <a:gd name="T71" fmla="*/ 274 h 702"/>
                <a:gd name="T72" fmla="*/ 404 w 442"/>
                <a:gd name="T73" fmla="*/ 222 h 702"/>
                <a:gd name="T74" fmla="*/ 390 w 442"/>
                <a:gd name="T75" fmla="*/ 182 h 702"/>
                <a:gd name="T76" fmla="*/ 378 w 442"/>
                <a:gd name="T77" fmla="*/ 170 h 702"/>
                <a:gd name="T78" fmla="*/ 404 w 442"/>
                <a:gd name="T79" fmla="*/ 130 h 702"/>
                <a:gd name="T80" fmla="*/ 404 w 442"/>
                <a:gd name="T81" fmla="*/ 118 h 702"/>
                <a:gd name="T82" fmla="*/ 390 w 442"/>
                <a:gd name="T83" fmla="*/ 92 h 702"/>
                <a:gd name="T84" fmla="*/ 338 w 442"/>
                <a:gd name="T85" fmla="*/ 118 h 702"/>
                <a:gd name="T86" fmla="*/ 326 w 442"/>
                <a:gd name="T87" fmla="*/ 104 h 702"/>
                <a:gd name="T88" fmla="*/ 352 w 442"/>
                <a:gd name="T89" fmla="*/ 92 h 702"/>
                <a:gd name="T90" fmla="*/ 326 w 442"/>
                <a:gd name="T91" fmla="*/ 92 h 702"/>
                <a:gd name="T92" fmla="*/ 312 w 442"/>
                <a:gd name="T93" fmla="*/ 78 h 702"/>
                <a:gd name="T94" fmla="*/ 300 w 442"/>
                <a:gd name="T95" fmla="*/ 66 h 702"/>
                <a:gd name="T96" fmla="*/ 352 w 442"/>
                <a:gd name="T97" fmla="*/ 52 h 702"/>
                <a:gd name="T98" fmla="*/ 378 w 442"/>
                <a:gd name="T99" fmla="*/ 26 h 702"/>
                <a:gd name="T100" fmla="*/ 326 w 442"/>
                <a:gd name="T101" fmla="*/ 0 h 702"/>
                <a:gd name="T102" fmla="*/ 274 w 442"/>
                <a:gd name="T103" fmla="*/ 0 h 702"/>
                <a:gd name="T104" fmla="*/ 260 w 442"/>
                <a:gd name="T105" fmla="*/ 26 h 702"/>
                <a:gd name="T106" fmla="*/ 222 w 442"/>
                <a:gd name="T107" fmla="*/ 26 h 702"/>
                <a:gd name="T108" fmla="*/ 208 w 442"/>
                <a:gd name="T109" fmla="*/ 52 h 702"/>
                <a:gd name="T110" fmla="*/ 196 w 442"/>
                <a:gd name="T111" fmla="*/ 52 h 702"/>
                <a:gd name="T112" fmla="*/ 196 w 442"/>
                <a:gd name="T113" fmla="*/ 78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2" h="702">
                  <a:moveTo>
                    <a:pt x="196" y="78"/>
                  </a:moveTo>
                  <a:lnTo>
                    <a:pt x="156" y="66"/>
                  </a:lnTo>
                  <a:lnTo>
                    <a:pt x="130" y="78"/>
                  </a:lnTo>
                  <a:lnTo>
                    <a:pt x="118" y="92"/>
                  </a:lnTo>
                  <a:lnTo>
                    <a:pt x="104" y="104"/>
                  </a:lnTo>
                  <a:lnTo>
                    <a:pt x="92" y="118"/>
                  </a:lnTo>
                  <a:lnTo>
                    <a:pt x="92" y="144"/>
                  </a:lnTo>
                  <a:lnTo>
                    <a:pt x="66" y="144"/>
                  </a:lnTo>
                  <a:lnTo>
                    <a:pt x="52" y="170"/>
                  </a:lnTo>
                  <a:lnTo>
                    <a:pt x="66" y="196"/>
                  </a:lnTo>
                  <a:lnTo>
                    <a:pt x="40" y="222"/>
                  </a:lnTo>
                  <a:lnTo>
                    <a:pt x="0" y="234"/>
                  </a:lnTo>
                  <a:lnTo>
                    <a:pt x="0" y="248"/>
                  </a:lnTo>
                  <a:lnTo>
                    <a:pt x="40" y="274"/>
                  </a:lnTo>
                  <a:lnTo>
                    <a:pt x="14" y="286"/>
                  </a:lnTo>
                  <a:lnTo>
                    <a:pt x="14" y="300"/>
                  </a:lnTo>
                  <a:lnTo>
                    <a:pt x="26" y="326"/>
                  </a:lnTo>
                  <a:lnTo>
                    <a:pt x="66" y="312"/>
                  </a:lnTo>
                  <a:lnTo>
                    <a:pt x="78" y="312"/>
                  </a:lnTo>
                  <a:lnTo>
                    <a:pt x="104" y="326"/>
                  </a:lnTo>
                  <a:lnTo>
                    <a:pt x="104" y="338"/>
                  </a:lnTo>
                  <a:lnTo>
                    <a:pt x="130" y="378"/>
                  </a:lnTo>
                  <a:lnTo>
                    <a:pt x="144" y="390"/>
                  </a:lnTo>
                  <a:lnTo>
                    <a:pt x="144" y="416"/>
                  </a:lnTo>
                  <a:lnTo>
                    <a:pt x="144" y="442"/>
                  </a:lnTo>
                  <a:lnTo>
                    <a:pt x="156" y="456"/>
                  </a:lnTo>
                  <a:lnTo>
                    <a:pt x="156" y="468"/>
                  </a:lnTo>
                  <a:lnTo>
                    <a:pt x="130" y="482"/>
                  </a:lnTo>
                  <a:lnTo>
                    <a:pt x="130" y="494"/>
                  </a:lnTo>
                  <a:lnTo>
                    <a:pt x="130" y="520"/>
                  </a:lnTo>
                  <a:lnTo>
                    <a:pt x="118" y="534"/>
                  </a:lnTo>
                  <a:lnTo>
                    <a:pt x="130" y="546"/>
                  </a:lnTo>
                  <a:lnTo>
                    <a:pt x="130" y="560"/>
                  </a:lnTo>
                  <a:lnTo>
                    <a:pt x="130" y="586"/>
                  </a:lnTo>
                  <a:lnTo>
                    <a:pt x="130" y="612"/>
                  </a:lnTo>
                  <a:lnTo>
                    <a:pt x="144" y="638"/>
                  </a:lnTo>
                  <a:lnTo>
                    <a:pt x="156" y="650"/>
                  </a:lnTo>
                  <a:lnTo>
                    <a:pt x="144" y="676"/>
                  </a:lnTo>
                  <a:lnTo>
                    <a:pt x="156" y="690"/>
                  </a:lnTo>
                  <a:lnTo>
                    <a:pt x="182" y="690"/>
                  </a:lnTo>
                  <a:lnTo>
                    <a:pt x="182" y="702"/>
                  </a:lnTo>
                  <a:lnTo>
                    <a:pt x="196" y="702"/>
                  </a:lnTo>
                  <a:lnTo>
                    <a:pt x="222" y="690"/>
                  </a:lnTo>
                  <a:lnTo>
                    <a:pt x="234" y="664"/>
                  </a:lnTo>
                  <a:lnTo>
                    <a:pt x="234" y="624"/>
                  </a:lnTo>
                  <a:lnTo>
                    <a:pt x="248" y="598"/>
                  </a:lnTo>
                  <a:lnTo>
                    <a:pt x="260" y="560"/>
                  </a:lnTo>
                  <a:lnTo>
                    <a:pt x="274" y="546"/>
                  </a:lnTo>
                  <a:lnTo>
                    <a:pt x="300" y="534"/>
                  </a:lnTo>
                  <a:lnTo>
                    <a:pt x="326" y="520"/>
                  </a:lnTo>
                  <a:lnTo>
                    <a:pt x="338" y="508"/>
                  </a:lnTo>
                  <a:lnTo>
                    <a:pt x="338" y="482"/>
                  </a:lnTo>
                  <a:lnTo>
                    <a:pt x="364" y="468"/>
                  </a:lnTo>
                  <a:lnTo>
                    <a:pt x="390" y="442"/>
                  </a:lnTo>
                  <a:lnTo>
                    <a:pt x="404" y="442"/>
                  </a:lnTo>
                  <a:lnTo>
                    <a:pt x="430" y="416"/>
                  </a:lnTo>
                  <a:lnTo>
                    <a:pt x="416" y="404"/>
                  </a:lnTo>
                  <a:lnTo>
                    <a:pt x="390" y="404"/>
                  </a:lnTo>
                  <a:lnTo>
                    <a:pt x="390" y="390"/>
                  </a:lnTo>
                  <a:lnTo>
                    <a:pt x="390" y="378"/>
                  </a:lnTo>
                  <a:lnTo>
                    <a:pt x="390" y="364"/>
                  </a:lnTo>
                  <a:lnTo>
                    <a:pt x="416" y="378"/>
                  </a:lnTo>
                  <a:lnTo>
                    <a:pt x="430" y="378"/>
                  </a:lnTo>
                  <a:lnTo>
                    <a:pt x="442" y="378"/>
                  </a:lnTo>
                  <a:lnTo>
                    <a:pt x="430" y="352"/>
                  </a:lnTo>
                  <a:lnTo>
                    <a:pt x="404" y="352"/>
                  </a:lnTo>
                  <a:lnTo>
                    <a:pt x="390" y="338"/>
                  </a:lnTo>
                  <a:lnTo>
                    <a:pt x="390" y="326"/>
                  </a:lnTo>
                  <a:lnTo>
                    <a:pt x="416" y="312"/>
                  </a:lnTo>
                  <a:lnTo>
                    <a:pt x="404" y="300"/>
                  </a:lnTo>
                  <a:lnTo>
                    <a:pt x="416" y="286"/>
                  </a:lnTo>
                  <a:lnTo>
                    <a:pt x="416" y="274"/>
                  </a:lnTo>
                  <a:lnTo>
                    <a:pt x="416" y="248"/>
                  </a:lnTo>
                  <a:lnTo>
                    <a:pt x="404" y="222"/>
                  </a:lnTo>
                  <a:lnTo>
                    <a:pt x="378" y="208"/>
                  </a:lnTo>
                  <a:lnTo>
                    <a:pt x="390" y="182"/>
                  </a:lnTo>
                  <a:lnTo>
                    <a:pt x="390" y="170"/>
                  </a:lnTo>
                  <a:lnTo>
                    <a:pt x="378" y="170"/>
                  </a:lnTo>
                  <a:lnTo>
                    <a:pt x="390" y="144"/>
                  </a:lnTo>
                  <a:lnTo>
                    <a:pt x="404" y="130"/>
                  </a:lnTo>
                  <a:lnTo>
                    <a:pt x="416" y="118"/>
                  </a:lnTo>
                  <a:lnTo>
                    <a:pt x="404" y="118"/>
                  </a:lnTo>
                  <a:lnTo>
                    <a:pt x="404" y="92"/>
                  </a:lnTo>
                  <a:lnTo>
                    <a:pt x="390" y="92"/>
                  </a:lnTo>
                  <a:lnTo>
                    <a:pt x="378" y="104"/>
                  </a:lnTo>
                  <a:lnTo>
                    <a:pt x="338" y="118"/>
                  </a:lnTo>
                  <a:lnTo>
                    <a:pt x="326" y="118"/>
                  </a:lnTo>
                  <a:lnTo>
                    <a:pt x="326" y="104"/>
                  </a:lnTo>
                  <a:lnTo>
                    <a:pt x="338" y="92"/>
                  </a:lnTo>
                  <a:lnTo>
                    <a:pt x="352" y="92"/>
                  </a:lnTo>
                  <a:lnTo>
                    <a:pt x="338" y="78"/>
                  </a:lnTo>
                  <a:lnTo>
                    <a:pt x="326" y="92"/>
                  </a:lnTo>
                  <a:lnTo>
                    <a:pt x="312" y="92"/>
                  </a:lnTo>
                  <a:lnTo>
                    <a:pt x="312" y="78"/>
                  </a:lnTo>
                  <a:lnTo>
                    <a:pt x="312" y="66"/>
                  </a:lnTo>
                  <a:lnTo>
                    <a:pt x="300" y="66"/>
                  </a:lnTo>
                  <a:lnTo>
                    <a:pt x="326" y="52"/>
                  </a:lnTo>
                  <a:lnTo>
                    <a:pt x="352" y="52"/>
                  </a:lnTo>
                  <a:lnTo>
                    <a:pt x="378" y="40"/>
                  </a:lnTo>
                  <a:lnTo>
                    <a:pt x="378" y="26"/>
                  </a:lnTo>
                  <a:lnTo>
                    <a:pt x="352" y="26"/>
                  </a:lnTo>
                  <a:lnTo>
                    <a:pt x="326" y="0"/>
                  </a:lnTo>
                  <a:lnTo>
                    <a:pt x="300" y="0"/>
                  </a:lnTo>
                  <a:lnTo>
                    <a:pt x="274" y="0"/>
                  </a:lnTo>
                  <a:lnTo>
                    <a:pt x="260" y="0"/>
                  </a:lnTo>
                  <a:lnTo>
                    <a:pt x="260" y="26"/>
                  </a:lnTo>
                  <a:lnTo>
                    <a:pt x="234" y="26"/>
                  </a:lnTo>
                  <a:lnTo>
                    <a:pt x="222" y="26"/>
                  </a:lnTo>
                  <a:lnTo>
                    <a:pt x="222" y="40"/>
                  </a:lnTo>
                  <a:lnTo>
                    <a:pt x="208" y="52"/>
                  </a:lnTo>
                  <a:lnTo>
                    <a:pt x="208" y="66"/>
                  </a:lnTo>
                  <a:lnTo>
                    <a:pt x="196" y="52"/>
                  </a:lnTo>
                  <a:lnTo>
                    <a:pt x="196" y="66"/>
                  </a:lnTo>
                  <a:lnTo>
                    <a:pt x="196" y="78"/>
                  </a:lnTo>
                  <a:lnTo>
                    <a:pt x="196" y="78"/>
                  </a:lnTo>
                  <a:close/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398" name="Freeform 11"/>
            <p:cNvSpPr>
              <a:spLocks/>
            </p:cNvSpPr>
            <p:nvPr/>
          </p:nvSpPr>
          <p:spPr bwMode="gray">
            <a:xfrm>
              <a:off x="538" y="719"/>
              <a:ext cx="1195" cy="1859"/>
            </a:xfrm>
            <a:custGeom>
              <a:avLst/>
              <a:gdLst>
                <a:gd name="T0" fmla="*/ 2130 w 2391"/>
                <a:gd name="T1" fmla="*/ 1767 h 3718"/>
                <a:gd name="T2" fmla="*/ 2130 w 2391"/>
                <a:gd name="T3" fmla="*/ 1690 h 3718"/>
                <a:gd name="T4" fmla="*/ 2391 w 2391"/>
                <a:gd name="T5" fmla="*/ 1560 h 3718"/>
                <a:gd name="T6" fmla="*/ 2159 w 2391"/>
                <a:gd name="T7" fmla="*/ 1403 h 3718"/>
                <a:gd name="T8" fmla="*/ 2004 w 2391"/>
                <a:gd name="T9" fmla="*/ 1328 h 3718"/>
                <a:gd name="T10" fmla="*/ 1871 w 2391"/>
                <a:gd name="T11" fmla="*/ 1144 h 3718"/>
                <a:gd name="T12" fmla="*/ 1739 w 2391"/>
                <a:gd name="T13" fmla="*/ 1299 h 3718"/>
                <a:gd name="T14" fmla="*/ 1687 w 2391"/>
                <a:gd name="T15" fmla="*/ 1535 h 3718"/>
                <a:gd name="T16" fmla="*/ 1664 w 2391"/>
                <a:gd name="T17" fmla="*/ 1535 h 3718"/>
                <a:gd name="T18" fmla="*/ 1376 w 2391"/>
                <a:gd name="T19" fmla="*/ 1328 h 3718"/>
                <a:gd name="T20" fmla="*/ 1455 w 2391"/>
                <a:gd name="T21" fmla="*/ 1040 h 3718"/>
                <a:gd name="T22" fmla="*/ 1532 w 2391"/>
                <a:gd name="T23" fmla="*/ 963 h 3718"/>
                <a:gd name="T24" fmla="*/ 1687 w 2391"/>
                <a:gd name="T25" fmla="*/ 808 h 3718"/>
                <a:gd name="T26" fmla="*/ 1583 w 2391"/>
                <a:gd name="T27" fmla="*/ 833 h 3718"/>
                <a:gd name="T28" fmla="*/ 1480 w 2391"/>
                <a:gd name="T29" fmla="*/ 675 h 3718"/>
                <a:gd name="T30" fmla="*/ 1428 w 2391"/>
                <a:gd name="T31" fmla="*/ 833 h 3718"/>
                <a:gd name="T32" fmla="*/ 1351 w 2391"/>
                <a:gd name="T33" fmla="*/ 808 h 3718"/>
                <a:gd name="T34" fmla="*/ 1196 w 2391"/>
                <a:gd name="T35" fmla="*/ 727 h 3718"/>
                <a:gd name="T36" fmla="*/ 1012 w 2391"/>
                <a:gd name="T37" fmla="*/ 520 h 3718"/>
                <a:gd name="T38" fmla="*/ 831 w 2391"/>
                <a:gd name="T39" fmla="*/ 416 h 3718"/>
                <a:gd name="T40" fmla="*/ 728 w 2391"/>
                <a:gd name="T41" fmla="*/ 184 h 3718"/>
                <a:gd name="T42" fmla="*/ 491 w 2391"/>
                <a:gd name="T43" fmla="*/ 81 h 3718"/>
                <a:gd name="T44" fmla="*/ 417 w 2391"/>
                <a:gd name="T45" fmla="*/ 29 h 3718"/>
                <a:gd name="T46" fmla="*/ 259 w 2391"/>
                <a:gd name="T47" fmla="*/ 104 h 3718"/>
                <a:gd name="T48" fmla="*/ 129 w 2391"/>
                <a:gd name="T49" fmla="*/ 261 h 3718"/>
                <a:gd name="T50" fmla="*/ 284 w 2391"/>
                <a:gd name="T51" fmla="*/ 416 h 3718"/>
                <a:gd name="T52" fmla="*/ 365 w 2391"/>
                <a:gd name="T53" fmla="*/ 468 h 3718"/>
                <a:gd name="T54" fmla="*/ 417 w 2391"/>
                <a:gd name="T55" fmla="*/ 675 h 3718"/>
                <a:gd name="T56" fmla="*/ 417 w 2391"/>
                <a:gd name="T57" fmla="*/ 963 h 3718"/>
                <a:gd name="T58" fmla="*/ 388 w 2391"/>
                <a:gd name="T59" fmla="*/ 1247 h 3718"/>
                <a:gd name="T60" fmla="*/ 336 w 2391"/>
                <a:gd name="T61" fmla="*/ 1276 h 3718"/>
                <a:gd name="T62" fmla="*/ 129 w 2391"/>
                <a:gd name="T63" fmla="*/ 1560 h 3718"/>
                <a:gd name="T64" fmla="*/ 181 w 2391"/>
                <a:gd name="T65" fmla="*/ 2026 h 3718"/>
                <a:gd name="T66" fmla="*/ 181 w 2391"/>
                <a:gd name="T67" fmla="*/ 2368 h 3718"/>
                <a:gd name="T68" fmla="*/ 232 w 2391"/>
                <a:gd name="T69" fmla="*/ 2494 h 3718"/>
                <a:gd name="T70" fmla="*/ 232 w 2391"/>
                <a:gd name="T71" fmla="*/ 2132 h 3718"/>
                <a:gd name="T72" fmla="*/ 336 w 2391"/>
                <a:gd name="T73" fmla="*/ 2442 h 3718"/>
                <a:gd name="T74" fmla="*/ 417 w 2391"/>
                <a:gd name="T75" fmla="*/ 2914 h 3718"/>
                <a:gd name="T76" fmla="*/ 856 w 2391"/>
                <a:gd name="T77" fmla="*/ 3173 h 3718"/>
                <a:gd name="T78" fmla="*/ 1115 w 2391"/>
                <a:gd name="T79" fmla="*/ 3354 h 3718"/>
                <a:gd name="T80" fmla="*/ 1299 w 2391"/>
                <a:gd name="T81" fmla="*/ 3615 h 3718"/>
                <a:gd name="T82" fmla="*/ 1455 w 2391"/>
                <a:gd name="T83" fmla="*/ 3615 h 3718"/>
                <a:gd name="T84" fmla="*/ 1560 w 2391"/>
                <a:gd name="T85" fmla="*/ 3641 h 3718"/>
                <a:gd name="T86" fmla="*/ 1272 w 2391"/>
                <a:gd name="T87" fmla="*/ 3486 h 3718"/>
                <a:gd name="T88" fmla="*/ 1299 w 2391"/>
                <a:gd name="T89" fmla="*/ 3273 h 3718"/>
                <a:gd name="T90" fmla="*/ 1144 w 2391"/>
                <a:gd name="T91" fmla="*/ 3146 h 3718"/>
                <a:gd name="T92" fmla="*/ 1196 w 2391"/>
                <a:gd name="T93" fmla="*/ 2962 h 3718"/>
                <a:gd name="T94" fmla="*/ 937 w 2391"/>
                <a:gd name="T95" fmla="*/ 3043 h 3718"/>
                <a:gd name="T96" fmla="*/ 728 w 2391"/>
                <a:gd name="T97" fmla="*/ 2807 h 3718"/>
                <a:gd name="T98" fmla="*/ 856 w 2391"/>
                <a:gd name="T99" fmla="*/ 2546 h 3718"/>
                <a:gd name="T100" fmla="*/ 1115 w 2391"/>
                <a:gd name="T101" fmla="*/ 2598 h 3718"/>
                <a:gd name="T102" fmla="*/ 1219 w 2391"/>
                <a:gd name="T103" fmla="*/ 2627 h 3718"/>
                <a:gd name="T104" fmla="*/ 1351 w 2391"/>
                <a:gd name="T105" fmla="*/ 2627 h 3718"/>
                <a:gd name="T106" fmla="*/ 1507 w 2391"/>
                <a:gd name="T107" fmla="*/ 2834 h 3718"/>
                <a:gd name="T108" fmla="*/ 1560 w 2391"/>
                <a:gd name="T109" fmla="*/ 2575 h 3718"/>
                <a:gd name="T110" fmla="*/ 1791 w 2391"/>
                <a:gd name="T111" fmla="*/ 2287 h 3718"/>
                <a:gd name="T112" fmla="*/ 1900 w 2391"/>
                <a:gd name="T113" fmla="*/ 2158 h 3718"/>
                <a:gd name="T114" fmla="*/ 2078 w 2391"/>
                <a:gd name="T115" fmla="*/ 2003 h 3718"/>
                <a:gd name="T116" fmla="*/ 2107 w 2391"/>
                <a:gd name="T117" fmla="*/ 1974 h 3718"/>
                <a:gd name="T118" fmla="*/ 2236 w 2391"/>
                <a:gd name="T119" fmla="*/ 1951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91" h="3718">
                  <a:moveTo>
                    <a:pt x="2184" y="1848"/>
                  </a:moveTo>
                  <a:lnTo>
                    <a:pt x="2159" y="1848"/>
                  </a:lnTo>
                  <a:lnTo>
                    <a:pt x="2184" y="1819"/>
                  </a:lnTo>
                  <a:lnTo>
                    <a:pt x="2159" y="1796"/>
                  </a:lnTo>
                  <a:lnTo>
                    <a:pt x="2130" y="1767"/>
                  </a:lnTo>
                  <a:lnTo>
                    <a:pt x="2027" y="1848"/>
                  </a:lnTo>
                  <a:lnTo>
                    <a:pt x="1975" y="1848"/>
                  </a:lnTo>
                  <a:lnTo>
                    <a:pt x="2004" y="1819"/>
                  </a:lnTo>
                  <a:lnTo>
                    <a:pt x="2055" y="1767"/>
                  </a:lnTo>
                  <a:lnTo>
                    <a:pt x="2130" y="1690"/>
                  </a:lnTo>
                  <a:lnTo>
                    <a:pt x="2236" y="1690"/>
                  </a:lnTo>
                  <a:lnTo>
                    <a:pt x="2314" y="1663"/>
                  </a:lnTo>
                  <a:lnTo>
                    <a:pt x="2366" y="1612"/>
                  </a:lnTo>
                  <a:lnTo>
                    <a:pt x="2391" y="1587"/>
                  </a:lnTo>
                  <a:lnTo>
                    <a:pt x="2391" y="1560"/>
                  </a:lnTo>
                  <a:lnTo>
                    <a:pt x="2339" y="1535"/>
                  </a:lnTo>
                  <a:lnTo>
                    <a:pt x="2339" y="1483"/>
                  </a:lnTo>
                  <a:lnTo>
                    <a:pt x="2314" y="1456"/>
                  </a:lnTo>
                  <a:lnTo>
                    <a:pt x="2211" y="1456"/>
                  </a:lnTo>
                  <a:lnTo>
                    <a:pt x="2159" y="1403"/>
                  </a:lnTo>
                  <a:lnTo>
                    <a:pt x="2184" y="1351"/>
                  </a:lnTo>
                  <a:lnTo>
                    <a:pt x="2130" y="1328"/>
                  </a:lnTo>
                  <a:lnTo>
                    <a:pt x="2078" y="1247"/>
                  </a:lnTo>
                  <a:lnTo>
                    <a:pt x="2027" y="1328"/>
                  </a:lnTo>
                  <a:lnTo>
                    <a:pt x="2004" y="1328"/>
                  </a:lnTo>
                  <a:lnTo>
                    <a:pt x="1975" y="1299"/>
                  </a:lnTo>
                  <a:lnTo>
                    <a:pt x="1975" y="1224"/>
                  </a:lnTo>
                  <a:lnTo>
                    <a:pt x="1923" y="1195"/>
                  </a:lnTo>
                  <a:lnTo>
                    <a:pt x="1900" y="1172"/>
                  </a:lnTo>
                  <a:lnTo>
                    <a:pt x="1871" y="1144"/>
                  </a:lnTo>
                  <a:lnTo>
                    <a:pt x="1819" y="1144"/>
                  </a:lnTo>
                  <a:lnTo>
                    <a:pt x="1739" y="1144"/>
                  </a:lnTo>
                  <a:lnTo>
                    <a:pt x="1739" y="1224"/>
                  </a:lnTo>
                  <a:lnTo>
                    <a:pt x="1768" y="1247"/>
                  </a:lnTo>
                  <a:lnTo>
                    <a:pt x="1739" y="1299"/>
                  </a:lnTo>
                  <a:lnTo>
                    <a:pt x="1716" y="1328"/>
                  </a:lnTo>
                  <a:lnTo>
                    <a:pt x="1739" y="1328"/>
                  </a:lnTo>
                  <a:lnTo>
                    <a:pt x="1768" y="1431"/>
                  </a:lnTo>
                  <a:lnTo>
                    <a:pt x="1716" y="1483"/>
                  </a:lnTo>
                  <a:lnTo>
                    <a:pt x="1687" y="1535"/>
                  </a:lnTo>
                  <a:lnTo>
                    <a:pt x="1739" y="1560"/>
                  </a:lnTo>
                  <a:lnTo>
                    <a:pt x="1739" y="1639"/>
                  </a:lnTo>
                  <a:lnTo>
                    <a:pt x="1687" y="1639"/>
                  </a:lnTo>
                  <a:lnTo>
                    <a:pt x="1635" y="1560"/>
                  </a:lnTo>
                  <a:lnTo>
                    <a:pt x="1664" y="1535"/>
                  </a:lnTo>
                  <a:lnTo>
                    <a:pt x="1635" y="1508"/>
                  </a:lnTo>
                  <a:lnTo>
                    <a:pt x="1635" y="1456"/>
                  </a:lnTo>
                  <a:lnTo>
                    <a:pt x="1560" y="1456"/>
                  </a:lnTo>
                  <a:lnTo>
                    <a:pt x="1480" y="1380"/>
                  </a:lnTo>
                  <a:lnTo>
                    <a:pt x="1376" y="1328"/>
                  </a:lnTo>
                  <a:lnTo>
                    <a:pt x="1376" y="1276"/>
                  </a:lnTo>
                  <a:lnTo>
                    <a:pt x="1324" y="1224"/>
                  </a:lnTo>
                  <a:lnTo>
                    <a:pt x="1376" y="1144"/>
                  </a:lnTo>
                  <a:lnTo>
                    <a:pt x="1480" y="1067"/>
                  </a:lnTo>
                  <a:lnTo>
                    <a:pt x="1455" y="1040"/>
                  </a:lnTo>
                  <a:lnTo>
                    <a:pt x="1507" y="1040"/>
                  </a:lnTo>
                  <a:lnTo>
                    <a:pt x="1507" y="1015"/>
                  </a:lnTo>
                  <a:lnTo>
                    <a:pt x="1532" y="1040"/>
                  </a:lnTo>
                  <a:lnTo>
                    <a:pt x="1560" y="988"/>
                  </a:lnTo>
                  <a:lnTo>
                    <a:pt x="1532" y="963"/>
                  </a:lnTo>
                  <a:lnTo>
                    <a:pt x="1583" y="963"/>
                  </a:lnTo>
                  <a:lnTo>
                    <a:pt x="1612" y="936"/>
                  </a:lnTo>
                  <a:lnTo>
                    <a:pt x="1664" y="936"/>
                  </a:lnTo>
                  <a:lnTo>
                    <a:pt x="1687" y="885"/>
                  </a:lnTo>
                  <a:lnTo>
                    <a:pt x="1687" y="808"/>
                  </a:lnTo>
                  <a:lnTo>
                    <a:pt x="1635" y="779"/>
                  </a:lnTo>
                  <a:lnTo>
                    <a:pt x="1635" y="833"/>
                  </a:lnTo>
                  <a:lnTo>
                    <a:pt x="1583" y="885"/>
                  </a:lnTo>
                  <a:lnTo>
                    <a:pt x="1560" y="833"/>
                  </a:lnTo>
                  <a:lnTo>
                    <a:pt x="1583" y="833"/>
                  </a:lnTo>
                  <a:lnTo>
                    <a:pt x="1560" y="808"/>
                  </a:lnTo>
                  <a:lnTo>
                    <a:pt x="1507" y="808"/>
                  </a:lnTo>
                  <a:lnTo>
                    <a:pt x="1507" y="756"/>
                  </a:lnTo>
                  <a:lnTo>
                    <a:pt x="1507" y="727"/>
                  </a:lnTo>
                  <a:lnTo>
                    <a:pt x="1480" y="675"/>
                  </a:lnTo>
                  <a:lnTo>
                    <a:pt x="1455" y="704"/>
                  </a:lnTo>
                  <a:lnTo>
                    <a:pt x="1480" y="779"/>
                  </a:lnTo>
                  <a:lnTo>
                    <a:pt x="1455" y="808"/>
                  </a:lnTo>
                  <a:lnTo>
                    <a:pt x="1455" y="833"/>
                  </a:lnTo>
                  <a:lnTo>
                    <a:pt x="1428" y="833"/>
                  </a:lnTo>
                  <a:lnTo>
                    <a:pt x="1403" y="833"/>
                  </a:lnTo>
                  <a:lnTo>
                    <a:pt x="1428" y="756"/>
                  </a:lnTo>
                  <a:lnTo>
                    <a:pt x="1376" y="756"/>
                  </a:lnTo>
                  <a:lnTo>
                    <a:pt x="1376" y="779"/>
                  </a:lnTo>
                  <a:lnTo>
                    <a:pt x="1351" y="808"/>
                  </a:lnTo>
                  <a:lnTo>
                    <a:pt x="1299" y="756"/>
                  </a:lnTo>
                  <a:lnTo>
                    <a:pt x="1248" y="727"/>
                  </a:lnTo>
                  <a:lnTo>
                    <a:pt x="1248" y="756"/>
                  </a:lnTo>
                  <a:lnTo>
                    <a:pt x="1196" y="756"/>
                  </a:lnTo>
                  <a:lnTo>
                    <a:pt x="1196" y="727"/>
                  </a:lnTo>
                  <a:lnTo>
                    <a:pt x="1115" y="675"/>
                  </a:lnTo>
                  <a:lnTo>
                    <a:pt x="1115" y="652"/>
                  </a:lnTo>
                  <a:lnTo>
                    <a:pt x="1063" y="624"/>
                  </a:lnTo>
                  <a:lnTo>
                    <a:pt x="1063" y="572"/>
                  </a:lnTo>
                  <a:lnTo>
                    <a:pt x="1012" y="520"/>
                  </a:lnTo>
                  <a:lnTo>
                    <a:pt x="988" y="497"/>
                  </a:lnTo>
                  <a:lnTo>
                    <a:pt x="988" y="468"/>
                  </a:lnTo>
                  <a:lnTo>
                    <a:pt x="937" y="468"/>
                  </a:lnTo>
                  <a:lnTo>
                    <a:pt x="937" y="443"/>
                  </a:lnTo>
                  <a:lnTo>
                    <a:pt x="831" y="416"/>
                  </a:lnTo>
                  <a:lnTo>
                    <a:pt x="804" y="340"/>
                  </a:lnTo>
                  <a:lnTo>
                    <a:pt x="804" y="313"/>
                  </a:lnTo>
                  <a:lnTo>
                    <a:pt x="779" y="261"/>
                  </a:lnTo>
                  <a:lnTo>
                    <a:pt x="779" y="236"/>
                  </a:lnTo>
                  <a:lnTo>
                    <a:pt x="728" y="184"/>
                  </a:lnTo>
                  <a:lnTo>
                    <a:pt x="752" y="133"/>
                  </a:lnTo>
                  <a:lnTo>
                    <a:pt x="701" y="81"/>
                  </a:lnTo>
                  <a:lnTo>
                    <a:pt x="624" y="52"/>
                  </a:lnTo>
                  <a:lnTo>
                    <a:pt x="543" y="0"/>
                  </a:lnTo>
                  <a:lnTo>
                    <a:pt x="491" y="81"/>
                  </a:lnTo>
                  <a:lnTo>
                    <a:pt x="491" y="104"/>
                  </a:lnTo>
                  <a:lnTo>
                    <a:pt x="468" y="133"/>
                  </a:lnTo>
                  <a:lnTo>
                    <a:pt x="440" y="104"/>
                  </a:lnTo>
                  <a:lnTo>
                    <a:pt x="440" y="81"/>
                  </a:lnTo>
                  <a:lnTo>
                    <a:pt x="417" y="29"/>
                  </a:lnTo>
                  <a:lnTo>
                    <a:pt x="365" y="29"/>
                  </a:lnTo>
                  <a:lnTo>
                    <a:pt x="365" y="104"/>
                  </a:lnTo>
                  <a:lnTo>
                    <a:pt x="365" y="156"/>
                  </a:lnTo>
                  <a:lnTo>
                    <a:pt x="336" y="156"/>
                  </a:lnTo>
                  <a:lnTo>
                    <a:pt x="259" y="104"/>
                  </a:lnTo>
                  <a:lnTo>
                    <a:pt x="129" y="156"/>
                  </a:lnTo>
                  <a:lnTo>
                    <a:pt x="129" y="209"/>
                  </a:lnTo>
                  <a:lnTo>
                    <a:pt x="156" y="209"/>
                  </a:lnTo>
                  <a:lnTo>
                    <a:pt x="104" y="261"/>
                  </a:lnTo>
                  <a:lnTo>
                    <a:pt x="129" y="261"/>
                  </a:lnTo>
                  <a:lnTo>
                    <a:pt x="129" y="288"/>
                  </a:lnTo>
                  <a:lnTo>
                    <a:pt x="156" y="340"/>
                  </a:lnTo>
                  <a:lnTo>
                    <a:pt x="0" y="340"/>
                  </a:lnTo>
                  <a:lnTo>
                    <a:pt x="181" y="392"/>
                  </a:lnTo>
                  <a:lnTo>
                    <a:pt x="284" y="416"/>
                  </a:lnTo>
                  <a:lnTo>
                    <a:pt x="232" y="443"/>
                  </a:lnTo>
                  <a:lnTo>
                    <a:pt x="259" y="468"/>
                  </a:lnTo>
                  <a:lnTo>
                    <a:pt x="336" y="468"/>
                  </a:lnTo>
                  <a:lnTo>
                    <a:pt x="336" y="443"/>
                  </a:lnTo>
                  <a:lnTo>
                    <a:pt x="365" y="468"/>
                  </a:lnTo>
                  <a:lnTo>
                    <a:pt x="365" y="497"/>
                  </a:lnTo>
                  <a:lnTo>
                    <a:pt x="365" y="549"/>
                  </a:lnTo>
                  <a:lnTo>
                    <a:pt x="417" y="572"/>
                  </a:lnTo>
                  <a:lnTo>
                    <a:pt x="417" y="624"/>
                  </a:lnTo>
                  <a:lnTo>
                    <a:pt x="417" y="675"/>
                  </a:lnTo>
                  <a:lnTo>
                    <a:pt x="417" y="727"/>
                  </a:lnTo>
                  <a:lnTo>
                    <a:pt x="440" y="756"/>
                  </a:lnTo>
                  <a:lnTo>
                    <a:pt x="468" y="756"/>
                  </a:lnTo>
                  <a:lnTo>
                    <a:pt x="417" y="860"/>
                  </a:lnTo>
                  <a:lnTo>
                    <a:pt x="417" y="963"/>
                  </a:lnTo>
                  <a:lnTo>
                    <a:pt x="388" y="1015"/>
                  </a:lnTo>
                  <a:lnTo>
                    <a:pt x="417" y="1040"/>
                  </a:lnTo>
                  <a:lnTo>
                    <a:pt x="388" y="1172"/>
                  </a:lnTo>
                  <a:lnTo>
                    <a:pt x="388" y="1224"/>
                  </a:lnTo>
                  <a:lnTo>
                    <a:pt x="388" y="1247"/>
                  </a:lnTo>
                  <a:lnTo>
                    <a:pt x="388" y="1299"/>
                  </a:lnTo>
                  <a:lnTo>
                    <a:pt x="388" y="1328"/>
                  </a:lnTo>
                  <a:lnTo>
                    <a:pt x="417" y="1328"/>
                  </a:lnTo>
                  <a:lnTo>
                    <a:pt x="365" y="1299"/>
                  </a:lnTo>
                  <a:lnTo>
                    <a:pt x="336" y="1276"/>
                  </a:lnTo>
                  <a:lnTo>
                    <a:pt x="313" y="1351"/>
                  </a:lnTo>
                  <a:lnTo>
                    <a:pt x="259" y="1456"/>
                  </a:lnTo>
                  <a:lnTo>
                    <a:pt x="207" y="1483"/>
                  </a:lnTo>
                  <a:lnTo>
                    <a:pt x="181" y="1535"/>
                  </a:lnTo>
                  <a:lnTo>
                    <a:pt x="129" y="1560"/>
                  </a:lnTo>
                  <a:lnTo>
                    <a:pt x="104" y="1715"/>
                  </a:lnTo>
                  <a:lnTo>
                    <a:pt x="104" y="1871"/>
                  </a:lnTo>
                  <a:lnTo>
                    <a:pt x="156" y="1974"/>
                  </a:lnTo>
                  <a:lnTo>
                    <a:pt x="181" y="2003"/>
                  </a:lnTo>
                  <a:lnTo>
                    <a:pt x="181" y="2026"/>
                  </a:lnTo>
                  <a:lnTo>
                    <a:pt x="156" y="2080"/>
                  </a:lnTo>
                  <a:lnTo>
                    <a:pt x="207" y="2262"/>
                  </a:lnTo>
                  <a:lnTo>
                    <a:pt x="181" y="2287"/>
                  </a:lnTo>
                  <a:lnTo>
                    <a:pt x="156" y="2262"/>
                  </a:lnTo>
                  <a:lnTo>
                    <a:pt x="181" y="2368"/>
                  </a:lnTo>
                  <a:lnTo>
                    <a:pt x="207" y="2391"/>
                  </a:lnTo>
                  <a:lnTo>
                    <a:pt x="181" y="2471"/>
                  </a:lnTo>
                  <a:lnTo>
                    <a:pt x="259" y="2575"/>
                  </a:lnTo>
                  <a:lnTo>
                    <a:pt x="259" y="2523"/>
                  </a:lnTo>
                  <a:lnTo>
                    <a:pt x="232" y="2494"/>
                  </a:lnTo>
                  <a:lnTo>
                    <a:pt x="232" y="2442"/>
                  </a:lnTo>
                  <a:lnTo>
                    <a:pt x="232" y="2314"/>
                  </a:lnTo>
                  <a:lnTo>
                    <a:pt x="232" y="2287"/>
                  </a:lnTo>
                  <a:lnTo>
                    <a:pt x="207" y="2210"/>
                  </a:lnTo>
                  <a:lnTo>
                    <a:pt x="232" y="2132"/>
                  </a:lnTo>
                  <a:lnTo>
                    <a:pt x="284" y="2183"/>
                  </a:lnTo>
                  <a:lnTo>
                    <a:pt x="313" y="2339"/>
                  </a:lnTo>
                  <a:lnTo>
                    <a:pt x="313" y="2391"/>
                  </a:lnTo>
                  <a:lnTo>
                    <a:pt x="313" y="2442"/>
                  </a:lnTo>
                  <a:lnTo>
                    <a:pt x="336" y="2442"/>
                  </a:lnTo>
                  <a:lnTo>
                    <a:pt x="313" y="2471"/>
                  </a:lnTo>
                  <a:lnTo>
                    <a:pt x="365" y="2523"/>
                  </a:lnTo>
                  <a:lnTo>
                    <a:pt x="417" y="2703"/>
                  </a:lnTo>
                  <a:lnTo>
                    <a:pt x="365" y="2782"/>
                  </a:lnTo>
                  <a:lnTo>
                    <a:pt x="417" y="2914"/>
                  </a:lnTo>
                  <a:lnTo>
                    <a:pt x="491" y="2937"/>
                  </a:lnTo>
                  <a:lnTo>
                    <a:pt x="543" y="3014"/>
                  </a:lnTo>
                  <a:lnTo>
                    <a:pt x="728" y="3118"/>
                  </a:lnTo>
                  <a:lnTo>
                    <a:pt x="804" y="3118"/>
                  </a:lnTo>
                  <a:lnTo>
                    <a:pt x="856" y="3173"/>
                  </a:lnTo>
                  <a:lnTo>
                    <a:pt x="883" y="3225"/>
                  </a:lnTo>
                  <a:lnTo>
                    <a:pt x="937" y="3273"/>
                  </a:lnTo>
                  <a:lnTo>
                    <a:pt x="1012" y="3302"/>
                  </a:lnTo>
                  <a:lnTo>
                    <a:pt x="1040" y="3331"/>
                  </a:lnTo>
                  <a:lnTo>
                    <a:pt x="1115" y="3354"/>
                  </a:lnTo>
                  <a:lnTo>
                    <a:pt x="1167" y="3457"/>
                  </a:lnTo>
                  <a:lnTo>
                    <a:pt x="1167" y="3486"/>
                  </a:lnTo>
                  <a:lnTo>
                    <a:pt x="1167" y="3509"/>
                  </a:lnTo>
                  <a:lnTo>
                    <a:pt x="1272" y="3615"/>
                  </a:lnTo>
                  <a:lnTo>
                    <a:pt x="1299" y="3615"/>
                  </a:lnTo>
                  <a:lnTo>
                    <a:pt x="1403" y="3693"/>
                  </a:lnTo>
                  <a:lnTo>
                    <a:pt x="1428" y="3666"/>
                  </a:lnTo>
                  <a:lnTo>
                    <a:pt x="1376" y="3641"/>
                  </a:lnTo>
                  <a:lnTo>
                    <a:pt x="1428" y="3641"/>
                  </a:lnTo>
                  <a:lnTo>
                    <a:pt x="1455" y="3615"/>
                  </a:lnTo>
                  <a:lnTo>
                    <a:pt x="1507" y="3666"/>
                  </a:lnTo>
                  <a:lnTo>
                    <a:pt x="1480" y="3693"/>
                  </a:lnTo>
                  <a:lnTo>
                    <a:pt x="1532" y="3718"/>
                  </a:lnTo>
                  <a:lnTo>
                    <a:pt x="1560" y="3718"/>
                  </a:lnTo>
                  <a:lnTo>
                    <a:pt x="1560" y="3641"/>
                  </a:lnTo>
                  <a:lnTo>
                    <a:pt x="1455" y="3590"/>
                  </a:lnTo>
                  <a:lnTo>
                    <a:pt x="1351" y="3615"/>
                  </a:lnTo>
                  <a:lnTo>
                    <a:pt x="1299" y="3561"/>
                  </a:lnTo>
                  <a:lnTo>
                    <a:pt x="1248" y="3538"/>
                  </a:lnTo>
                  <a:lnTo>
                    <a:pt x="1272" y="3486"/>
                  </a:lnTo>
                  <a:lnTo>
                    <a:pt x="1272" y="3430"/>
                  </a:lnTo>
                  <a:lnTo>
                    <a:pt x="1351" y="3354"/>
                  </a:lnTo>
                  <a:lnTo>
                    <a:pt x="1351" y="3331"/>
                  </a:lnTo>
                  <a:lnTo>
                    <a:pt x="1299" y="3302"/>
                  </a:lnTo>
                  <a:lnTo>
                    <a:pt x="1299" y="3273"/>
                  </a:lnTo>
                  <a:lnTo>
                    <a:pt x="1272" y="3273"/>
                  </a:lnTo>
                  <a:lnTo>
                    <a:pt x="1115" y="3250"/>
                  </a:lnTo>
                  <a:lnTo>
                    <a:pt x="1092" y="3225"/>
                  </a:lnTo>
                  <a:lnTo>
                    <a:pt x="1115" y="3198"/>
                  </a:lnTo>
                  <a:lnTo>
                    <a:pt x="1144" y="3146"/>
                  </a:lnTo>
                  <a:lnTo>
                    <a:pt x="1144" y="3118"/>
                  </a:lnTo>
                  <a:lnTo>
                    <a:pt x="1167" y="3095"/>
                  </a:lnTo>
                  <a:lnTo>
                    <a:pt x="1167" y="3043"/>
                  </a:lnTo>
                  <a:lnTo>
                    <a:pt x="1196" y="3014"/>
                  </a:lnTo>
                  <a:lnTo>
                    <a:pt x="1196" y="2962"/>
                  </a:lnTo>
                  <a:lnTo>
                    <a:pt x="1167" y="2962"/>
                  </a:lnTo>
                  <a:lnTo>
                    <a:pt x="1063" y="2962"/>
                  </a:lnTo>
                  <a:lnTo>
                    <a:pt x="1040" y="3043"/>
                  </a:lnTo>
                  <a:lnTo>
                    <a:pt x="1012" y="3070"/>
                  </a:lnTo>
                  <a:lnTo>
                    <a:pt x="937" y="3043"/>
                  </a:lnTo>
                  <a:lnTo>
                    <a:pt x="883" y="3043"/>
                  </a:lnTo>
                  <a:lnTo>
                    <a:pt x="779" y="2991"/>
                  </a:lnTo>
                  <a:lnTo>
                    <a:pt x="752" y="2962"/>
                  </a:lnTo>
                  <a:lnTo>
                    <a:pt x="779" y="2886"/>
                  </a:lnTo>
                  <a:lnTo>
                    <a:pt x="728" y="2807"/>
                  </a:lnTo>
                  <a:lnTo>
                    <a:pt x="752" y="2755"/>
                  </a:lnTo>
                  <a:lnTo>
                    <a:pt x="804" y="2703"/>
                  </a:lnTo>
                  <a:lnTo>
                    <a:pt x="804" y="2678"/>
                  </a:lnTo>
                  <a:lnTo>
                    <a:pt x="831" y="2575"/>
                  </a:lnTo>
                  <a:lnTo>
                    <a:pt x="856" y="2546"/>
                  </a:lnTo>
                  <a:lnTo>
                    <a:pt x="1012" y="2546"/>
                  </a:lnTo>
                  <a:lnTo>
                    <a:pt x="1040" y="2546"/>
                  </a:lnTo>
                  <a:lnTo>
                    <a:pt x="1063" y="2575"/>
                  </a:lnTo>
                  <a:lnTo>
                    <a:pt x="1092" y="2575"/>
                  </a:lnTo>
                  <a:lnTo>
                    <a:pt x="1115" y="2598"/>
                  </a:lnTo>
                  <a:lnTo>
                    <a:pt x="1144" y="2598"/>
                  </a:lnTo>
                  <a:lnTo>
                    <a:pt x="1144" y="2627"/>
                  </a:lnTo>
                  <a:lnTo>
                    <a:pt x="1167" y="2598"/>
                  </a:lnTo>
                  <a:lnTo>
                    <a:pt x="1196" y="2627"/>
                  </a:lnTo>
                  <a:lnTo>
                    <a:pt x="1219" y="2627"/>
                  </a:lnTo>
                  <a:lnTo>
                    <a:pt x="1196" y="2575"/>
                  </a:lnTo>
                  <a:lnTo>
                    <a:pt x="1272" y="2598"/>
                  </a:lnTo>
                  <a:lnTo>
                    <a:pt x="1299" y="2575"/>
                  </a:lnTo>
                  <a:lnTo>
                    <a:pt x="1351" y="2598"/>
                  </a:lnTo>
                  <a:lnTo>
                    <a:pt x="1351" y="2627"/>
                  </a:lnTo>
                  <a:lnTo>
                    <a:pt x="1455" y="2650"/>
                  </a:lnTo>
                  <a:lnTo>
                    <a:pt x="1480" y="2678"/>
                  </a:lnTo>
                  <a:lnTo>
                    <a:pt x="1455" y="2782"/>
                  </a:lnTo>
                  <a:lnTo>
                    <a:pt x="1480" y="2782"/>
                  </a:lnTo>
                  <a:lnTo>
                    <a:pt x="1507" y="2834"/>
                  </a:lnTo>
                  <a:lnTo>
                    <a:pt x="1507" y="2886"/>
                  </a:lnTo>
                  <a:lnTo>
                    <a:pt x="1560" y="2859"/>
                  </a:lnTo>
                  <a:lnTo>
                    <a:pt x="1587" y="2807"/>
                  </a:lnTo>
                  <a:lnTo>
                    <a:pt x="1560" y="2627"/>
                  </a:lnTo>
                  <a:lnTo>
                    <a:pt x="1560" y="2575"/>
                  </a:lnTo>
                  <a:lnTo>
                    <a:pt x="1743" y="2442"/>
                  </a:lnTo>
                  <a:lnTo>
                    <a:pt x="1768" y="2391"/>
                  </a:lnTo>
                  <a:lnTo>
                    <a:pt x="1819" y="2391"/>
                  </a:lnTo>
                  <a:lnTo>
                    <a:pt x="1768" y="2314"/>
                  </a:lnTo>
                  <a:lnTo>
                    <a:pt x="1791" y="2287"/>
                  </a:lnTo>
                  <a:lnTo>
                    <a:pt x="1791" y="2314"/>
                  </a:lnTo>
                  <a:lnTo>
                    <a:pt x="1819" y="2287"/>
                  </a:lnTo>
                  <a:lnTo>
                    <a:pt x="1819" y="2262"/>
                  </a:lnTo>
                  <a:lnTo>
                    <a:pt x="1871" y="2210"/>
                  </a:lnTo>
                  <a:lnTo>
                    <a:pt x="1900" y="2158"/>
                  </a:lnTo>
                  <a:lnTo>
                    <a:pt x="1975" y="2132"/>
                  </a:lnTo>
                  <a:lnTo>
                    <a:pt x="2027" y="2080"/>
                  </a:lnTo>
                  <a:lnTo>
                    <a:pt x="2004" y="2107"/>
                  </a:lnTo>
                  <a:lnTo>
                    <a:pt x="2004" y="2080"/>
                  </a:lnTo>
                  <a:lnTo>
                    <a:pt x="2078" y="2003"/>
                  </a:lnTo>
                  <a:lnTo>
                    <a:pt x="2107" y="2003"/>
                  </a:lnTo>
                  <a:lnTo>
                    <a:pt x="2130" y="1974"/>
                  </a:lnTo>
                  <a:lnTo>
                    <a:pt x="2107" y="1974"/>
                  </a:lnTo>
                  <a:lnTo>
                    <a:pt x="2078" y="1922"/>
                  </a:lnTo>
                  <a:lnTo>
                    <a:pt x="2107" y="1974"/>
                  </a:lnTo>
                  <a:lnTo>
                    <a:pt x="2130" y="1974"/>
                  </a:lnTo>
                  <a:lnTo>
                    <a:pt x="2184" y="1951"/>
                  </a:lnTo>
                  <a:lnTo>
                    <a:pt x="2159" y="2003"/>
                  </a:lnTo>
                  <a:lnTo>
                    <a:pt x="2184" y="2026"/>
                  </a:lnTo>
                  <a:lnTo>
                    <a:pt x="2236" y="1951"/>
                  </a:lnTo>
                  <a:lnTo>
                    <a:pt x="2288" y="1922"/>
                  </a:lnTo>
                  <a:lnTo>
                    <a:pt x="2184" y="1871"/>
                  </a:lnTo>
                  <a:lnTo>
                    <a:pt x="2184" y="1848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399" name="Freeform 12"/>
            <p:cNvSpPr>
              <a:spLocks/>
            </p:cNvSpPr>
            <p:nvPr/>
          </p:nvSpPr>
          <p:spPr bwMode="gray">
            <a:xfrm>
              <a:off x="1500" y="563"/>
              <a:ext cx="364" cy="312"/>
            </a:xfrm>
            <a:custGeom>
              <a:avLst/>
              <a:gdLst>
                <a:gd name="T0" fmla="*/ 26 w 364"/>
                <a:gd name="T1" fmla="*/ 286 h 312"/>
                <a:gd name="T2" fmla="*/ 52 w 364"/>
                <a:gd name="T3" fmla="*/ 286 h 312"/>
                <a:gd name="T4" fmla="*/ 78 w 364"/>
                <a:gd name="T5" fmla="*/ 312 h 312"/>
                <a:gd name="T6" fmla="*/ 118 w 364"/>
                <a:gd name="T7" fmla="*/ 312 h 312"/>
                <a:gd name="T8" fmla="*/ 144 w 364"/>
                <a:gd name="T9" fmla="*/ 300 h 312"/>
                <a:gd name="T10" fmla="*/ 118 w 364"/>
                <a:gd name="T11" fmla="*/ 260 h 312"/>
                <a:gd name="T12" fmla="*/ 156 w 364"/>
                <a:gd name="T13" fmla="*/ 274 h 312"/>
                <a:gd name="T14" fmla="*/ 208 w 364"/>
                <a:gd name="T15" fmla="*/ 248 h 312"/>
                <a:gd name="T16" fmla="*/ 208 w 364"/>
                <a:gd name="T17" fmla="*/ 208 h 312"/>
                <a:gd name="T18" fmla="*/ 222 w 364"/>
                <a:gd name="T19" fmla="*/ 182 h 312"/>
                <a:gd name="T20" fmla="*/ 222 w 364"/>
                <a:gd name="T21" fmla="*/ 170 h 312"/>
                <a:gd name="T22" fmla="*/ 286 w 364"/>
                <a:gd name="T23" fmla="*/ 144 h 312"/>
                <a:gd name="T24" fmla="*/ 338 w 364"/>
                <a:gd name="T25" fmla="*/ 92 h 312"/>
                <a:gd name="T26" fmla="*/ 338 w 364"/>
                <a:gd name="T27" fmla="*/ 78 h 312"/>
                <a:gd name="T28" fmla="*/ 352 w 364"/>
                <a:gd name="T29" fmla="*/ 66 h 312"/>
                <a:gd name="T30" fmla="*/ 352 w 364"/>
                <a:gd name="T31" fmla="*/ 40 h 312"/>
                <a:gd name="T32" fmla="*/ 300 w 364"/>
                <a:gd name="T33" fmla="*/ 14 h 312"/>
                <a:gd name="T34" fmla="*/ 274 w 364"/>
                <a:gd name="T35" fmla="*/ 0 h 312"/>
                <a:gd name="T36" fmla="*/ 234 w 364"/>
                <a:gd name="T37" fmla="*/ 0 h 312"/>
                <a:gd name="T38" fmla="*/ 208 w 364"/>
                <a:gd name="T39" fmla="*/ 26 h 312"/>
                <a:gd name="T40" fmla="*/ 170 w 364"/>
                <a:gd name="T41" fmla="*/ 14 h 312"/>
                <a:gd name="T42" fmla="*/ 170 w 364"/>
                <a:gd name="T43" fmla="*/ 40 h 312"/>
                <a:gd name="T44" fmla="*/ 144 w 364"/>
                <a:gd name="T45" fmla="*/ 66 h 312"/>
                <a:gd name="T46" fmla="*/ 156 w 364"/>
                <a:gd name="T47" fmla="*/ 92 h 312"/>
                <a:gd name="T48" fmla="*/ 182 w 364"/>
                <a:gd name="T49" fmla="*/ 104 h 312"/>
                <a:gd name="T50" fmla="*/ 196 w 364"/>
                <a:gd name="T51" fmla="*/ 118 h 312"/>
                <a:gd name="T52" fmla="*/ 156 w 364"/>
                <a:gd name="T53" fmla="*/ 118 h 312"/>
                <a:gd name="T54" fmla="*/ 144 w 364"/>
                <a:gd name="T55" fmla="*/ 156 h 312"/>
                <a:gd name="T56" fmla="*/ 130 w 364"/>
                <a:gd name="T57" fmla="*/ 144 h 312"/>
                <a:gd name="T58" fmla="*/ 118 w 364"/>
                <a:gd name="T59" fmla="*/ 144 h 312"/>
                <a:gd name="T60" fmla="*/ 104 w 364"/>
                <a:gd name="T61" fmla="*/ 170 h 312"/>
                <a:gd name="T62" fmla="*/ 104 w 364"/>
                <a:gd name="T63" fmla="*/ 196 h 312"/>
                <a:gd name="T64" fmla="*/ 104 w 364"/>
                <a:gd name="T65" fmla="*/ 208 h 312"/>
                <a:gd name="T66" fmla="*/ 66 w 364"/>
                <a:gd name="T67" fmla="*/ 222 h 312"/>
                <a:gd name="T68" fmla="*/ 52 w 364"/>
                <a:gd name="T69" fmla="*/ 234 h 312"/>
                <a:gd name="T70" fmla="*/ 52 w 364"/>
                <a:gd name="T71" fmla="*/ 234 h 312"/>
                <a:gd name="T72" fmla="*/ 26 w 364"/>
                <a:gd name="T73" fmla="*/ 248 h 312"/>
                <a:gd name="T74" fmla="*/ 14 w 364"/>
                <a:gd name="T75" fmla="*/ 234 h 312"/>
                <a:gd name="T76" fmla="*/ 0 w 364"/>
                <a:gd name="T77" fmla="*/ 260 h 312"/>
                <a:gd name="T78" fmla="*/ 14 w 364"/>
                <a:gd name="T79" fmla="*/ 27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64" h="312">
                  <a:moveTo>
                    <a:pt x="14" y="274"/>
                  </a:moveTo>
                  <a:lnTo>
                    <a:pt x="26" y="286"/>
                  </a:lnTo>
                  <a:lnTo>
                    <a:pt x="40" y="286"/>
                  </a:lnTo>
                  <a:lnTo>
                    <a:pt x="52" y="286"/>
                  </a:lnTo>
                  <a:lnTo>
                    <a:pt x="52" y="312"/>
                  </a:lnTo>
                  <a:lnTo>
                    <a:pt x="78" y="312"/>
                  </a:lnTo>
                  <a:lnTo>
                    <a:pt x="92" y="312"/>
                  </a:lnTo>
                  <a:lnTo>
                    <a:pt x="118" y="312"/>
                  </a:lnTo>
                  <a:lnTo>
                    <a:pt x="130" y="312"/>
                  </a:lnTo>
                  <a:lnTo>
                    <a:pt x="144" y="300"/>
                  </a:lnTo>
                  <a:lnTo>
                    <a:pt x="118" y="274"/>
                  </a:lnTo>
                  <a:lnTo>
                    <a:pt x="118" y="260"/>
                  </a:lnTo>
                  <a:lnTo>
                    <a:pt x="156" y="286"/>
                  </a:lnTo>
                  <a:lnTo>
                    <a:pt x="156" y="274"/>
                  </a:lnTo>
                  <a:lnTo>
                    <a:pt x="182" y="248"/>
                  </a:lnTo>
                  <a:lnTo>
                    <a:pt x="208" y="248"/>
                  </a:lnTo>
                  <a:lnTo>
                    <a:pt x="222" y="234"/>
                  </a:lnTo>
                  <a:lnTo>
                    <a:pt x="208" y="208"/>
                  </a:lnTo>
                  <a:lnTo>
                    <a:pt x="208" y="196"/>
                  </a:lnTo>
                  <a:lnTo>
                    <a:pt x="222" y="182"/>
                  </a:lnTo>
                  <a:lnTo>
                    <a:pt x="208" y="170"/>
                  </a:lnTo>
                  <a:lnTo>
                    <a:pt x="222" y="170"/>
                  </a:lnTo>
                  <a:lnTo>
                    <a:pt x="248" y="156"/>
                  </a:lnTo>
                  <a:lnTo>
                    <a:pt x="286" y="144"/>
                  </a:lnTo>
                  <a:lnTo>
                    <a:pt x="312" y="118"/>
                  </a:lnTo>
                  <a:lnTo>
                    <a:pt x="338" y="92"/>
                  </a:lnTo>
                  <a:lnTo>
                    <a:pt x="352" y="92"/>
                  </a:lnTo>
                  <a:lnTo>
                    <a:pt x="338" y="78"/>
                  </a:lnTo>
                  <a:lnTo>
                    <a:pt x="338" y="66"/>
                  </a:lnTo>
                  <a:lnTo>
                    <a:pt x="352" y="66"/>
                  </a:lnTo>
                  <a:lnTo>
                    <a:pt x="364" y="52"/>
                  </a:lnTo>
                  <a:lnTo>
                    <a:pt x="352" y="40"/>
                  </a:lnTo>
                  <a:lnTo>
                    <a:pt x="326" y="26"/>
                  </a:lnTo>
                  <a:lnTo>
                    <a:pt x="300" y="14"/>
                  </a:lnTo>
                  <a:lnTo>
                    <a:pt x="300" y="26"/>
                  </a:lnTo>
                  <a:lnTo>
                    <a:pt x="274" y="0"/>
                  </a:lnTo>
                  <a:lnTo>
                    <a:pt x="260" y="0"/>
                  </a:lnTo>
                  <a:lnTo>
                    <a:pt x="234" y="0"/>
                  </a:lnTo>
                  <a:lnTo>
                    <a:pt x="222" y="14"/>
                  </a:lnTo>
                  <a:lnTo>
                    <a:pt x="208" y="26"/>
                  </a:lnTo>
                  <a:lnTo>
                    <a:pt x="196" y="14"/>
                  </a:lnTo>
                  <a:lnTo>
                    <a:pt x="170" y="14"/>
                  </a:lnTo>
                  <a:lnTo>
                    <a:pt x="170" y="26"/>
                  </a:lnTo>
                  <a:lnTo>
                    <a:pt x="170" y="40"/>
                  </a:lnTo>
                  <a:lnTo>
                    <a:pt x="156" y="40"/>
                  </a:lnTo>
                  <a:lnTo>
                    <a:pt x="144" y="66"/>
                  </a:lnTo>
                  <a:lnTo>
                    <a:pt x="144" y="78"/>
                  </a:lnTo>
                  <a:lnTo>
                    <a:pt x="156" y="92"/>
                  </a:lnTo>
                  <a:lnTo>
                    <a:pt x="182" y="92"/>
                  </a:lnTo>
                  <a:lnTo>
                    <a:pt x="182" y="104"/>
                  </a:lnTo>
                  <a:lnTo>
                    <a:pt x="208" y="104"/>
                  </a:lnTo>
                  <a:lnTo>
                    <a:pt x="196" y="118"/>
                  </a:lnTo>
                  <a:lnTo>
                    <a:pt x="170" y="118"/>
                  </a:lnTo>
                  <a:lnTo>
                    <a:pt x="156" y="118"/>
                  </a:lnTo>
                  <a:lnTo>
                    <a:pt x="144" y="130"/>
                  </a:lnTo>
                  <a:lnTo>
                    <a:pt x="144" y="156"/>
                  </a:lnTo>
                  <a:lnTo>
                    <a:pt x="156" y="156"/>
                  </a:lnTo>
                  <a:lnTo>
                    <a:pt x="130" y="144"/>
                  </a:lnTo>
                  <a:lnTo>
                    <a:pt x="118" y="130"/>
                  </a:lnTo>
                  <a:lnTo>
                    <a:pt x="118" y="144"/>
                  </a:lnTo>
                  <a:lnTo>
                    <a:pt x="104" y="156"/>
                  </a:lnTo>
                  <a:lnTo>
                    <a:pt x="104" y="170"/>
                  </a:lnTo>
                  <a:lnTo>
                    <a:pt x="118" y="182"/>
                  </a:lnTo>
                  <a:lnTo>
                    <a:pt x="104" y="196"/>
                  </a:lnTo>
                  <a:lnTo>
                    <a:pt x="118" y="208"/>
                  </a:lnTo>
                  <a:lnTo>
                    <a:pt x="104" y="208"/>
                  </a:lnTo>
                  <a:lnTo>
                    <a:pt x="92" y="208"/>
                  </a:lnTo>
                  <a:lnTo>
                    <a:pt x="66" y="222"/>
                  </a:lnTo>
                  <a:lnTo>
                    <a:pt x="52" y="222"/>
                  </a:lnTo>
                  <a:lnTo>
                    <a:pt x="52" y="234"/>
                  </a:lnTo>
                  <a:lnTo>
                    <a:pt x="66" y="234"/>
                  </a:lnTo>
                  <a:lnTo>
                    <a:pt x="52" y="234"/>
                  </a:lnTo>
                  <a:lnTo>
                    <a:pt x="40" y="234"/>
                  </a:lnTo>
                  <a:lnTo>
                    <a:pt x="26" y="248"/>
                  </a:lnTo>
                  <a:lnTo>
                    <a:pt x="26" y="222"/>
                  </a:lnTo>
                  <a:lnTo>
                    <a:pt x="14" y="234"/>
                  </a:lnTo>
                  <a:lnTo>
                    <a:pt x="14" y="248"/>
                  </a:lnTo>
                  <a:lnTo>
                    <a:pt x="0" y="260"/>
                  </a:lnTo>
                  <a:lnTo>
                    <a:pt x="14" y="274"/>
                  </a:lnTo>
                  <a:lnTo>
                    <a:pt x="14" y="274"/>
                  </a:lnTo>
                  <a:close/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00" name="Freeform 13"/>
            <p:cNvSpPr>
              <a:spLocks/>
            </p:cNvSpPr>
            <p:nvPr/>
          </p:nvSpPr>
          <p:spPr bwMode="gray">
            <a:xfrm>
              <a:off x="1500" y="629"/>
              <a:ext cx="92" cy="130"/>
            </a:xfrm>
            <a:custGeom>
              <a:avLst/>
              <a:gdLst>
                <a:gd name="T0" fmla="*/ 26 w 92"/>
                <a:gd name="T1" fmla="*/ 130 h 130"/>
                <a:gd name="T2" fmla="*/ 52 w 92"/>
                <a:gd name="T3" fmla="*/ 116 h 130"/>
                <a:gd name="T4" fmla="*/ 66 w 92"/>
                <a:gd name="T5" fmla="*/ 116 h 130"/>
                <a:gd name="T6" fmla="*/ 66 w 92"/>
                <a:gd name="T7" fmla="*/ 104 h 130"/>
                <a:gd name="T8" fmla="*/ 78 w 92"/>
                <a:gd name="T9" fmla="*/ 90 h 130"/>
                <a:gd name="T10" fmla="*/ 78 w 92"/>
                <a:gd name="T11" fmla="*/ 78 h 130"/>
                <a:gd name="T12" fmla="*/ 78 w 92"/>
                <a:gd name="T13" fmla="*/ 52 h 130"/>
                <a:gd name="T14" fmla="*/ 92 w 92"/>
                <a:gd name="T15" fmla="*/ 52 h 130"/>
                <a:gd name="T16" fmla="*/ 92 w 92"/>
                <a:gd name="T17" fmla="*/ 38 h 130"/>
                <a:gd name="T18" fmla="*/ 78 w 92"/>
                <a:gd name="T19" fmla="*/ 52 h 130"/>
                <a:gd name="T20" fmla="*/ 78 w 92"/>
                <a:gd name="T21" fmla="*/ 26 h 130"/>
                <a:gd name="T22" fmla="*/ 78 w 92"/>
                <a:gd name="T23" fmla="*/ 0 h 130"/>
                <a:gd name="T24" fmla="*/ 66 w 92"/>
                <a:gd name="T25" fmla="*/ 0 h 130"/>
                <a:gd name="T26" fmla="*/ 66 w 92"/>
                <a:gd name="T27" fmla="*/ 12 h 130"/>
                <a:gd name="T28" fmla="*/ 40 w 92"/>
                <a:gd name="T29" fmla="*/ 12 h 130"/>
                <a:gd name="T30" fmla="*/ 26 w 92"/>
                <a:gd name="T31" fmla="*/ 38 h 130"/>
                <a:gd name="T32" fmla="*/ 26 w 92"/>
                <a:gd name="T33" fmla="*/ 52 h 130"/>
                <a:gd name="T34" fmla="*/ 26 w 92"/>
                <a:gd name="T35" fmla="*/ 64 h 130"/>
                <a:gd name="T36" fmla="*/ 14 w 92"/>
                <a:gd name="T37" fmla="*/ 64 h 130"/>
                <a:gd name="T38" fmla="*/ 40 w 92"/>
                <a:gd name="T39" fmla="*/ 78 h 130"/>
                <a:gd name="T40" fmla="*/ 40 w 92"/>
                <a:gd name="T41" fmla="*/ 90 h 130"/>
                <a:gd name="T42" fmla="*/ 14 w 92"/>
                <a:gd name="T43" fmla="*/ 90 h 130"/>
                <a:gd name="T44" fmla="*/ 0 w 92"/>
                <a:gd name="T45" fmla="*/ 104 h 130"/>
                <a:gd name="T46" fmla="*/ 0 w 92"/>
                <a:gd name="T47" fmla="*/ 116 h 130"/>
                <a:gd name="T48" fmla="*/ 0 w 92"/>
                <a:gd name="T49" fmla="*/ 130 h 130"/>
                <a:gd name="T50" fmla="*/ 14 w 92"/>
                <a:gd name="T51" fmla="*/ 130 h 130"/>
                <a:gd name="T52" fmla="*/ 26 w 92"/>
                <a:gd name="T53" fmla="*/ 130 h 130"/>
                <a:gd name="T54" fmla="*/ 26 w 92"/>
                <a:gd name="T5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2" h="130">
                  <a:moveTo>
                    <a:pt x="26" y="130"/>
                  </a:moveTo>
                  <a:lnTo>
                    <a:pt x="52" y="116"/>
                  </a:lnTo>
                  <a:lnTo>
                    <a:pt x="66" y="116"/>
                  </a:lnTo>
                  <a:lnTo>
                    <a:pt x="66" y="104"/>
                  </a:lnTo>
                  <a:lnTo>
                    <a:pt x="78" y="90"/>
                  </a:lnTo>
                  <a:lnTo>
                    <a:pt x="78" y="78"/>
                  </a:lnTo>
                  <a:lnTo>
                    <a:pt x="78" y="52"/>
                  </a:lnTo>
                  <a:lnTo>
                    <a:pt x="92" y="52"/>
                  </a:lnTo>
                  <a:lnTo>
                    <a:pt x="92" y="38"/>
                  </a:lnTo>
                  <a:lnTo>
                    <a:pt x="78" y="52"/>
                  </a:lnTo>
                  <a:lnTo>
                    <a:pt x="78" y="26"/>
                  </a:lnTo>
                  <a:lnTo>
                    <a:pt x="78" y="0"/>
                  </a:lnTo>
                  <a:lnTo>
                    <a:pt x="66" y="0"/>
                  </a:lnTo>
                  <a:lnTo>
                    <a:pt x="66" y="12"/>
                  </a:lnTo>
                  <a:lnTo>
                    <a:pt x="40" y="12"/>
                  </a:lnTo>
                  <a:lnTo>
                    <a:pt x="26" y="38"/>
                  </a:lnTo>
                  <a:lnTo>
                    <a:pt x="26" y="52"/>
                  </a:lnTo>
                  <a:lnTo>
                    <a:pt x="26" y="64"/>
                  </a:lnTo>
                  <a:lnTo>
                    <a:pt x="14" y="64"/>
                  </a:lnTo>
                  <a:lnTo>
                    <a:pt x="40" y="78"/>
                  </a:lnTo>
                  <a:lnTo>
                    <a:pt x="40" y="90"/>
                  </a:lnTo>
                  <a:lnTo>
                    <a:pt x="14" y="90"/>
                  </a:lnTo>
                  <a:lnTo>
                    <a:pt x="0" y="104"/>
                  </a:lnTo>
                  <a:lnTo>
                    <a:pt x="0" y="116"/>
                  </a:lnTo>
                  <a:lnTo>
                    <a:pt x="0" y="130"/>
                  </a:lnTo>
                  <a:lnTo>
                    <a:pt x="14" y="130"/>
                  </a:lnTo>
                  <a:lnTo>
                    <a:pt x="26" y="130"/>
                  </a:lnTo>
                  <a:lnTo>
                    <a:pt x="26" y="130"/>
                  </a:lnTo>
                  <a:close/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01" name="Freeform 14"/>
            <p:cNvSpPr>
              <a:spLocks/>
            </p:cNvSpPr>
            <p:nvPr/>
          </p:nvSpPr>
          <p:spPr bwMode="gray">
            <a:xfrm>
              <a:off x="1488" y="641"/>
              <a:ext cx="12" cy="26"/>
            </a:xfrm>
            <a:custGeom>
              <a:avLst/>
              <a:gdLst>
                <a:gd name="T0" fmla="*/ 12 w 12"/>
                <a:gd name="T1" fmla="*/ 14 h 26"/>
                <a:gd name="T2" fmla="*/ 0 w 12"/>
                <a:gd name="T3" fmla="*/ 0 h 26"/>
                <a:gd name="T4" fmla="*/ 0 w 12"/>
                <a:gd name="T5" fmla="*/ 26 h 26"/>
                <a:gd name="T6" fmla="*/ 12 w 12"/>
                <a:gd name="T7" fmla="*/ 26 h 26"/>
                <a:gd name="T8" fmla="*/ 12 w 12"/>
                <a:gd name="T9" fmla="*/ 14 h 26"/>
                <a:gd name="T10" fmla="*/ 12 w 12"/>
                <a:gd name="T11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6">
                  <a:moveTo>
                    <a:pt x="12" y="14"/>
                  </a:moveTo>
                  <a:lnTo>
                    <a:pt x="0" y="0"/>
                  </a:lnTo>
                  <a:lnTo>
                    <a:pt x="0" y="26"/>
                  </a:lnTo>
                  <a:lnTo>
                    <a:pt x="12" y="26"/>
                  </a:lnTo>
                  <a:lnTo>
                    <a:pt x="12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02" name="Freeform 15"/>
            <p:cNvSpPr>
              <a:spLocks/>
            </p:cNvSpPr>
            <p:nvPr/>
          </p:nvSpPr>
          <p:spPr bwMode="gray">
            <a:xfrm>
              <a:off x="1396" y="797"/>
              <a:ext cx="104" cy="170"/>
            </a:xfrm>
            <a:custGeom>
              <a:avLst/>
              <a:gdLst>
                <a:gd name="T0" fmla="*/ 78 w 104"/>
                <a:gd name="T1" fmla="*/ 170 h 170"/>
                <a:gd name="T2" fmla="*/ 92 w 104"/>
                <a:gd name="T3" fmla="*/ 156 h 170"/>
                <a:gd name="T4" fmla="*/ 92 w 104"/>
                <a:gd name="T5" fmla="*/ 144 h 170"/>
                <a:gd name="T6" fmla="*/ 104 w 104"/>
                <a:gd name="T7" fmla="*/ 130 h 170"/>
                <a:gd name="T8" fmla="*/ 104 w 104"/>
                <a:gd name="T9" fmla="*/ 118 h 170"/>
                <a:gd name="T10" fmla="*/ 92 w 104"/>
                <a:gd name="T11" fmla="*/ 104 h 170"/>
                <a:gd name="T12" fmla="*/ 66 w 104"/>
                <a:gd name="T13" fmla="*/ 104 h 170"/>
                <a:gd name="T14" fmla="*/ 52 w 104"/>
                <a:gd name="T15" fmla="*/ 92 h 170"/>
                <a:gd name="T16" fmla="*/ 38 w 104"/>
                <a:gd name="T17" fmla="*/ 78 h 170"/>
                <a:gd name="T18" fmla="*/ 38 w 104"/>
                <a:gd name="T19" fmla="*/ 66 h 170"/>
                <a:gd name="T20" fmla="*/ 52 w 104"/>
                <a:gd name="T21" fmla="*/ 66 h 170"/>
                <a:gd name="T22" fmla="*/ 66 w 104"/>
                <a:gd name="T23" fmla="*/ 66 h 170"/>
                <a:gd name="T24" fmla="*/ 52 w 104"/>
                <a:gd name="T25" fmla="*/ 52 h 170"/>
                <a:gd name="T26" fmla="*/ 66 w 104"/>
                <a:gd name="T27" fmla="*/ 52 h 170"/>
                <a:gd name="T28" fmla="*/ 66 w 104"/>
                <a:gd name="T29" fmla="*/ 26 h 170"/>
                <a:gd name="T30" fmla="*/ 52 w 104"/>
                <a:gd name="T31" fmla="*/ 26 h 170"/>
                <a:gd name="T32" fmla="*/ 38 w 104"/>
                <a:gd name="T33" fmla="*/ 26 h 170"/>
                <a:gd name="T34" fmla="*/ 26 w 104"/>
                <a:gd name="T35" fmla="*/ 26 h 170"/>
                <a:gd name="T36" fmla="*/ 26 w 104"/>
                <a:gd name="T37" fmla="*/ 14 h 170"/>
                <a:gd name="T38" fmla="*/ 0 w 104"/>
                <a:gd name="T39" fmla="*/ 0 h 170"/>
                <a:gd name="T40" fmla="*/ 0 w 104"/>
                <a:gd name="T41" fmla="*/ 14 h 170"/>
                <a:gd name="T42" fmla="*/ 0 w 104"/>
                <a:gd name="T43" fmla="*/ 40 h 170"/>
                <a:gd name="T44" fmla="*/ 12 w 104"/>
                <a:gd name="T45" fmla="*/ 40 h 170"/>
                <a:gd name="T46" fmla="*/ 12 w 104"/>
                <a:gd name="T47" fmla="*/ 52 h 170"/>
                <a:gd name="T48" fmla="*/ 12 w 104"/>
                <a:gd name="T49" fmla="*/ 66 h 170"/>
                <a:gd name="T50" fmla="*/ 12 w 104"/>
                <a:gd name="T51" fmla="*/ 92 h 170"/>
                <a:gd name="T52" fmla="*/ 12 w 104"/>
                <a:gd name="T53" fmla="*/ 104 h 170"/>
                <a:gd name="T54" fmla="*/ 26 w 104"/>
                <a:gd name="T55" fmla="*/ 118 h 170"/>
                <a:gd name="T56" fmla="*/ 26 w 104"/>
                <a:gd name="T57" fmla="*/ 130 h 170"/>
                <a:gd name="T58" fmla="*/ 26 w 104"/>
                <a:gd name="T59" fmla="*/ 144 h 170"/>
                <a:gd name="T60" fmla="*/ 38 w 104"/>
                <a:gd name="T61" fmla="*/ 170 h 170"/>
                <a:gd name="T62" fmla="*/ 52 w 104"/>
                <a:gd name="T63" fmla="*/ 170 h 170"/>
                <a:gd name="T64" fmla="*/ 78 w 104"/>
                <a:gd name="T65" fmla="*/ 170 h 170"/>
                <a:gd name="T66" fmla="*/ 78 w 104"/>
                <a:gd name="T6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4" h="170">
                  <a:moveTo>
                    <a:pt x="78" y="170"/>
                  </a:moveTo>
                  <a:lnTo>
                    <a:pt x="92" y="156"/>
                  </a:lnTo>
                  <a:lnTo>
                    <a:pt x="92" y="144"/>
                  </a:lnTo>
                  <a:lnTo>
                    <a:pt x="104" y="130"/>
                  </a:lnTo>
                  <a:lnTo>
                    <a:pt x="104" y="118"/>
                  </a:lnTo>
                  <a:lnTo>
                    <a:pt x="92" y="104"/>
                  </a:lnTo>
                  <a:lnTo>
                    <a:pt x="66" y="104"/>
                  </a:lnTo>
                  <a:lnTo>
                    <a:pt x="52" y="92"/>
                  </a:lnTo>
                  <a:lnTo>
                    <a:pt x="38" y="78"/>
                  </a:lnTo>
                  <a:lnTo>
                    <a:pt x="38" y="66"/>
                  </a:lnTo>
                  <a:lnTo>
                    <a:pt x="52" y="66"/>
                  </a:lnTo>
                  <a:lnTo>
                    <a:pt x="66" y="66"/>
                  </a:lnTo>
                  <a:lnTo>
                    <a:pt x="52" y="52"/>
                  </a:lnTo>
                  <a:lnTo>
                    <a:pt x="66" y="52"/>
                  </a:lnTo>
                  <a:lnTo>
                    <a:pt x="66" y="26"/>
                  </a:lnTo>
                  <a:lnTo>
                    <a:pt x="52" y="26"/>
                  </a:lnTo>
                  <a:lnTo>
                    <a:pt x="38" y="26"/>
                  </a:lnTo>
                  <a:lnTo>
                    <a:pt x="26" y="26"/>
                  </a:lnTo>
                  <a:lnTo>
                    <a:pt x="26" y="14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40"/>
                  </a:lnTo>
                  <a:lnTo>
                    <a:pt x="12" y="40"/>
                  </a:lnTo>
                  <a:lnTo>
                    <a:pt x="12" y="52"/>
                  </a:lnTo>
                  <a:lnTo>
                    <a:pt x="12" y="66"/>
                  </a:lnTo>
                  <a:lnTo>
                    <a:pt x="12" y="92"/>
                  </a:lnTo>
                  <a:lnTo>
                    <a:pt x="12" y="104"/>
                  </a:lnTo>
                  <a:lnTo>
                    <a:pt x="26" y="118"/>
                  </a:lnTo>
                  <a:lnTo>
                    <a:pt x="26" y="130"/>
                  </a:lnTo>
                  <a:lnTo>
                    <a:pt x="26" y="144"/>
                  </a:lnTo>
                  <a:lnTo>
                    <a:pt x="38" y="170"/>
                  </a:lnTo>
                  <a:lnTo>
                    <a:pt x="52" y="170"/>
                  </a:lnTo>
                  <a:lnTo>
                    <a:pt x="78" y="170"/>
                  </a:lnTo>
                  <a:lnTo>
                    <a:pt x="78" y="170"/>
                  </a:lnTo>
                  <a:close/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03" name="Freeform 16"/>
            <p:cNvSpPr>
              <a:spLocks/>
            </p:cNvSpPr>
            <p:nvPr/>
          </p:nvSpPr>
          <p:spPr bwMode="gray">
            <a:xfrm>
              <a:off x="1462" y="771"/>
              <a:ext cx="26" cy="26"/>
            </a:xfrm>
            <a:custGeom>
              <a:avLst/>
              <a:gdLst>
                <a:gd name="T0" fmla="*/ 12 w 26"/>
                <a:gd name="T1" fmla="*/ 14 h 26"/>
                <a:gd name="T2" fmla="*/ 0 w 26"/>
                <a:gd name="T3" fmla="*/ 14 h 26"/>
                <a:gd name="T4" fmla="*/ 0 w 26"/>
                <a:gd name="T5" fmla="*/ 26 h 26"/>
                <a:gd name="T6" fmla="*/ 12 w 26"/>
                <a:gd name="T7" fmla="*/ 26 h 26"/>
                <a:gd name="T8" fmla="*/ 26 w 26"/>
                <a:gd name="T9" fmla="*/ 0 h 26"/>
                <a:gd name="T10" fmla="*/ 12 w 26"/>
                <a:gd name="T11" fmla="*/ 14 h 26"/>
                <a:gd name="T12" fmla="*/ 12 w 26"/>
                <a:gd name="T13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12" y="14"/>
                  </a:moveTo>
                  <a:lnTo>
                    <a:pt x="0" y="14"/>
                  </a:lnTo>
                  <a:lnTo>
                    <a:pt x="0" y="26"/>
                  </a:lnTo>
                  <a:lnTo>
                    <a:pt x="12" y="26"/>
                  </a:lnTo>
                  <a:lnTo>
                    <a:pt x="26" y="0"/>
                  </a:lnTo>
                  <a:lnTo>
                    <a:pt x="12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04" name="Freeform 17"/>
            <p:cNvSpPr>
              <a:spLocks/>
            </p:cNvSpPr>
            <p:nvPr/>
          </p:nvSpPr>
          <p:spPr bwMode="gray">
            <a:xfrm>
              <a:off x="1370" y="681"/>
              <a:ext cx="38" cy="52"/>
            </a:xfrm>
            <a:custGeom>
              <a:avLst/>
              <a:gdLst>
                <a:gd name="T0" fmla="*/ 0 w 38"/>
                <a:gd name="T1" fmla="*/ 12 h 52"/>
                <a:gd name="T2" fmla="*/ 0 w 38"/>
                <a:gd name="T3" fmla="*/ 38 h 52"/>
                <a:gd name="T4" fmla="*/ 12 w 38"/>
                <a:gd name="T5" fmla="*/ 52 h 52"/>
                <a:gd name="T6" fmla="*/ 26 w 38"/>
                <a:gd name="T7" fmla="*/ 38 h 52"/>
                <a:gd name="T8" fmla="*/ 38 w 38"/>
                <a:gd name="T9" fmla="*/ 26 h 52"/>
                <a:gd name="T10" fmla="*/ 26 w 38"/>
                <a:gd name="T11" fmla="*/ 0 h 52"/>
                <a:gd name="T12" fmla="*/ 0 w 38"/>
                <a:gd name="T13" fmla="*/ 12 h 52"/>
                <a:gd name="T14" fmla="*/ 0 w 38"/>
                <a:gd name="T15" fmla="*/ 1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52">
                  <a:moveTo>
                    <a:pt x="0" y="12"/>
                  </a:moveTo>
                  <a:lnTo>
                    <a:pt x="0" y="38"/>
                  </a:lnTo>
                  <a:lnTo>
                    <a:pt x="12" y="52"/>
                  </a:lnTo>
                  <a:lnTo>
                    <a:pt x="26" y="38"/>
                  </a:lnTo>
                  <a:lnTo>
                    <a:pt x="38" y="26"/>
                  </a:lnTo>
                  <a:lnTo>
                    <a:pt x="26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05" name="Freeform 18"/>
            <p:cNvSpPr>
              <a:spLocks/>
            </p:cNvSpPr>
            <p:nvPr/>
          </p:nvSpPr>
          <p:spPr bwMode="gray">
            <a:xfrm>
              <a:off x="1318" y="655"/>
              <a:ext cx="38" cy="52"/>
            </a:xfrm>
            <a:custGeom>
              <a:avLst/>
              <a:gdLst>
                <a:gd name="T0" fmla="*/ 26 w 38"/>
                <a:gd name="T1" fmla="*/ 0 h 52"/>
                <a:gd name="T2" fmla="*/ 12 w 38"/>
                <a:gd name="T3" fmla="*/ 12 h 52"/>
                <a:gd name="T4" fmla="*/ 0 w 38"/>
                <a:gd name="T5" fmla="*/ 12 h 52"/>
                <a:gd name="T6" fmla="*/ 0 w 38"/>
                <a:gd name="T7" fmla="*/ 26 h 52"/>
                <a:gd name="T8" fmla="*/ 12 w 38"/>
                <a:gd name="T9" fmla="*/ 38 h 52"/>
                <a:gd name="T10" fmla="*/ 0 w 38"/>
                <a:gd name="T11" fmla="*/ 52 h 52"/>
                <a:gd name="T12" fmla="*/ 12 w 38"/>
                <a:gd name="T13" fmla="*/ 52 h 52"/>
                <a:gd name="T14" fmla="*/ 12 w 38"/>
                <a:gd name="T15" fmla="*/ 38 h 52"/>
                <a:gd name="T16" fmla="*/ 38 w 38"/>
                <a:gd name="T17" fmla="*/ 26 h 52"/>
                <a:gd name="T18" fmla="*/ 38 w 38"/>
                <a:gd name="T19" fmla="*/ 12 h 52"/>
                <a:gd name="T20" fmla="*/ 26 w 38"/>
                <a:gd name="T21" fmla="*/ 0 h 52"/>
                <a:gd name="T22" fmla="*/ 26 w 38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52">
                  <a:moveTo>
                    <a:pt x="26" y="0"/>
                  </a:moveTo>
                  <a:lnTo>
                    <a:pt x="12" y="12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12" y="38"/>
                  </a:lnTo>
                  <a:lnTo>
                    <a:pt x="0" y="52"/>
                  </a:lnTo>
                  <a:lnTo>
                    <a:pt x="12" y="52"/>
                  </a:lnTo>
                  <a:lnTo>
                    <a:pt x="12" y="38"/>
                  </a:lnTo>
                  <a:lnTo>
                    <a:pt x="38" y="26"/>
                  </a:lnTo>
                  <a:lnTo>
                    <a:pt x="38" y="1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06" name="Freeform 19"/>
            <p:cNvSpPr>
              <a:spLocks/>
            </p:cNvSpPr>
            <p:nvPr/>
          </p:nvSpPr>
          <p:spPr bwMode="gray">
            <a:xfrm>
              <a:off x="1200" y="2176"/>
              <a:ext cx="247" cy="101"/>
            </a:xfrm>
            <a:custGeom>
              <a:avLst/>
              <a:gdLst>
                <a:gd name="T0" fmla="*/ 131 w 495"/>
                <a:gd name="T1" fmla="*/ 48 h 204"/>
                <a:gd name="T2" fmla="*/ 236 w 495"/>
                <a:gd name="T3" fmla="*/ 100 h 204"/>
                <a:gd name="T4" fmla="*/ 263 w 495"/>
                <a:gd name="T5" fmla="*/ 100 h 204"/>
                <a:gd name="T6" fmla="*/ 311 w 495"/>
                <a:gd name="T7" fmla="*/ 156 h 204"/>
                <a:gd name="T8" fmla="*/ 311 w 495"/>
                <a:gd name="T9" fmla="*/ 181 h 204"/>
                <a:gd name="T10" fmla="*/ 467 w 495"/>
                <a:gd name="T11" fmla="*/ 204 h 204"/>
                <a:gd name="T12" fmla="*/ 495 w 495"/>
                <a:gd name="T13" fmla="*/ 181 h 204"/>
                <a:gd name="T14" fmla="*/ 444 w 495"/>
                <a:gd name="T15" fmla="*/ 156 h 204"/>
                <a:gd name="T16" fmla="*/ 444 w 495"/>
                <a:gd name="T17" fmla="*/ 129 h 204"/>
                <a:gd name="T18" fmla="*/ 340 w 495"/>
                <a:gd name="T19" fmla="*/ 100 h 204"/>
                <a:gd name="T20" fmla="*/ 288 w 495"/>
                <a:gd name="T21" fmla="*/ 48 h 204"/>
                <a:gd name="T22" fmla="*/ 131 w 495"/>
                <a:gd name="T23" fmla="*/ 0 h 204"/>
                <a:gd name="T24" fmla="*/ 27 w 495"/>
                <a:gd name="T25" fmla="*/ 23 h 204"/>
                <a:gd name="T26" fmla="*/ 0 w 495"/>
                <a:gd name="T27" fmla="*/ 48 h 204"/>
                <a:gd name="T28" fmla="*/ 52 w 495"/>
                <a:gd name="T29" fmla="*/ 48 h 204"/>
                <a:gd name="T30" fmla="*/ 104 w 495"/>
                <a:gd name="T31" fmla="*/ 23 h 204"/>
                <a:gd name="T32" fmla="*/ 131 w 495"/>
                <a:gd name="T33" fmla="*/ 48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5" h="204">
                  <a:moveTo>
                    <a:pt x="131" y="48"/>
                  </a:moveTo>
                  <a:lnTo>
                    <a:pt x="236" y="100"/>
                  </a:lnTo>
                  <a:lnTo>
                    <a:pt x="263" y="100"/>
                  </a:lnTo>
                  <a:lnTo>
                    <a:pt x="311" y="156"/>
                  </a:lnTo>
                  <a:lnTo>
                    <a:pt x="311" y="181"/>
                  </a:lnTo>
                  <a:lnTo>
                    <a:pt x="467" y="204"/>
                  </a:lnTo>
                  <a:lnTo>
                    <a:pt x="495" y="181"/>
                  </a:lnTo>
                  <a:lnTo>
                    <a:pt x="444" y="156"/>
                  </a:lnTo>
                  <a:lnTo>
                    <a:pt x="444" y="129"/>
                  </a:lnTo>
                  <a:lnTo>
                    <a:pt x="340" y="100"/>
                  </a:lnTo>
                  <a:lnTo>
                    <a:pt x="288" y="48"/>
                  </a:lnTo>
                  <a:lnTo>
                    <a:pt x="131" y="0"/>
                  </a:lnTo>
                  <a:lnTo>
                    <a:pt x="27" y="23"/>
                  </a:lnTo>
                  <a:lnTo>
                    <a:pt x="0" y="48"/>
                  </a:lnTo>
                  <a:lnTo>
                    <a:pt x="52" y="48"/>
                  </a:lnTo>
                  <a:lnTo>
                    <a:pt x="104" y="23"/>
                  </a:lnTo>
                  <a:lnTo>
                    <a:pt x="131" y="48"/>
                  </a:lnTo>
                  <a:close/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07" name="Freeform 20"/>
            <p:cNvSpPr>
              <a:spLocks/>
            </p:cNvSpPr>
            <p:nvPr/>
          </p:nvSpPr>
          <p:spPr bwMode="gray">
            <a:xfrm>
              <a:off x="1331" y="2292"/>
              <a:ext cx="50" cy="26"/>
            </a:xfrm>
            <a:custGeom>
              <a:avLst/>
              <a:gdLst>
                <a:gd name="T0" fmla="*/ 48 w 100"/>
                <a:gd name="T1" fmla="*/ 27 h 52"/>
                <a:gd name="T2" fmla="*/ 25 w 100"/>
                <a:gd name="T3" fmla="*/ 0 h 52"/>
                <a:gd name="T4" fmla="*/ 0 w 100"/>
                <a:gd name="T5" fmla="*/ 0 h 52"/>
                <a:gd name="T6" fmla="*/ 48 w 100"/>
                <a:gd name="T7" fmla="*/ 52 h 52"/>
                <a:gd name="T8" fmla="*/ 77 w 100"/>
                <a:gd name="T9" fmla="*/ 52 h 52"/>
                <a:gd name="T10" fmla="*/ 100 w 100"/>
                <a:gd name="T11" fmla="*/ 52 h 52"/>
                <a:gd name="T12" fmla="*/ 77 w 100"/>
                <a:gd name="T13" fmla="*/ 27 h 52"/>
                <a:gd name="T14" fmla="*/ 48 w 100"/>
                <a:gd name="T15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52">
                  <a:moveTo>
                    <a:pt x="48" y="27"/>
                  </a:moveTo>
                  <a:lnTo>
                    <a:pt x="25" y="0"/>
                  </a:lnTo>
                  <a:lnTo>
                    <a:pt x="0" y="0"/>
                  </a:lnTo>
                  <a:lnTo>
                    <a:pt x="48" y="52"/>
                  </a:lnTo>
                  <a:lnTo>
                    <a:pt x="77" y="52"/>
                  </a:lnTo>
                  <a:lnTo>
                    <a:pt x="100" y="52"/>
                  </a:lnTo>
                  <a:lnTo>
                    <a:pt x="77" y="27"/>
                  </a:lnTo>
                  <a:lnTo>
                    <a:pt x="48" y="27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08" name="Freeform 21"/>
            <p:cNvSpPr>
              <a:spLocks/>
            </p:cNvSpPr>
            <p:nvPr/>
          </p:nvSpPr>
          <p:spPr bwMode="gray">
            <a:xfrm>
              <a:off x="1226" y="2200"/>
              <a:ext cx="25" cy="14"/>
            </a:xfrm>
            <a:custGeom>
              <a:avLst/>
              <a:gdLst>
                <a:gd name="T0" fmla="*/ 52 w 52"/>
                <a:gd name="T1" fmla="*/ 29 h 29"/>
                <a:gd name="T2" fmla="*/ 27 w 52"/>
                <a:gd name="T3" fmla="*/ 0 h 29"/>
                <a:gd name="T4" fmla="*/ 0 w 52"/>
                <a:gd name="T5" fmla="*/ 29 h 29"/>
                <a:gd name="T6" fmla="*/ 52 w 52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29">
                  <a:moveTo>
                    <a:pt x="52" y="29"/>
                  </a:moveTo>
                  <a:lnTo>
                    <a:pt x="27" y="0"/>
                  </a:lnTo>
                  <a:lnTo>
                    <a:pt x="0" y="29"/>
                  </a:lnTo>
                  <a:lnTo>
                    <a:pt x="52" y="29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09" name="Freeform 22"/>
            <p:cNvSpPr>
              <a:spLocks/>
            </p:cNvSpPr>
            <p:nvPr/>
          </p:nvSpPr>
          <p:spPr bwMode="gray">
            <a:xfrm>
              <a:off x="1695" y="1512"/>
              <a:ext cx="116" cy="116"/>
            </a:xfrm>
            <a:custGeom>
              <a:avLst/>
              <a:gdLst>
                <a:gd name="T0" fmla="*/ 233 w 233"/>
                <a:gd name="T1" fmla="*/ 128 h 232"/>
                <a:gd name="T2" fmla="*/ 210 w 233"/>
                <a:gd name="T3" fmla="*/ 103 h 232"/>
                <a:gd name="T4" fmla="*/ 210 w 233"/>
                <a:gd name="T5" fmla="*/ 76 h 232"/>
                <a:gd name="T6" fmla="*/ 129 w 233"/>
                <a:gd name="T7" fmla="*/ 76 h 232"/>
                <a:gd name="T8" fmla="*/ 104 w 233"/>
                <a:gd name="T9" fmla="*/ 103 h 232"/>
                <a:gd name="T10" fmla="*/ 129 w 233"/>
                <a:gd name="T11" fmla="*/ 25 h 232"/>
                <a:gd name="T12" fmla="*/ 104 w 233"/>
                <a:gd name="T13" fmla="*/ 0 h 232"/>
                <a:gd name="T14" fmla="*/ 52 w 233"/>
                <a:gd name="T15" fmla="*/ 128 h 232"/>
                <a:gd name="T16" fmla="*/ 0 w 233"/>
                <a:gd name="T17" fmla="*/ 157 h 232"/>
                <a:gd name="T18" fmla="*/ 52 w 233"/>
                <a:gd name="T19" fmla="*/ 157 h 232"/>
                <a:gd name="T20" fmla="*/ 52 w 233"/>
                <a:gd name="T21" fmla="*/ 209 h 232"/>
                <a:gd name="T22" fmla="*/ 77 w 233"/>
                <a:gd name="T23" fmla="*/ 232 h 232"/>
                <a:gd name="T24" fmla="*/ 129 w 233"/>
                <a:gd name="T25" fmla="*/ 209 h 232"/>
                <a:gd name="T26" fmla="*/ 158 w 233"/>
                <a:gd name="T27" fmla="*/ 209 h 232"/>
                <a:gd name="T28" fmla="*/ 181 w 233"/>
                <a:gd name="T29" fmla="*/ 232 h 232"/>
                <a:gd name="T30" fmla="*/ 210 w 233"/>
                <a:gd name="T31" fmla="*/ 209 h 232"/>
                <a:gd name="T32" fmla="*/ 233 w 233"/>
                <a:gd name="T33" fmla="*/ 232 h 232"/>
                <a:gd name="T34" fmla="*/ 233 w 233"/>
                <a:gd name="T35" fmla="*/ 157 h 232"/>
                <a:gd name="T36" fmla="*/ 210 w 233"/>
                <a:gd name="T37" fmla="*/ 157 h 232"/>
                <a:gd name="T38" fmla="*/ 233 w 233"/>
                <a:gd name="T39" fmla="*/ 1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3" h="232">
                  <a:moveTo>
                    <a:pt x="233" y="128"/>
                  </a:moveTo>
                  <a:lnTo>
                    <a:pt x="210" y="103"/>
                  </a:lnTo>
                  <a:lnTo>
                    <a:pt x="210" y="76"/>
                  </a:lnTo>
                  <a:lnTo>
                    <a:pt x="129" y="76"/>
                  </a:lnTo>
                  <a:lnTo>
                    <a:pt x="104" y="103"/>
                  </a:lnTo>
                  <a:lnTo>
                    <a:pt x="129" y="25"/>
                  </a:lnTo>
                  <a:lnTo>
                    <a:pt x="104" y="0"/>
                  </a:lnTo>
                  <a:lnTo>
                    <a:pt x="52" y="128"/>
                  </a:lnTo>
                  <a:lnTo>
                    <a:pt x="0" y="157"/>
                  </a:lnTo>
                  <a:lnTo>
                    <a:pt x="52" y="157"/>
                  </a:lnTo>
                  <a:lnTo>
                    <a:pt x="52" y="209"/>
                  </a:lnTo>
                  <a:lnTo>
                    <a:pt x="77" y="232"/>
                  </a:lnTo>
                  <a:lnTo>
                    <a:pt x="129" y="209"/>
                  </a:lnTo>
                  <a:lnTo>
                    <a:pt x="158" y="209"/>
                  </a:lnTo>
                  <a:lnTo>
                    <a:pt x="181" y="232"/>
                  </a:lnTo>
                  <a:lnTo>
                    <a:pt x="210" y="209"/>
                  </a:lnTo>
                  <a:lnTo>
                    <a:pt x="233" y="232"/>
                  </a:lnTo>
                  <a:lnTo>
                    <a:pt x="233" y="157"/>
                  </a:lnTo>
                  <a:lnTo>
                    <a:pt x="210" y="157"/>
                  </a:lnTo>
                  <a:lnTo>
                    <a:pt x="233" y="128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10" name="Freeform 23"/>
            <p:cNvSpPr>
              <a:spLocks/>
            </p:cNvSpPr>
            <p:nvPr/>
          </p:nvSpPr>
          <p:spPr bwMode="gray">
            <a:xfrm>
              <a:off x="1329" y="1213"/>
              <a:ext cx="66" cy="51"/>
            </a:xfrm>
            <a:custGeom>
              <a:avLst/>
              <a:gdLst>
                <a:gd name="T0" fmla="*/ 52 w 133"/>
                <a:gd name="T1" fmla="*/ 52 h 104"/>
                <a:gd name="T2" fmla="*/ 81 w 133"/>
                <a:gd name="T3" fmla="*/ 79 h 104"/>
                <a:gd name="T4" fmla="*/ 104 w 133"/>
                <a:gd name="T5" fmla="*/ 104 h 104"/>
                <a:gd name="T6" fmla="*/ 133 w 133"/>
                <a:gd name="T7" fmla="*/ 79 h 104"/>
                <a:gd name="T8" fmla="*/ 133 w 133"/>
                <a:gd name="T9" fmla="*/ 52 h 104"/>
                <a:gd name="T10" fmla="*/ 104 w 133"/>
                <a:gd name="T11" fmla="*/ 52 h 104"/>
                <a:gd name="T12" fmla="*/ 81 w 133"/>
                <a:gd name="T13" fmla="*/ 27 h 104"/>
                <a:gd name="T14" fmla="*/ 52 w 133"/>
                <a:gd name="T15" fmla="*/ 0 h 104"/>
                <a:gd name="T16" fmla="*/ 29 w 133"/>
                <a:gd name="T17" fmla="*/ 0 h 104"/>
                <a:gd name="T18" fmla="*/ 0 w 133"/>
                <a:gd name="T19" fmla="*/ 52 h 104"/>
                <a:gd name="T20" fmla="*/ 29 w 133"/>
                <a:gd name="T21" fmla="*/ 104 h 104"/>
                <a:gd name="T22" fmla="*/ 52 w 133"/>
                <a:gd name="T23" fmla="*/ 79 h 104"/>
                <a:gd name="T24" fmla="*/ 52 w 133"/>
                <a:gd name="T25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104">
                  <a:moveTo>
                    <a:pt x="52" y="52"/>
                  </a:moveTo>
                  <a:lnTo>
                    <a:pt x="81" y="79"/>
                  </a:lnTo>
                  <a:lnTo>
                    <a:pt x="104" y="104"/>
                  </a:lnTo>
                  <a:lnTo>
                    <a:pt x="133" y="79"/>
                  </a:lnTo>
                  <a:lnTo>
                    <a:pt x="133" y="52"/>
                  </a:lnTo>
                  <a:lnTo>
                    <a:pt x="104" y="52"/>
                  </a:lnTo>
                  <a:lnTo>
                    <a:pt x="81" y="27"/>
                  </a:lnTo>
                  <a:lnTo>
                    <a:pt x="52" y="0"/>
                  </a:lnTo>
                  <a:lnTo>
                    <a:pt x="29" y="0"/>
                  </a:lnTo>
                  <a:lnTo>
                    <a:pt x="0" y="52"/>
                  </a:lnTo>
                  <a:lnTo>
                    <a:pt x="29" y="104"/>
                  </a:lnTo>
                  <a:lnTo>
                    <a:pt x="52" y="79"/>
                  </a:lnTo>
                  <a:lnTo>
                    <a:pt x="52" y="52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11" name="Freeform 24"/>
            <p:cNvSpPr>
              <a:spLocks/>
            </p:cNvSpPr>
            <p:nvPr/>
          </p:nvSpPr>
          <p:spPr bwMode="gray">
            <a:xfrm>
              <a:off x="1069" y="901"/>
              <a:ext cx="78" cy="66"/>
            </a:xfrm>
            <a:custGeom>
              <a:avLst/>
              <a:gdLst>
                <a:gd name="T0" fmla="*/ 81 w 156"/>
                <a:gd name="T1" fmla="*/ 103 h 132"/>
                <a:gd name="T2" fmla="*/ 156 w 156"/>
                <a:gd name="T3" fmla="*/ 103 h 132"/>
                <a:gd name="T4" fmla="*/ 133 w 156"/>
                <a:gd name="T5" fmla="*/ 0 h 132"/>
                <a:gd name="T6" fmla="*/ 104 w 156"/>
                <a:gd name="T7" fmla="*/ 0 h 132"/>
                <a:gd name="T8" fmla="*/ 52 w 156"/>
                <a:gd name="T9" fmla="*/ 51 h 132"/>
                <a:gd name="T10" fmla="*/ 0 w 156"/>
                <a:gd name="T11" fmla="*/ 78 h 132"/>
                <a:gd name="T12" fmla="*/ 0 w 156"/>
                <a:gd name="T13" fmla="*/ 132 h 132"/>
                <a:gd name="T14" fmla="*/ 52 w 156"/>
                <a:gd name="T15" fmla="*/ 132 h 132"/>
                <a:gd name="T16" fmla="*/ 81 w 156"/>
                <a:gd name="T17" fmla="*/ 10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32">
                  <a:moveTo>
                    <a:pt x="81" y="103"/>
                  </a:moveTo>
                  <a:lnTo>
                    <a:pt x="156" y="103"/>
                  </a:lnTo>
                  <a:lnTo>
                    <a:pt x="133" y="0"/>
                  </a:lnTo>
                  <a:lnTo>
                    <a:pt x="104" y="0"/>
                  </a:lnTo>
                  <a:lnTo>
                    <a:pt x="52" y="51"/>
                  </a:lnTo>
                  <a:lnTo>
                    <a:pt x="0" y="78"/>
                  </a:lnTo>
                  <a:lnTo>
                    <a:pt x="0" y="132"/>
                  </a:lnTo>
                  <a:lnTo>
                    <a:pt x="52" y="132"/>
                  </a:lnTo>
                  <a:lnTo>
                    <a:pt x="81" y="103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12" name="Freeform 25"/>
            <p:cNvSpPr>
              <a:spLocks/>
            </p:cNvSpPr>
            <p:nvPr/>
          </p:nvSpPr>
          <p:spPr bwMode="gray">
            <a:xfrm>
              <a:off x="1095" y="967"/>
              <a:ext cx="118" cy="115"/>
            </a:xfrm>
            <a:custGeom>
              <a:avLst/>
              <a:gdLst>
                <a:gd name="T0" fmla="*/ 209 w 236"/>
                <a:gd name="T1" fmla="*/ 23 h 230"/>
                <a:gd name="T2" fmla="*/ 184 w 236"/>
                <a:gd name="T3" fmla="*/ 75 h 230"/>
                <a:gd name="T4" fmla="*/ 184 w 236"/>
                <a:gd name="T5" fmla="*/ 23 h 230"/>
                <a:gd name="T6" fmla="*/ 133 w 236"/>
                <a:gd name="T7" fmla="*/ 23 h 230"/>
                <a:gd name="T8" fmla="*/ 104 w 236"/>
                <a:gd name="T9" fmla="*/ 0 h 230"/>
                <a:gd name="T10" fmla="*/ 52 w 236"/>
                <a:gd name="T11" fmla="*/ 0 h 230"/>
                <a:gd name="T12" fmla="*/ 29 w 236"/>
                <a:gd name="T13" fmla="*/ 23 h 230"/>
                <a:gd name="T14" fmla="*/ 29 w 236"/>
                <a:gd name="T15" fmla="*/ 75 h 230"/>
                <a:gd name="T16" fmla="*/ 52 w 236"/>
                <a:gd name="T17" fmla="*/ 104 h 230"/>
                <a:gd name="T18" fmla="*/ 0 w 236"/>
                <a:gd name="T19" fmla="*/ 104 h 230"/>
                <a:gd name="T20" fmla="*/ 52 w 236"/>
                <a:gd name="T21" fmla="*/ 127 h 230"/>
                <a:gd name="T22" fmla="*/ 52 w 236"/>
                <a:gd name="T23" fmla="*/ 178 h 230"/>
                <a:gd name="T24" fmla="*/ 133 w 236"/>
                <a:gd name="T25" fmla="*/ 207 h 230"/>
                <a:gd name="T26" fmla="*/ 184 w 236"/>
                <a:gd name="T27" fmla="*/ 230 h 230"/>
                <a:gd name="T28" fmla="*/ 236 w 236"/>
                <a:gd name="T29" fmla="*/ 230 h 230"/>
                <a:gd name="T30" fmla="*/ 209 w 236"/>
                <a:gd name="T31" fmla="*/ 207 h 230"/>
                <a:gd name="T32" fmla="*/ 236 w 236"/>
                <a:gd name="T33" fmla="*/ 207 h 230"/>
                <a:gd name="T34" fmla="*/ 209 w 236"/>
                <a:gd name="T35" fmla="*/ 127 h 230"/>
                <a:gd name="T36" fmla="*/ 236 w 236"/>
                <a:gd name="T37" fmla="*/ 52 h 230"/>
                <a:gd name="T38" fmla="*/ 209 w 236"/>
                <a:gd name="T39" fmla="*/ 2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6" h="230">
                  <a:moveTo>
                    <a:pt x="209" y="23"/>
                  </a:moveTo>
                  <a:lnTo>
                    <a:pt x="184" y="75"/>
                  </a:lnTo>
                  <a:lnTo>
                    <a:pt x="184" y="23"/>
                  </a:lnTo>
                  <a:lnTo>
                    <a:pt x="133" y="23"/>
                  </a:lnTo>
                  <a:lnTo>
                    <a:pt x="104" y="0"/>
                  </a:lnTo>
                  <a:lnTo>
                    <a:pt x="52" y="0"/>
                  </a:lnTo>
                  <a:lnTo>
                    <a:pt x="29" y="23"/>
                  </a:lnTo>
                  <a:lnTo>
                    <a:pt x="29" y="75"/>
                  </a:lnTo>
                  <a:lnTo>
                    <a:pt x="52" y="104"/>
                  </a:lnTo>
                  <a:lnTo>
                    <a:pt x="0" y="104"/>
                  </a:lnTo>
                  <a:lnTo>
                    <a:pt x="52" y="127"/>
                  </a:lnTo>
                  <a:lnTo>
                    <a:pt x="52" y="178"/>
                  </a:lnTo>
                  <a:lnTo>
                    <a:pt x="133" y="207"/>
                  </a:lnTo>
                  <a:lnTo>
                    <a:pt x="184" y="230"/>
                  </a:lnTo>
                  <a:lnTo>
                    <a:pt x="236" y="230"/>
                  </a:lnTo>
                  <a:lnTo>
                    <a:pt x="209" y="207"/>
                  </a:lnTo>
                  <a:lnTo>
                    <a:pt x="236" y="207"/>
                  </a:lnTo>
                  <a:lnTo>
                    <a:pt x="209" y="127"/>
                  </a:lnTo>
                  <a:lnTo>
                    <a:pt x="236" y="52"/>
                  </a:lnTo>
                  <a:lnTo>
                    <a:pt x="209" y="23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13" name="Freeform 26"/>
            <p:cNvSpPr>
              <a:spLocks/>
            </p:cNvSpPr>
            <p:nvPr/>
          </p:nvSpPr>
          <p:spPr bwMode="gray">
            <a:xfrm>
              <a:off x="1303" y="1019"/>
              <a:ext cx="274" cy="286"/>
            </a:xfrm>
            <a:custGeom>
              <a:avLst/>
              <a:gdLst>
                <a:gd name="T0" fmla="*/ 207 w 546"/>
                <a:gd name="T1" fmla="*/ 51 h 571"/>
                <a:gd name="T2" fmla="*/ 155 w 546"/>
                <a:gd name="T3" fmla="*/ 23 h 571"/>
                <a:gd name="T4" fmla="*/ 103 w 546"/>
                <a:gd name="T5" fmla="*/ 23 h 571"/>
                <a:gd name="T6" fmla="*/ 103 w 546"/>
                <a:gd name="T7" fmla="*/ 74 h 571"/>
                <a:gd name="T8" fmla="*/ 80 w 546"/>
                <a:gd name="T9" fmla="*/ 51 h 571"/>
                <a:gd name="T10" fmla="*/ 80 w 546"/>
                <a:gd name="T11" fmla="*/ 23 h 571"/>
                <a:gd name="T12" fmla="*/ 80 w 546"/>
                <a:gd name="T13" fmla="*/ 0 h 571"/>
                <a:gd name="T14" fmla="*/ 51 w 546"/>
                <a:gd name="T15" fmla="*/ 23 h 571"/>
                <a:gd name="T16" fmla="*/ 28 w 546"/>
                <a:gd name="T17" fmla="*/ 23 h 571"/>
                <a:gd name="T18" fmla="*/ 0 w 546"/>
                <a:gd name="T19" fmla="*/ 51 h 571"/>
                <a:gd name="T20" fmla="*/ 51 w 546"/>
                <a:gd name="T21" fmla="*/ 103 h 571"/>
                <a:gd name="T22" fmla="*/ 28 w 546"/>
                <a:gd name="T23" fmla="*/ 103 h 571"/>
                <a:gd name="T24" fmla="*/ 51 w 546"/>
                <a:gd name="T25" fmla="*/ 155 h 571"/>
                <a:gd name="T26" fmla="*/ 103 w 546"/>
                <a:gd name="T27" fmla="*/ 155 h 571"/>
                <a:gd name="T28" fmla="*/ 184 w 546"/>
                <a:gd name="T29" fmla="*/ 207 h 571"/>
                <a:gd name="T30" fmla="*/ 184 w 546"/>
                <a:gd name="T31" fmla="*/ 178 h 571"/>
                <a:gd name="T32" fmla="*/ 184 w 546"/>
                <a:gd name="T33" fmla="*/ 126 h 571"/>
                <a:gd name="T34" fmla="*/ 207 w 546"/>
                <a:gd name="T35" fmla="*/ 155 h 571"/>
                <a:gd name="T36" fmla="*/ 207 w 546"/>
                <a:gd name="T37" fmla="*/ 178 h 571"/>
                <a:gd name="T38" fmla="*/ 287 w 546"/>
                <a:gd name="T39" fmla="*/ 207 h 571"/>
                <a:gd name="T40" fmla="*/ 259 w 546"/>
                <a:gd name="T41" fmla="*/ 232 h 571"/>
                <a:gd name="T42" fmla="*/ 316 w 546"/>
                <a:gd name="T43" fmla="*/ 284 h 571"/>
                <a:gd name="T44" fmla="*/ 316 w 546"/>
                <a:gd name="T45" fmla="*/ 310 h 571"/>
                <a:gd name="T46" fmla="*/ 287 w 546"/>
                <a:gd name="T47" fmla="*/ 310 h 571"/>
                <a:gd name="T48" fmla="*/ 316 w 546"/>
                <a:gd name="T49" fmla="*/ 387 h 571"/>
                <a:gd name="T50" fmla="*/ 287 w 546"/>
                <a:gd name="T51" fmla="*/ 387 h 571"/>
                <a:gd name="T52" fmla="*/ 236 w 546"/>
                <a:gd name="T53" fmla="*/ 387 h 571"/>
                <a:gd name="T54" fmla="*/ 236 w 546"/>
                <a:gd name="T55" fmla="*/ 466 h 571"/>
                <a:gd name="T56" fmla="*/ 287 w 546"/>
                <a:gd name="T57" fmla="*/ 466 h 571"/>
                <a:gd name="T58" fmla="*/ 316 w 546"/>
                <a:gd name="T59" fmla="*/ 439 h 571"/>
                <a:gd name="T60" fmla="*/ 368 w 546"/>
                <a:gd name="T61" fmla="*/ 520 h 571"/>
                <a:gd name="T62" fmla="*/ 391 w 546"/>
                <a:gd name="T63" fmla="*/ 520 h 571"/>
                <a:gd name="T64" fmla="*/ 420 w 546"/>
                <a:gd name="T65" fmla="*/ 543 h 571"/>
                <a:gd name="T66" fmla="*/ 523 w 546"/>
                <a:gd name="T67" fmla="*/ 571 h 571"/>
                <a:gd name="T68" fmla="*/ 523 w 546"/>
                <a:gd name="T69" fmla="*/ 543 h 571"/>
                <a:gd name="T70" fmla="*/ 483 w 546"/>
                <a:gd name="T71" fmla="*/ 506 h 571"/>
                <a:gd name="T72" fmla="*/ 523 w 546"/>
                <a:gd name="T73" fmla="*/ 520 h 571"/>
                <a:gd name="T74" fmla="*/ 523 w 546"/>
                <a:gd name="T75" fmla="*/ 491 h 571"/>
                <a:gd name="T76" fmla="*/ 495 w 546"/>
                <a:gd name="T77" fmla="*/ 466 h 571"/>
                <a:gd name="T78" fmla="*/ 495 w 546"/>
                <a:gd name="T79" fmla="*/ 439 h 571"/>
                <a:gd name="T80" fmla="*/ 443 w 546"/>
                <a:gd name="T81" fmla="*/ 414 h 571"/>
                <a:gd name="T82" fmla="*/ 472 w 546"/>
                <a:gd name="T83" fmla="*/ 387 h 571"/>
                <a:gd name="T84" fmla="*/ 443 w 546"/>
                <a:gd name="T85" fmla="*/ 362 h 571"/>
                <a:gd name="T86" fmla="*/ 523 w 546"/>
                <a:gd name="T87" fmla="*/ 387 h 571"/>
                <a:gd name="T88" fmla="*/ 523 w 546"/>
                <a:gd name="T89" fmla="*/ 362 h 571"/>
                <a:gd name="T90" fmla="*/ 546 w 546"/>
                <a:gd name="T91" fmla="*/ 362 h 571"/>
                <a:gd name="T92" fmla="*/ 546 w 546"/>
                <a:gd name="T93" fmla="*/ 310 h 571"/>
                <a:gd name="T94" fmla="*/ 495 w 546"/>
                <a:gd name="T95" fmla="*/ 310 h 571"/>
                <a:gd name="T96" fmla="*/ 472 w 546"/>
                <a:gd name="T97" fmla="*/ 284 h 571"/>
                <a:gd name="T98" fmla="*/ 420 w 546"/>
                <a:gd name="T99" fmla="*/ 259 h 571"/>
                <a:gd name="T100" fmla="*/ 391 w 546"/>
                <a:gd name="T101" fmla="*/ 232 h 571"/>
                <a:gd name="T102" fmla="*/ 420 w 546"/>
                <a:gd name="T103" fmla="*/ 207 h 571"/>
                <a:gd name="T104" fmla="*/ 391 w 546"/>
                <a:gd name="T105" fmla="*/ 155 h 571"/>
                <a:gd name="T106" fmla="*/ 339 w 546"/>
                <a:gd name="T107" fmla="*/ 155 h 571"/>
                <a:gd name="T108" fmla="*/ 287 w 546"/>
                <a:gd name="T109" fmla="*/ 126 h 571"/>
                <a:gd name="T110" fmla="*/ 287 w 546"/>
                <a:gd name="T111" fmla="*/ 74 h 571"/>
                <a:gd name="T112" fmla="*/ 236 w 546"/>
                <a:gd name="T113" fmla="*/ 103 h 571"/>
                <a:gd name="T114" fmla="*/ 236 w 546"/>
                <a:gd name="T115" fmla="*/ 74 h 571"/>
                <a:gd name="T116" fmla="*/ 184 w 546"/>
                <a:gd name="T117" fmla="*/ 74 h 571"/>
                <a:gd name="T118" fmla="*/ 184 w 546"/>
                <a:gd name="T119" fmla="*/ 51 h 571"/>
                <a:gd name="T120" fmla="*/ 207 w 546"/>
                <a:gd name="T121" fmla="*/ 51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46" h="571">
                  <a:moveTo>
                    <a:pt x="207" y="51"/>
                  </a:moveTo>
                  <a:lnTo>
                    <a:pt x="155" y="23"/>
                  </a:lnTo>
                  <a:lnTo>
                    <a:pt x="103" y="23"/>
                  </a:lnTo>
                  <a:lnTo>
                    <a:pt x="103" y="74"/>
                  </a:lnTo>
                  <a:lnTo>
                    <a:pt x="80" y="51"/>
                  </a:lnTo>
                  <a:lnTo>
                    <a:pt x="80" y="23"/>
                  </a:lnTo>
                  <a:lnTo>
                    <a:pt x="80" y="0"/>
                  </a:lnTo>
                  <a:lnTo>
                    <a:pt x="51" y="23"/>
                  </a:lnTo>
                  <a:lnTo>
                    <a:pt x="28" y="23"/>
                  </a:lnTo>
                  <a:lnTo>
                    <a:pt x="0" y="51"/>
                  </a:lnTo>
                  <a:lnTo>
                    <a:pt x="51" y="103"/>
                  </a:lnTo>
                  <a:lnTo>
                    <a:pt x="28" y="103"/>
                  </a:lnTo>
                  <a:lnTo>
                    <a:pt x="51" y="155"/>
                  </a:lnTo>
                  <a:lnTo>
                    <a:pt x="103" y="155"/>
                  </a:lnTo>
                  <a:lnTo>
                    <a:pt x="184" y="207"/>
                  </a:lnTo>
                  <a:lnTo>
                    <a:pt x="184" y="178"/>
                  </a:lnTo>
                  <a:lnTo>
                    <a:pt x="184" y="126"/>
                  </a:lnTo>
                  <a:lnTo>
                    <a:pt x="207" y="155"/>
                  </a:lnTo>
                  <a:lnTo>
                    <a:pt x="207" y="178"/>
                  </a:lnTo>
                  <a:lnTo>
                    <a:pt x="287" y="207"/>
                  </a:lnTo>
                  <a:lnTo>
                    <a:pt x="259" y="232"/>
                  </a:lnTo>
                  <a:lnTo>
                    <a:pt x="316" y="284"/>
                  </a:lnTo>
                  <a:lnTo>
                    <a:pt x="316" y="310"/>
                  </a:lnTo>
                  <a:lnTo>
                    <a:pt x="287" y="310"/>
                  </a:lnTo>
                  <a:lnTo>
                    <a:pt x="316" y="387"/>
                  </a:lnTo>
                  <a:lnTo>
                    <a:pt x="287" y="387"/>
                  </a:lnTo>
                  <a:lnTo>
                    <a:pt x="236" y="387"/>
                  </a:lnTo>
                  <a:lnTo>
                    <a:pt x="236" y="466"/>
                  </a:lnTo>
                  <a:lnTo>
                    <a:pt x="287" y="466"/>
                  </a:lnTo>
                  <a:lnTo>
                    <a:pt x="316" y="439"/>
                  </a:lnTo>
                  <a:lnTo>
                    <a:pt x="368" y="520"/>
                  </a:lnTo>
                  <a:lnTo>
                    <a:pt x="391" y="520"/>
                  </a:lnTo>
                  <a:lnTo>
                    <a:pt x="420" y="543"/>
                  </a:lnTo>
                  <a:lnTo>
                    <a:pt x="523" y="571"/>
                  </a:lnTo>
                  <a:lnTo>
                    <a:pt x="523" y="543"/>
                  </a:lnTo>
                  <a:lnTo>
                    <a:pt x="483" y="506"/>
                  </a:lnTo>
                  <a:lnTo>
                    <a:pt x="523" y="520"/>
                  </a:lnTo>
                  <a:lnTo>
                    <a:pt x="523" y="491"/>
                  </a:lnTo>
                  <a:lnTo>
                    <a:pt x="495" y="466"/>
                  </a:lnTo>
                  <a:lnTo>
                    <a:pt x="495" y="439"/>
                  </a:lnTo>
                  <a:lnTo>
                    <a:pt x="443" y="414"/>
                  </a:lnTo>
                  <a:lnTo>
                    <a:pt x="472" y="387"/>
                  </a:lnTo>
                  <a:lnTo>
                    <a:pt x="443" y="362"/>
                  </a:lnTo>
                  <a:lnTo>
                    <a:pt x="523" y="387"/>
                  </a:lnTo>
                  <a:lnTo>
                    <a:pt x="523" y="362"/>
                  </a:lnTo>
                  <a:lnTo>
                    <a:pt x="546" y="362"/>
                  </a:lnTo>
                  <a:lnTo>
                    <a:pt x="546" y="310"/>
                  </a:lnTo>
                  <a:lnTo>
                    <a:pt x="495" y="310"/>
                  </a:lnTo>
                  <a:lnTo>
                    <a:pt x="472" y="284"/>
                  </a:lnTo>
                  <a:lnTo>
                    <a:pt x="420" y="259"/>
                  </a:lnTo>
                  <a:lnTo>
                    <a:pt x="391" y="232"/>
                  </a:lnTo>
                  <a:lnTo>
                    <a:pt x="420" y="207"/>
                  </a:lnTo>
                  <a:lnTo>
                    <a:pt x="391" y="155"/>
                  </a:lnTo>
                  <a:lnTo>
                    <a:pt x="339" y="155"/>
                  </a:lnTo>
                  <a:lnTo>
                    <a:pt x="287" y="126"/>
                  </a:lnTo>
                  <a:lnTo>
                    <a:pt x="287" y="74"/>
                  </a:lnTo>
                  <a:lnTo>
                    <a:pt x="236" y="103"/>
                  </a:lnTo>
                  <a:lnTo>
                    <a:pt x="236" y="74"/>
                  </a:lnTo>
                  <a:lnTo>
                    <a:pt x="184" y="74"/>
                  </a:lnTo>
                  <a:lnTo>
                    <a:pt x="184" y="51"/>
                  </a:lnTo>
                  <a:lnTo>
                    <a:pt x="207" y="51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14" name="Freeform 27"/>
            <p:cNvSpPr>
              <a:spLocks/>
            </p:cNvSpPr>
            <p:nvPr/>
          </p:nvSpPr>
          <p:spPr bwMode="gray">
            <a:xfrm>
              <a:off x="1421" y="1148"/>
              <a:ext cx="12" cy="26"/>
            </a:xfrm>
            <a:custGeom>
              <a:avLst/>
              <a:gdLst>
                <a:gd name="T0" fmla="*/ 0 w 23"/>
                <a:gd name="T1" fmla="*/ 0 h 51"/>
                <a:gd name="T2" fmla="*/ 0 w 23"/>
                <a:gd name="T3" fmla="*/ 25 h 51"/>
                <a:gd name="T4" fmla="*/ 0 w 23"/>
                <a:gd name="T5" fmla="*/ 51 h 51"/>
                <a:gd name="T6" fmla="*/ 23 w 23"/>
                <a:gd name="T7" fmla="*/ 51 h 51"/>
                <a:gd name="T8" fmla="*/ 23 w 23"/>
                <a:gd name="T9" fmla="*/ 25 h 51"/>
                <a:gd name="T10" fmla="*/ 0 w 23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51">
                  <a:moveTo>
                    <a:pt x="0" y="0"/>
                  </a:moveTo>
                  <a:lnTo>
                    <a:pt x="0" y="25"/>
                  </a:lnTo>
                  <a:lnTo>
                    <a:pt x="0" y="51"/>
                  </a:lnTo>
                  <a:lnTo>
                    <a:pt x="23" y="51"/>
                  </a:lnTo>
                  <a:lnTo>
                    <a:pt x="23" y="25"/>
                  </a:lnTo>
                  <a:lnTo>
                    <a:pt x="0" y="0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15" name="Freeform 29"/>
            <p:cNvSpPr>
              <a:spLocks/>
            </p:cNvSpPr>
            <p:nvPr/>
          </p:nvSpPr>
          <p:spPr bwMode="gray">
            <a:xfrm>
              <a:off x="1421" y="2277"/>
              <a:ext cx="156" cy="54"/>
            </a:xfrm>
            <a:custGeom>
              <a:avLst/>
              <a:gdLst>
                <a:gd name="T0" fmla="*/ 236 w 310"/>
                <a:gd name="T1" fmla="*/ 55 h 107"/>
                <a:gd name="T2" fmla="*/ 236 w 310"/>
                <a:gd name="T3" fmla="*/ 0 h 107"/>
                <a:gd name="T4" fmla="*/ 155 w 310"/>
                <a:gd name="T5" fmla="*/ 0 h 107"/>
                <a:gd name="T6" fmla="*/ 132 w 310"/>
                <a:gd name="T7" fmla="*/ 0 h 107"/>
                <a:gd name="T8" fmla="*/ 103 w 310"/>
                <a:gd name="T9" fmla="*/ 0 h 107"/>
                <a:gd name="T10" fmla="*/ 51 w 310"/>
                <a:gd name="T11" fmla="*/ 0 h 107"/>
                <a:gd name="T12" fmla="*/ 103 w 310"/>
                <a:gd name="T13" fmla="*/ 28 h 107"/>
                <a:gd name="T14" fmla="*/ 80 w 310"/>
                <a:gd name="T15" fmla="*/ 55 h 107"/>
                <a:gd name="T16" fmla="*/ 51 w 310"/>
                <a:gd name="T17" fmla="*/ 55 h 107"/>
                <a:gd name="T18" fmla="*/ 0 w 310"/>
                <a:gd name="T19" fmla="*/ 80 h 107"/>
                <a:gd name="T20" fmla="*/ 51 w 310"/>
                <a:gd name="T21" fmla="*/ 107 h 107"/>
                <a:gd name="T22" fmla="*/ 80 w 310"/>
                <a:gd name="T23" fmla="*/ 80 h 107"/>
                <a:gd name="T24" fmla="*/ 132 w 310"/>
                <a:gd name="T25" fmla="*/ 107 h 107"/>
                <a:gd name="T26" fmla="*/ 155 w 310"/>
                <a:gd name="T27" fmla="*/ 107 h 107"/>
                <a:gd name="T28" fmla="*/ 184 w 310"/>
                <a:gd name="T29" fmla="*/ 107 h 107"/>
                <a:gd name="T30" fmla="*/ 207 w 310"/>
                <a:gd name="T31" fmla="*/ 107 h 107"/>
                <a:gd name="T32" fmla="*/ 236 w 310"/>
                <a:gd name="T33" fmla="*/ 80 h 107"/>
                <a:gd name="T34" fmla="*/ 287 w 310"/>
                <a:gd name="T35" fmla="*/ 107 h 107"/>
                <a:gd name="T36" fmla="*/ 310 w 310"/>
                <a:gd name="T37" fmla="*/ 107 h 107"/>
                <a:gd name="T38" fmla="*/ 287 w 310"/>
                <a:gd name="T39" fmla="*/ 55 h 107"/>
                <a:gd name="T40" fmla="*/ 236 w 310"/>
                <a:gd name="T41" fmla="*/ 5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0" h="107">
                  <a:moveTo>
                    <a:pt x="236" y="55"/>
                  </a:moveTo>
                  <a:lnTo>
                    <a:pt x="236" y="0"/>
                  </a:lnTo>
                  <a:lnTo>
                    <a:pt x="155" y="0"/>
                  </a:lnTo>
                  <a:lnTo>
                    <a:pt x="132" y="0"/>
                  </a:lnTo>
                  <a:lnTo>
                    <a:pt x="103" y="0"/>
                  </a:lnTo>
                  <a:lnTo>
                    <a:pt x="51" y="0"/>
                  </a:lnTo>
                  <a:lnTo>
                    <a:pt x="103" y="28"/>
                  </a:lnTo>
                  <a:lnTo>
                    <a:pt x="80" y="55"/>
                  </a:lnTo>
                  <a:lnTo>
                    <a:pt x="51" y="55"/>
                  </a:lnTo>
                  <a:lnTo>
                    <a:pt x="0" y="80"/>
                  </a:lnTo>
                  <a:lnTo>
                    <a:pt x="51" y="107"/>
                  </a:lnTo>
                  <a:lnTo>
                    <a:pt x="80" y="80"/>
                  </a:lnTo>
                  <a:lnTo>
                    <a:pt x="132" y="107"/>
                  </a:lnTo>
                  <a:lnTo>
                    <a:pt x="155" y="107"/>
                  </a:lnTo>
                  <a:lnTo>
                    <a:pt x="184" y="107"/>
                  </a:lnTo>
                  <a:lnTo>
                    <a:pt x="207" y="107"/>
                  </a:lnTo>
                  <a:lnTo>
                    <a:pt x="236" y="80"/>
                  </a:lnTo>
                  <a:lnTo>
                    <a:pt x="287" y="107"/>
                  </a:lnTo>
                  <a:lnTo>
                    <a:pt x="310" y="107"/>
                  </a:lnTo>
                  <a:lnTo>
                    <a:pt x="287" y="55"/>
                  </a:lnTo>
                  <a:lnTo>
                    <a:pt x="236" y="55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16" name="Freeform 30"/>
            <p:cNvSpPr>
              <a:spLocks/>
            </p:cNvSpPr>
            <p:nvPr/>
          </p:nvSpPr>
          <p:spPr bwMode="gray">
            <a:xfrm>
              <a:off x="1226" y="993"/>
              <a:ext cx="39" cy="52"/>
            </a:xfrm>
            <a:custGeom>
              <a:avLst/>
              <a:gdLst>
                <a:gd name="T0" fmla="*/ 52 w 79"/>
                <a:gd name="T1" fmla="*/ 103 h 103"/>
                <a:gd name="T2" fmla="*/ 79 w 79"/>
                <a:gd name="T3" fmla="*/ 75 h 103"/>
                <a:gd name="T4" fmla="*/ 79 w 79"/>
                <a:gd name="T5" fmla="*/ 0 h 103"/>
                <a:gd name="T6" fmla="*/ 52 w 79"/>
                <a:gd name="T7" fmla="*/ 0 h 103"/>
                <a:gd name="T8" fmla="*/ 27 w 79"/>
                <a:gd name="T9" fmla="*/ 23 h 103"/>
                <a:gd name="T10" fmla="*/ 0 w 79"/>
                <a:gd name="T11" fmla="*/ 23 h 103"/>
                <a:gd name="T12" fmla="*/ 27 w 79"/>
                <a:gd name="T13" fmla="*/ 75 h 103"/>
                <a:gd name="T14" fmla="*/ 27 w 79"/>
                <a:gd name="T15" fmla="*/ 103 h 103"/>
                <a:gd name="T16" fmla="*/ 52 w 79"/>
                <a:gd name="T1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103">
                  <a:moveTo>
                    <a:pt x="52" y="103"/>
                  </a:moveTo>
                  <a:lnTo>
                    <a:pt x="79" y="75"/>
                  </a:lnTo>
                  <a:lnTo>
                    <a:pt x="79" y="0"/>
                  </a:lnTo>
                  <a:lnTo>
                    <a:pt x="52" y="0"/>
                  </a:lnTo>
                  <a:lnTo>
                    <a:pt x="27" y="23"/>
                  </a:lnTo>
                  <a:lnTo>
                    <a:pt x="0" y="23"/>
                  </a:lnTo>
                  <a:lnTo>
                    <a:pt x="27" y="75"/>
                  </a:lnTo>
                  <a:lnTo>
                    <a:pt x="27" y="103"/>
                  </a:lnTo>
                  <a:lnTo>
                    <a:pt x="52" y="103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17" name="Freeform 31"/>
            <p:cNvSpPr>
              <a:spLocks/>
            </p:cNvSpPr>
            <p:nvPr/>
          </p:nvSpPr>
          <p:spPr bwMode="gray">
            <a:xfrm>
              <a:off x="1277" y="993"/>
              <a:ext cx="41" cy="37"/>
            </a:xfrm>
            <a:custGeom>
              <a:avLst/>
              <a:gdLst>
                <a:gd name="T0" fmla="*/ 0 w 80"/>
                <a:gd name="T1" fmla="*/ 23 h 75"/>
                <a:gd name="T2" fmla="*/ 0 w 80"/>
                <a:gd name="T3" fmla="*/ 75 h 75"/>
                <a:gd name="T4" fmla="*/ 27 w 80"/>
                <a:gd name="T5" fmla="*/ 75 h 75"/>
                <a:gd name="T6" fmla="*/ 80 w 80"/>
                <a:gd name="T7" fmla="*/ 23 h 75"/>
                <a:gd name="T8" fmla="*/ 52 w 80"/>
                <a:gd name="T9" fmla="*/ 0 h 75"/>
                <a:gd name="T10" fmla="*/ 27 w 80"/>
                <a:gd name="T11" fmla="*/ 0 h 75"/>
                <a:gd name="T12" fmla="*/ 0 w 80"/>
                <a:gd name="T13" fmla="*/ 2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75">
                  <a:moveTo>
                    <a:pt x="0" y="23"/>
                  </a:moveTo>
                  <a:lnTo>
                    <a:pt x="0" y="75"/>
                  </a:lnTo>
                  <a:lnTo>
                    <a:pt x="27" y="75"/>
                  </a:lnTo>
                  <a:lnTo>
                    <a:pt x="80" y="23"/>
                  </a:lnTo>
                  <a:lnTo>
                    <a:pt x="52" y="0"/>
                  </a:lnTo>
                  <a:lnTo>
                    <a:pt x="27" y="0"/>
                  </a:lnTo>
                  <a:lnTo>
                    <a:pt x="0" y="23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18" name="Freeform 32"/>
            <p:cNvSpPr>
              <a:spLocks/>
            </p:cNvSpPr>
            <p:nvPr/>
          </p:nvSpPr>
          <p:spPr bwMode="gray">
            <a:xfrm>
              <a:off x="1135" y="862"/>
              <a:ext cx="65" cy="26"/>
            </a:xfrm>
            <a:custGeom>
              <a:avLst/>
              <a:gdLst>
                <a:gd name="T0" fmla="*/ 103 w 128"/>
                <a:gd name="T1" fmla="*/ 52 h 52"/>
                <a:gd name="T2" fmla="*/ 128 w 128"/>
                <a:gd name="T3" fmla="*/ 25 h 52"/>
                <a:gd name="T4" fmla="*/ 103 w 128"/>
                <a:gd name="T5" fmla="*/ 0 h 52"/>
                <a:gd name="T6" fmla="*/ 76 w 128"/>
                <a:gd name="T7" fmla="*/ 0 h 52"/>
                <a:gd name="T8" fmla="*/ 0 w 128"/>
                <a:gd name="T9" fmla="*/ 25 h 52"/>
                <a:gd name="T10" fmla="*/ 52 w 128"/>
                <a:gd name="T11" fmla="*/ 52 h 52"/>
                <a:gd name="T12" fmla="*/ 103 w 12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52">
                  <a:moveTo>
                    <a:pt x="103" y="52"/>
                  </a:moveTo>
                  <a:lnTo>
                    <a:pt x="128" y="25"/>
                  </a:lnTo>
                  <a:lnTo>
                    <a:pt x="103" y="0"/>
                  </a:lnTo>
                  <a:lnTo>
                    <a:pt x="76" y="0"/>
                  </a:lnTo>
                  <a:lnTo>
                    <a:pt x="0" y="25"/>
                  </a:lnTo>
                  <a:lnTo>
                    <a:pt x="52" y="52"/>
                  </a:lnTo>
                  <a:lnTo>
                    <a:pt x="103" y="52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19" name="Freeform 33"/>
            <p:cNvSpPr>
              <a:spLocks/>
            </p:cNvSpPr>
            <p:nvPr/>
          </p:nvSpPr>
          <p:spPr bwMode="gray">
            <a:xfrm>
              <a:off x="1291" y="940"/>
              <a:ext cx="104" cy="53"/>
            </a:xfrm>
            <a:custGeom>
              <a:avLst/>
              <a:gdLst>
                <a:gd name="T0" fmla="*/ 25 w 209"/>
                <a:gd name="T1" fmla="*/ 0 h 106"/>
                <a:gd name="T2" fmla="*/ 0 w 209"/>
                <a:gd name="T3" fmla="*/ 0 h 106"/>
                <a:gd name="T4" fmla="*/ 25 w 209"/>
                <a:gd name="T5" fmla="*/ 25 h 106"/>
                <a:gd name="T6" fmla="*/ 25 w 209"/>
                <a:gd name="T7" fmla="*/ 106 h 106"/>
                <a:gd name="T8" fmla="*/ 209 w 209"/>
                <a:gd name="T9" fmla="*/ 106 h 106"/>
                <a:gd name="T10" fmla="*/ 209 w 209"/>
                <a:gd name="T11" fmla="*/ 77 h 106"/>
                <a:gd name="T12" fmla="*/ 105 w 209"/>
                <a:gd name="T13" fmla="*/ 54 h 106"/>
                <a:gd name="T14" fmla="*/ 25 w 209"/>
                <a:gd name="T1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106">
                  <a:moveTo>
                    <a:pt x="25" y="0"/>
                  </a:moveTo>
                  <a:lnTo>
                    <a:pt x="0" y="0"/>
                  </a:lnTo>
                  <a:lnTo>
                    <a:pt x="25" y="25"/>
                  </a:lnTo>
                  <a:lnTo>
                    <a:pt x="25" y="106"/>
                  </a:lnTo>
                  <a:lnTo>
                    <a:pt x="209" y="106"/>
                  </a:lnTo>
                  <a:lnTo>
                    <a:pt x="209" y="77"/>
                  </a:lnTo>
                  <a:lnTo>
                    <a:pt x="105" y="54"/>
                  </a:lnTo>
                  <a:lnTo>
                    <a:pt x="25" y="0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20" name="Freeform 34"/>
            <p:cNvSpPr>
              <a:spLocks/>
            </p:cNvSpPr>
            <p:nvPr/>
          </p:nvSpPr>
          <p:spPr bwMode="gray">
            <a:xfrm>
              <a:off x="1174" y="901"/>
              <a:ext cx="65" cy="52"/>
            </a:xfrm>
            <a:custGeom>
              <a:avLst/>
              <a:gdLst>
                <a:gd name="T0" fmla="*/ 131 w 131"/>
                <a:gd name="T1" fmla="*/ 51 h 103"/>
                <a:gd name="T2" fmla="*/ 104 w 131"/>
                <a:gd name="T3" fmla="*/ 27 h 103"/>
                <a:gd name="T4" fmla="*/ 27 w 131"/>
                <a:gd name="T5" fmla="*/ 0 h 103"/>
                <a:gd name="T6" fmla="*/ 0 w 131"/>
                <a:gd name="T7" fmla="*/ 27 h 103"/>
                <a:gd name="T8" fmla="*/ 0 w 131"/>
                <a:gd name="T9" fmla="*/ 51 h 103"/>
                <a:gd name="T10" fmla="*/ 27 w 131"/>
                <a:gd name="T11" fmla="*/ 78 h 103"/>
                <a:gd name="T12" fmla="*/ 52 w 131"/>
                <a:gd name="T13" fmla="*/ 78 h 103"/>
                <a:gd name="T14" fmla="*/ 104 w 131"/>
                <a:gd name="T15" fmla="*/ 103 h 103"/>
                <a:gd name="T16" fmla="*/ 131 w 131"/>
                <a:gd name="T17" fmla="*/ 5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03">
                  <a:moveTo>
                    <a:pt x="131" y="51"/>
                  </a:moveTo>
                  <a:lnTo>
                    <a:pt x="104" y="27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0" y="51"/>
                  </a:lnTo>
                  <a:lnTo>
                    <a:pt x="27" y="78"/>
                  </a:lnTo>
                  <a:lnTo>
                    <a:pt x="52" y="78"/>
                  </a:lnTo>
                  <a:lnTo>
                    <a:pt x="104" y="103"/>
                  </a:lnTo>
                  <a:lnTo>
                    <a:pt x="131" y="51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21" name="Freeform 35"/>
            <p:cNvSpPr>
              <a:spLocks/>
            </p:cNvSpPr>
            <p:nvPr/>
          </p:nvSpPr>
          <p:spPr bwMode="gray">
            <a:xfrm>
              <a:off x="1239" y="927"/>
              <a:ext cx="38" cy="40"/>
            </a:xfrm>
            <a:custGeom>
              <a:avLst/>
              <a:gdLst>
                <a:gd name="T0" fmla="*/ 77 w 77"/>
                <a:gd name="T1" fmla="*/ 81 h 81"/>
                <a:gd name="T2" fmla="*/ 52 w 77"/>
                <a:gd name="T3" fmla="*/ 52 h 81"/>
                <a:gd name="T4" fmla="*/ 77 w 77"/>
                <a:gd name="T5" fmla="*/ 52 h 81"/>
                <a:gd name="T6" fmla="*/ 52 w 77"/>
                <a:gd name="T7" fmla="*/ 0 h 81"/>
                <a:gd name="T8" fmla="*/ 25 w 77"/>
                <a:gd name="T9" fmla="*/ 27 h 81"/>
                <a:gd name="T10" fmla="*/ 0 w 77"/>
                <a:gd name="T11" fmla="*/ 52 h 81"/>
                <a:gd name="T12" fmla="*/ 25 w 77"/>
                <a:gd name="T13" fmla="*/ 52 h 81"/>
                <a:gd name="T14" fmla="*/ 25 w 77"/>
                <a:gd name="T15" fmla="*/ 81 h 81"/>
                <a:gd name="T16" fmla="*/ 52 w 77"/>
                <a:gd name="T17" fmla="*/ 81 h 81"/>
                <a:gd name="T18" fmla="*/ 77 w 77"/>
                <a:gd name="T1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81">
                  <a:moveTo>
                    <a:pt x="77" y="81"/>
                  </a:moveTo>
                  <a:lnTo>
                    <a:pt x="52" y="52"/>
                  </a:lnTo>
                  <a:lnTo>
                    <a:pt x="77" y="52"/>
                  </a:lnTo>
                  <a:lnTo>
                    <a:pt x="52" y="0"/>
                  </a:lnTo>
                  <a:lnTo>
                    <a:pt x="25" y="27"/>
                  </a:lnTo>
                  <a:lnTo>
                    <a:pt x="0" y="52"/>
                  </a:lnTo>
                  <a:lnTo>
                    <a:pt x="25" y="52"/>
                  </a:lnTo>
                  <a:lnTo>
                    <a:pt x="25" y="81"/>
                  </a:lnTo>
                  <a:lnTo>
                    <a:pt x="52" y="81"/>
                  </a:lnTo>
                  <a:lnTo>
                    <a:pt x="77" y="81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22" name="Freeform 36"/>
            <p:cNvSpPr>
              <a:spLocks/>
            </p:cNvSpPr>
            <p:nvPr/>
          </p:nvSpPr>
          <p:spPr bwMode="gray">
            <a:xfrm>
              <a:off x="1187" y="744"/>
              <a:ext cx="104" cy="79"/>
            </a:xfrm>
            <a:custGeom>
              <a:avLst/>
              <a:gdLst>
                <a:gd name="T0" fmla="*/ 104 w 208"/>
                <a:gd name="T1" fmla="*/ 104 h 157"/>
                <a:gd name="T2" fmla="*/ 129 w 208"/>
                <a:gd name="T3" fmla="*/ 81 h 157"/>
                <a:gd name="T4" fmla="*/ 129 w 208"/>
                <a:gd name="T5" fmla="*/ 104 h 157"/>
                <a:gd name="T6" fmla="*/ 156 w 208"/>
                <a:gd name="T7" fmla="*/ 81 h 157"/>
                <a:gd name="T8" fmla="*/ 181 w 208"/>
                <a:gd name="T9" fmla="*/ 52 h 157"/>
                <a:gd name="T10" fmla="*/ 208 w 208"/>
                <a:gd name="T11" fmla="*/ 29 h 157"/>
                <a:gd name="T12" fmla="*/ 156 w 208"/>
                <a:gd name="T13" fmla="*/ 0 h 157"/>
                <a:gd name="T14" fmla="*/ 129 w 208"/>
                <a:gd name="T15" fmla="*/ 29 h 157"/>
                <a:gd name="T16" fmla="*/ 104 w 208"/>
                <a:gd name="T17" fmla="*/ 52 h 157"/>
                <a:gd name="T18" fmla="*/ 77 w 208"/>
                <a:gd name="T19" fmla="*/ 29 h 157"/>
                <a:gd name="T20" fmla="*/ 52 w 208"/>
                <a:gd name="T21" fmla="*/ 81 h 157"/>
                <a:gd name="T22" fmla="*/ 25 w 208"/>
                <a:gd name="T23" fmla="*/ 104 h 157"/>
                <a:gd name="T24" fmla="*/ 0 w 208"/>
                <a:gd name="T25" fmla="*/ 132 h 157"/>
                <a:gd name="T26" fmla="*/ 0 w 208"/>
                <a:gd name="T27" fmla="*/ 157 h 157"/>
                <a:gd name="T28" fmla="*/ 52 w 208"/>
                <a:gd name="T29" fmla="*/ 132 h 157"/>
                <a:gd name="T30" fmla="*/ 104 w 208"/>
                <a:gd name="T31" fmla="*/ 10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8" h="157">
                  <a:moveTo>
                    <a:pt x="104" y="104"/>
                  </a:moveTo>
                  <a:lnTo>
                    <a:pt x="129" y="81"/>
                  </a:lnTo>
                  <a:lnTo>
                    <a:pt x="129" y="104"/>
                  </a:lnTo>
                  <a:lnTo>
                    <a:pt x="156" y="81"/>
                  </a:lnTo>
                  <a:lnTo>
                    <a:pt x="181" y="52"/>
                  </a:lnTo>
                  <a:lnTo>
                    <a:pt x="208" y="29"/>
                  </a:lnTo>
                  <a:lnTo>
                    <a:pt x="156" y="0"/>
                  </a:lnTo>
                  <a:lnTo>
                    <a:pt x="129" y="29"/>
                  </a:lnTo>
                  <a:lnTo>
                    <a:pt x="104" y="52"/>
                  </a:lnTo>
                  <a:lnTo>
                    <a:pt x="77" y="29"/>
                  </a:lnTo>
                  <a:lnTo>
                    <a:pt x="52" y="81"/>
                  </a:lnTo>
                  <a:lnTo>
                    <a:pt x="25" y="104"/>
                  </a:lnTo>
                  <a:lnTo>
                    <a:pt x="0" y="132"/>
                  </a:lnTo>
                  <a:lnTo>
                    <a:pt x="0" y="157"/>
                  </a:lnTo>
                  <a:lnTo>
                    <a:pt x="52" y="132"/>
                  </a:lnTo>
                  <a:lnTo>
                    <a:pt x="104" y="104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23" name="Freeform 37"/>
            <p:cNvSpPr>
              <a:spLocks/>
            </p:cNvSpPr>
            <p:nvPr/>
          </p:nvSpPr>
          <p:spPr bwMode="gray">
            <a:xfrm>
              <a:off x="1239" y="837"/>
              <a:ext cx="105" cy="77"/>
            </a:xfrm>
            <a:custGeom>
              <a:avLst/>
              <a:gdLst>
                <a:gd name="T0" fmla="*/ 77 w 209"/>
                <a:gd name="T1" fmla="*/ 52 h 156"/>
                <a:gd name="T2" fmla="*/ 77 w 209"/>
                <a:gd name="T3" fmla="*/ 0 h 156"/>
                <a:gd name="T4" fmla="*/ 52 w 209"/>
                <a:gd name="T5" fmla="*/ 0 h 156"/>
                <a:gd name="T6" fmla="*/ 25 w 209"/>
                <a:gd name="T7" fmla="*/ 25 h 156"/>
                <a:gd name="T8" fmla="*/ 25 w 209"/>
                <a:gd name="T9" fmla="*/ 52 h 156"/>
                <a:gd name="T10" fmla="*/ 0 w 209"/>
                <a:gd name="T11" fmla="*/ 52 h 156"/>
                <a:gd name="T12" fmla="*/ 0 w 209"/>
                <a:gd name="T13" fmla="*/ 77 h 156"/>
                <a:gd name="T14" fmla="*/ 25 w 209"/>
                <a:gd name="T15" fmla="*/ 104 h 156"/>
                <a:gd name="T16" fmla="*/ 0 w 209"/>
                <a:gd name="T17" fmla="*/ 129 h 156"/>
                <a:gd name="T18" fmla="*/ 0 w 209"/>
                <a:gd name="T19" fmla="*/ 156 h 156"/>
                <a:gd name="T20" fmla="*/ 52 w 209"/>
                <a:gd name="T21" fmla="*/ 156 h 156"/>
                <a:gd name="T22" fmla="*/ 104 w 209"/>
                <a:gd name="T23" fmla="*/ 129 h 156"/>
                <a:gd name="T24" fmla="*/ 129 w 209"/>
                <a:gd name="T25" fmla="*/ 129 h 156"/>
                <a:gd name="T26" fmla="*/ 157 w 209"/>
                <a:gd name="T27" fmla="*/ 129 h 156"/>
                <a:gd name="T28" fmla="*/ 180 w 209"/>
                <a:gd name="T29" fmla="*/ 104 h 156"/>
                <a:gd name="T30" fmla="*/ 157 w 209"/>
                <a:gd name="T31" fmla="*/ 77 h 156"/>
                <a:gd name="T32" fmla="*/ 180 w 209"/>
                <a:gd name="T33" fmla="*/ 52 h 156"/>
                <a:gd name="T34" fmla="*/ 209 w 209"/>
                <a:gd name="T35" fmla="*/ 25 h 156"/>
                <a:gd name="T36" fmla="*/ 180 w 209"/>
                <a:gd name="T37" fmla="*/ 0 h 156"/>
                <a:gd name="T38" fmla="*/ 157 w 209"/>
                <a:gd name="T39" fmla="*/ 0 h 156"/>
                <a:gd name="T40" fmla="*/ 157 w 209"/>
                <a:gd name="T41" fmla="*/ 52 h 156"/>
                <a:gd name="T42" fmla="*/ 129 w 209"/>
                <a:gd name="T43" fmla="*/ 52 h 156"/>
                <a:gd name="T44" fmla="*/ 104 w 209"/>
                <a:gd name="T45" fmla="*/ 52 h 156"/>
                <a:gd name="T46" fmla="*/ 77 w 209"/>
                <a:gd name="T47" fmla="*/ 5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9" h="156">
                  <a:moveTo>
                    <a:pt x="77" y="52"/>
                  </a:moveTo>
                  <a:lnTo>
                    <a:pt x="77" y="0"/>
                  </a:lnTo>
                  <a:lnTo>
                    <a:pt x="52" y="0"/>
                  </a:lnTo>
                  <a:lnTo>
                    <a:pt x="25" y="25"/>
                  </a:lnTo>
                  <a:lnTo>
                    <a:pt x="25" y="52"/>
                  </a:lnTo>
                  <a:lnTo>
                    <a:pt x="0" y="52"/>
                  </a:lnTo>
                  <a:lnTo>
                    <a:pt x="0" y="77"/>
                  </a:lnTo>
                  <a:lnTo>
                    <a:pt x="25" y="104"/>
                  </a:lnTo>
                  <a:lnTo>
                    <a:pt x="0" y="129"/>
                  </a:lnTo>
                  <a:lnTo>
                    <a:pt x="0" y="156"/>
                  </a:lnTo>
                  <a:lnTo>
                    <a:pt x="52" y="156"/>
                  </a:lnTo>
                  <a:lnTo>
                    <a:pt x="104" y="129"/>
                  </a:lnTo>
                  <a:lnTo>
                    <a:pt x="129" y="129"/>
                  </a:lnTo>
                  <a:lnTo>
                    <a:pt x="157" y="129"/>
                  </a:lnTo>
                  <a:lnTo>
                    <a:pt x="180" y="104"/>
                  </a:lnTo>
                  <a:lnTo>
                    <a:pt x="157" y="77"/>
                  </a:lnTo>
                  <a:lnTo>
                    <a:pt x="180" y="52"/>
                  </a:lnTo>
                  <a:lnTo>
                    <a:pt x="209" y="25"/>
                  </a:lnTo>
                  <a:lnTo>
                    <a:pt x="180" y="0"/>
                  </a:lnTo>
                  <a:lnTo>
                    <a:pt x="157" y="0"/>
                  </a:lnTo>
                  <a:lnTo>
                    <a:pt x="157" y="52"/>
                  </a:lnTo>
                  <a:lnTo>
                    <a:pt x="129" y="52"/>
                  </a:lnTo>
                  <a:lnTo>
                    <a:pt x="104" y="52"/>
                  </a:lnTo>
                  <a:lnTo>
                    <a:pt x="77" y="52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24" name="Freeform 38"/>
            <p:cNvSpPr>
              <a:spLocks/>
            </p:cNvSpPr>
            <p:nvPr/>
          </p:nvSpPr>
          <p:spPr bwMode="gray">
            <a:xfrm>
              <a:off x="2592" y="771"/>
              <a:ext cx="103" cy="144"/>
            </a:xfrm>
            <a:custGeom>
              <a:avLst/>
              <a:gdLst>
                <a:gd name="T0" fmla="*/ 27 w 207"/>
                <a:gd name="T1" fmla="*/ 106 h 288"/>
                <a:gd name="T2" fmla="*/ 27 w 207"/>
                <a:gd name="T3" fmla="*/ 133 h 288"/>
                <a:gd name="T4" fmla="*/ 52 w 207"/>
                <a:gd name="T5" fmla="*/ 158 h 288"/>
                <a:gd name="T6" fmla="*/ 79 w 207"/>
                <a:gd name="T7" fmla="*/ 158 h 288"/>
                <a:gd name="T8" fmla="*/ 104 w 207"/>
                <a:gd name="T9" fmla="*/ 133 h 288"/>
                <a:gd name="T10" fmla="*/ 131 w 207"/>
                <a:gd name="T11" fmla="*/ 133 h 288"/>
                <a:gd name="T12" fmla="*/ 131 w 207"/>
                <a:gd name="T13" fmla="*/ 158 h 288"/>
                <a:gd name="T14" fmla="*/ 104 w 207"/>
                <a:gd name="T15" fmla="*/ 158 h 288"/>
                <a:gd name="T16" fmla="*/ 104 w 207"/>
                <a:gd name="T17" fmla="*/ 185 h 288"/>
                <a:gd name="T18" fmla="*/ 131 w 207"/>
                <a:gd name="T19" fmla="*/ 185 h 288"/>
                <a:gd name="T20" fmla="*/ 131 w 207"/>
                <a:gd name="T21" fmla="*/ 210 h 288"/>
                <a:gd name="T22" fmla="*/ 104 w 207"/>
                <a:gd name="T23" fmla="*/ 237 h 288"/>
                <a:gd name="T24" fmla="*/ 104 w 207"/>
                <a:gd name="T25" fmla="*/ 261 h 288"/>
                <a:gd name="T26" fmla="*/ 156 w 207"/>
                <a:gd name="T27" fmla="*/ 288 h 288"/>
                <a:gd name="T28" fmla="*/ 156 w 207"/>
                <a:gd name="T29" fmla="*/ 261 h 288"/>
                <a:gd name="T30" fmla="*/ 156 w 207"/>
                <a:gd name="T31" fmla="*/ 237 h 288"/>
                <a:gd name="T32" fmla="*/ 184 w 207"/>
                <a:gd name="T33" fmla="*/ 185 h 288"/>
                <a:gd name="T34" fmla="*/ 184 w 207"/>
                <a:gd name="T35" fmla="*/ 158 h 288"/>
                <a:gd name="T36" fmla="*/ 184 w 207"/>
                <a:gd name="T37" fmla="*/ 106 h 288"/>
                <a:gd name="T38" fmla="*/ 207 w 207"/>
                <a:gd name="T39" fmla="*/ 106 h 288"/>
                <a:gd name="T40" fmla="*/ 184 w 207"/>
                <a:gd name="T41" fmla="*/ 81 h 288"/>
                <a:gd name="T42" fmla="*/ 156 w 207"/>
                <a:gd name="T43" fmla="*/ 81 h 288"/>
                <a:gd name="T44" fmla="*/ 131 w 207"/>
                <a:gd name="T45" fmla="*/ 29 h 288"/>
                <a:gd name="T46" fmla="*/ 131 w 207"/>
                <a:gd name="T47" fmla="*/ 54 h 288"/>
                <a:gd name="T48" fmla="*/ 104 w 207"/>
                <a:gd name="T49" fmla="*/ 54 h 288"/>
                <a:gd name="T50" fmla="*/ 104 w 207"/>
                <a:gd name="T51" fmla="*/ 81 h 288"/>
                <a:gd name="T52" fmla="*/ 79 w 207"/>
                <a:gd name="T53" fmla="*/ 54 h 288"/>
                <a:gd name="T54" fmla="*/ 79 w 207"/>
                <a:gd name="T55" fmla="*/ 29 h 288"/>
                <a:gd name="T56" fmla="*/ 52 w 207"/>
                <a:gd name="T57" fmla="*/ 0 h 288"/>
                <a:gd name="T58" fmla="*/ 52 w 207"/>
                <a:gd name="T59" fmla="*/ 29 h 288"/>
                <a:gd name="T60" fmla="*/ 27 w 207"/>
                <a:gd name="T61" fmla="*/ 29 h 288"/>
                <a:gd name="T62" fmla="*/ 0 w 207"/>
                <a:gd name="T63" fmla="*/ 29 h 288"/>
                <a:gd name="T64" fmla="*/ 27 w 207"/>
                <a:gd name="T65" fmla="*/ 81 h 288"/>
                <a:gd name="T66" fmla="*/ 27 w 207"/>
                <a:gd name="T67" fmla="*/ 10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7" h="288">
                  <a:moveTo>
                    <a:pt x="27" y="106"/>
                  </a:moveTo>
                  <a:lnTo>
                    <a:pt x="27" y="133"/>
                  </a:lnTo>
                  <a:lnTo>
                    <a:pt x="52" y="158"/>
                  </a:lnTo>
                  <a:lnTo>
                    <a:pt x="79" y="158"/>
                  </a:lnTo>
                  <a:lnTo>
                    <a:pt x="104" y="133"/>
                  </a:lnTo>
                  <a:lnTo>
                    <a:pt x="131" y="133"/>
                  </a:lnTo>
                  <a:lnTo>
                    <a:pt x="131" y="158"/>
                  </a:lnTo>
                  <a:lnTo>
                    <a:pt x="104" y="158"/>
                  </a:lnTo>
                  <a:lnTo>
                    <a:pt x="104" y="185"/>
                  </a:lnTo>
                  <a:lnTo>
                    <a:pt x="131" y="185"/>
                  </a:lnTo>
                  <a:lnTo>
                    <a:pt x="131" y="210"/>
                  </a:lnTo>
                  <a:lnTo>
                    <a:pt x="104" y="237"/>
                  </a:lnTo>
                  <a:lnTo>
                    <a:pt x="104" y="261"/>
                  </a:lnTo>
                  <a:lnTo>
                    <a:pt x="156" y="288"/>
                  </a:lnTo>
                  <a:lnTo>
                    <a:pt x="156" y="261"/>
                  </a:lnTo>
                  <a:lnTo>
                    <a:pt x="156" y="237"/>
                  </a:lnTo>
                  <a:lnTo>
                    <a:pt x="184" y="185"/>
                  </a:lnTo>
                  <a:lnTo>
                    <a:pt x="184" y="158"/>
                  </a:lnTo>
                  <a:lnTo>
                    <a:pt x="184" y="106"/>
                  </a:lnTo>
                  <a:lnTo>
                    <a:pt x="207" y="106"/>
                  </a:lnTo>
                  <a:lnTo>
                    <a:pt x="184" y="81"/>
                  </a:lnTo>
                  <a:lnTo>
                    <a:pt x="156" y="81"/>
                  </a:lnTo>
                  <a:lnTo>
                    <a:pt x="131" y="29"/>
                  </a:lnTo>
                  <a:lnTo>
                    <a:pt x="131" y="54"/>
                  </a:lnTo>
                  <a:lnTo>
                    <a:pt x="104" y="54"/>
                  </a:lnTo>
                  <a:lnTo>
                    <a:pt x="104" y="81"/>
                  </a:lnTo>
                  <a:lnTo>
                    <a:pt x="79" y="54"/>
                  </a:lnTo>
                  <a:lnTo>
                    <a:pt x="79" y="29"/>
                  </a:lnTo>
                  <a:lnTo>
                    <a:pt x="52" y="0"/>
                  </a:lnTo>
                  <a:lnTo>
                    <a:pt x="52" y="29"/>
                  </a:lnTo>
                  <a:lnTo>
                    <a:pt x="27" y="29"/>
                  </a:lnTo>
                  <a:lnTo>
                    <a:pt x="0" y="29"/>
                  </a:lnTo>
                  <a:lnTo>
                    <a:pt x="27" y="81"/>
                  </a:lnTo>
                  <a:lnTo>
                    <a:pt x="27" y="106"/>
                  </a:lnTo>
                  <a:close/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25" name="Freeform 39"/>
            <p:cNvSpPr>
              <a:spLocks/>
            </p:cNvSpPr>
            <p:nvPr/>
          </p:nvSpPr>
          <p:spPr bwMode="gray">
            <a:xfrm>
              <a:off x="2695" y="771"/>
              <a:ext cx="52" cy="53"/>
            </a:xfrm>
            <a:custGeom>
              <a:avLst/>
              <a:gdLst>
                <a:gd name="T0" fmla="*/ 52 w 104"/>
                <a:gd name="T1" fmla="*/ 106 h 106"/>
                <a:gd name="T2" fmla="*/ 52 w 104"/>
                <a:gd name="T3" fmla="*/ 81 h 106"/>
                <a:gd name="T4" fmla="*/ 81 w 104"/>
                <a:gd name="T5" fmla="*/ 54 h 106"/>
                <a:gd name="T6" fmla="*/ 104 w 104"/>
                <a:gd name="T7" fmla="*/ 54 h 106"/>
                <a:gd name="T8" fmla="*/ 104 w 104"/>
                <a:gd name="T9" fmla="*/ 29 h 106"/>
                <a:gd name="T10" fmla="*/ 104 w 104"/>
                <a:gd name="T11" fmla="*/ 0 h 106"/>
                <a:gd name="T12" fmla="*/ 81 w 104"/>
                <a:gd name="T13" fmla="*/ 0 h 106"/>
                <a:gd name="T14" fmla="*/ 29 w 104"/>
                <a:gd name="T15" fmla="*/ 29 h 106"/>
                <a:gd name="T16" fmla="*/ 29 w 104"/>
                <a:gd name="T17" fmla="*/ 0 h 106"/>
                <a:gd name="T18" fmla="*/ 0 w 104"/>
                <a:gd name="T19" fmla="*/ 29 h 106"/>
                <a:gd name="T20" fmla="*/ 0 w 104"/>
                <a:gd name="T21" fmla="*/ 54 h 106"/>
                <a:gd name="T22" fmla="*/ 0 w 104"/>
                <a:gd name="T23" fmla="*/ 81 h 106"/>
                <a:gd name="T24" fmla="*/ 29 w 104"/>
                <a:gd name="T25" fmla="*/ 106 h 106"/>
                <a:gd name="T26" fmla="*/ 52 w 104"/>
                <a:gd name="T2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" h="106">
                  <a:moveTo>
                    <a:pt x="52" y="106"/>
                  </a:moveTo>
                  <a:lnTo>
                    <a:pt x="52" y="81"/>
                  </a:lnTo>
                  <a:lnTo>
                    <a:pt x="81" y="54"/>
                  </a:lnTo>
                  <a:lnTo>
                    <a:pt x="104" y="54"/>
                  </a:lnTo>
                  <a:lnTo>
                    <a:pt x="104" y="29"/>
                  </a:lnTo>
                  <a:lnTo>
                    <a:pt x="104" y="0"/>
                  </a:lnTo>
                  <a:lnTo>
                    <a:pt x="81" y="0"/>
                  </a:lnTo>
                  <a:lnTo>
                    <a:pt x="29" y="29"/>
                  </a:lnTo>
                  <a:lnTo>
                    <a:pt x="29" y="0"/>
                  </a:lnTo>
                  <a:lnTo>
                    <a:pt x="0" y="29"/>
                  </a:lnTo>
                  <a:lnTo>
                    <a:pt x="0" y="54"/>
                  </a:lnTo>
                  <a:lnTo>
                    <a:pt x="0" y="81"/>
                  </a:lnTo>
                  <a:lnTo>
                    <a:pt x="29" y="106"/>
                  </a:lnTo>
                  <a:lnTo>
                    <a:pt x="52" y="106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26" name="Freeform 40"/>
            <p:cNvSpPr>
              <a:spLocks/>
            </p:cNvSpPr>
            <p:nvPr/>
          </p:nvSpPr>
          <p:spPr bwMode="gray">
            <a:xfrm>
              <a:off x="2695" y="849"/>
              <a:ext cx="41" cy="52"/>
            </a:xfrm>
            <a:custGeom>
              <a:avLst/>
              <a:gdLst>
                <a:gd name="T0" fmla="*/ 0 w 81"/>
                <a:gd name="T1" fmla="*/ 0 h 103"/>
                <a:gd name="T2" fmla="*/ 0 w 81"/>
                <a:gd name="T3" fmla="*/ 52 h 103"/>
                <a:gd name="T4" fmla="*/ 29 w 81"/>
                <a:gd name="T5" fmla="*/ 79 h 103"/>
                <a:gd name="T6" fmla="*/ 52 w 81"/>
                <a:gd name="T7" fmla="*/ 103 h 103"/>
                <a:gd name="T8" fmla="*/ 81 w 81"/>
                <a:gd name="T9" fmla="*/ 79 h 103"/>
                <a:gd name="T10" fmla="*/ 81 w 81"/>
                <a:gd name="T11" fmla="*/ 52 h 103"/>
                <a:gd name="T12" fmla="*/ 52 w 81"/>
                <a:gd name="T13" fmla="*/ 52 h 103"/>
                <a:gd name="T14" fmla="*/ 29 w 81"/>
                <a:gd name="T15" fmla="*/ 52 h 103"/>
                <a:gd name="T16" fmla="*/ 29 w 81"/>
                <a:gd name="T17" fmla="*/ 27 h 103"/>
                <a:gd name="T18" fmla="*/ 0 w 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103">
                  <a:moveTo>
                    <a:pt x="0" y="0"/>
                  </a:moveTo>
                  <a:lnTo>
                    <a:pt x="0" y="52"/>
                  </a:lnTo>
                  <a:lnTo>
                    <a:pt x="29" y="79"/>
                  </a:lnTo>
                  <a:lnTo>
                    <a:pt x="52" y="103"/>
                  </a:lnTo>
                  <a:lnTo>
                    <a:pt x="81" y="79"/>
                  </a:lnTo>
                  <a:lnTo>
                    <a:pt x="81" y="52"/>
                  </a:lnTo>
                  <a:lnTo>
                    <a:pt x="52" y="52"/>
                  </a:lnTo>
                  <a:lnTo>
                    <a:pt x="29" y="52"/>
                  </a:lnTo>
                  <a:lnTo>
                    <a:pt x="29" y="27"/>
                  </a:lnTo>
                  <a:lnTo>
                    <a:pt x="0" y="0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27" name="Freeform 41"/>
            <p:cNvSpPr>
              <a:spLocks/>
            </p:cNvSpPr>
            <p:nvPr/>
          </p:nvSpPr>
          <p:spPr bwMode="gray">
            <a:xfrm>
              <a:off x="4076" y="2723"/>
              <a:ext cx="51" cy="25"/>
            </a:xfrm>
            <a:custGeom>
              <a:avLst/>
              <a:gdLst>
                <a:gd name="T0" fmla="*/ 52 w 104"/>
                <a:gd name="T1" fmla="*/ 0 h 52"/>
                <a:gd name="T2" fmla="*/ 23 w 104"/>
                <a:gd name="T3" fmla="*/ 0 h 52"/>
                <a:gd name="T4" fmla="*/ 0 w 104"/>
                <a:gd name="T5" fmla="*/ 23 h 52"/>
                <a:gd name="T6" fmla="*/ 23 w 104"/>
                <a:gd name="T7" fmla="*/ 23 h 52"/>
                <a:gd name="T8" fmla="*/ 52 w 104"/>
                <a:gd name="T9" fmla="*/ 52 h 52"/>
                <a:gd name="T10" fmla="*/ 75 w 104"/>
                <a:gd name="T11" fmla="*/ 23 h 52"/>
                <a:gd name="T12" fmla="*/ 104 w 104"/>
                <a:gd name="T13" fmla="*/ 23 h 52"/>
                <a:gd name="T14" fmla="*/ 75 w 104"/>
                <a:gd name="T15" fmla="*/ 0 h 52"/>
                <a:gd name="T16" fmla="*/ 52 w 104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52">
                  <a:moveTo>
                    <a:pt x="52" y="0"/>
                  </a:moveTo>
                  <a:lnTo>
                    <a:pt x="23" y="0"/>
                  </a:lnTo>
                  <a:lnTo>
                    <a:pt x="0" y="23"/>
                  </a:lnTo>
                  <a:lnTo>
                    <a:pt x="23" y="23"/>
                  </a:lnTo>
                  <a:lnTo>
                    <a:pt x="52" y="52"/>
                  </a:lnTo>
                  <a:lnTo>
                    <a:pt x="75" y="23"/>
                  </a:lnTo>
                  <a:lnTo>
                    <a:pt x="104" y="23"/>
                  </a:lnTo>
                  <a:lnTo>
                    <a:pt x="75" y="0"/>
                  </a:lnTo>
                  <a:lnTo>
                    <a:pt x="52" y="0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28" name="Freeform 42"/>
            <p:cNvSpPr>
              <a:spLocks/>
            </p:cNvSpPr>
            <p:nvPr/>
          </p:nvSpPr>
          <p:spPr bwMode="gray">
            <a:xfrm>
              <a:off x="4127" y="2723"/>
              <a:ext cx="90" cy="25"/>
            </a:xfrm>
            <a:custGeom>
              <a:avLst/>
              <a:gdLst>
                <a:gd name="T0" fmla="*/ 127 w 179"/>
                <a:gd name="T1" fmla="*/ 23 h 52"/>
                <a:gd name="T2" fmla="*/ 127 w 179"/>
                <a:gd name="T3" fmla="*/ 0 h 52"/>
                <a:gd name="T4" fmla="*/ 104 w 179"/>
                <a:gd name="T5" fmla="*/ 0 h 52"/>
                <a:gd name="T6" fmla="*/ 52 w 179"/>
                <a:gd name="T7" fmla="*/ 0 h 52"/>
                <a:gd name="T8" fmla="*/ 0 w 179"/>
                <a:gd name="T9" fmla="*/ 0 h 52"/>
                <a:gd name="T10" fmla="*/ 0 w 179"/>
                <a:gd name="T11" fmla="*/ 23 h 52"/>
                <a:gd name="T12" fmla="*/ 23 w 179"/>
                <a:gd name="T13" fmla="*/ 23 h 52"/>
                <a:gd name="T14" fmla="*/ 52 w 179"/>
                <a:gd name="T15" fmla="*/ 52 h 52"/>
                <a:gd name="T16" fmla="*/ 75 w 179"/>
                <a:gd name="T17" fmla="*/ 52 h 52"/>
                <a:gd name="T18" fmla="*/ 104 w 179"/>
                <a:gd name="T19" fmla="*/ 52 h 52"/>
                <a:gd name="T20" fmla="*/ 179 w 179"/>
                <a:gd name="T21" fmla="*/ 52 h 52"/>
                <a:gd name="T22" fmla="*/ 179 w 179"/>
                <a:gd name="T23" fmla="*/ 23 h 52"/>
                <a:gd name="T24" fmla="*/ 155 w 179"/>
                <a:gd name="T25" fmla="*/ 23 h 52"/>
                <a:gd name="T26" fmla="*/ 127 w 179"/>
                <a:gd name="T27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9" h="52">
                  <a:moveTo>
                    <a:pt x="127" y="23"/>
                  </a:moveTo>
                  <a:lnTo>
                    <a:pt x="127" y="0"/>
                  </a:lnTo>
                  <a:lnTo>
                    <a:pt x="104" y="0"/>
                  </a:lnTo>
                  <a:lnTo>
                    <a:pt x="52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23" y="23"/>
                  </a:lnTo>
                  <a:lnTo>
                    <a:pt x="52" y="52"/>
                  </a:lnTo>
                  <a:lnTo>
                    <a:pt x="75" y="52"/>
                  </a:lnTo>
                  <a:lnTo>
                    <a:pt x="104" y="52"/>
                  </a:lnTo>
                  <a:lnTo>
                    <a:pt x="179" y="52"/>
                  </a:lnTo>
                  <a:lnTo>
                    <a:pt x="179" y="23"/>
                  </a:lnTo>
                  <a:lnTo>
                    <a:pt x="155" y="23"/>
                  </a:lnTo>
                  <a:lnTo>
                    <a:pt x="127" y="23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29" name="Freeform 43"/>
            <p:cNvSpPr>
              <a:spLocks/>
            </p:cNvSpPr>
            <p:nvPr/>
          </p:nvSpPr>
          <p:spPr bwMode="gray">
            <a:xfrm>
              <a:off x="4283" y="2723"/>
              <a:ext cx="38" cy="11"/>
            </a:xfrm>
            <a:custGeom>
              <a:avLst/>
              <a:gdLst>
                <a:gd name="T0" fmla="*/ 25 w 77"/>
                <a:gd name="T1" fmla="*/ 0 h 23"/>
                <a:gd name="T2" fmla="*/ 0 w 77"/>
                <a:gd name="T3" fmla="*/ 0 h 23"/>
                <a:gd name="T4" fmla="*/ 25 w 77"/>
                <a:gd name="T5" fmla="*/ 23 h 23"/>
                <a:gd name="T6" fmla="*/ 52 w 77"/>
                <a:gd name="T7" fmla="*/ 23 h 23"/>
                <a:gd name="T8" fmla="*/ 77 w 77"/>
                <a:gd name="T9" fmla="*/ 23 h 23"/>
                <a:gd name="T10" fmla="*/ 77 w 77"/>
                <a:gd name="T11" fmla="*/ 0 h 23"/>
                <a:gd name="T12" fmla="*/ 52 w 77"/>
                <a:gd name="T13" fmla="*/ 0 h 23"/>
                <a:gd name="T14" fmla="*/ 25 w 77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23">
                  <a:moveTo>
                    <a:pt x="25" y="0"/>
                  </a:moveTo>
                  <a:lnTo>
                    <a:pt x="0" y="0"/>
                  </a:lnTo>
                  <a:lnTo>
                    <a:pt x="25" y="23"/>
                  </a:lnTo>
                  <a:lnTo>
                    <a:pt x="52" y="23"/>
                  </a:lnTo>
                  <a:lnTo>
                    <a:pt x="77" y="23"/>
                  </a:lnTo>
                  <a:lnTo>
                    <a:pt x="77" y="0"/>
                  </a:lnTo>
                  <a:lnTo>
                    <a:pt x="52" y="0"/>
                  </a:lnTo>
                  <a:lnTo>
                    <a:pt x="25" y="0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30" name="Freeform 44"/>
            <p:cNvSpPr>
              <a:spLocks/>
            </p:cNvSpPr>
            <p:nvPr/>
          </p:nvSpPr>
          <p:spPr bwMode="gray">
            <a:xfrm>
              <a:off x="4283" y="2748"/>
              <a:ext cx="12" cy="12"/>
            </a:xfrm>
            <a:custGeom>
              <a:avLst/>
              <a:gdLst>
                <a:gd name="T0" fmla="*/ 25 w 25"/>
                <a:gd name="T1" fmla="*/ 23 h 23"/>
                <a:gd name="T2" fmla="*/ 25 w 25"/>
                <a:gd name="T3" fmla="*/ 0 h 23"/>
                <a:gd name="T4" fmla="*/ 0 w 25"/>
                <a:gd name="T5" fmla="*/ 0 h 23"/>
                <a:gd name="T6" fmla="*/ 25 w 25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25" y="23"/>
                  </a:moveTo>
                  <a:lnTo>
                    <a:pt x="25" y="0"/>
                  </a:lnTo>
                  <a:lnTo>
                    <a:pt x="0" y="0"/>
                  </a:lnTo>
                  <a:lnTo>
                    <a:pt x="25" y="23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31" name="Freeform 45"/>
            <p:cNvSpPr>
              <a:spLocks/>
            </p:cNvSpPr>
            <p:nvPr/>
          </p:nvSpPr>
          <p:spPr bwMode="gray">
            <a:xfrm>
              <a:off x="4373" y="2697"/>
              <a:ext cx="15" cy="26"/>
            </a:xfrm>
            <a:custGeom>
              <a:avLst/>
              <a:gdLst>
                <a:gd name="T0" fmla="*/ 0 w 29"/>
                <a:gd name="T1" fmla="*/ 52 h 52"/>
                <a:gd name="T2" fmla="*/ 29 w 29"/>
                <a:gd name="T3" fmla="*/ 23 h 52"/>
                <a:gd name="T4" fmla="*/ 29 w 29"/>
                <a:gd name="T5" fmla="*/ 0 h 52"/>
                <a:gd name="T6" fmla="*/ 0 w 29"/>
                <a:gd name="T7" fmla="*/ 23 h 52"/>
                <a:gd name="T8" fmla="*/ 0 w 29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52">
                  <a:moveTo>
                    <a:pt x="0" y="52"/>
                  </a:moveTo>
                  <a:lnTo>
                    <a:pt x="29" y="23"/>
                  </a:lnTo>
                  <a:lnTo>
                    <a:pt x="29" y="0"/>
                  </a:lnTo>
                  <a:lnTo>
                    <a:pt x="0" y="23"/>
                  </a:lnTo>
                  <a:lnTo>
                    <a:pt x="0" y="52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32" name="Freeform 46"/>
            <p:cNvSpPr>
              <a:spLocks/>
            </p:cNvSpPr>
            <p:nvPr/>
          </p:nvSpPr>
          <p:spPr bwMode="gray">
            <a:xfrm>
              <a:off x="4139" y="2488"/>
              <a:ext cx="144" cy="194"/>
            </a:xfrm>
            <a:custGeom>
              <a:avLst/>
              <a:gdLst>
                <a:gd name="T0" fmla="*/ 288 w 288"/>
                <a:gd name="T1" fmla="*/ 155 h 388"/>
                <a:gd name="T2" fmla="*/ 261 w 288"/>
                <a:gd name="T3" fmla="*/ 128 h 388"/>
                <a:gd name="T4" fmla="*/ 261 w 288"/>
                <a:gd name="T5" fmla="*/ 104 h 388"/>
                <a:gd name="T6" fmla="*/ 261 w 288"/>
                <a:gd name="T7" fmla="*/ 77 h 388"/>
                <a:gd name="T8" fmla="*/ 261 w 288"/>
                <a:gd name="T9" fmla="*/ 52 h 388"/>
                <a:gd name="T10" fmla="*/ 261 w 288"/>
                <a:gd name="T11" fmla="*/ 0 h 388"/>
                <a:gd name="T12" fmla="*/ 236 w 288"/>
                <a:gd name="T13" fmla="*/ 0 h 388"/>
                <a:gd name="T14" fmla="*/ 209 w 288"/>
                <a:gd name="T15" fmla="*/ 0 h 388"/>
                <a:gd name="T16" fmla="*/ 184 w 288"/>
                <a:gd name="T17" fmla="*/ 25 h 388"/>
                <a:gd name="T18" fmla="*/ 184 w 288"/>
                <a:gd name="T19" fmla="*/ 77 h 388"/>
                <a:gd name="T20" fmla="*/ 156 w 288"/>
                <a:gd name="T21" fmla="*/ 104 h 388"/>
                <a:gd name="T22" fmla="*/ 104 w 288"/>
                <a:gd name="T23" fmla="*/ 128 h 388"/>
                <a:gd name="T24" fmla="*/ 81 w 288"/>
                <a:gd name="T25" fmla="*/ 155 h 388"/>
                <a:gd name="T26" fmla="*/ 81 w 288"/>
                <a:gd name="T27" fmla="*/ 180 h 388"/>
                <a:gd name="T28" fmla="*/ 52 w 288"/>
                <a:gd name="T29" fmla="*/ 180 h 388"/>
                <a:gd name="T30" fmla="*/ 29 w 288"/>
                <a:gd name="T31" fmla="*/ 180 h 388"/>
                <a:gd name="T32" fmla="*/ 29 w 288"/>
                <a:gd name="T33" fmla="*/ 207 h 388"/>
                <a:gd name="T34" fmla="*/ 0 w 288"/>
                <a:gd name="T35" fmla="*/ 232 h 388"/>
                <a:gd name="T36" fmla="*/ 0 w 288"/>
                <a:gd name="T37" fmla="*/ 259 h 388"/>
                <a:gd name="T38" fmla="*/ 0 w 288"/>
                <a:gd name="T39" fmla="*/ 284 h 388"/>
                <a:gd name="T40" fmla="*/ 0 w 288"/>
                <a:gd name="T41" fmla="*/ 313 h 388"/>
                <a:gd name="T42" fmla="*/ 29 w 288"/>
                <a:gd name="T43" fmla="*/ 313 h 388"/>
                <a:gd name="T44" fmla="*/ 29 w 288"/>
                <a:gd name="T45" fmla="*/ 336 h 388"/>
                <a:gd name="T46" fmla="*/ 29 w 288"/>
                <a:gd name="T47" fmla="*/ 365 h 388"/>
                <a:gd name="T48" fmla="*/ 52 w 288"/>
                <a:gd name="T49" fmla="*/ 388 h 388"/>
                <a:gd name="T50" fmla="*/ 81 w 288"/>
                <a:gd name="T51" fmla="*/ 388 h 388"/>
                <a:gd name="T52" fmla="*/ 104 w 288"/>
                <a:gd name="T53" fmla="*/ 365 h 388"/>
                <a:gd name="T54" fmla="*/ 156 w 288"/>
                <a:gd name="T55" fmla="*/ 365 h 388"/>
                <a:gd name="T56" fmla="*/ 184 w 288"/>
                <a:gd name="T57" fmla="*/ 365 h 388"/>
                <a:gd name="T58" fmla="*/ 209 w 288"/>
                <a:gd name="T59" fmla="*/ 336 h 388"/>
                <a:gd name="T60" fmla="*/ 209 w 288"/>
                <a:gd name="T61" fmla="*/ 313 h 388"/>
                <a:gd name="T62" fmla="*/ 209 w 288"/>
                <a:gd name="T63" fmla="*/ 284 h 388"/>
                <a:gd name="T64" fmla="*/ 236 w 288"/>
                <a:gd name="T65" fmla="*/ 259 h 388"/>
                <a:gd name="T66" fmla="*/ 236 w 288"/>
                <a:gd name="T67" fmla="*/ 232 h 388"/>
                <a:gd name="T68" fmla="*/ 261 w 288"/>
                <a:gd name="T69" fmla="*/ 207 h 388"/>
                <a:gd name="T70" fmla="*/ 288 w 288"/>
                <a:gd name="T71" fmla="*/ 180 h 388"/>
                <a:gd name="T72" fmla="*/ 288 w 288"/>
                <a:gd name="T73" fmla="*/ 155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8" h="388">
                  <a:moveTo>
                    <a:pt x="288" y="155"/>
                  </a:moveTo>
                  <a:lnTo>
                    <a:pt x="261" y="128"/>
                  </a:lnTo>
                  <a:lnTo>
                    <a:pt x="261" y="104"/>
                  </a:lnTo>
                  <a:lnTo>
                    <a:pt x="261" y="77"/>
                  </a:lnTo>
                  <a:lnTo>
                    <a:pt x="261" y="52"/>
                  </a:lnTo>
                  <a:lnTo>
                    <a:pt x="261" y="0"/>
                  </a:lnTo>
                  <a:lnTo>
                    <a:pt x="236" y="0"/>
                  </a:lnTo>
                  <a:lnTo>
                    <a:pt x="209" y="0"/>
                  </a:lnTo>
                  <a:lnTo>
                    <a:pt x="184" y="25"/>
                  </a:lnTo>
                  <a:lnTo>
                    <a:pt x="184" y="77"/>
                  </a:lnTo>
                  <a:lnTo>
                    <a:pt x="156" y="104"/>
                  </a:lnTo>
                  <a:lnTo>
                    <a:pt x="104" y="128"/>
                  </a:lnTo>
                  <a:lnTo>
                    <a:pt x="81" y="155"/>
                  </a:lnTo>
                  <a:lnTo>
                    <a:pt x="81" y="180"/>
                  </a:lnTo>
                  <a:lnTo>
                    <a:pt x="52" y="180"/>
                  </a:lnTo>
                  <a:lnTo>
                    <a:pt x="29" y="180"/>
                  </a:lnTo>
                  <a:lnTo>
                    <a:pt x="29" y="207"/>
                  </a:lnTo>
                  <a:lnTo>
                    <a:pt x="0" y="232"/>
                  </a:lnTo>
                  <a:lnTo>
                    <a:pt x="0" y="259"/>
                  </a:lnTo>
                  <a:lnTo>
                    <a:pt x="0" y="284"/>
                  </a:lnTo>
                  <a:lnTo>
                    <a:pt x="0" y="313"/>
                  </a:lnTo>
                  <a:lnTo>
                    <a:pt x="29" y="313"/>
                  </a:lnTo>
                  <a:lnTo>
                    <a:pt x="29" y="336"/>
                  </a:lnTo>
                  <a:lnTo>
                    <a:pt x="29" y="365"/>
                  </a:lnTo>
                  <a:lnTo>
                    <a:pt x="52" y="388"/>
                  </a:lnTo>
                  <a:lnTo>
                    <a:pt x="81" y="388"/>
                  </a:lnTo>
                  <a:lnTo>
                    <a:pt x="104" y="365"/>
                  </a:lnTo>
                  <a:lnTo>
                    <a:pt x="156" y="365"/>
                  </a:lnTo>
                  <a:lnTo>
                    <a:pt x="184" y="365"/>
                  </a:lnTo>
                  <a:lnTo>
                    <a:pt x="209" y="336"/>
                  </a:lnTo>
                  <a:lnTo>
                    <a:pt x="209" y="313"/>
                  </a:lnTo>
                  <a:lnTo>
                    <a:pt x="209" y="284"/>
                  </a:lnTo>
                  <a:lnTo>
                    <a:pt x="236" y="259"/>
                  </a:lnTo>
                  <a:lnTo>
                    <a:pt x="236" y="232"/>
                  </a:lnTo>
                  <a:lnTo>
                    <a:pt x="261" y="207"/>
                  </a:lnTo>
                  <a:lnTo>
                    <a:pt x="288" y="180"/>
                  </a:lnTo>
                  <a:lnTo>
                    <a:pt x="288" y="155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33" name="Freeform 47"/>
            <p:cNvSpPr>
              <a:spLocks/>
            </p:cNvSpPr>
            <p:nvPr/>
          </p:nvSpPr>
          <p:spPr bwMode="gray">
            <a:xfrm>
              <a:off x="4231" y="2527"/>
              <a:ext cx="13" cy="26"/>
            </a:xfrm>
            <a:custGeom>
              <a:avLst/>
              <a:gdLst>
                <a:gd name="T0" fmla="*/ 0 w 25"/>
                <a:gd name="T1" fmla="*/ 51 h 51"/>
                <a:gd name="T2" fmla="*/ 0 w 25"/>
                <a:gd name="T3" fmla="*/ 27 h 51"/>
                <a:gd name="T4" fmla="*/ 25 w 25"/>
                <a:gd name="T5" fmla="*/ 0 h 51"/>
                <a:gd name="T6" fmla="*/ 0 w 25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51">
                  <a:moveTo>
                    <a:pt x="0" y="51"/>
                  </a:moveTo>
                  <a:lnTo>
                    <a:pt x="0" y="27"/>
                  </a:lnTo>
                  <a:lnTo>
                    <a:pt x="25" y="0"/>
                  </a:lnTo>
                  <a:lnTo>
                    <a:pt x="0" y="51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34" name="Freeform 48"/>
            <p:cNvSpPr>
              <a:spLocks/>
            </p:cNvSpPr>
            <p:nvPr/>
          </p:nvSpPr>
          <p:spPr bwMode="gray">
            <a:xfrm>
              <a:off x="4355" y="2592"/>
              <a:ext cx="6" cy="13"/>
            </a:xfrm>
            <a:custGeom>
              <a:avLst/>
              <a:gdLst>
                <a:gd name="T0" fmla="*/ 11 w 11"/>
                <a:gd name="T1" fmla="*/ 0 h 25"/>
                <a:gd name="T2" fmla="*/ 0 w 11"/>
                <a:gd name="T3" fmla="*/ 21 h 25"/>
                <a:gd name="T4" fmla="*/ 11 w 11"/>
                <a:gd name="T5" fmla="*/ 25 h 25"/>
                <a:gd name="T6" fmla="*/ 11 w 11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5">
                  <a:moveTo>
                    <a:pt x="11" y="0"/>
                  </a:moveTo>
                  <a:lnTo>
                    <a:pt x="0" y="21"/>
                  </a:lnTo>
                  <a:lnTo>
                    <a:pt x="11" y="25"/>
                  </a:lnTo>
                  <a:lnTo>
                    <a:pt x="11" y="0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35" name="Freeform 49"/>
            <p:cNvSpPr>
              <a:spLocks/>
            </p:cNvSpPr>
            <p:nvPr/>
          </p:nvSpPr>
          <p:spPr bwMode="gray">
            <a:xfrm>
              <a:off x="4367" y="2553"/>
              <a:ext cx="6" cy="13"/>
            </a:xfrm>
            <a:custGeom>
              <a:avLst/>
              <a:gdLst>
                <a:gd name="T0" fmla="*/ 11 w 11"/>
                <a:gd name="T1" fmla="*/ 0 h 27"/>
                <a:gd name="T2" fmla="*/ 0 w 11"/>
                <a:gd name="T3" fmla="*/ 27 h 27"/>
                <a:gd name="T4" fmla="*/ 11 w 11"/>
                <a:gd name="T5" fmla="*/ 27 h 27"/>
                <a:gd name="T6" fmla="*/ 11 w 11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7">
                  <a:moveTo>
                    <a:pt x="11" y="0"/>
                  </a:moveTo>
                  <a:lnTo>
                    <a:pt x="0" y="27"/>
                  </a:lnTo>
                  <a:lnTo>
                    <a:pt x="11" y="27"/>
                  </a:lnTo>
                  <a:lnTo>
                    <a:pt x="11" y="0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36" name="Freeform 50"/>
            <p:cNvSpPr>
              <a:spLocks/>
            </p:cNvSpPr>
            <p:nvPr/>
          </p:nvSpPr>
          <p:spPr bwMode="gray">
            <a:xfrm>
              <a:off x="4283" y="2566"/>
              <a:ext cx="84" cy="131"/>
            </a:xfrm>
            <a:custGeom>
              <a:avLst/>
              <a:gdLst>
                <a:gd name="T0" fmla="*/ 77 w 169"/>
                <a:gd name="T1" fmla="*/ 0 h 261"/>
                <a:gd name="T2" fmla="*/ 77 w 169"/>
                <a:gd name="T3" fmla="*/ 25 h 261"/>
                <a:gd name="T4" fmla="*/ 52 w 169"/>
                <a:gd name="T5" fmla="*/ 52 h 261"/>
                <a:gd name="T6" fmla="*/ 25 w 169"/>
                <a:gd name="T7" fmla="*/ 104 h 261"/>
                <a:gd name="T8" fmla="*/ 25 w 169"/>
                <a:gd name="T9" fmla="*/ 129 h 261"/>
                <a:gd name="T10" fmla="*/ 25 w 169"/>
                <a:gd name="T11" fmla="*/ 181 h 261"/>
                <a:gd name="T12" fmla="*/ 0 w 169"/>
                <a:gd name="T13" fmla="*/ 210 h 261"/>
                <a:gd name="T14" fmla="*/ 25 w 169"/>
                <a:gd name="T15" fmla="*/ 261 h 261"/>
                <a:gd name="T16" fmla="*/ 52 w 169"/>
                <a:gd name="T17" fmla="*/ 261 h 261"/>
                <a:gd name="T18" fmla="*/ 52 w 169"/>
                <a:gd name="T19" fmla="*/ 233 h 261"/>
                <a:gd name="T20" fmla="*/ 52 w 169"/>
                <a:gd name="T21" fmla="*/ 181 h 261"/>
                <a:gd name="T22" fmla="*/ 77 w 169"/>
                <a:gd name="T23" fmla="*/ 158 h 261"/>
                <a:gd name="T24" fmla="*/ 104 w 169"/>
                <a:gd name="T25" fmla="*/ 158 h 261"/>
                <a:gd name="T26" fmla="*/ 129 w 169"/>
                <a:gd name="T27" fmla="*/ 158 h 261"/>
                <a:gd name="T28" fmla="*/ 129 w 169"/>
                <a:gd name="T29" fmla="*/ 129 h 261"/>
                <a:gd name="T30" fmla="*/ 129 w 169"/>
                <a:gd name="T31" fmla="*/ 104 h 261"/>
                <a:gd name="T32" fmla="*/ 144 w 169"/>
                <a:gd name="T33" fmla="*/ 73 h 261"/>
                <a:gd name="T34" fmla="*/ 104 w 169"/>
                <a:gd name="T35" fmla="*/ 52 h 261"/>
                <a:gd name="T36" fmla="*/ 155 w 169"/>
                <a:gd name="T37" fmla="*/ 25 h 261"/>
                <a:gd name="T38" fmla="*/ 169 w 169"/>
                <a:gd name="T39" fmla="*/ 0 h 261"/>
                <a:gd name="T40" fmla="*/ 129 w 169"/>
                <a:gd name="T41" fmla="*/ 0 h 261"/>
                <a:gd name="T42" fmla="*/ 77 w 169"/>
                <a:gd name="T43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9" h="261">
                  <a:moveTo>
                    <a:pt x="77" y="0"/>
                  </a:moveTo>
                  <a:lnTo>
                    <a:pt x="77" y="25"/>
                  </a:lnTo>
                  <a:lnTo>
                    <a:pt x="52" y="52"/>
                  </a:lnTo>
                  <a:lnTo>
                    <a:pt x="25" y="104"/>
                  </a:lnTo>
                  <a:lnTo>
                    <a:pt x="25" y="129"/>
                  </a:lnTo>
                  <a:lnTo>
                    <a:pt x="25" y="181"/>
                  </a:lnTo>
                  <a:lnTo>
                    <a:pt x="0" y="210"/>
                  </a:lnTo>
                  <a:lnTo>
                    <a:pt x="25" y="261"/>
                  </a:lnTo>
                  <a:lnTo>
                    <a:pt x="52" y="261"/>
                  </a:lnTo>
                  <a:lnTo>
                    <a:pt x="52" y="233"/>
                  </a:lnTo>
                  <a:lnTo>
                    <a:pt x="52" y="181"/>
                  </a:lnTo>
                  <a:lnTo>
                    <a:pt x="77" y="158"/>
                  </a:lnTo>
                  <a:lnTo>
                    <a:pt x="104" y="158"/>
                  </a:lnTo>
                  <a:lnTo>
                    <a:pt x="129" y="158"/>
                  </a:lnTo>
                  <a:lnTo>
                    <a:pt x="129" y="129"/>
                  </a:lnTo>
                  <a:lnTo>
                    <a:pt x="129" y="104"/>
                  </a:lnTo>
                  <a:lnTo>
                    <a:pt x="144" y="73"/>
                  </a:lnTo>
                  <a:lnTo>
                    <a:pt x="104" y="52"/>
                  </a:lnTo>
                  <a:lnTo>
                    <a:pt x="155" y="25"/>
                  </a:lnTo>
                  <a:lnTo>
                    <a:pt x="169" y="0"/>
                  </a:lnTo>
                  <a:lnTo>
                    <a:pt x="129" y="0"/>
                  </a:lnTo>
                  <a:lnTo>
                    <a:pt x="77" y="0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37" name="Freeform 51"/>
            <p:cNvSpPr>
              <a:spLocks/>
            </p:cNvSpPr>
            <p:nvPr/>
          </p:nvSpPr>
          <p:spPr bwMode="gray">
            <a:xfrm>
              <a:off x="4425" y="2527"/>
              <a:ext cx="14" cy="26"/>
            </a:xfrm>
            <a:custGeom>
              <a:avLst/>
              <a:gdLst>
                <a:gd name="T0" fmla="*/ 29 w 29"/>
                <a:gd name="T1" fmla="*/ 27 h 51"/>
                <a:gd name="T2" fmla="*/ 29 w 29"/>
                <a:gd name="T3" fmla="*/ 0 h 51"/>
                <a:gd name="T4" fmla="*/ 0 w 29"/>
                <a:gd name="T5" fmla="*/ 27 h 51"/>
                <a:gd name="T6" fmla="*/ 0 w 29"/>
                <a:gd name="T7" fmla="*/ 51 h 51"/>
                <a:gd name="T8" fmla="*/ 29 w 29"/>
                <a:gd name="T9" fmla="*/ 51 h 51"/>
                <a:gd name="T10" fmla="*/ 29 w 29"/>
                <a:gd name="T11" fmla="*/ 2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51">
                  <a:moveTo>
                    <a:pt x="29" y="27"/>
                  </a:moveTo>
                  <a:lnTo>
                    <a:pt x="29" y="0"/>
                  </a:lnTo>
                  <a:lnTo>
                    <a:pt x="0" y="27"/>
                  </a:lnTo>
                  <a:lnTo>
                    <a:pt x="0" y="51"/>
                  </a:lnTo>
                  <a:lnTo>
                    <a:pt x="29" y="51"/>
                  </a:lnTo>
                  <a:lnTo>
                    <a:pt x="29" y="27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38" name="Freeform 52"/>
            <p:cNvSpPr>
              <a:spLocks/>
            </p:cNvSpPr>
            <p:nvPr/>
          </p:nvSpPr>
          <p:spPr bwMode="gray">
            <a:xfrm>
              <a:off x="4347" y="2411"/>
              <a:ext cx="67" cy="63"/>
            </a:xfrm>
            <a:custGeom>
              <a:avLst/>
              <a:gdLst>
                <a:gd name="T0" fmla="*/ 80 w 132"/>
                <a:gd name="T1" fmla="*/ 23 h 127"/>
                <a:gd name="T2" fmla="*/ 26 w 132"/>
                <a:gd name="T3" fmla="*/ 52 h 127"/>
                <a:gd name="T4" fmla="*/ 0 w 132"/>
                <a:gd name="T5" fmla="*/ 52 h 127"/>
                <a:gd name="T6" fmla="*/ 0 w 132"/>
                <a:gd name="T7" fmla="*/ 75 h 127"/>
                <a:gd name="T8" fmla="*/ 26 w 132"/>
                <a:gd name="T9" fmla="*/ 75 h 127"/>
                <a:gd name="T10" fmla="*/ 51 w 132"/>
                <a:gd name="T11" fmla="*/ 104 h 127"/>
                <a:gd name="T12" fmla="*/ 51 w 132"/>
                <a:gd name="T13" fmla="*/ 127 h 127"/>
                <a:gd name="T14" fmla="*/ 103 w 132"/>
                <a:gd name="T15" fmla="*/ 104 h 127"/>
                <a:gd name="T16" fmla="*/ 132 w 132"/>
                <a:gd name="T17" fmla="*/ 52 h 127"/>
                <a:gd name="T18" fmla="*/ 132 w 132"/>
                <a:gd name="T19" fmla="*/ 23 h 127"/>
                <a:gd name="T20" fmla="*/ 132 w 132"/>
                <a:gd name="T21" fmla="*/ 0 h 127"/>
                <a:gd name="T22" fmla="*/ 103 w 132"/>
                <a:gd name="T23" fmla="*/ 0 h 127"/>
                <a:gd name="T24" fmla="*/ 80 w 132"/>
                <a:gd name="T25" fmla="*/ 2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27">
                  <a:moveTo>
                    <a:pt x="80" y="23"/>
                  </a:moveTo>
                  <a:lnTo>
                    <a:pt x="26" y="52"/>
                  </a:lnTo>
                  <a:lnTo>
                    <a:pt x="0" y="52"/>
                  </a:lnTo>
                  <a:lnTo>
                    <a:pt x="0" y="75"/>
                  </a:lnTo>
                  <a:lnTo>
                    <a:pt x="26" y="75"/>
                  </a:lnTo>
                  <a:lnTo>
                    <a:pt x="51" y="104"/>
                  </a:lnTo>
                  <a:lnTo>
                    <a:pt x="51" y="127"/>
                  </a:lnTo>
                  <a:lnTo>
                    <a:pt x="103" y="104"/>
                  </a:lnTo>
                  <a:lnTo>
                    <a:pt x="132" y="52"/>
                  </a:lnTo>
                  <a:lnTo>
                    <a:pt x="132" y="23"/>
                  </a:lnTo>
                  <a:lnTo>
                    <a:pt x="132" y="0"/>
                  </a:lnTo>
                  <a:lnTo>
                    <a:pt x="103" y="0"/>
                  </a:lnTo>
                  <a:lnTo>
                    <a:pt x="80" y="23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39" name="Freeform 53"/>
            <p:cNvSpPr>
              <a:spLocks/>
            </p:cNvSpPr>
            <p:nvPr/>
          </p:nvSpPr>
          <p:spPr bwMode="gray">
            <a:xfrm>
              <a:off x="4335" y="2448"/>
              <a:ext cx="12" cy="15"/>
            </a:xfrm>
            <a:custGeom>
              <a:avLst/>
              <a:gdLst>
                <a:gd name="T0" fmla="*/ 25 w 25"/>
                <a:gd name="T1" fmla="*/ 29 h 29"/>
                <a:gd name="T2" fmla="*/ 25 w 25"/>
                <a:gd name="T3" fmla="*/ 0 h 29"/>
                <a:gd name="T4" fmla="*/ 0 w 25"/>
                <a:gd name="T5" fmla="*/ 29 h 29"/>
                <a:gd name="T6" fmla="*/ 25 w 25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lnTo>
                    <a:pt x="25" y="0"/>
                  </a:lnTo>
                  <a:lnTo>
                    <a:pt x="0" y="29"/>
                  </a:lnTo>
                  <a:lnTo>
                    <a:pt x="25" y="29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40" name="Freeform 54"/>
            <p:cNvSpPr>
              <a:spLocks/>
            </p:cNvSpPr>
            <p:nvPr/>
          </p:nvSpPr>
          <p:spPr bwMode="gray">
            <a:xfrm>
              <a:off x="4295" y="2267"/>
              <a:ext cx="40" cy="92"/>
            </a:xfrm>
            <a:custGeom>
              <a:avLst/>
              <a:gdLst>
                <a:gd name="T0" fmla="*/ 27 w 79"/>
                <a:gd name="T1" fmla="*/ 0 h 184"/>
                <a:gd name="T2" fmla="*/ 27 w 79"/>
                <a:gd name="T3" fmla="*/ 26 h 184"/>
                <a:gd name="T4" fmla="*/ 27 w 79"/>
                <a:gd name="T5" fmla="*/ 51 h 184"/>
                <a:gd name="T6" fmla="*/ 27 w 79"/>
                <a:gd name="T7" fmla="*/ 78 h 184"/>
                <a:gd name="T8" fmla="*/ 0 w 79"/>
                <a:gd name="T9" fmla="*/ 132 h 184"/>
                <a:gd name="T10" fmla="*/ 0 w 79"/>
                <a:gd name="T11" fmla="*/ 155 h 184"/>
                <a:gd name="T12" fmla="*/ 27 w 79"/>
                <a:gd name="T13" fmla="*/ 184 h 184"/>
                <a:gd name="T14" fmla="*/ 52 w 79"/>
                <a:gd name="T15" fmla="*/ 155 h 184"/>
                <a:gd name="T16" fmla="*/ 52 w 79"/>
                <a:gd name="T17" fmla="*/ 132 h 184"/>
                <a:gd name="T18" fmla="*/ 52 w 79"/>
                <a:gd name="T19" fmla="*/ 103 h 184"/>
                <a:gd name="T20" fmla="*/ 79 w 79"/>
                <a:gd name="T21" fmla="*/ 78 h 184"/>
                <a:gd name="T22" fmla="*/ 79 w 79"/>
                <a:gd name="T23" fmla="*/ 51 h 184"/>
                <a:gd name="T24" fmla="*/ 79 w 79"/>
                <a:gd name="T25" fmla="*/ 26 h 184"/>
                <a:gd name="T26" fmla="*/ 52 w 79"/>
                <a:gd name="T27" fmla="*/ 0 h 184"/>
                <a:gd name="T28" fmla="*/ 27 w 79"/>
                <a:gd name="T29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84">
                  <a:moveTo>
                    <a:pt x="27" y="0"/>
                  </a:moveTo>
                  <a:lnTo>
                    <a:pt x="27" y="26"/>
                  </a:lnTo>
                  <a:lnTo>
                    <a:pt x="27" y="51"/>
                  </a:lnTo>
                  <a:lnTo>
                    <a:pt x="27" y="78"/>
                  </a:lnTo>
                  <a:lnTo>
                    <a:pt x="0" y="132"/>
                  </a:lnTo>
                  <a:lnTo>
                    <a:pt x="0" y="155"/>
                  </a:lnTo>
                  <a:lnTo>
                    <a:pt x="27" y="184"/>
                  </a:lnTo>
                  <a:lnTo>
                    <a:pt x="52" y="155"/>
                  </a:lnTo>
                  <a:lnTo>
                    <a:pt x="52" y="132"/>
                  </a:lnTo>
                  <a:lnTo>
                    <a:pt x="52" y="103"/>
                  </a:lnTo>
                  <a:lnTo>
                    <a:pt x="79" y="78"/>
                  </a:lnTo>
                  <a:lnTo>
                    <a:pt x="79" y="51"/>
                  </a:lnTo>
                  <a:lnTo>
                    <a:pt x="79" y="26"/>
                  </a:lnTo>
                  <a:lnTo>
                    <a:pt x="52" y="0"/>
                  </a:lnTo>
                  <a:lnTo>
                    <a:pt x="27" y="0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41" name="Freeform 55"/>
            <p:cNvSpPr>
              <a:spLocks/>
            </p:cNvSpPr>
            <p:nvPr/>
          </p:nvSpPr>
          <p:spPr bwMode="gray">
            <a:xfrm>
              <a:off x="2409" y="1421"/>
              <a:ext cx="92" cy="182"/>
            </a:xfrm>
            <a:custGeom>
              <a:avLst/>
              <a:gdLst>
                <a:gd name="T0" fmla="*/ 81 w 185"/>
                <a:gd name="T1" fmla="*/ 207 h 362"/>
                <a:gd name="T2" fmla="*/ 81 w 185"/>
                <a:gd name="T3" fmla="*/ 234 h 362"/>
                <a:gd name="T4" fmla="*/ 52 w 185"/>
                <a:gd name="T5" fmla="*/ 234 h 362"/>
                <a:gd name="T6" fmla="*/ 29 w 185"/>
                <a:gd name="T7" fmla="*/ 288 h 362"/>
                <a:gd name="T8" fmla="*/ 29 w 185"/>
                <a:gd name="T9" fmla="*/ 311 h 362"/>
                <a:gd name="T10" fmla="*/ 29 w 185"/>
                <a:gd name="T11" fmla="*/ 339 h 362"/>
                <a:gd name="T12" fmla="*/ 0 w 185"/>
                <a:gd name="T13" fmla="*/ 339 h 362"/>
                <a:gd name="T14" fmla="*/ 0 w 185"/>
                <a:gd name="T15" fmla="*/ 362 h 362"/>
                <a:gd name="T16" fmla="*/ 29 w 185"/>
                <a:gd name="T17" fmla="*/ 362 h 362"/>
                <a:gd name="T18" fmla="*/ 81 w 185"/>
                <a:gd name="T19" fmla="*/ 339 h 362"/>
                <a:gd name="T20" fmla="*/ 81 w 185"/>
                <a:gd name="T21" fmla="*/ 362 h 362"/>
                <a:gd name="T22" fmla="*/ 133 w 185"/>
                <a:gd name="T23" fmla="*/ 362 h 362"/>
                <a:gd name="T24" fmla="*/ 133 w 185"/>
                <a:gd name="T25" fmla="*/ 339 h 362"/>
                <a:gd name="T26" fmla="*/ 156 w 185"/>
                <a:gd name="T27" fmla="*/ 362 h 362"/>
                <a:gd name="T28" fmla="*/ 156 w 185"/>
                <a:gd name="T29" fmla="*/ 339 h 362"/>
                <a:gd name="T30" fmla="*/ 185 w 185"/>
                <a:gd name="T31" fmla="*/ 339 h 362"/>
                <a:gd name="T32" fmla="*/ 156 w 185"/>
                <a:gd name="T33" fmla="*/ 311 h 362"/>
                <a:gd name="T34" fmla="*/ 185 w 185"/>
                <a:gd name="T35" fmla="*/ 311 h 362"/>
                <a:gd name="T36" fmla="*/ 185 w 185"/>
                <a:gd name="T37" fmla="*/ 288 h 362"/>
                <a:gd name="T38" fmla="*/ 156 w 185"/>
                <a:gd name="T39" fmla="*/ 259 h 362"/>
                <a:gd name="T40" fmla="*/ 156 w 185"/>
                <a:gd name="T41" fmla="*/ 234 h 362"/>
                <a:gd name="T42" fmla="*/ 133 w 185"/>
                <a:gd name="T43" fmla="*/ 207 h 362"/>
                <a:gd name="T44" fmla="*/ 156 w 185"/>
                <a:gd name="T45" fmla="*/ 182 h 362"/>
                <a:gd name="T46" fmla="*/ 133 w 185"/>
                <a:gd name="T47" fmla="*/ 182 h 362"/>
                <a:gd name="T48" fmla="*/ 104 w 185"/>
                <a:gd name="T49" fmla="*/ 182 h 362"/>
                <a:gd name="T50" fmla="*/ 133 w 185"/>
                <a:gd name="T51" fmla="*/ 155 h 362"/>
                <a:gd name="T52" fmla="*/ 104 w 185"/>
                <a:gd name="T53" fmla="*/ 155 h 362"/>
                <a:gd name="T54" fmla="*/ 104 w 185"/>
                <a:gd name="T55" fmla="*/ 130 h 362"/>
                <a:gd name="T56" fmla="*/ 81 w 185"/>
                <a:gd name="T57" fmla="*/ 103 h 362"/>
                <a:gd name="T58" fmla="*/ 104 w 185"/>
                <a:gd name="T59" fmla="*/ 52 h 362"/>
                <a:gd name="T60" fmla="*/ 81 w 185"/>
                <a:gd name="T61" fmla="*/ 52 h 362"/>
                <a:gd name="T62" fmla="*/ 81 w 185"/>
                <a:gd name="T63" fmla="*/ 27 h 362"/>
                <a:gd name="T64" fmla="*/ 52 w 185"/>
                <a:gd name="T65" fmla="*/ 27 h 362"/>
                <a:gd name="T66" fmla="*/ 81 w 185"/>
                <a:gd name="T67" fmla="*/ 0 h 362"/>
                <a:gd name="T68" fmla="*/ 29 w 185"/>
                <a:gd name="T69" fmla="*/ 0 h 362"/>
                <a:gd name="T70" fmla="*/ 29 w 185"/>
                <a:gd name="T71" fmla="*/ 27 h 362"/>
                <a:gd name="T72" fmla="*/ 29 w 185"/>
                <a:gd name="T73" fmla="*/ 52 h 362"/>
                <a:gd name="T74" fmla="*/ 29 w 185"/>
                <a:gd name="T75" fmla="*/ 78 h 362"/>
                <a:gd name="T76" fmla="*/ 0 w 185"/>
                <a:gd name="T77" fmla="*/ 78 h 362"/>
                <a:gd name="T78" fmla="*/ 0 w 185"/>
                <a:gd name="T79" fmla="*/ 103 h 362"/>
                <a:gd name="T80" fmla="*/ 29 w 185"/>
                <a:gd name="T81" fmla="*/ 103 h 362"/>
                <a:gd name="T82" fmla="*/ 29 w 185"/>
                <a:gd name="T83" fmla="*/ 130 h 362"/>
                <a:gd name="T84" fmla="*/ 29 w 185"/>
                <a:gd name="T85" fmla="*/ 155 h 362"/>
                <a:gd name="T86" fmla="*/ 52 w 185"/>
                <a:gd name="T87" fmla="*/ 182 h 362"/>
                <a:gd name="T88" fmla="*/ 81 w 185"/>
                <a:gd name="T89" fmla="*/ 207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5" h="362">
                  <a:moveTo>
                    <a:pt x="81" y="207"/>
                  </a:moveTo>
                  <a:lnTo>
                    <a:pt x="81" y="234"/>
                  </a:lnTo>
                  <a:lnTo>
                    <a:pt x="52" y="234"/>
                  </a:lnTo>
                  <a:lnTo>
                    <a:pt x="29" y="288"/>
                  </a:lnTo>
                  <a:lnTo>
                    <a:pt x="29" y="311"/>
                  </a:lnTo>
                  <a:lnTo>
                    <a:pt x="29" y="339"/>
                  </a:lnTo>
                  <a:lnTo>
                    <a:pt x="0" y="339"/>
                  </a:lnTo>
                  <a:lnTo>
                    <a:pt x="0" y="362"/>
                  </a:lnTo>
                  <a:lnTo>
                    <a:pt x="29" y="362"/>
                  </a:lnTo>
                  <a:lnTo>
                    <a:pt x="81" y="339"/>
                  </a:lnTo>
                  <a:lnTo>
                    <a:pt x="81" y="362"/>
                  </a:lnTo>
                  <a:lnTo>
                    <a:pt x="133" y="362"/>
                  </a:lnTo>
                  <a:lnTo>
                    <a:pt x="133" y="339"/>
                  </a:lnTo>
                  <a:lnTo>
                    <a:pt x="156" y="362"/>
                  </a:lnTo>
                  <a:lnTo>
                    <a:pt x="156" y="339"/>
                  </a:lnTo>
                  <a:lnTo>
                    <a:pt x="185" y="339"/>
                  </a:lnTo>
                  <a:lnTo>
                    <a:pt x="156" y="311"/>
                  </a:lnTo>
                  <a:lnTo>
                    <a:pt x="185" y="311"/>
                  </a:lnTo>
                  <a:lnTo>
                    <a:pt x="185" y="288"/>
                  </a:lnTo>
                  <a:lnTo>
                    <a:pt x="156" y="259"/>
                  </a:lnTo>
                  <a:lnTo>
                    <a:pt x="156" y="234"/>
                  </a:lnTo>
                  <a:lnTo>
                    <a:pt x="133" y="207"/>
                  </a:lnTo>
                  <a:lnTo>
                    <a:pt x="156" y="182"/>
                  </a:lnTo>
                  <a:lnTo>
                    <a:pt x="133" y="182"/>
                  </a:lnTo>
                  <a:lnTo>
                    <a:pt x="104" y="182"/>
                  </a:lnTo>
                  <a:lnTo>
                    <a:pt x="133" y="155"/>
                  </a:lnTo>
                  <a:lnTo>
                    <a:pt x="104" y="155"/>
                  </a:lnTo>
                  <a:lnTo>
                    <a:pt x="104" y="130"/>
                  </a:lnTo>
                  <a:lnTo>
                    <a:pt x="81" y="103"/>
                  </a:lnTo>
                  <a:lnTo>
                    <a:pt x="104" y="52"/>
                  </a:lnTo>
                  <a:lnTo>
                    <a:pt x="81" y="52"/>
                  </a:lnTo>
                  <a:lnTo>
                    <a:pt x="81" y="27"/>
                  </a:lnTo>
                  <a:lnTo>
                    <a:pt x="52" y="27"/>
                  </a:lnTo>
                  <a:lnTo>
                    <a:pt x="81" y="0"/>
                  </a:lnTo>
                  <a:lnTo>
                    <a:pt x="29" y="0"/>
                  </a:lnTo>
                  <a:lnTo>
                    <a:pt x="29" y="27"/>
                  </a:lnTo>
                  <a:lnTo>
                    <a:pt x="29" y="52"/>
                  </a:lnTo>
                  <a:lnTo>
                    <a:pt x="29" y="78"/>
                  </a:lnTo>
                  <a:lnTo>
                    <a:pt x="0" y="78"/>
                  </a:lnTo>
                  <a:lnTo>
                    <a:pt x="0" y="103"/>
                  </a:lnTo>
                  <a:lnTo>
                    <a:pt x="29" y="103"/>
                  </a:lnTo>
                  <a:lnTo>
                    <a:pt x="29" y="130"/>
                  </a:lnTo>
                  <a:lnTo>
                    <a:pt x="29" y="155"/>
                  </a:lnTo>
                  <a:lnTo>
                    <a:pt x="52" y="182"/>
                  </a:lnTo>
                  <a:lnTo>
                    <a:pt x="81" y="207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42" name="Freeform 56"/>
            <p:cNvSpPr>
              <a:spLocks/>
            </p:cNvSpPr>
            <p:nvPr/>
          </p:nvSpPr>
          <p:spPr bwMode="gray">
            <a:xfrm>
              <a:off x="2345" y="1487"/>
              <a:ext cx="79" cy="78"/>
            </a:xfrm>
            <a:custGeom>
              <a:avLst/>
              <a:gdLst>
                <a:gd name="T0" fmla="*/ 25 w 157"/>
                <a:gd name="T1" fmla="*/ 158 h 158"/>
                <a:gd name="T2" fmla="*/ 76 w 157"/>
                <a:gd name="T3" fmla="*/ 158 h 158"/>
                <a:gd name="T4" fmla="*/ 105 w 157"/>
                <a:gd name="T5" fmla="*/ 129 h 158"/>
                <a:gd name="T6" fmla="*/ 105 w 157"/>
                <a:gd name="T7" fmla="*/ 158 h 158"/>
                <a:gd name="T8" fmla="*/ 128 w 157"/>
                <a:gd name="T9" fmla="*/ 158 h 158"/>
                <a:gd name="T10" fmla="*/ 128 w 157"/>
                <a:gd name="T11" fmla="*/ 104 h 158"/>
                <a:gd name="T12" fmla="*/ 128 w 157"/>
                <a:gd name="T13" fmla="*/ 77 h 158"/>
                <a:gd name="T14" fmla="*/ 157 w 157"/>
                <a:gd name="T15" fmla="*/ 52 h 158"/>
                <a:gd name="T16" fmla="*/ 157 w 157"/>
                <a:gd name="T17" fmla="*/ 25 h 158"/>
                <a:gd name="T18" fmla="*/ 128 w 157"/>
                <a:gd name="T19" fmla="*/ 25 h 158"/>
                <a:gd name="T20" fmla="*/ 105 w 157"/>
                <a:gd name="T21" fmla="*/ 0 h 158"/>
                <a:gd name="T22" fmla="*/ 105 w 157"/>
                <a:gd name="T23" fmla="*/ 25 h 158"/>
                <a:gd name="T24" fmla="*/ 76 w 157"/>
                <a:gd name="T25" fmla="*/ 25 h 158"/>
                <a:gd name="T26" fmla="*/ 53 w 157"/>
                <a:gd name="T27" fmla="*/ 25 h 158"/>
                <a:gd name="T28" fmla="*/ 25 w 157"/>
                <a:gd name="T29" fmla="*/ 52 h 158"/>
                <a:gd name="T30" fmla="*/ 53 w 157"/>
                <a:gd name="T31" fmla="*/ 77 h 158"/>
                <a:gd name="T32" fmla="*/ 25 w 157"/>
                <a:gd name="T33" fmla="*/ 77 h 158"/>
                <a:gd name="T34" fmla="*/ 53 w 157"/>
                <a:gd name="T35" fmla="*/ 104 h 158"/>
                <a:gd name="T36" fmla="*/ 0 w 157"/>
                <a:gd name="T37" fmla="*/ 129 h 158"/>
                <a:gd name="T38" fmla="*/ 25 w 157"/>
                <a:gd name="T3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7" h="158">
                  <a:moveTo>
                    <a:pt x="25" y="158"/>
                  </a:moveTo>
                  <a:lnTo>
                    <a:pt x="76" y="158"/>
                  </a:lnTo>
                  <a:lnTo>
                    <a:pt x="105" y="129"/>
                  </a:lnTo>
                  <a:lnTo>
                    <a:pt x="105" y="158"/>
                  </a:lnTo>
                  <a:lnTo>
                    <a:pt x="128" y="158"/>
                  </a:lnTo>
                  <a:lnTo>
                    <a:pt x="128" y="104"/>
                  </a:lnTo>
                  <a:lnTo>
                    <a:pt x="128" y="77"/>
                  </a:lnTo>
                  <a:lnTo>
                    <a:pt x="157" y="52"/>
                  </a:lnTo>
                  <a:lnTo>
                    <a:pt x="157" y="25"/>
                  </a:lnTo>
                  <a:lnTo>
                    <a:pt x="128" y="25"/>
                  </a:lnTo>
                  <a:lnTo>
                    <a:pt x="105" y="0"/>
                  </a:lnTo>
                  <a:lnTo>
                    <a:pt x="105" y="25"/>
                  </a:lnTo>
                  <a:lnTo>
                    <a:pt x="76" y="25"/>
                  </a:lnTo>
                  <a:lnTo>
                    <a:pt x="53" y="25"/>
                  </a:lnTo>
                  <a:lnTo>
                    <a:pt x="25" y="52"/>
                  </a:lnTo>
                  <a:lnTo>
                    <a:pt x="53" y="77"/>
                  </a:lnTo>
                  <a:lnTo>
                    <a:pt x="25" y="77"/>
                  </a:lnTo>
                  <a:lnTo>
                    <a:pt x="53" y="104"/>
                  </a:lnTo>
                  <a:lnTo>
                    <a:pt x="0" y="129"/>
                  </a:lnTo>
                  <a:lnTo>
                    <a:pt x="25" y="158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43" name="Freeform 57"/>
            <p:cNvSpPr>
              <a:spLocks/>
            </p:cNvSpPr>
            <p:nvPr/>
          </p:nvSpPr>
          <p:spPr bwMode="gray">
            <a:xfrm>
              <a:off x="4477" y="1487"/>
              <a:ext cx="66" cy="222"/>
            </a:xfrm>
            <a:custGeom>
              <a:avLst/>
              <a:gdLst>
                <a:gd name="T0" fmla="*/ 80 w 132"/>
                <a:gd name="T1" fmla="*/ 417 h 445"/>
                <a:gd name="T2" fmla="*/ 80 w 132"/>
                <a:gd name="T3" fmla="*/ 445 h 445"/>
                <a:gd name="T4" fmla="*/ 109 w 132"/>
                <a:gd name="T5" fmla="*/ 417 h 445"/>
                <a:gd name="T6" fmla="*/ 132 w 132"/>
                <a:gd name="T7" fmla="*/ 445 h 445"/>
                <a:gd name="T8" fmla="*/ 132 w 132"/>
                <a:gd name="T9" fmla="*/ 417 h 445"/>
                <a:gd name="T10" fmla="*/ 109 w 132"/>
                <a:gd name="T11" fmla="*/ 388 h 445"/>
                <a:gd name="T12" fmla="*/ 80 w 132"/>
                <a:gd name="T13" fmla="*/ 261 h 445"/>
                <a:gd name="T14" fmla="*/ 109 w 132"/>
                <a:gd name="T15" fmla="*/ 261 h 445"/>
                <a:gd name="T16" fmla="*/ 109 w 132"/>
                <a:gd name="T17" fmla="*/ 232 h 445"/>
                <a:gd name="T18" fmla="*/ 52 w 132"/>
                <a:gd name="T19" fmla="*/ 181 h 445"/>
                <a:gd name="T20" fmla="*/ 52 w 132"/>
                <a:gd name="T21" fmla="*/ 77 h 445"/>
                <a:gd name="T22" fmla="*/ 29 w 132"/>
                <a:gd name="T23" fmla="*/ 25 h 445"/>
                <a:gd name="T24" fmla="*/ 0 w 132"/>
                <a:gd name="T25" fmla="*/ 0 h 445"/>
                <a:gd name="T26" fmla="*/ 29 w 132"/>
                <a:gd name="T27" fmla="*/ 52 h 445"/>
                <a:gd name="T28" fmla="*/ 29 w 132"/>
                <a:gd name="T29" fmla="*/ 129 h 445"/>
                <a:gd name="T30" fmla="*/ 52 w 132"/>
                <a:gd name="T31" fmla="*/ 313 h 445"/>
                <a:gd name="T32" fmla="*/ 80 w 132"/>
                <a:gd name="T33" fmla="*/ 417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445">
                  <a:moveTo>
                    <a:pt x="80" y="417"/>
                  </a:moveTo>
                  <a:lnTo>
                    <a:pt x="80" y="445"/>
                  </a:lnTo>
                  <a:lnTo>
                    <a:pt x="109" y="417"/>
                  </a:lnTo>
                  <a:lnTo>
                    <a:pt x="132" y="445"/>
                  </a:lnTo>
                  <a:lnTo>
                    <a:pt x="132" y="417"/>
                  </a:lnTo>
                  <a:lnTo>
                    <a:pt x="109" y="388"/>
                  </a:lnTo>
                  <a:lnTo>
                    <a:pt x="80" y="261"/>
                  </a:lnTo>
                  <a:lnTo>
                    <a:pt x="109" y="261"/>
                  </a:lnTo>
                  <a:lnTo>
                    <a:pt x="109" y="232"/>
                  </a:lnTo>
                  <a:lnTo>
                    <a:pt x="52" y="181"/>
                  </a:lnTo>
                  <a:lnTo>
                    <a:pt x="52" y="77"/>
                  </a:lnTo>
                  <a:lnTo>
                    <a:pt x="29" y="25"/>
                  </a:lnTo>
                  <a:lnTo>
                    <a:pt x="0" y="0"/>
                  </a:lnTo>
                  <a:lnTo>
                    <a:pt x="29" y="52"/>
                  </a:lnTo>
                  <a:lnTo>
                    <a:pt x="29" y="129"/>
                  </a:lnTo>
                  <a:lnTo>
                    <a:pt x="52" y="313"/>
                  </a:lnTo>
                  <a:lnTo>
                    <a:pt x="80" y="417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44" name="Freeform 58"/>
            <p:cNvSpPr>
              <a:spLocks/>
            </p:cNvSpPr>
            <p:nvPr/>
          </p:nvSpPr>
          <p:spPr bwMode="gray">
            <a:xfrm>
              <a:off x="4532" y="1721"/>
              <a:ext cx="77" cy="77"/>
            </a:xfrm>
            <a:custGeom>
              <a:avLst/>
              <a:gdLst>
                <a:gd name="T0" fmla="*/ 75 w 156"/>
                <a:gd name="T1" fmla="*/ 51 h 155"/>
                <a:gd name="T2" fmla="*/ 0 w 156"/>
                <a:gd name="T3" fmla="*/ 0 h 155"/>
                <a:gd name="T4" fmla="*/ 0 w 156"/>
                <a:gd name="T5" fmla="*/ 51 h 155"/>
                <a:gd name="T6" fmla="*/ 0 w 156"/>
                <a:gd name="T7" fmla="*/ 155 h 155"/>
                <a:gd name="T8" fmla="*/ 23 w 156"/>
                <a:gd name="T9" fmla="*/ 132 h 155"/>
                <a:gd name="T10" fmla="*/ 75 w 156"/>
                <a:gd name="T11" fmla="*/ 155 h 155"/>
                <a:gd name="T12" fmla="*/ 75 w 156"/>
                <a:gd name="T13" fmla="*/ 132 h 155"/>
                <a:gd name="T14" fmla="*/ 156 w 156"/>
                <a:gd name="T15" fmla="*/ 76 h 155"/>
                <a:gd name="T16" fmla="*/ 127 w 156"/>
                <a:gd name="T17" fmla="*/ 51 h 155"/>
                <a:gd name="T18" fmla="*/ 75 w 156"/>
                <a:gd name="T19" fmla="*/ 5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55">
                  <a:moveTo>
                    <a:pt x="75" y="51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0" y="155"/>
                  </a:lnTo>
                  <a:lnTo>
                    <a:pt x="23" y="132"/>
                  </a:lnTo>
                  <a:lnTo>
                    <a:pt x="75" y="155"/>
                  </a:lnTo>
                  <a:lnTo>
                    <a:pt x="75" y="132"/>
                  </a:lnTo>
                  <a:lnTo>
                    <a:pt x="156" y="76"/>
                  </a:lnTo>
                  <a:lnTo>
                    <a:pt x="127" y="51"/>
                  </a:lnTo>
                  <a:lnTo>
                    <a:pt x="75" y="51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45" name="Freeform 59"/>
            <p:cNvSpPr>
              <a:spLocks/>
            </p:cNvSpPr>
            <p:nvPr/>
          </p:nvSpPr>
          <p:spPr bwMode="gray">
            <a:xfrm>
              <a:off x="4425" y="1811"/>
              <a:ext cx="131" cy="170"/>
            </a:xfrm>
            <a:custGeom>
              <a:avLst/>
              <a:gdLst>
                <a:gd name="T0" fmla="*/ 213 w 261"/>
                <a:gd name="T1" fmla="*/ 0 h 340"/>
                <a:gd name="T2" fmla="*/ 184 w 261"/>
                <a:gd name="T3" fmla="*/ 132 h 340"/>
                <a:gd name="T4" fmla="*/ 184 w 261"/>
                <a:gd name="T5" fmla="*/ 155 h 340"/>
                <a:gd name="T6" fmla="*/ 104 w 261"/>
                <a:gd name="T7" fmla="*/ 236 h 340"/>
                <a:gd name="T8" fmla="*/ 104 w 261"/>
                <a:gd name="T9" fmla="*/ 263 h 340"/>
                <a:gd name="T10" fmla="*/ 29 w 261"/>
                <a:gd name="T11" fmla="*/ 288 h 340"/>
                <a:gd name="T12" fmla="*/ 0 w 261"/>
                <a:gd name="T13" fmla="*/ 315 h 340"/>
                <a:gd name="T14" fmla="*/ 29 w 261"/>
                <a:gd name="T15" fmla="*/ 340 h 340"/>
                <a:gd name="T16" fmla="*/ 56 w 261"/>
                <a:gd name="T17" fmla="*/ 315 h 340"/>
                <a:gd name="T18" fmla="*/ 81 w 261"/>
                <a:gd name="T19" fmla="*/ 315 h 340"/>
                <a:gd name="T20" fmla="*/ 104 w 261"/>
                <a:gd name="T21" fmla="*/ 315 h 340"/>
                <a:gd name="T22" fmla="*/ 133 w 261"/>
                <a:gd name="T23" fmla="*/ 340 h 340"/>
                <a:gd name="T24" fmla="*/ 156 w 261"/>
                <a:gd name="T25" fmla="*/ 340 h 340"/>
                <a:gd name="T26" fmla="*/ 156 w 261"/>
                <a:gd name="T27" fmla="*/ 315 h 340"/>
                <a:gd name="T28" fmla="*/ 184 w 261"/>
                <a:gd name="T29" fmla="*/ 315 h 340"/>
                <a:gd name="T30" fmla="*/ 184 w 261"/>
                <a:gd name="T31" fmla="*/ 288 h 340"/>
                <a:gd name="T32" fmla="*/ 236 w 261"/>
                <a:gd name="T33" fmla="*/ 288 h 340"/>
                <a:gd name="T34" fmla="*/ 236 w 261"/>
                <a:gd name="T35" fmla="*/ 263 h 340"/>
                <a:gd name="T36" fmla="*/ 261 w 261"/>
                <a:gd name="T37" fmla="*/ 288 h 340"/>
                <a:gd name="T38" fmla="*/ 261 w 261"/>
                <a:gd name="T39" fmla="*/ 207 h 340"/>
                <a:gd name="T40" fmla="*/ 236 w 261"/>
                <a:gd name="T41" fmla="*/ 155 h 340"/>
                <a:gd name="T42" fmla="*/ 261 w 261"/>
                <a:gd name="T43" fmla="*/ 132 h 340"/>
                <a:gd name="T44" fmla="*/ 261 w 261"/>
                <a:gd name="T45" fmla="*/ 107 h 340"/>
                <a:gd name="T46" fmla="*/ 261 w 261"/>
                <a:gd name="T47" fmla="*/ 79 h 340"/>
                <a:gd name="T48" fmla="*/ 236 w 261"/>
                <a:gd name="T49" fmla="*/ 27 h 340"/>
                <a:gd name="T50" fmla="*/ 213 w 261"/>
                <a:gd name="T51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1" h="340">
                  <a:moveTo>
                    <a:pt x="213" y="0"/>
                  </a:moveTo>
                  <a:lnTo>
                    <a:pt x="184" y="132"/>
                  </a:lnTo>
                  <a:lnTo>
                    <a:pt x="184" y="155"/>
                  </a:lnTo>
                  <a:lnTo>
                    <a:pt x="104" y="236"/>
                  </a:lnTo>
                  <a:lnTo>
                    <a:pt x="104" y="263"/>
                  </a:lnTo>
                  <a:lnTo>
                    <a:pt x="29" y="288"/>
                  </a:lnTo>
                  <a:lnTo>
                    <a:pt x="0" y="315"/>
                  </a:lnTo>
                  <a:lnTo>
                    <a:pt x="29" y="340"/>
                  </a:lnTo>
                  <a:lnTo>
                    <a:pt x="56" y="315"/>
                  </a:lnTo>
                  <a:lnTo>
                    <a:pt x="81" y="315"/>
                  </a:lnTo>
                  <a:lnTo>
                    <a:pt x="104" y="315"/>
                  </a:lnTo>
                  <a:lnTo>
                    <a:pt x="133" y="340"/>
                  </a:lnTo>
                  <a:lnTo>
                    <a:pt x="156" y="340"/>
                  </a:lnTo>
                  <a:lnTo>
                    <a:pt x="156" y="315"/>
                  </a:lnTo>
                  <a:lnTo>
                    <a:pt x="184" y="315"/>
                  </a:lnTo>
                  <a:lnTo>
                    <a:pt x="184" y="288"/>
                  </a:lnTo>
                  <a:lnTo>
                    <a:pt x="236" y="288"/>
                  </a:lnTo>
                  <a:lnTo>
                    <a:pt x="236" y="263"/>
                  </a:lnTo>
                  <a:lnTo>
                    <a:pt x="261" y="288"/>
                  </a:lnTo>
                  <a:lnTo>
                    <a:pt x="261" y="207"/>
                  </a:lnTo>
                  <a:lnTo>
                    <a:pt x="236" y="155"/>
                  </a:lnTo>
                  <a:lnTo>
                    <a:pt x="261" y="132"/>
                  </a:lnTo>
                  <a:lnTo>
                    <a:pt x="261" y="107"/>
                  </a:lnTo>
                  <a:lnTo>
                    <a:pt x="261" y="79"/>
                  </a:lnTo>
                  <a:lnTo>
                    <a:pt x="236" y="27"/>
                  </a:lnTo>
                  <a:lnTo>
                    <a:pt x="213" y="0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46" name="Freeform 60"/>
            <p:cNvSpPr>
              <a:spLocks/>
            </p:cNvSpPr>
            <p:nvPr/>
          </p:nvSpPr>
          <p:spPr bwMode="gray">
            <a:xfrm>
              <a:off x="4414" y="1992"/>
              <a:ext cx="25" cy="55"/>
            </a:xfrm>
            <a:custGeom>
              <a:avLst/>
              <a:gdLst>
                <a:gd name="T0" fmla="*/ 52 w 52"/>
                <a:gd name="T1" fmla="*/ 80 h 109"/>
                <a:gd name="T2" fmla="*/ 52 w 52"/>
                <a:gd name="T3" fmla="*/ 57 h 109"/>
                <a:gd name="T4" fmla="*/ 52 w 52"/>
                <a:gd name="T5" fmla="*/ 28 h 109"/>
                <a:gd name="T6" fmla="*/ 23 w 52"/>
                <a:gd name="T7" fmla="*/ 0 h 109"/>
                <a:gd name="T8" fmla="*/ 0 w 52"/>
                <a:gd name="T9" fmla="*/ 28 h 109"/>
                <a:gd name="T10" fmla="*/ 0 w 52"/>
                <a:gd name="T11" fmla="*/ 80 h 109"/>
                <a:gd name="T12" fmla="*/ 23 w 52"/>
                <a:gd name="T13" fmla="*/ 109 h 109"/>
                <a:gd name="T14" fmla="*/ 52 w 52"/>
                <a:gd name="T15" fmla="*/ 8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09">
                  <a:moveTo>
                    <a:pt x="52" y="80"/>
                  </a:moveTo>
                  <a:lnTo>
                    <a:pt x="52" y="57"/>
                  </a:lnTo>
                  <a:lnTo>
                    <a:pt x="52" y="28"/>
                  </a:lnTo>
                  <a:lnTo>
                    <a:pt x="23" y="0"/>
                  </a:lnTo>
                  <a:lnTo>
                    <a:pt x="0" y="28"/>
                  </a:lnTo>
                  <a:lnTo>
                    <a:pt x="0" y="80"/>
                  </a:lnTo>
                  <a:lnTo>
                    <a:pt x="23" y="109"/>
                  </a:lnTo>
                  <a:lnTo>
                    <a:pt x="52" y="80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47" name="Freeform 61"/>
            <p:cNvSpPr>
              <a:spLocks/>
            </p:cNvSpPr>
            <p:nvPr/>
          </p:nvSpPr>
          <p:spPr bwMode="gray">
            <a:xfrm>
              <a:off x="4283" y="2136"/>
              <a:ext cx="26" cy="53"/>
            </a:xfrm>
            <a:custGeom>
              <a:avLst/>
              <a:gdLst>
                <a:gd name="T0" fmla="*/ 0 w 52"/>
                <a:gd name="T1" fmla="*/ 24 h 105"/>
                <a:gd name="T2" fmla="*/ 0 w 52"/>
                <a:gd name="T3" fmla="*/ 51 h 105"/>
                <a:gd name="T4" fmla="*/ 25 w 52"/>
                <a:gd name="T5" fmla="*/ 80 h 105"/>
                <a:gd name="T6" fmla="*/ 25 w 52"/>
                <a:gd name="T7" fmla="*/ 105 h 105"/>
                <a:gd name="T8" fmla="*/ 52 w 52"/>
                <a:gd name="T9" fmla="*/ 80 h 105"/>
                <a:gd name="T10" fmla="*/ 52 w 52"/>
                <a:gd name="T11" fmla="*/ 51 h 105"/>
                <a:gd name="T12" fmla="*/ 25 w 52"/>
                <a:gd name="T13" fmla="*/ 0 h 105"/>
                <a:gd name="T14" fmla="*/ 0 w 52"/>
                <a:gd name="T15" fmla="*/ 2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05">
                  <a:moveTo>
                    <a:pt x="0" y="24"/>
                  </a:moveTo>
                  <a:lnTo>
                    <a:pt x="0" y="51"/>
                  </a:lnTo>
                  <a:lnTo>
                    <a:pt x="25" y="80"/>
                  </a:lnTo>
                  <a:lnTo>
                    <a:pt x="25" y="105"/>
                  </a:lnTo>
                  <a:lnTo>
                    <a:pt x="52" y="80"/>
                  </a:lnTo>
                  <a:lnTo>
                    <a:pt x="52" y="51"/>
                  </a:lnTo>
                  <a:lnTo>
                    <a:pt x="25" y="0"/>
                  </a:lnTo>
                  <a:lnTo>
                    <a:pt x="0" y="24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48" name="Freeform 62"/>
            <p:cNvSpPr>
              <a:spLocks/>
            </p:cNvSpPr>
            <p:nvPr/>
          </p:nvSpPr>
          <p:spPr bwMode="gray">
            <a:xfrm>
              <a:off x="4102" y="2267"/>
              <a:ext cx="37" cy="26"/>
            </a:xfrm>
            <a:custGeom>
              <a:avLst/>
              <a:gdLst>
                <a:gd name="T0" fmla="*/ 75 w 75"/>
                <a:gd name="T1" fmla="*/ 0 h 51"/>
                <a:gd name="T2" fmla="*/ 23 w 75"/>
                <a:gd name="T3" fmla="*/ 0 h 51"/>
                <a:gd name="T4" fmla="*/ 0 w 75"/>
                <a:gd name="T5" fmla="*/ 26 h 51"/>
                <a:gd name="T6" fmla="*/ 23 w 75"/>
                <a:gd name="T7" fmla="*/ 51 h 51"/>
                <a:gd name="T8" fmla="*/ 75 w 75"/>
                <a:gd name="T9" fmla="*/ 26 h 51"/>
                <a:gd name="T10" fmla="*/ 75 w 75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51">
                  <a:moveTo>
                    <a:pt x="75" y="0"/>
                  </a:moveTo>
                  <a:lnTo>
                    <a:pt x="23" y="0"/>
                  </a:lnTo>
                  <a:lnTo>
                    <a:pt x="0" y="26"/>
                  </a:lnTo>
                  <a:lnTo>
                    <a:pt x="23" y="51"/>
                  </a:lnTo>
                  <a:lnTo>
                    <a:pt x="75" y="26"/>
                  </a:lnTo>
                  <a:lnTo>
                    <a:pt x="75" y="0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49" name="Freeform 63"/>
            <p:cNvSpPr>
              <a:spLocks/>
            </p:cNvSpPr>
            <p:nvPr/>
          </p:nvSpPr>
          <p:spPr bwMode="gray">
            <a:xfrm>
              <a:off x="3671" y="2435"/>
              <a:ext cx="40" cy="53"/>
            </a:xfrm>
            <a:custGeom>
              <a:avLst/>
              <a:gdLst>
                <a:gd name="T0" fmla="*/ 27 w 79"/>
                <a:gd name="T1" fmla="*/ 0 h 108"/>
                <a:gd name="T2" fmla="*/ 27 w 79"/>
                <a:gd name="T3" fmla="*/ 27 h 108"/>
                <a:gd name="T4" fmla="*/ 0 w 79"/>
                <a:gd name="T5" fmla="*/ 56 h 108"/>
                <a:gd name="T6" fmla="*/ 0 w 79"/>
                <a:gd name="T7" fmla="*/ 79 h 108"/>
                <a:gd name="T8" fmla="*/ 27 w 79"/>
                <a:gd name="T9" fmla="*/ 108 h 108"/>
                <a:gd name="T10" fmla="*/ 52 w 79"/>
                <a:gd name="T11" fmla="*/ 108 h 108"/>
                <a:gd name="T12" fmla="*/ 79 w 79"/>
                <a:gd name="T13" fmla="*/ 79 h 108"/>
                <a:gd name="T14" fmla="*/ 52 w 79"/>
                <a:gd name="T15" fmla="*/ 56 h 108"/>
                <a:gd name="T16" fmla="*/ 27 w 79"/>
                <a:gd name="T1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108">
                  <a:moveTo>
                    <a:pt x="27" y="0"/>
                  </a:moveTo>
                  <a:lnTo>
                    <a:pt x="27" y="27"/>
                  </a:lnTo>
                  <a:lnTo>
                    <a:pt x="0" y="56"/>
                  </a:lnTo>
                  <a:lnTo>
                    <a:pt x="0" y="79"/>
                  </a:lnTo>
                  <a:lnTo>
                    <a:pt x="27" y="108"/>
                  </a:lnTo>
                  <a:lnTo>
                    <a:pt x="52" y="108"/>
                  </a:lnTo>
                  <a:lnTo>
                    <a:pt x="79" y="79"/>
                  </a:lnTo>
                  <a:lnTo>
                    <a:pt x="52" y="56"/>
                  </a:lnTo>
                  <a:lnTo>
                    <a:pt x="27" y="0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50" name="Freeform 64"/>
            <p:cNvSpPr>
              <a:spLocks/>
            </p:cNvSpPr>
            <p:nvPr/>
          </p:nvSpPr>
          <p:spPr bwMode="gray">
            <a:xfrm>
              <a:off x="3073" y="1057"/>
              <a:ext cx="93" cy="92"/>
            </a:xfrm>
            <a:custGeom>
              <a:avLst/>
              <a:gdLst>
                <a:gd name="T0" fmla="*/ 52 w 184"/>
                <a:gd name="T1" fmla="*/ 133 h 185"/>
                <a:gd name="T2" fmla="*/ 104 w 184"/>
                <a:gd name="T3" fmla="*/ 185 h 185"/>
                <a:gd name="T4" fmla="*/ 184 w 184"/>
                <a:gd name="T5" fmla="*/ 185 h 185"/>
                <a:gd name="T6" fmla="*/ 155 w 184"/>
                <a:gd name="T7" fmla="*/ 158 h 185"/>
                <a:gd name="T8" fmla="*/ 75 w 184"/>
                <a:gd name="T9" fmla="*/ 106 h 185"/>
                <a:gd name="T10" fmla="*/ 75 w 184"/>
                <a:gd name="T11" fmla="*/ 52 h 185"/>
                <a:gd name="T12" fmla="*/ 75 w 184"/>
                <a:gd name="T13" fmla="*/ 0 h 185"/>
                <a:gd name="T14" fmla="*/ 52 w 184"/>
                <a:gd name="T15" fmla="*/ 0 h 185"/>
                <a:gd name="T16" fmla="*/ 27 w 184"/>
                <a:gd name="T17" fmla="*/ 0 h 185"/>
                <a:gd name="T18" fmla="*/ 27 w 184"/>
                <a:gd name="T19" fmla="*/ 29 h 185"/>
                <a:gd name="T20" fmla="*/ 0 w 184"/>
                <a:gd name="T21" fmla="*/ 52 h 185"/>
                <a:gd name="T22" fmla="*/ 0 w 184"/>
                <a:gd name="T23" fmla="*/ 81 h 185"/>
                <a:gd name="T24" fmla="*/ 0 w 184"/>
                <a:gd name="T25" fmla="*/ 133 h 185"/>
                <a:gd name="T26" fmla="*/ 27 w 184"/>
                <a:gd name="T27" fmla="*/ 133 h 185"/>
                <a:gd name="T28" fmla="*/ 52 w 184"/>
                <a:gd name="T29" fmla="*/ 13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185">
                  <a:moveTo>
                    <a:pt x="52" y="133"/>
                  </a:moveTo>
                  <a:lnTo>
                    <a:pt x="104" y="185"/>
                  </a:lnTo>
                  <a:lnTo>
                    <a:pt x="184" y="185"/>
                  </a:lnTo>
                  <a:lnTo>
                    <a:pt x="155" y="158"/>
                  </a:lnTo>
                  <a:lnTo>
                    <a:pt x="75" y="106"/>
                  </a:lnTo>
                  <a:lnTo>
                    <a:pt x="75" y="52"/>
                  </a:lnTo>
                  <a:lnTo>
                    <a:pt x="75" y="0"/>
                  </a:lnTo>
                  <a:lnTo>
                    <a:pt x="52" y="0"/>
                  </a:lnTo>
                  <a:lnTo>
                    <a:pt x="27" y="0"/>
                  </a:lnTo>
                  <a:lnTo>
                    <a:pt x="27" y="29"/>
                  </a:lnTo>
                  <a:lnTo>
                    <a:pt x="0" y="52"/>
                  </a:lnTo>
                  <a:lnTo>
                    <a:pt x="0" y="81"/>
                  </a:lnTo>
                  <a:lnTo>
                    <a:pt x="0" y="133"/>
                  </a:lnTo>
                  <a:lnTo>
                    <a:pt x="27" y="133"/>
                  </a:lnTo>
                  <a:lnTo>
                    <a:pt x="52" y="133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51" name="Freeform 65"/>
            <p:cNvSpPr>
              <a:spLocks/>
            </p:cNvSpPr>
            <p:nvPr/>
          </p:nvSpPr>
          <p:spPr bwMode="gray">
            <a:xfrm>
              <a:off x="3087" y="889"/>
              <a:ext cx="130" cy="156"/>
            </a:xfrm>
            <a:custGeom>
              <a:avLst/>
              <a:gdLst>
                <a:gd name="T0" fmla="*/ 25 w 261"/>
                <a:gd name="T1" fmla="*/ 312 h 312"/>
                <a:gd name="T2" fmla="*/ 48 w 261"/>
                <a:gd name="T3" fmla="*/ 312 h 312"/>
                <a:gd name="T4" fmla="*/ 77 w 261"/>
                <a:gd name="T5" fmla="*/ 232 h 312"/>
                <a:gd name="T6" fmla="*/ 105 w 261"/>
                <a:gd name="T7" fmla="*/ 232 h 312"/>
                <a:gd name="T8" fmla="*/ 128 w 261"/>
                <a:gd name="T9" fmla="*/ 209 h 312"/>
                <a:gd name="T10" fmla="*/ 157 w 261"/>
                <a:gd name="T11" fmla="*/ 157 h 312"/>
                <a:gd name="T12" fmla="*/ 232 w 261"/>
                <a:gd name="T13" fmla="*/ 105 h 312"/>
                <a:gd name="T14" fmla="*/ 261 w 261"/>
                <a:gd name="T15" fmla="*/ 51 h 312"/>
                <a:gd name="T16" fmla="*/ 232 w 261"/>
                <a:gd name="T17" fmla="*/ 24 h 312"/>
                <a:gd name="T18" fmla="*/ 232 w 261"/>
                <a:gd name="T19" fmla="*/ 0 h 312"/>
                <a:gd name="T20" fmla="*/ 209 w 261"/>
                <a:gd name="T21" fmla="*/ 24 h 312"/>
                <a:gd name="T22" fmla="*/ 180 w 261"/>
                <a:gd name="T23" fmla="*/ 24 h 312"/>
                <a:gd name="T24" fmla="*/ 128 w 261"/>
                <a:gd name="T25" fmla="*/ 76 h 312"/>
                <a:gd name="T26" fmla="*/ 77 w 261"/>
                <a:gd name="T27" fmla="*/ 105 h 312"/>
                <a:gd name="T28" fmla="*/ 77 w 261"/>
                <a:gd name="T29" fmla="*/ 157 h 312"/>
                <a:gd name="T30" fmla="*/ 77 w 261"/>
                <a:gd name="T31" fmla="*/ 180 h 312"/>
                <a:gd name="T32" fmla="*/ 48 w 261"/>
                <a:gd name="T33" fmla="*/ 180 h 312"/>
                <a:gd name="T34" fmla="*/ 0 w 261"/>
                <a:gd name="T35" fmla="*/ 180 h 312"/>
                <a:gd name="T36" fmla="*/ 0 w 261"/>
                <a:gd name="T37" fmla="*/ 209 h 312"/>
                <a:gd name="T38" fmla="*/ 25 w 261"/>
                <a:gd name="T39" fmla="*/ 209 h 312"/>
                <a:gd name="T40" fmla="*/ 0 w 261"/>
                <a:gd name="T41" fmla="*/ 261 h 312"/>
                <a:gd name="T42" fmla="*/ 25 w 261"/>
                <a:gd name="T43" fmla="*/ 284 h 312"/>
                <a:gd name="T44" fmla="*/ 0 w 261"/>
                <a:gd name="T45" fmla="*/ 312 h 312"/>
                <a:gd name="T46" fmla="*/ 25 w 261"/>
                <a:gd name="T47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1" h="312">
                  <a:moveTo>
                    <a:pt x="25" y="312"/>
                  </a:moveTo>
                  <a:lnTo>
                    <a:pt x="48" y="312"/>
                  </a:lnTo>
                  <a:lnTo>
                    <a:pt x="77" y="232"/>
                  </a:lnTo>
                  <a:lnTo>
                    <a:pt x="105" y="232"/>
                  </a:lnTo>
                  <a:lnTo>
                    <a:pt x="128" y="209"/>
                  </a:lnTo>
                  <a:lnTo>
                    <a:pt x="157" y="157"/>
                  </a:lnTo>
                  <a:lnTo>
                    <a:pt x="232" y="105"/>
                  </a:lnTo>
                  <a:lnTo>
                    <a:pt x="261" y="51"/>
                  </a:lnTo>
                  <a:lnTo>
                    <a:pt x="232" y="24"/>
                  </a:lnTo>
                  <a:lnTo>
                    <a:pt x="232" y="0"/>
                  </a:lnTo>
                  <a:lnTo>
                    <a:pt x="209" y="24"/>
                  </a:lnTo>
                  <a:lnTo>
                    <a:pt x="180" y="24"/>
                  </a:lnTo>
                  <a:lnTo>
                    <a:pt x="128" y="76"/>
                  </a:lnTo>
                  <a:lnTo>
                    <a:pt x="77" y="105"/>
                  </a:lnTo>
                  <a:lnTo>
                    <a:pt x="77" y="157"/>
                  </a:lnTo>
                  <a:lnTo>
                    <a:pt x="77" y="180"/>
                  </a:lnTo>
                  <a:lnTo>
                    <a:pt x="48" y="180"/>
                  </a:lnTo>
                  <a:lnTo>
                    <a:pt x="0" y="180"/>
                  </a:lnTo>
                  <a:lnTo>
                    <a:pt x="0" y="209"/>
                  </a:lnTo>
                  <a:lnTo>
                    <a:pt x="25" y="209"/>
                  </a:lnTo>
                  <a:lnTo>
                    <a:pt x="0" y="261"/>
                  </a:lnTo>
                  <a:lnTo>
                    <a:pt x="25" y="284"/>
                  </a:lnTo>
                  <a:lnTo>
                    <a:pt x="0" y="312"/>
                  </a:lnTo>
                  <a:lnTo>
                    <a:pt x="25" y="312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52" name="Freeform 66"/>
            <p:cNvSpPr>
              <a:spLocks/>
            </p:cNvSpPr>
            <p:nvPr/>
          </p:nvSpPr>
          <p:spPr bwMode="gray">
            <a:xfrm>
              <a:off x="3360" y="641"/>
              <a:ext cx="51" cy="66"/>
            </a:xfrm>
            <a:custGeom>
              <a:avLst/>
              <a:gdLst>
                <a:gd name="T0" fmla="*/ 79 w 104"/>
                <a:gd name="T1" fmla="*/ 133 h 133"/>
                <a:gd name="T2" fmla="*/ 79 w 104"/>
                <a:gd name="T3" fmla="*/ 104 h 133"/>
                <a:gd name="T4" fmla="*/ 79 w 104"/>
                <a:gd name="T5" fmla="*/ 81 h 133"/>
                <a:gd name="T6" fmla="*/ 104 w 104"/>
                <a:gd name="T7" fmla="*/ 81 h 133"/>
                <a:gd name="T8" fmla="*/ 104 w 104"/>
                <a:gd name="T9" fmla="*/ 52 h 133"/>
                <a:gd name="T10" fmla="*/ 52 w 104"/>
                <a:gd name="T11" fmla="*/ 0 h 133"/>
                <a:gd name="T12" fmla="*/ 27 w 104"/>
                <a:gd name="T13" fmla="*/ 29 h 133"/>
                <a:gd name="T14" fmla="*/ 27 w 104"/>
                <a:gd name="T15" fmla="*/ 0 h 133"/>
                <a:gd name="T16" fmla="*/ 0 w 104"/>
                <a:gd name="T17" fmla="*/ 52 h 133"/>
                <a:gd name="T18" fmla="*/ 0 w 104"/>
                <a:gd name="T19" fmla="*/ 81 h 133"/>
                <a:gd name="T20" fmla="*/ 52 w 104"/>
                <a:gd name="T21" fmla="*/ 104 h 133"/>
                <a:gd name="T22" fmla="*/ 79 w 104"/>
                <a:gd name="T23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" h="133">
                  <a:moveTo>
                    <a:pt x="79" y="133"/>
                  </a:moveTo>
                  <a:lnTo>
                    <a:pt x="79" y="104"/>
                  </a:lnTo>
                  <a:lnTo>
                    <a:pt x="79" y="81"/>
                  </a:lnTo>
                  <a:lnTo>
                    <a:pt x="104" y="81"/>
                  </a:lnTo>
                  <a:lnTo>
                    <a:pt x="104" y="52"/>
                  </a:lnTo>
                  <a:lnTo>
                    <a:pt x="52" y="0"/>
                  </a:lnTo>
                  <a:lnTo>
                    <a:pt x="27" y="29"/>
                  </a:lnTo>
                  <a:lnTo>
                    <a:pt x="27" y="0"/>
                  </a:lnTo>
                  <a:lnTo>
                    <a:pt x="0" y="52"/>
                  </a:lnTo>
                  <a:lnTo>
                    <a:pt x="0" y="81"/>
                  </a:lnTo>
                  <a:lnTo>
                    <a:pt x="52" y="104"/>
                  </a:lnTo>
                  <a:lnTo>
                    <a:pt x="79" y="133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53" name="Freeform 67"/>
            <p:cNvSpPr>
              <a:spLocks/>
            </p:cNvSpPr>
            <p:nvPr/>
          </p:nvSpPr>
          <p:spPr bwMode="gray">
            <a:xfrm>
              <a:off x="3411" y="693"/>
              <a:ext cx="67" cy="66"/>
            </a:xfrm>
            <a:custGeom>
              <a:avLst/>
              <a:gdLst>
                <a:gd name="T0" fmla="*/ 0 w 132"/>
                <a:gd name="T1" fmla="*/ 52 h 132"/>
                <a:gd name="T2" fmla="*/ 27 w 132"/>
                <a:gd name="T3" fmla="*/ 81 h 132"/>
                <a:gd name="T4" fmla="*/ 80 w 132"/>
                <a:gd name="T5" fmla="*/ 104 h 132"/>
                <a:gd name="T6" fmla="*/ 132 w 132"/>
                <a:gd name="T7" fmla="*/ 132 h 132"/>
                <a:gd name="T8" fmla="*/ 132 w 132"/>
                <a:gd name="T9" fmla="*/ 104 h 132"/>
                <a:gd name="T10" fmla="*/ 103 w 132"/>
                <a:gd name="T11" fmla="*/ 81 h 132"/>
                <a:gd name="T12" fmla="*/ 103 w 132"/>
                <a:gd name="T13" fmla="*/ 29 h 132"/>
                <a:gd name="T14" fmla="*/ 103 w 132"/>
                <a:gd name="T15" fmla="*/ 0 h 132"/>
                <a:gd name="T16" fmla="*/ 52 w 132"/>
                <a:gd name="T17" fmla="*/ 0 h 132"/>
                <a:gd name="T18" fmla="*/ 0 w 132"/>
                <a:gd name="T19" fmla="*/ 0 h 132"/>
                <a:gd name="T20" fmla="*/ 0 w 132"/>
                <a:gd name="T21" fmla="*/ 5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32">
                  <a:moveTo>
                    <a:pt x="0" y="52"/>
                  </a:moveTo>
                  <a:lnTo>
                    <a:pt x="27" y="81"/>
                  </a:lnTo>
                  <a:lnTo>
                    <a:pt x="80" y="104"/>
                  </a:lnTo>
                  <a:lnTo>
                    <a:pt x="132" y="132"/>
                  </a:lnTo>
                  <a:lnTo>
                    <a:pt x="132" y="104"/>
                  </a:lnTo>
                  <a:lnTo>
                    <a:pt x="103" y="81"/>
                  </a:lnTo>
                  <a:lnTo>
                    <a:pt x="103" y="29"/>
                  </a:lnTo>
                  <a:lnTo>
                    <a:pt x="103" y="0"/>
                  </a:lnTo>
                  <a:lnTo>
                    <a:pt x="52" y="0"/>
                  </a:lnTo>
                  <a:lnTo>
                    <a:pt x="0" y="0"/>
                  </a:lnTo>
                  <a:lnTo>
                    <a:pt x="0" y="52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54" name="Freeform 68"/>
            <p:cNvSpPr>
              <a:spLocks/>
            </p:cNvSpPr>
            <p:nvPr/>
          </p:nvSpPr>
          <p:spPr bwMode="gray">
            <a:xfrm>
              <a:off x="3504" y="707"/>
              <a:ext cx="51" cy="78"/>
            </a:xfrm>
            <a:custGeom>
              <a:avLst/>
              <a:gdLst>
                <a:gd name="T0" fmla="*/ 23 w 104"/>
                <a:gd name="T1" fmla="*/ 103 h 155"/>
                <a:gd name="T2" fmla="*/ 23 w 104"/>
                <a:gd name="T3" fmla="*/ 155 h 155"/>
                <a:gd name="T4" fmla="*/ 52 w 104"/>
                <a:gd name="T5" fmla="*/ 126 h 155"/>
                <a:gd name="T6" fmla="*/ 104 w 104"/>
                <a:gd name="T7" fmla="*/ 126 h 155"/>
                <a:gd name="T8" fmla="*/ 104 w 104"/>
                <a:gd name="T9" fmla="*/ 103 h 155"/>
                <a:gd name="T10" fmla="*/ 104 w 104"/>
                <a:gd name="T11" fmla="*/ 75 h 155"/>
                <a:gd name="T12" fmla="*/ 75 w 104"/>
                <a:gd name="T13" fmla="*/ 52 h 155"/>
                <a:gd name="T14" fmla="*/ 52 w 104"/>
                <a:gd name="T15" fmla="*/ 23 h 155"/>
                <a:gd name="T16" fmla="*/ 52 w 104"/>
                <a:gd name="T17" fmla="*/ 0 h 155"/>
                <a:gd name="T18" fmla="*/ 23 w 104"/>
                <a:gd name="T19" fmla="*/ 23 h 155"/>
                <a:gd name="T20" fmla="*/ 0 w 104"/>
                <a:gd name="T21" fmla="*/ 23 h 155"/>
                <a:gd name="T22" fmla="*/ 0 w 104"/>
                <a:gd name="T23" fmla="*/ 52 h 155"/>
                <a:gd name="T24" fmla="*/ 23 w 104"/>
                <a:gd name="T25" fmla="*/ 75 h 155"/>
                <a:gd name="T26" fmla="*/ 23 w 104"/>
                <a:gd name="T27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" h="155">
                  <a:moveTo>
                    <a:pt x="23" y="103"/>
                  </a:moveTo>
                  <a:lnTo>
                    <a:pt x="23" y="155"/>
                  </a:lnTo>
                  <a:lnTo>
                    <a:pt x="52" y="126"/>
                  </a:lnTo>
                  <a:lnTo>
                    <a:pt x="104" y="126"/>
                  </a:lnTo>
                  <a:lnTo>
                    <a:pt x="104" y="103"/>
                  </a:lnTo>
                  <a:lnTo>
                    <a:pt x="104" y="75"/>
                  </a:lnTo>
                  <a:lnTo>
                    <a:pt x="75" y="52"/>
                  </a:lnTo>
                  <a:lnTo>
                    <a:pt x="52" y="23"/>
                  </a:lnTo>
                  <a:lnTo>
                    <a:pt x="52" y="0"/>
                  </a:lnTo>
                  <a:lnTo>
                    <a:pt x="23" y="23"/>
                  </a:lnTo>
                  <a:lnTo>
                    <a:pt x="0" y="23"/>
                  </a:lnTo>
                  <a:lnTo>
                    <a:pt x="0" y="52"/>
                  </a:lnTo>
                  <a:lnTo>
                    <a:pt x="23" y="75"/>
                  </a:lnTo>
                  <a:lnTo>
                    <a:pt x="23" y="103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55" name="Freeform 69"/>
            <p:cNvSpPr>
              <a:spLocks/>
            </p:cNvSpPr>
            <p:nvPr/>
          </p:nvSpPr>
          <p:spPr bwMode="gray">
            <a:xfrm>
              <a:off x="3360" y="707"/>
              <a:ext cx="39" cy="26"/>
            </a:xfrm>
            <a:custGeom>
              <a:avLst/>
              <a:gdLst>
                <a:gd name="T0" fmla="*/ 79 w 79"/>
                <a:gd name="T1" fmla="*/ 23 h 52"/>
                <a:gd name="T2" fmla="*/ 52 w 79"/>
                <a:gd name="T3" fmla="*/ 0 h 52"/>
                <a:gd name="T4" fmla="*/ 0 w 79"/>
                <a:gd name="T5" fmla="*/ 23 h 52"/>
                <a:gd name="T6" fmla="*/ 52 w 79"/>
                <a:gd name="T7" fmla="*/ 52 h 52"/>
                <a:gd name="T8" fmla="*/ 79 w 79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2">
                  <a:moveTo>
                    <a:pt x="79" y="23"/>
                  </a:moveTo>
                  <a:lnTo>
                    <a:pt x="52" y="0"/>
                  </a:lnTo>
                  <a:lnTo>
                    <a:pt x="0" y="23"/>
                  </a:lnTo>
                  <a:lnTo>
                    <a:pt x="52" y="52"/>
                  </a:lnTo>
                  <a:lnTo>
                    <a:pt x="79" y="23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56" name="Freeform 70"/>
            <p:cNvSpPr>
              <a:spLocks/>
            </p:cNvSpPr>
            <p:nvPr/>
          </p:nvSpPr>
          <p:spPr bwMode="gray">
            <a:xfrm>
              <a:off x="3983" y="733"/>
              <a:ext cx="93" cy="65"/>
            </a:xfrm>
            <a:custGeom>
              <a:avLst/>
              <a:gdLst>
                <a:gd name="T0" fmla="*/ 27 w 184"/>
                <a:gd name="T1" fmla="*/ 103 h 128"/>
                <a:gd name="T2" fmla="*/ 52 w 184"/>
                <a:gd name="T3" fmla="*/ 128 h 128"/>
                <a:gd name="T4" fmla="*/ 79 w 184"/>
                <a:gd name="T5" fmla="*/ 128 h 128"/>
                <a:gd name="T6" fmla="*/ 79 w 184"/>
                <a:gd name="T7" fmla="*/ 103 h 128"/>
                <a:gd name="T8" fmla="*/ 131 w 184"/>
                <a:gd name="T9" fmla="*/ 103 h 128"/>
                <a:gd name="T10" fmla="*/ 155 w 184"/>
                <a:gd name="T11" fmla="*/ 74 h 128"/>
                <a:gd name="T12" fmla="*/ 104 w 184"/>
                <a:gd name="T13" fmla="*/ 51 h 128"/>
                <a:gd name="T14" fmla="*/ 104 w 184"/>
                <a:gd name="T15" fmla="*/ 23 h 128"/>
                <a:gd name="T16" fmla="*/ 155 w 184"/>
                <a:gd name="T17" fmla="*/ 74 h 128"/>
                <a:gd name="T18" fmla="*/ 184 w 184"/>
                <a:gd name="T19" fmla="*/ 51 h 128"/>
                <a:gd name="T20" fmla="*/ 184 w 184"/>
                <a:gd name="T21" fmla="*/ 23 h 128"/>
                <a:gd name="T22" fmla="*/ 131 w 184"/>
                <a:gd name="T23" fmla="*/ 0 h 128"/>
                <a:gd name="T24" fmla="*/ 104 w 184"/>
                <a:gd name="T25" fmla="*/ 0 h 128"/>
                <a:gd name="T26" fmla="*/ 79 w 184"/>
                <a:gd name="T27" fmla="*/ 0 h 128"/>
                <a:gd name="T28" fmla="*/ 52 w 184"/>
                <a:gd name="T29" fmla="*/ 23 h 128"/>
                <a:gd name="T30" fmla="*/ 52 w 184"/>
                <a:gd name="T31" fmla="*/ 0 h 128"/>
                <a:gd name="T32" fmla="*/ 27 w 184"/>
                <a:gd name="T33" fmla="*/ 0 h 128"/>
                <a:gd name="T34" fmla="*/ 0 w 184"/>
                <a:gd name="T35" fmla="*/ 51 h 128"/>
                <a:gd name="T36" fmla="*/ 27 w 184"/>
                <a:gd name="T37" fmla="*/ 74 h 128"/>
                <a:gd name="T38" fmla="*/ 27 w 184"/>
                <a:gd name="T39" fmla="*/ 10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4" h="128">
                  <a:moveTo>
                    <a:pt x="27" y="103"/>
                  </a:moveTo>
                  <a:lnTo>
                    <a:pt x="52" y="128"/>
                  </a:lnTo>
                  <a:lnTo>
                    <a:pt x="79" y="128"/>
                  </a:lnTo>
                  <a:lnTo>
                    <a:pt x="79" y="103"/>
                  </a:lnTo>
                  <a:lnTo>
                    <a:pt x="131" y="103"/>
                  </a:lnTo>
                  <a:lnTo>
                    <a:pt x="155" y="74"/>
                  </a:lnTo>
                  <a:lnTo>
                    <a:pt x="104" y="51"/>
                  </a:lnTo>
                  <a:lnTo>
                    <a:pt x="104" y="23"/>
                  </a:lnTo>
                  <a:lnTo>
                    <a:pt x="155" y="74"/>
                  </a:lnTo>
                  <a:lnTo>
                    <a:pt x="184" y="51"/>
                  </a:lnTo>
                  <a:lnTo>
                    <a:pt x="184" y="23"/>
                  </a:lnTo>
                  <a:lnTo>
                    <a:pt x="131" y="0"/>
                  </a:lnTo>
                  <a:lnTo>
                    <a:pt x="104" y="0"/>
                  </a:lnTo>
                  <a:lnTo>
                    <a:pt x="79" y="0"/>
                  </a:lnTo>
                  <a:lnTo>
                    <a:pt x="52" y="23"/>
                  </a:lnTo>
                  <a:lnTo>
                    <a:pt x="52" y="0"/>
                  </a:lnTo>
                  <a:lnTo>
                    <a:pt x="27" y="0"/>
                  </a:lnTo>
                  <a:lnTo>
                    <a:pt x="0" y="51"/>
                  </a:lnTo>
                  <a:lnTo>
                    <a:pt x="27" y="74"/>
                  </a:lnTo>
                  <a:lnTo>
                    <a:pt x="27" y="103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57" name="Freeform 71"/>
            <p:cNvSpPr>
              <a:spLocks/>
            </p:cNvSpPr>
            <p:nvPr/>
          </p:nvSpPr>
          <p:spPr bwMode="gray">
            <a:xfrm>
              <a:off x="4700" y="875"/>
              <a:ext cx="48" cy="10"/>
            </a:xfrm>
            <a:custGeom>
              <a:avLst/>
              <a:gdLst>
                <a:gd name="T0" fmla="*/ 79 w 96"/>
                <a:gd name="T1" fmla="*/ 0 h 19"/>
                <a:gd name="T2" fmla="*/ 0 w 96"/>
                <a:gd name="T3" fmla="*/ 0 h 19"/>
                <a:gd name="T4" fmla="*/ 96 w 96"/>
                <a:gd name="T5" fmla="*/ 19 h 19"/>
                <a:gd name="T6" fmla="*/ 79 w 96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">
                  <a:moveTo>
                    <a:pt x="79" y="0"/>
                  </a:moveTo>
                  <a:lnTo>
                    <a:pt x="0" y="0"/>
                  </a:lnTo>
                  <a:lnTo>
                    <a:pt x="96" y="19"/>
                  </a:lnTo>
                  <a:lnTo>
                    <a:pt x="79" y="0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58" name="Freeform 72"/>
            <p:cNvSpPr>
              <a:spLocks/>
            </p:cNvSpPr>
            <p:nvPr/>
          </p:nvSpPr>
          <p:spPr bwMode="gray">
            <a:xfrm>
              <a:off x="3932" y="2540"/>
              <a:ext cx="155" cy="168"/>
            </a:xfrm>
            <a:custGeom>
              <a:avLst/>
              <a:gdLst>
                <a:gd name="T0" fmla="*/ 311 w 311"/>
                <a:gd name="T1" fmla="*/ 312 h 335"/>
                <a:gd name="T2" fmla="*/ 311 w 311"/>
                <a:gd name="T3" fmla="*/ 284 h 335"/>
                <a:gd name="T4" fmla="*/ 288 w 311"/>
                <a:gd name="T5" fmla="*/ 261 h 335"/>
                <a:gd name="T6" fmla="*/ 288 w 311"/>
                <a:gd name="T7" fmla="*/ 232 h 335"/>
                <a:gd name="T8" fmla="*/ 259 w 311"/>
                <a:gd name="T9" fmla="*/ 209 h 335"/>
                <a:gd name="T10" fmla="*/ 235 w 311"/>
                <a:gd name="T11" fmla="*/ 180 h 335"/>
                <a:gd name="T12" fmla="*/ 208 w 311"/>
                <a:gd name="T13" fmla="*/ 155 h 335"/>
                <a:gd name="T14" fmla="*/ 183 w 311"/>
                <a:gd name="T15" fmla="*/ 155 h 335"/>
                <a:gd name="T16" fmla="*/ 183 w 311"/>
                <a:gd name="T17" fmla="*/ 128 h 335"/>
                <a:gd name="T18" fmla="*/ 156 w 311"/>
                <a:gd name="T19" fmla="*/ 103 h 335"/>
                <a:gd name="T20" fmla="*/ 131 w 311"/>
                <a:gd name="T21" fmla="*/ 103 h 335"/>
                <a:gd name="T22" fmla="*/ 131 w 311"/>
                <a:gd name="T23" fmla="*/ 51 h 335"/>
                <a:gd name="T24" fmla="*/ 104 w 311"/>
                <a:gd name="T25" fmla="*/ 51 h 335"/>
                <a:gd name="T26" fmla="*/ 79 w 311"/>
                <a:gd name="T27" fmla="*/ 24 h 335"/>
                <a:gd name="T28" fmla="*/ 52 w 311"/>
                <a:gd name="T29" fmla="*/ 0 h 335"/>
                <a:gd name="T30" fmla="*/ 0 w 311"/>
                <a:gd name="T31" fmla="*/ 24 h 335"/>
                <a:gd name="T32" fmla="*/ 27 w 311"/>
                <a:gd name="T33" fmla="*/ 51 h 335"/>
                <a:gd name="T34" fmla="*/ 52 w 311"/>
                <a:gd name="T35" fmla="*/ 76 h 335"/>
                <a:gd name="T36" fmla="*/ 79 w 311"/>
                <a:gd name="T37" fmla="*/ 128 h 335"/>
                <a:gd name="T38" fmla="*/ 104 w 311"/>
                <a:gd name="T39" fmla="*/ 155 h 335"/>
                <a:gd name="T40" fmla="*/ 104 w 311"/>
                <a:gd name="T41" fmla="*/ 180 h 335"/>
                <a:gd name="T42" fmla="*/ 104 w 311"/>
                <a:gd name="T43" fmla="*/ 232 h 335"/>
                <a:gd name="T44" fmla="*/ 131 w 311"/>
                <a:gd name="T45" fmla="*/ 261 h 335"/>
                <a:gd name="T46" fmla="*/ 156 w 311"/>
                <a:gd name="T47" fmla="*/ 284 h 335"/>
                <a:gd name="T48" fmla="*/ 208 w 311"/>
                <a:gd name="T49" fmla="*/ 312 h 335"/>
                <a:gd name="T50" fmla="*/ 235 w 311"/>
                <a:gd name="T51" fmla="*/ 335 h 335"/>
                <a:gd name="T52" fmla="*/ 259 w 311"/>
                <a:gd name="T53" fmla="*/ 335 h 335"/>
                <a:gd name="T54" fmla="*/ 288 w 311"/>
                <a:gd name="T55" fmla="*/ 335 h 335"/>
                <a:gd name="T56" fmla="*/ 311 w 311"/>
                <a:gd name="T57" fmla="*/ 312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1" h="335">
                  <a:moveTo>
                    <a:pt x="311" y="312"/>
                  </a:moveTo>
                  <a:lnTo>
                    <a:pt x="311" y="284"/>
                  </a:lnTo>
                  <a:lnTo>
                    <a:pt x="288" y="261"/>
                  </a:lnTo>
                  <a:lnTo>
                    <a:pt x="288" y="232"/>
                  </a:lnTo>
                  <a:lnTo>
                    <a:pt x="259" y="209"/>
                  </a:lnTo>
                  <a:lnTo>
                    <a:pt x="235" y="180"/>
                  </a:lnTo>
                  <a:lnTo>
                    <a:pt x="208" y="155"/>
                  </a:lnTo>
                  <a:lnTo>
                    <a:pt x="183" y="155"/>
                  </a:lnTo>
                  <a:lnTo>
                    <a:pt x="183" y="128"/>
                  </a:lnTo>
                  <a:lnTo>
                    <a:pt x="156" y="103"/>
                  </a:lnTo>
                  <a:lnTo>
                    <a:pt x="131" y="103"/>
                  </a:lnTo>
                  <a:lnTo>
                    <a:pt x="131" y="51"/>
                  </a:lnTo>
                  <a:lnTo>
                    <a:pt x="104" y="51"/>
                  </a:lnTo>
                  <a:lnTo>
                    <a:pt x="79" y="24"/>
                  </a:lnTo>
                  <a:lnTo>
                    <a:pt x="52" y="0"/>
                  </a:lnTo>
                  <a:lnTo>
                    <a:pt x="0" y="24"/>
                  </a:lnTo>
                  <a:lnTo>
                    <a:pt x="27" y="51"/>
                  </a:lnTo>
                  <a:lnTo>
                    <a:pt x="52" y="76"/>
                  </a:lnTo>
                  <a:lnTo>
                    <a:pt x="79" y="128"/>
                  </a:lnTo>
                  <a:lnTo>
                    <a:pt x="104" y="155"/>
                  </a:lnTo>
                  <a:lnTo>
                    <a:pt x="104" y="180"/>
                  </a:lnTo>
                  <a:lnTo>
                    <a:pt x="104" y="232"/>
                  </a:lnTo>
                  <a:lnTo>
                    <a:pt x="131" y="261"/>
                  </a:lnTo>
                  <a:lnTo>
                    <a:pt x="156" y="284"/>
                  </a:lnTo>
                  <a:lnTo>
                    <a:pt x="208" y="312"/>
                  </a:lnTo>
                  <a:lnTo>
                    <a:pt x="235" y="335"/>
                  </a:lnTo>
                  <a:lnTo>
                    <a:pt x="259" y="335"/>
                  </a:lnTo>
                  <a:lnTo>
                    <a:pt x="288" y="335"/>
                  </a:lnTo>
                  <a:lnTo>
                    <a:pt x="311" y="312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59" name="Freeform 73"/>
            <p:cNvSpPr>
              <a:spLocks/>
            </p:cNvSpPr>
            <p:nvPr/>
          </p:nvSpPr>
          <p:spPr bwMode="gray">
            <a:xfrm>
              <a:off x="3919" y="2540"/>
              <a:ext cx="13" cy="13"/>
            </a:xfrm>
            <a:custGeom>
              <a:avLst/>
              <a:gdLst>
                <a:gd name="T0" fmla="*/ 0 w 25"/>
                <a:gd name="T1" fmla="*/ 0 h 24"/>
                <a:gd name="T2" fmla="*/ 25 w 25"/>
                <a:gd name="T3" fmla="*/ 24 h 24"/>
                <a:gd name="T4" fmla="*/ 25 w 25"/>
                <a:gd name="T5" fmla="*/ 0 h 24"/>
                <a:gd name="T6" fmla="*/ 0 w 25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4">
                  <a:moveTo>
                    <a:pt x="0" y="0"/>
                  </a:moveTo>
                  <a:lnTo>
                    <a:pt x="25" y="24"/>
                  </a:lnTo>
                  <a:lnTo>
                    <a:pt x="25" y="0"/>
                  </a:lnTo>
                  <a:lnTo>
                    <a:pt x="0" y="0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60" name="Freeform 74"/>
            <p:cNvSpPr>
              <a:spLocks/>
            </p:cNvSpPr>
            <p:nvPr/>
          </p:nvSpPr>
          <p:spPr bwMode="gray">
            <a:xfrm>
              <a:off x="2605" y="1903"/>
              <a:ext cx="52" cy="26"/>
            </a:xfrm>
            <a:custGeom>
              <a:avLst/>
              <a:gdLst>
                <a:gd name="T0" fmla="*/ 52 w 104"/>
                <a:gd name="T1" fmla="*/ 0 h 52"/>
                <a:gd name="T2" fmla="*/ 25 w 104"/>
                <a:gd name="T3" fmla="*/ 0 h 52"/>
                <a:gd name="T4" fmla="*/ 0 w 104"/>
                <a:gd name="T5" fmla="*/ 23 h 52"/>
                <a:gd name="T6" fmla="*/ 0 w 104"/>
                <a:gd name="T7" fmla="*/ 52 h 52"/>
                <a:gd name="T8" fmla="*/ 52 w 104"/>
                <a:gd name="T9" fmla="*/ 52 h 52"/>
                <a:gd name="T10" fmla="*/ 77 w 104"/>
                <a:gd name="T11" fmla="*/ 52 h 52"/>
                <a:gd name="T12" fmla="*/ 77 w 104"/>
                <a:gd name="T13" fmla="*/ 23 h 52"/>
                <a:gd name="T14" fmla="*/ 104 w 104"/>
                <a:gd name="T15" fmla="*/ 0 h 52"/>
                <a:gd name="T16" fmla="*/ 77 w 104"/>
                <a:gd name="T17" fmla="*/ 0 h 52"/>
                <a:gd name="T18" fmla="*/ 52 w 104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52">
                  <a:moveTo>
                    <a:pt x="52" y="0"/>
                  </a:moveTo>
                  <a:lnTo>
                    <a:pt x="25" y="0"/>
                  </a:lnTo>
                  <a:lnTo>
                    <a:pt x="0" y="23"/>
                  </a:lnTo>
                  <a:lnTo>
                    <a:pt x="0" y="52"/>
                  </a:lnTo>
                  <a:lnTo>
                    <a:pt x="52" y="52"/>
                  </a:lnTo>
                  <a:lnTo>
                    <a:pt x="77" y="52"/>
                  </a:lnTo>
                  <a:lnTo>
                    <a:pt x="77" y="23"/>
                  </a:lnTo>
                  <a:lnTo>
                    <a:pt x="104" y="0"/>
                  </a:lnTo>
                  <a:lnTo>
                    <a:pt x="77" y="0"/>
                  </a:lnTo>
                  <a:lnTo>
                    <a:pt x="52" y="0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61" name="Freeform 75"/>
            <p:cNvSpPr>
              <a:spLocks/>
            </p:cNvSpPr>
            <p:nvPr/>
          </p:nvSpPr>
          <p:spPr bwMode="gray">
            <a:xfrm>
              <a:off x="2527" y="1850"/>
              <a:ext cx="39" cy="39"/>
            </a:xfrm>
            <a:custGeom>
              <a:avLst/>
              <a:gdLst>
                <a:gd name="T0" fmla="*/ 52 w 77"/>
                <a:gd name="T1" fmla="*/ 0 h 76"/>
                <a:gd name="T2" fmla="*/ 25 w 77"/>
                <a:gd name="T3" fmla="*/ 0 h 76"/>
                <a:gd name="T4" fmla="*/ 0 w 77"/>
                <a:gd name="T5" fmla="*/ 53 h 76"/>
                <a:gd name="T6" fmla="*/ 0 w 77"/>
                <a:gd name="T7" fmla="*/ 76 h 76"/>
                <a:gd name="T8" fmla="*/ 25 w 77"/>
                <a:gd name="T9" fmla="*/ 76 h 76"/>
                <a:gd name="T10" fmla="*/ 52 w 77"/>
                <a:gd name="T11" fmla="*/ 76 h 76"/>
                <a:gd name="T12" fmla="*/ 77 w 77"/>
                <a:gd name="T13" fmla="*/ 53 h 76"/>
                <a:gd name="T14" fmla="*/ 52 w 77"/>
                <a:gd name="T15" fmla="*/ 53 h 76"/>
                <a:gd name="T16" fmla="*/ 77 w 77"/>
                <a:gd name="T17" fmla="*/ 0 h 76"/>
                <a:gd name="T18" fmla="*/ 52 w 77"/>
                <a:gd name="T1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76">
                  <a:moveTo>
                    <a:pt x="52" y="0"/>
                  </a:moveTo>
                  <a:lnTo>
                    <a:pt x="25" y="0"/>
                  </a:lnTo>
                  <a:lnTo>
                    <a:pt x="0" y="53"/>
                  </a:lnTo>
                  <a:lnTo>
                    <a:pt x="0" y="76"/>
                  </a:lnTo>
                  <a:lnTo>
                    <a:pt x="25" y="76"/>
                  </a:lnTo>
                  <a:lnTo>
                    <a:pt x="52" y="76"/>
                  </a:lnTo>
                  <a:lnTo>
                    <a:pt x="77" y="53"/>
                  </a:lnTo>
                  <a:lnTo>
                    <a:pt x="52" y="53"/>
                  </a:lnTo>
                  <a:lnTo>
                    <a:pt x="77" y="0"/>
                  </a:lnTo>
                  <a:lnTo>
                    <a:pt x="52" y="0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62" name="Freeform 76"/>
            <p:cNvSpPr>
              <a:spLocks/>
            </p:cNvSpPr>
            <p:nvPr/>
          </p:nvSpPr>
          <p:spPr bwMode="gray">
            <a:xfrm>
              <a:off x="2280" y="771"/>
              <a:ext cx="2653" cy="1808"/>
            </a:xfrm>
            <a:custGeom>
              <a:avLst/>
              <a:gdLst>
                <a:gd name="T0" fmla="*/ 4712 w 5307"/>
                <a:gd name="T1" fmla="*/ 158 h 3616"/>
                <a:gd name="T2" fmla="*/ 4216 w 5307"/>
                <a:gd name="T3" fmla="*/ 210 h 3616"/>
                <a:gd name="T4" fmla="*/ 3719 w 5307"/>
                <a:gd name="T5" fmla="*/ 288 h 3616"/>
                <a:gd name="T6" fmla="*/ 3383 w 5307"/>
                <a:gd name="T7" fmla="*/ 237 h 3616"/>
                <a:gd name="T8" fmla="*/ 2888 w 5307"/>
                <a:gd name="T9" fmla="*/ 394 h 3616"/>
                <a:gd name="T10" fmla="*/ 2759 w 5307"/>
                <a:gd name="T11" fmla="*/ 106 h 3616"/>
                <a:gd name="T12" fmla="*/ 2604 w 5307"/>
                <a:gd name="T13" fmla="*/ 158 h 3616"/>
                <a:gd name="T14" fmla="*/ 2264 w 5307"/>
                <a:gd name="T15" fmla="*/ 469 h 3616"/>
                <a:gd name="T16" fmla="*/ 2187 w 5307"/>
                <a:gd name="T17" fmla="*/ 624 h 3616"/>
                <a:gd name="T18" fmla="*/ 2264 w 5307"/>
                <a:gd name="T19" fmla="*/ 808 h 3616"/>
                <a:gd name="T20" fmla="*/ 2056 w 5307"/>
                <a:gd name="T21" fmla="*/ 572 h 3616"/>
                <a:gd name="T22" fmla="*/ 1847 w 5307"/>
                <a:gd name="T23" fmla="*/ 860 h 3616"/>
                <a:gd name="T24" fmla="*/ 1484 w 5307"/>
                <a:gd name="T25" fmla="*/ 912 h 3616"/>
                <a:gd name="T26" fmla="*/ 1252 w 5307"/>
                <a:gd name="T27" fmla="*/ 1121 h 3616"/>
                <a:gd name="T28" fmla="*/ 1144 w 5307"/>
                <a:gd name="T29" fmla="*/ 833 h 3616"/>
                <a:gd name="T30" fmla="*/ 912 w 5307"/>
                <a:gd name="T31" fmla="*/ 782 h 3616"/>
                <a:gd name="T32" fmla="*/ 651 w 5307"/>
                <a:gd name="T33" fmla="*/ 1093 h 3616"/>
                <a:gd name="T34" fmla="*/ 495 w 5307"/>
                <a:gd name="T35" fmla="*/ 1405 h 3616"/>
                <a:gd name="T36" fmla="*/ 728 w 5307"/>
                <a:gd name="T37" fmla="*/ 1561 h 3616"/>
                <a:gd name="T38" fmla="*/ 808 w 5307"/>
                <a:gd name="T39" fmla="*/ 1225 h 3616"/>
                <a:gd name="T40" fmla="*/ 912 w 5307"/>
                <a:gd name="T41" fmla="*/ 1196 h 3616"/>
                <a:gd name="T42" fmla="*/ 1171 w 5307"/>
                <a:gd name="T43" fmla="*/ 1354 h 3616"/>
                <a:gd name="T44" fmla="*/ 912 w 5307"/>
                <a:gd name="T45" fmla="*/ 1509 h 3616"/>
                <a:gd name="T46" fmla="*/ 728 w 5307"/>
                <a:gd name="T47" fmla="*/ 1641 h 3616"/>
                <a:gd name="T48" fmla="*/ 572 w 5307"/>
                <a:gd name="T49" fmla="*/ 1613 h 3616"/>
                <a:gd name="T50" fmla="*/ 311 w 5307"/>
                <a:gd name="T51" fmla="*/ 1797 h 3616"/>
                <a:gd name="T52" fmla="*/ 184 w 5307"/>
                <a:gd name="T53" fmla="*/ 2029 h 3616"/>
                <a:gd name="T54" fmla="*/ 0 w 5307"/>
                <a:gd name="T55" fmla="*/ 2317 h 3616"/>
                <a:gd name="T56" fmla="*/ 392 w 5307"/>
                <a:gd name="T57" fmla="*/ 2081 h 3616"/>
                <a:gd name="T58" fmla="*/ 728 w 5307"/>
                <a:gd name="T59" fmla="*/ 2160 h 3616"/>
                <a:gd name="T60" fmla="*/ 780 w 5307"/>
                <a:gd name="T61" fmla="*/ 2133 h 3616"/>
                <a:gd name="T62" fmla="*/ 755 w 5307"/>
                <a:gd name="T63" fmla="*/ 2029 h 3616"/>
                <a:gd name="T64" fmla="*/ 987 w 5307"/>
                <a:gd name="T65" fmla="*/ 2288 h 3616"/>
                <a:gd name="T66" fmla="*/ 1068 w 5307"/>
                <a:gd name="T67" fmla="*/ 2185 h 3616"/>
                <a:gd name="T68" fmla="*/ 1223 w 5307"/>
                <a:gd name="T69" fmla="*/ 1952 h 3616"/>
                <a:gd name="T70" fmla="*/ 1432 w 5307"/>
                <a:gd name="T71" fmla="*/ 1901 h 3616"/>
                <a:gd name="T72" fmla="*/ 1563 w 5307"/>
                <a:gd name="T73" fmla="*/ 2133 h 3616"/>
                <a:gd name="T74" fmla="*/ 1119 w 5307"/>
                <a:gd name="T75" fmla="*/ 2185 h 3616"/>
                <a:gd name="T76" fmla="*/ 1352 w 5307"/>
                <a:gd name="T77" fmla="*/ 2369 h 3616"/>
                <a:gd name="T78" fmla="*/ 1459 w 5307"/>
                <a:gd name="T79" fmla="*/ 2783 h 3616"/>
                <a:gd name="T80" fmla="*/ 1980 w 5307"/>
                <a:gd name="T81" fmla="*/ 3044 h 3616"/>
                <a:gd name="T82" fmla="*/ 2003 w 5307"/>
                <a:gd name="T83" fmla="*/ 2912 h 3616"/>
                <a:gd name="T84" fmla="*/ 1772 w 5307"/>
                <a:gd name="T85" fmla="*/ 2601 h 3616"/>
                <a:gd name="T86" fmla="*/ 2187 w 5307"/>
                <a:gd name="T87" fmla="*/ 2783 h 3616"/>
                <a:gd name="T88" fmla="*/ 2552 w 5307"/>
                <a:gd name="T89" fmla="*/ 2912 h 3616"/>
                <a:gd name="T90" fmla="*/ 3043 w 5307"/>
                <a:gd name="T91" fmla="*/ 2912 h 3616"/>
                <a:gd name="T92" fmla="*/ 3279 w 5307"/>
                <a:gd name="T93" fmla="*/ 3125 h 3616"/>
                <a:gd name="T94" fmla="*/ 3408 w 5307"/>
                <a:gd name="T95" fmla="*/ 3436 h 3616"/>
                <a:gd name="T96" fmla="*/ 3435 w 5307"/>
                <a:gd name="T97" fmla="*/ 3280 h 3616"/>
                <a:gd name="T98" fmla="*/ 3696 w 5307"/>
                <a:gd name="T99" fmla="*/ 3229 h 3616"/>
                <a:gd name="T100" fmla="*/ 3667 w 5307"/>
                <a:gd name="T101" fmla="*/ 2968 h 3616"/>
                <a:gd name="T102" fmla="*/ 4032 w 5307"/>
                <a:gd name="T103" fmla="*/ 2628 h 3616"/>
                <a:gd name="T104" fmla="*/ 3955 w 5307"/>
                <a:gd name="T105" fmla="*/ 2288 h 3616"/>
                <a:gd name="T106" fmla="*/ 4072 w 5307"/>
                <a:gd name="T107" fmla="*/ 2148 h 3616"/>
                <a:gd name="T108" fmla="*/ 4162 w 5307"/>
                <a:gd name="T109" fmla="*/ 2236 h 3616"/>
                <a:gd name="T110" fmla="*/ 4424 w 5307"/>
                <a:gd name="T111" fmla="*/ 1561 h 3616"/>
                <a:gd name="T112" fmla="*/ 4447 w 5307"/>
                <a:gd name="T113" fmla="*/ 1069 h 3616"/>
                <a:gd name="T114" fmla="*/ 4786 w 5307"/>
                <a:gd name="T115" fmla="*/ 912 h 3616"/>
                <a:gd name="T116" fmla="*/ 4892 w 5307"/>
                <a:gd name="T117" fmla="*/ 1354 h 3616"/>
                <a:gd name="T118" fmla="*/ 5023 w 5307"/>
                <a:gd name="T119" fmla="*/ 730 h 3616"/>
                <a:gd name="T120" fmla="*/ 5023 w 5307"/>
                <a:gd name="T121" fmla="*/ 417 h 3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307" h="3616">
                  <a:moveTo>
                    <a:pt x="5203" y="394"/>
                  </a:moveTo>
                  <a:lnTo>
                    <a:pt x="5232" y="342"/>
                  </a:lnTo>
                  <a:lnTo>
                    <a:pt x="5180" y="288"/>
                  </a:lnTo>
                  <a:lnTo>
                    <a:pt x="5099" y="313"/>
                  </a:lnTo>
                  <a:lnTo>
                    <a:pt x="5023" y="261"/>
                  </a:lnTo>
                  <a:lnTo>
                    <a:pt x="4971" y="237"/>
                  </a:lnTo>
                  <a:lnTo>
                    <a:pt x="4936" y="229"/>
                  </a:lnTo>
                  <a:lnTo>
                    <a:pt x="4944" y="237"/>
                  </a:lnTo>
                  <a:lnTo>
                    <a:pt x="4919" y="237"/>
                  </a:lnTo>
                  <a:lnTo>
                    <a:pt x="4840" y="210"/>
                  </a:lnTo>
                  <a:lnTo>
                    <a:pt x="4712" y="158"/>
                  </a:lnTo>
                  <a:lnTo>
                    <a:pt x="4604" y="158"/>
                  </a:lnTo>
                  <a:lnTo>
                    <a:pt x="4527" y="210"/>
                  </a:lnTo>
                  <a:lnTo>
                    <a:pt x="4579" y="237"/>
                  </a:lnTo>
                  <a:lnTo>
                    <a:pt x="4579" y="288"/>
                  </a:lnTo>
                  <a:lnTo>
                    <a:pt x="4552" y="288"/>
                  </a:lnTo>
                  <a:lnTo>
                    <a:pt x="4504" y="237"/>
                  </a:lnTo>
                  <a:lnTo>
                    <a:pt x="4395" y="261"/>
                  </a:lnTo>
                  <a:lnTo>
                    <a:pt x="4372" y="313"/>
                  </a:lnTo>
                  <a:lnTo>
                    <a:pt x="4320" y="288"/>
                  </a:lnTo>
                  <a:lnTo>
                    <a:pt x="4268" y="288"/>
                  </a:lnTo>
                  <a:lnTo>
                    <a:pt x="4216" y="210"/>
                  </a:lnTo>
                  <a:lnTo>
                    <a:pt x="4084" y="210"/>
                  </a:lnTo>
                  <a:lnTo>
                    <a:pt x="4059" y="261"/>
                  </a:lnTo>
                  <a:lnTo>
                    <a:pt x="4007" y="237"/>
                  </a:lnTo>
                  <a:lnTo>
                    <a:pt x="3928" y="237"/>
                  </a:lnTo>
                  <a:lnTo>
                    <a:pt x="3955" y="185"/>
                  </a:lnTo>
                  <a:lnTo>
                    <a:pt x="3903" y="185"/>
                  </a:lnTo>
                  <a:lnTo>
                    <a:pt x="3800" y="261"/>
                  </a:lnTo>
                  <a:lnTo>
                    <a:pt x="3800" y="210"/>
                  </a:lnTo>
                  <a:lnTo>
                    <a:pt x="3719" y="210"/>
                  </a:lnTo>
                  <a:lnTo>
                    <a:pt x="3667" y="237"/>
                  </a:lnTo>
                  <a:lnTo>
                    <a:pt x="3719" y="288"/>
                  </a:lnTo>
                  <a:lnTo>
                    <a:pt x="3696" y="288"/>
                  </a:lnTo>
                  <a:lnTo>
                    <a:pt x="3696" y="313"/>
                  </a:lnTo>
                  <a:lnTo>
                    <a:pt x="3644" y="313"/>
                  </a:lnTo>
                  <a:lnTo>
                    <a:pt x="3615" y="313"/>
                  </a:lnTo>
                  <a:lnTo>
                    <a:pt x="3563" y="365"/>
                  </a:lnTo>
                  <a:lnTo>
                    <a:pt x="3563" y="394"/>
                  </a:lnTo>
                  <a:lnTo>
                    <a:pt x="3512" y="365"/>
                  </a:lnTo>
                  <a:lnTo>
                    <a:pt x="3487" y="342"/>
                  </a:lnTo>
                  <a:lnTo>
                    <a:pt x="3435" y="342"/>
                  </a:lnTo>
                  <a:lnTo>
                    <a:pt x="3435" y="313"/>
                  </a:lnTo>
                  <a:lnTo>
                    <a:pt x="3383" y="237"/>
                  </a:lnTo>
                  <a:lnTo>
                    <a:pt x="3304" y="237"/>
                  </a:lnTo>
                  <a:lnTo>
                    <a:pt x="3279" y="237"/>
                  </a:lnTo>
                  <a:lnTo>
                    <a:pt x="3279" y="288"/>
                  </a:lnTo>
                  <a:lnTo>
                    <a:pt x="3176" y="313"/>
                  </a:lnTo>
                  <a:lnTo>
                    <a:pt x="3176" y="288"/>
                  </a:lnTo>
                  <a:lnTo>
                    <a:pt x="3147" y="288"/>
                  </a:lnTo>
                  <a:lnTo>
                    <a:pt x="3072" y="313"/>
                  </a:lnTo>
                  <a:lnTo>
                    <a:pt x="2968" y="288"/>
                  </a:lnTo>
                  <a:lnTo>
                    <a:pt x="2968" y="342"/>
                  </a:lnTo>
                  <a:lnTo>
                    <a:pt x="2915" y="365"/>
                  </a:lnTo>
                  <a:lnTo>
                    <a:pt x="2888" y="394"/>
                  </a:lnTo>
                  <a:lnTo>
                    <a:pt x="2863" y="394"/>
                  </a:lnTo>
                  <a:lnTo>
                    <a:pt x="2915" y="288"/>
                  </a:lnTo>
                  <a:lnTo>
                    <a:pt x="2940" y="261"/>
                  </a:lnTo>
                  <a:lnTo>
                    <a:pt x="2940" y="237"/>
                  </a:lnTo>
                  <a:lnTo>
                    <a:pt x="2940" y="185"/>
                  </a:lnTo>
                  <a:lnTo>
                    <a:pt x="2915" y="133"/>
                  </a:lnTo>
                  <a:lnTo>
                    <a:pt x="2915" y="81"/>
                  </a:lnTo>
                  <a:lnTo>
                    <a:pt x="2836" y="54"/>
                  </a:lnTo>
                  <a:lnTo>
                    <a:pt x="2784" y="54"/>
                  </a:lnTo>
                  <a:lnTo>
                    <a:pt x="2759" y="54"/>
                  </a:lnTo>
                  <a:lnTo>
                    <a:pt x="2759" y="106"/>
                  </a:lnTo>
                  <a:lnTo>
                    <a:pt x="2732" y="106"/>
                  </a:lnTo>
                  <a:lnTo>
                    <a:pt x="2707" y="54"/>
                  </a:lnTo>
                  <a:lnTo>
                    <a:pt x="2655" y="29"/>
                  </a:lnTo>
                  <a:lnTo>
                    <a:pt x="2627" y="0"/>
                  </a:lnTo>
                  <a:lnTo>
                    <a:pt x="2604" y="0"/>
                  </a:lnTo>
                  <a:lnTo>
                    <a:pt x="2575" y="54"/>
                  </a:lnTo>
                  <a:lnTo>
                    <a:pt x="2575" y="81"/>
                  </a:lnTo>
                  <a:lnTo>
                    <a:pt x="2627" y="106"/>
                  </a:lnTo>
                  <a:lnTo>
                    <a:pt x="2604" y="133"/>
                  </a:lnTo>
                  <a:lnTo>
                    <a:pt x="2627" y="158"/>
                  </a:lnTo>
                  <a:lnTo>
                    <a:pt x="2604" y="158"/>
                  </a:lnTo>
                  <a:lnTo>
                    <a:pt x="2575" y="210"/>
                  </a:lnTo>
                  <a:lnTo>
                    <a:pt x="2500" y="210"/>
                  </a:lnTo>
                  <a:lnTo>
                    <a:pt x="2471" y="210"/>
                  </a:lnTo>
                  <a:lnTo>
                    <a:pt x="2448" y="210"/>
                  </a:lnTo>
                  <a:lnTo>
                    <a:pt x="2448" y="237"/>
                  </a:lnTo>
                  <a:lnTo>
                    <a:pt x="2367" y="288"/>
                  </a:lnTo>
                  <a:lnTo>
                    <a:pt x="2367" y="365"/>
                  </a:lnTo>
                  <a:lnTo>
                    <a:pt x="2396" y="417"/>
                  </a:lnTo>
                  <a:lnTo>
                    <a:pt x="2367" y="417"/>
                  </a:lnTo>
                  <a:lnTo>
                    <a:pt x="2291" y="446"/>
                  </a:lnTo>
                  <a:lnTo>
                    <a:pt x="2264" y="469"/>
                  </a:lnTo>
                  <a:lnTo>
                    <a:pt x="2291" y="549"/>
                  </a:lnTo>
                  <a:lnTo>
                    <a:pt x="2367" y="549"/>
                  </a:lnTo>
                  <a:lnTo>
                    <a:pt x="2367" y="601"/>
                  </a:lnTo>
                  <a:lnTo>
                    <a:pt x="2419" y="653"/>
                  </a:lnTo>
                  <a:lnTo>
                    <a:pt x="2448" y="730"/>
                  </a:lnTo>
                  <a:lnTo>
                    <a:pt x="2396" y="678"/>
                  </a:lnTo>
                  <a:lnTo>
                    <a:pt x="2367" y="601"/>
                  </a:lnTo>
                  <a:lnTo>
                    <a:pt x="2264" y="549"/>
                  </a:lnTo>
                  <a:lnTo>
                    <a:pt x="2239" y="549"/>
                  </a:lnTo>
                  <a:lnTo>
                    <a:pt x="2239" y="572"/>
                  </a:lnTo>
                  <a:lnTo>
                    <a:pt x="2187" y="624"/>
                  </a:lnTo>
                  <a:lnTo>
                    <a:pt x="2239" y="624"/>
                  </a:lnTo>
                  <a:lnTo>
                    <a:pt x="2264" y="653"/>
                  </a:lnTo>
                  <a:lnTo>
                    <a:pt x="2187" y="653"/>
                  </a:lnTo>
                  <a:lnTo>
                    <a:pt x="2135" y="601"/>
                  </a:lnTo>
                  <a:lnTo>
                    <a:pt x="2135" y="653"/>
                  </a:lnTo>
                  <a:lnTo>
                    <a:pt x="2187" y="730"/>
                  </a:lnTo>
                  <a:lnTo>
                    <a:pt x="2187" y="757"/>
                  </a:lnTo>
                  <a:lnTo>
                    <a:pt x="2212" y="782"/>
                  </a:lnTo>
                  <a:lnTo>
                    <a:pt x="2291" y="782"/>
                  </a:lnTo>
                  <a:lnTo>
                    <a:pt x="2327" y="841"/>
                  </a:lnTo>
                  <a:lnTo>
                    <a:pt x="2264" y="808"/>
                  </a:lnTo>
                  <a:lnTo>
                    <a:pt x="2239" y="808"/>
                  </a:lnTo>
                  <a:lnTo>
                    <a:pt x="2212" y="833"/>
                  </a:lnTo>
                  <a:lnTo>
                    <a:pt x="2239" y="912"/>
                  </a:lnTo>
                  <a:lnTo>
                    <a:pt x="2212" y="989"/>
                  </a:lnTo>
                  <a:lnTo>
                    <a:pt x="2160" y="989"/>
                  </a:lnTo>
                  <a:lnTo>
                    <a:pt x="2108" y="989"/>
                  </a:lnTo>
                  <a:lnTo>
                    <a:pt x="2160" y="966"/>
                  </a:lnTo>
                  <a:lnTo>
                    <a:pt x="2187" y="860"/>
                  </a:lnTo>
                  <a:lnTo>
                    <a:pt x="2187" y="808"/>
                  </a:lnTo>
                  <a:lnTo>
                    <a:pt x="2083" y="653"/>
                  </a:lnTo>
                  <a:lnTo>
                    <a:pt x="2056" y="572"/>
                  </a:lnTo>
                  <a:lnTo>
                    <a:pt x="2003" y="549"/>
                  </a:lnTo>
                  <a:lnTo>
                    <a:pt x="1980" y="678"/>
                  </a:lnTo>
                  <a:lnTo>
                    <a:pt x="2003" y="757"/>
                  </a:lnTo>
                  <a:lnTo>
                    <a:pt x="2056" y="808"/>
                  </a:lnTo>
                  <a:lnTo>
                    <a:pt x="2056" y="833"/>
                  </a:lnTo>
                  <a:lnTo>
                    <a:pt x="2003" y="808"/>
                  </a:lnTo>
                  <a:lnTo>
                    <a:pt x="1951" y="782"/>
                  </a:lnTo>
                  <a:lnTo>
                    <a:pt x="1847" y="782"/>
                  </a:lnTo>
                  <a:lnTo>
                    <a:pt x="1876" y="833"/>
                  </a:lnTo>
                  <a:lnTo>
                    <a:pt x="1876" y="860"/>
                  </a:lnTo>
                  <a:lnTo>
                    <a:pt x="1847" y="860"/>
                  </a:lnTo>
                  <a:lnTo>
                    <a:pt x="1824" y="833"/>
                  </a:lnTo>
                  <a:lnTo>
                    <a:pt x="1743" y="885"/>
                  </a:lnTo>
                  <a:lnTo>
                    <a:pt x="1720" y="885"/>
                  </a:lnTo>
                  <a:lnTo>
                    <a:pt x="1692" y="860"/>
                  </a:lnTo>
                  <a:lnTo>
                    <a:pt x="1615" y="912"/>
                  </a:lnTo>
                  <a:lnTo>
                    <a:pt x="1588" y="937"/>
                  </a:lnTo>
                  <a:lnTo>
                    <a:pt x="1563" y="937"/>
                  </a:lnTo>
                  <a:lnTo>
                    <a:pt x="1536" y="989"/>
                  </a:lnTo>
                  <a:lnTo>
                    <a:pt x="1507" y="966"/>
                  </a:lnTo>
                  <a:lnTo>
                    <a:pt x="1507" y="885"/>
                  </a:lnTo>
                  <a:lnTo>
                    <a:pt x="1484" y="912"/>
                  </a:lnTo>
                  <a:lnTo>
                    <a:pt x="1459" y="937"/>
                  </a:lnTo>
                  <a:lnTo>
                    <a:pt x="1484" y="1018"/>
                  </a:lnTo>
                  <a:lnTo>
                    <a:pt x="1459" y="1041"/>
                  </a:lnTo>
                  <a:lnTo>
                    <a:pt x="1407" y="1041"/>
                  </a:lnTo>
                  <a:lnTo>
                    <a:pt x="1379" y="1093"/>
                  </a:lnTo>
                  <a:lnTo>
                    <a:pt x="1379" y="1121"/>
                  </a:lnTo>
                  <a:lnTo>
                    <a:pt x="1379" y="1144"/>
                  </a:lnTo>
                  <a:lnTo>
                    <a:pt x="1327" y="1093"/>
                  </a:lnTo>
                  <a:lnTo>
                    <a:pt x="1300" y="1144"/>
                  </a:lnTo>
                  <a:lnTo>
                    <a:pt x="1300" y="1173"/>
                  </a:lnTo>
                  <a:lnTo>
                    <a:pt x="1252" y="1121"/>
                  </a:lnTo>
                  <a:lnTo>
                    <a:pt x="1252" y="1041"/>
                  </a:lnTo>
                  <a:lnTo>
                    <a:pt x="1196" y="1018"/>
                  </a:lnTo>
                  <a:lnTo>
                    <a:pt x="1196" y="989"/>
                  </a:lnTo>
                  <a:lnTo>
                    <a:pt x="1252" y="1018"/>
                  </a:lnTo>
                  <a:lnTo>
                    <a:pt x="1300" y="1041"/>
                  </a:lnTo>
                  <a:lnTo>
                    <a:pt x="1352" y="1018"/>
                  </a:lnTo>
                  <a:lnTo>
                    <a:pt x="1379" y="989"/>
                  </a:lnTo>
                  <a:lnTo>
                    <a:pt x="1300" y="885"/>
                  </a:lnTo>
                  <a:lnTo>
                    <a:pt x="1252" y="860"/>
                  </a:lnTo>
                  <a:lnTo>
                    <a:pt x="1196" y="860"/>
                  </a:lnTo>
                  <a:lnTo>
                    <a:pt x="1144" y="833"/>
                  </a:lnTo>
                  <a:lnTo>
                    <a:pt x="1119" y="808"/>
                  </a:lnTo>
                  <a:lnTo>
                    <a:pt x="1091" y="808"/>
                  </a:lnTo>
                  <a:lnTo>
                    <a:pt x="1119" y="782"/>
                  </a:lnTo>
                  <a:lnTo>
                    <a:pt x="1091" y="757"/>
                  </a:lnTo>
                  <a:lnTo>
                    <a:pt x="1039" y="757"/>
                  </a:lnTo>
                  <a:lnTo>
                    <a:pt x="1016" y="782"/>
                  </a:lnTo>
                  <a:lnTo>
                    <a:pt x="987" y="757"/>
                  </a:lnTo>
                  <a:lnTo>
                    <a:pt x="964" y="757"/>
                  </a:lnTo>
                  <a:lnTo>
                    <a:pt x="964" y="782"/>
                  </a:lnTo>
                  <a:lnTo>
                    <a:pt x="935" y="782"/>
                  </a:lnTo>
                  <a:lnTo>
                    <a:pt x="912" y="782"/>
                  </a:lnTo>
                  <a:lnTo>
                    <a:pt x="912" y="833"/>
                  </a:lnTo>
                  <a:lnTo>
                    <a:pt x="860" y="833"/>
                  </a:lnTo>
                  <a:lnTo>
                    <a:pt x="808" y="833"/>
                  </a:lnTo>
                  <a:lnTo>
                    <a:pt x="755" y="912"/>
                  </a:lnTo>
                  <a:lnTo>
                    <a:pt x="780" y="912"/>
                  </a:lnTo>
                  <a:lnTo>
                    <a:pt x="755" y="937"/>
                  </a:lnTo>
                  <a:lnTo>
                    <a:pt x="755" y="966"/>
                  </a:lnTo>
                  <a:lnTo>
                    <a:pt x="728" y="937"/>
                  </a:lnTo>
                  <a:lnTo>
                    <a:pt x="703" y="989"/>
                  </a:lnTo>
                  <a:lnTo>
                    <a:pt x="703" y="1018"/>
                  </a:lnTo>
                  <a:lnTo>
                    <a:pt x="651" y="1093"/>
                  </a:lnTo>
                  <a:lnTo>
                    <a:pt x="599" y="1144"/>
                  </a:lnTo>
                  <a:lnTo>
                    <a:pt x="599" y="1173"/>
                  </a:lnTo>
                  <a:lnTo>
                    <a:pt x="572" y="1173"/>
                  </a:lnTo>
                  <a:lnTo>
                    <a:pt x="572" y="1196"/>
                  </a:lnTo>
                  <a:lnTo>
                    <a:pt x="520" y="1248"/>
                  </a:lnTo>
                  <a:lnTo>
                    <a:pt x="495" y="1277"/>
                  </a:lnTo>
                  <a:lnTo>
                    <a:pt x="495" y="1302"/>
                  </a:lnTo>
                  <a:lnTo>
                    <a:pt x="495" y="1329"/>
                  </a:lnTo>
                  <a:lnTo>
                    <a:pt x="495" y="1354"/>
                  </a:lnTo>
                  <a:lnTo>
                    <a:pt x="495" y="1380"/>
                  </a:lnTo>
                  <a:lnTo>
                    <a:pt x="495" y="1405"/>
                  </a:lnTo>
                  <a:lnTo>
                    <a:pt x="495" y="1432"/>
                  </a:lnTo>
                  <a:lnTo>
                    <a:pt x="520" y="1457"/>
                  </a:lnTo>
                  <a:lnTo>
                    <a:pt x="572" y="1432"/>
                  </a:lnTo>
                  <a:lnTo>
                    <a:pt x="599" y="1405"/>
                  </a:lnTo>
                  <a:lnTo>
                    <a:pt x="651" y="1380"/>
                  </a:lnTo>
                  <a:lnTo>
                    <a:pt x="651" y="1432"/>
                  </a:lnTo>
                  <a:lnTo>
                    <a:pt x="651" y="1457"/>
                  </a:lnTo>
                  <a:lnTo>
                    <a:pt x="676" y="1484"/>
                  </a:lnTo>
                  <a:lnTo>
                    <a:pt x="676" y="1509"/>
                  </a:lnTo>
                  <a:lnTo>
                    <a:pt x="703" y="1561"/>
                  </a:lnTo>
                  <a:lnTo>
                    <a:pt x="728" y="1561"/>
                  </a:lnTo>
                  <a:lnTo>
                    <a:pt x="728" y="1509"/>
                  </a:lnTo>
                  <a:lnTo>
                    <a:pt x="755" y="1509"/>
                  </a:lnTo>
                  <a:lnTo>
                    <a:pt x="780" y="1484"/>
                  </a:lnTo>
                  <a:lnTo>
                    <a:pt x="780" y="1432"/>
                  </a:lnTo>
                  <a:lnTo>
                    <a:pt x="780" y="1405"/>
                  </a:lnTo>
                  <a:lnTo>
                    <a:pt x="780" y="1380"/>
                  </a:lnTo>
                  <a:lnTo>
                    <a:pt x="808" y="1380"/>
                  </a:lnTo>
                  <a:lnTo>
                    <a:pt x="831" y="1380"/>
                  </a:lnTo>
                  <a:lnTo>
                    <a:pt x="831" y="1354"/>
                  </a:lnTo>
                  <a:lnTo>
                    <a:pt x="780" y="1302"/>
                  </a:lnTo>
                  <a:lnTo>
                    <a:pt x="808" y="1225"/>
                  </a:lnTo>
                  <a:lnTo>
                    <a:pt x="860" y="1225"/>
                  </a:lnTo>
                  <a:lnTo>
                    <a:pt x="883" y="1173"/>
                  </a:lnTo>
                  <a:lnTo>
                    <a:pt x="912" y="1144"/>
                  </a:lnTo>
                  <a:lnTo>
                    <a:pt x="912" y="1093"/>
                  </a:lnTo>
                  <a:lnTo>
                    <a:pt x="964" y="1041"/>
                  </a:lnTo>
                  <a:lnTo>
                    <a:pt x="987" y="1069"/>
                  </a:lnTo>
                  <a:lnTo>
                    <a:pt x="1016" y="1093"/>
                  </a:lnTo>
                  <a:lnTo>
                    <a:pt x="987" y="1121"/>
                  </a:lnTo>
                  <a:lnTo>
                    <a:pt x="935" y="1173"/>
                  </a:lnTo>
                  <a:lnTo>
                    <a:pt x="935" y="1196"/>
                  </a:lnTo>
                  <a:lnTo>
                    <a:pt x="912" y="1196"/>
                  </a:lnTo>
                  <a:lnTo>
                    <a:pt x="912" y="1225"/>
                  </a:lnTo>
                  <a:lnTo>
                    <a:pt x="912" y="1248"/>
                  </a:lnTo>
                  <a:lnTo>
                    <a:pt x="935" y="1277"/>
                  </a:lnTo>
                  <a:lnTo>
                    <a:pt x="912" y="1302"/>
                  </a:lnTo>
                  <a:lnTo>
                    <a:pt x="912" y="1329"/>
                  </a:lnTo>
                  <a:lnTo>
                    <a:pt x="935" y="1329"/>
                  </a:lnTo>
                  <a:lnTo>
                    <a:pt x="987" y="1329"/>
                  </a:lnTo>
                  <a:lnTo>
                    <a:pt x="1091" y="1302"/>
                  </a:lnTo>
                  <a:lnTo>
                    <a:pt x="1119" y="1302"/>
                  </a:lnTo>
                  <a:lnTo>
                    <a:pt x="1144" y="1329"/>
                  </a:lnTo>
                  <a:lnTo>
                    <a:pt x="1171" y="1354"/>
                  </a:lnTo>
                  <a:lnTo>
                    <a:pt x="1144" y="1380"/>
                  </a:lnTo>
                  <a:lnTo>
                    <a:pt x="1119" y="1405"/>
                  </a:lnTo>
                  <a:lnTo>
                    <a:pt x="1144" y="1380"/>
                  </a:lnTo>
                  <a:lnTo>
                    <a:pt x="1091" y="1380"/>
                  </a:lnTo>
                  <a:lnTo>
                    <a:pt x="1068" y="1380"/>
                  </a:lnTo>
                  <a:lnTo>
                    <a:pt x="1016" y="1405"/>
                  </a:lnTo>
                  <a:lnTo>
                    <a:pt x="987" y="1405"/>
                  </a:lnTo>
                  <a:lnTo>
                    <a:pt x="987" y="1457"/>
                  </a:lnTo>
                  <a:lnTo>
                    <a:pt x="987" y="1484"/>
                  </a:lnTo>
                  <a:lnTo>
                    <a:pt x="935" y="1484"/>
                  </a:lnTo>
                  <a:lnTo>
                    <a:pt x="912" y="1509"/>
                  </a:lnTo>
                  <a:lnTo>
                    <a:pt x="912" y="1536"/>
                  </a:lnTo>
                  <a:lnTo>
                    <a:pt x="912" y="1561"/>
                  </a:lnTo>
                  <a:lnTo>
                    <a:pt x="912" y="1590"/>
                  </a:lnTo>
                  <a:lnTo>
                    <a:pt x="883" y="1613"/>
                  </a:lnTo>
                  <a:lnTo>
                    <a:pt x="912" y="1613"/>
                  </a:lnTo>
                  <a:lnTo>
                    <a:pt x="964" y="1641"/>
                  </a:lnTo>
                  <a:lnTo>
                    <a:pt x="935" y="1641"/>
                  </a:lnTo>
                  <a:lnTo>
                    <a:pt x="883" y="1613"/>
                  </a:lnTo>
                  <a:lnTo>
                    <a:pt x="860" y="1613"/>
                  </a:lnTo>
                  <a:lnTo>
                    <a:pt x="808" y="1613"/>
                  </a:lnTo>
                  <a:lnTo>
                    <a:pt x="728" y="1641"/>
                  </a:lnTo>
                  <a:lnTo>
                    <a:pt x="676" y="1641"/>
                  </a:lnTo>
                  <a:lnTo>
                    <a:pt x="624" y="1641"/>
                  </a:lnTo>
                  <a:lnTo>
                    <a:pt x="599" y="1613"/>
                  </a:lnTo>
                  <a:lnTo>
                    <a:pt x="599" y="1561"/>
                  </a:lnTo>
                  <a:lnTo>
                    <a:pt x="624" y="1536"/>
                  </a:lnTo>
                  <a:lnTo>
                    <a:pt x="624" y="1509"/>
                  </a:lnTo>
                  <a:lnTo>
                    <a:pt x="599" y="1457"/>
                  </a:lnTo>
                  <a:lnTo>
                    <a:pt x="572" y="1509"/>
                  </a:lnTo>
                  <a:lnTo>
                    <a:pt x="572" y="1536"/>
                  </a:lnTo>
                  <a:lnTo>
                    <a:pt x="572" y="1590"/>
                  </a:lnTo>
                  <a:lnTo>
                    <a:pt x="572" y="1613"/>
                  </a:lnTo>
                  <a:lnTo>
                    <a:pt x="572" y="1641"/>
                  </a:lnTo>
                  <a:lnTo>
                    <a:pt x="547" y="1641"/>
                  </a:lnTo>
                  <a:lnTo>
                    <a:pt x="520" y="1664"/>
                  </a:lnTo>
                  <a:lnTo>
                    <a:pt x="467" y="1664"/>
                  </a:lnTo>
                  <a:lnTo>
                    <a:pt x="467" y="1693"/>
                  </a:lnTo>
                  <a:lnTo>
                    <a:pt x="444" y="1716"/>
                  </a:lnTo>
                  <a:lnTo>
                    <a:pt x="415" y="1716"/>
                  </a:lnTo>
                  <a:lnTo>
                    <a:pt x="415" y="1745"/>
                  </a:lnTo>
                  <a:lnTo>
                    <a:pt x="392" y="1745"/>
                  </a:lnTo>
                  <a:lnTo>
                    <a:pt x="363" y="1768"/>
                  </a:lnTo>
                  <a:lnTo>
                    <a:pt x="311" y="1797"/>
                  </a:lnTo>
                  <a:lnTo>
                    <a:pt x="288" y="1797"/>
                  </a:lnTo>
                  <a:lnTo>
                    <a:pt x="236" y="1820"/>
                  </a:lnTo>
                  <a:lnTo>
                    <a:pt x="207" y="1849"/>
                  </a:lnTo>
                  <a:lnTo>
                    <a:pt x="184" y="1849"/>
                  </a:lnTo>
                  <a:lnTo>
                    <a:pt x="184" y="1872"/>
                  </a:lnTo>
                  <a:lnTo>
                    <a:pt x="207" y="1872"/>
                  </a:lnTo>
                  <a:lnTo>
                    <a:pt x="236" y="1901"/>
                  </a:lnTo>
                  <a:lnTo>
                    <a:pt x="236" y="1925"/>
                  </a:lnTo>
                  <a:lnTo>
                    <a:pt x="236" y="2004"/>
                  </a:lnTo>
                  <a:lnTo>
                    <a:pt x="207" y="2029"/>
                  </a:lnTo>
                  <a:lnTo>
                    <a:pt x="184" y="2029"/>
                  </a:lnTo>
                  <a:lnTo>
                    <a:pt x="156" y="2029"/>
                  </a:lnTo>
                  <a:lnTo>
                    <a:pt x="131" y="2004"/>
                  </a:lnTo>
                  <a:lnTo>
                    <a:pt x="79" y="2029"/>
                  </a:lnTo>
                  <a:lnTo>
                    <a:pt x="52" y="2029"/>
                  </a:lnTo>
                  <a:lnTo>
                    <a:pt x="27" y="2029"/>
                  </a:lnTo>
                  <a:lnTo>
                    <a:pt x="27" y="2081"/>
                  </a:lnTo>
                  <a:lnTo>
                    <a:pt x="27" y="2133"/>
                  </a:lnTo>
                  <a:lnTo>
                    <a:pt x="27" y="2185"/>
                  </a:lnTo>
                  <a:lnTo>
                    <a:pt x="0" y="2213"/>
                  </a:lnTo>
                  <a:lnTo>
                    <a:pt x="27" y="2265"/>
                  </a:lnTo>
                  <a:lnTo>
                    <a:pt x="0" y="2317"/>
                  </a:lnTo>
                  <a:lnTo>
                    <a:pt x="52" y="2317"/>
                  </a:lnTo>
                  <a:lnTo>
                    <a:pt x="79" y="2317"/>
                  </a:lnTo>
                  <a:lnTo>
                    <a:pt x="104" y="2369"/>
                  </a:lnTo>
                  <a:lnTo>
                    <a:pt x="156" y="2340"/>
                  </a:lnTo>
                  <a:lnTo>
                    <a:pt x="207" y="2369"/>
                  </a:lnTo>
                  <a:lnTo>
                    <a:pt x="236" y="2340"/>
                  </a:lnTo>
                  <a:lnTo>
                    <a:pt x="259" y="2317"/>
                  </a:lnTo>
                  <a:lnTo>
                    <a:pt x="288" y="2265"/>
                  </a:lnTo>
                  <a:lnTo>
                    <a:pt x="340" y="2185"/>
                  </a:lnTo>
                  <a:lnTo>
                    <a:pt x="392" y="2133"/>
                  </a:lnTo>
                  <a:lnTo>
                    <a:pt x="392" y="2081"/>
                  </a:lnTo>
                  <a:lnTo>
                    <a:pt x="415" y="2081"/>
                  </a:lnTo>
                  <a:lnTo>
                    <a:pt x="415" y="2056"/>
                  </a:lnTo>
                  <a:lnTo>
                    <a:pt x="467" y="2056"/>
                  </a:lnTo>
                  <a:lnTo>
                    <a:pt x="495" y="2029"/>
                  </a:lnTo>
                  <a:lnTo>
                    <a:pt x="520" y="2029"/>
                  </a:lnTo>
                  <a:lnTo>
                    <a:pt x="572" y="2029"/>
                  </a:lnTo>
                  <a:lnTo>
                    <a:pt x="599" y="2029"/>
                  </a:lnTo>
                  <a:lnTo>
                    <a:pt x="624" y="2056"/>
                  </a:lnTo>
                  <a:lnTo>
                    <a:pt x="624" y="2081"/>
                  </a:lnTo>
                  <a:lnTo>
                    <a:pt x="703" y="2160"/>
                  </a:lnTo>
                  <a:lnTo>
                    <a:pt x="728" y="2160"/>
                  </a:lnTo>
                  <a:lnTo>
                    <a:pt x="755" y="2185"/>
                  </a:lnTo>
                  <a:lnTo>
                    <a:pt x="780" y="2213"/>
                  </a:lnTo>
                  <a:lnTo>
                    <a:pt x="755" y="2236"/>
                  </a:lnTo>
                  <a:lnTo>
                    <a:pt x="755" y="2265"/>
                  </a:lnTo>
                  <a:lnTo>
                    <a:pt x="808" y="2236"/>
                  </a:lnTo>
                  <a:lnTo>
                    <a:pt x="780" y="2185"/>
                  </a:lnTo>
                  <a:lnTo>
                    <a:pt x="780" y="2160"/>
                  </a:lnTo>
                  <a:lnTo>
                    <a:pt x="808" y="2185"/>
                  </a:lnTo>
                  <a:lnTo>
                    <a:pt x="831" y="2213"/>
                  </a:lnTo>
                  <a:lnTo>
                    <a:pt x="831" y="2185"/>
                  </a:lnTo>
                  <a:lnTo>
                    <a:pt x="780" y="2133"/>
                  </a:lnTo>
                  <a:lnTo>
                    <a:pt x="755" y="2108"/>
                  </a:lnTo>
                  <a:lnTo>
                    <a:pt x="728" y="2081"/>
                  </a:lnTo>
                  <a:lnTo>
                    <a:pt x="703" y="2081"/>
                  </a:lnTo>
                  <a:lnTo>
                    <a:pt x="676" y="2029"/>
                  </a:lnTo>
                  <a:lnTo>
                    <a:pt x="651" y="2029"/>
                  </a:lnTo>
                  <a:lnTo>
                    <a:pt x="651" y="2004"/>
                  </a:lnTo>
                  <a:lnTo>
                    <a:pt x="651" y="1977"/>
                  </a:lnTo>
                  <a:lnTo>
                    <a:pt x="676" y="1977"/>
                  </a:lnTo>
                  <a:lnTo>
                    <a:pt x="703" y="2004"/>
                  </a:lnTo>
                  <a:lnTo>
                    <a:pt x="755" y="2004"/>
                  </a:lnTo>
                  <a:lnTo>
                    <a:pt x="755" y="2029"/>
                  </a:lnTo>
                  <a:lnTo>
                    <a:pt x="780" y="2056"/>
                  </a:lnTo>
                  <a:lnTo>
                    <a:pt x="808" y="2081"/>
                  </a:lnTo>
                  <a:lnTo>
                    <a:pt x="860" y="2081"/>
                  </a:lnTo>
                  <a:lnTo>
                    <a:pt x="883" y="2108"/>
                  </a:lnTo>
                  <a:lnTo>
                    <a:pt x="883" y="2133"/>
                  </a:lnTo>
                  <a:lnTo>
                    <a:pt x="883" y="2185"/>
                  </a:lnTo>
                  <a:lnTo>
                    <a:pt x="912" y="2185"/>
                  </a:lnTo>
                  <a:lnTo>
                    <a:pt x="935" y="2185"/>
                  </a:lnTo>
                  <a:lnTo>
                    <a:pt x="935" y="2213"/>
                  </a:lnTo>
                  <a:lnTo>
                    <a:pt x="935" y="2236"/>
                  </a:lnTo>
                  <a:lnTo>
                    <a:pt x="987" y="2288"/>
                  </a:lnTo>
                  <a:lnTo>
                    <a:pt x="1016" y="2288"/>
                  </a:lnTo>
                  <a:lnTo>
                    <a:pt x="987" y="2265"/>
                  </a:lnTo>
                  <a:lnTo>
                    <a:pt x="964" y="2236"/>
                  </a:lnTo>
                  <a:lnTo>
                    <a:pt x="964" y="2213"/>
                  </a:lnTo>
                  <a:lnTo>
                    <a:pt x="1016" y="2213"/>
                  </a:lnTo>
                  <a:lnTo>
                    <a:pt x="964" y="2185"/>
                  </a:lnTo>
                  <a:lnTo>
                    <a:pt x="987" y="2185"/>
                  </a:lnTo>
                  <a:lnTo>
                    <a:pt x="1016" y="2213"/>
                  </a:lnTo>
                  <a:lnTo>
                    <a:pt x="1016" y="2185"/>
                  </a:lnTo>
                  <a:lnTo>
                    <a:pt x="1039" y="2185"/>
                  </a:lnTo>
                  <a:lnTo>
                    <a:pt x="1068" y="2185"/>
                  </a:lnTo>
                  <a:lnTo>
                    <a:pt x="1091" y="2160"/>
                  </a:lnTo>
                  <a:lnTo>
                    <a:pt x="1091" y="2133"/>
                  </a:lnTo>
                  <a:lnTo>
                    <a:pt x="1119" y="2133"/>
                  </a:lnTo>
                  <a:lnTo>
                    <a:pt x="1144" y="2108"/>
                  </a:lnTo>
                  <a:lnTo>
                    <a:pt x="1119" y="2081"/>
                  </a:lnTo>
                  <a:lnTo>
                    <a:pt x="1144" y="2056"/>
                  </a:lnTo>
                  <a:lnTo>
                    <a:pt x="1144" y="2029"/>
                  </a:lnTo>
                  <a:lnTo>
                    <a:pt x="1144" y="2004"/>
                  </a:lnTo>
                  <a:lnTo>
                    <a:pt x="1171" y="2004"/>
                  </a:lnTo>
                  <a:lnTo>
                    <a:pt x="1196" y="2004"/>
                  </a:lnTo>
                  <a:lnTo>
                    <a:pt x="1223" y="1952"/>
                  </a:lnTo>
                  <a:lnTo>
                    <a:pt x="1248" y="1952"/>
                  </a:lnTo>
                  <a:lnTo>
                    <a:pt x="1275" y="1952"/>
                  </a:lnTo>
                  <a:lnTo>
                    <a:pt x="1275" y="1977"/>
                  </a:lnTo>
                  <a:lnTo>
                    <a:pt x="1300" y="2004"/>
                  </a:lnTo>
                  <a:lnTo>
                    <a:pt x="1327" y="2004"/>
                  </a:lnTo>
                  <a:lnTo>
                    <a:pt x="1300" y="1977"/>
                  </a:lnTo>
                  <a:lnTo>
                    <a:pt x="1300" y="1952"/>
                  </a:lnTo>
                  <a:lnTo>
                    <a:pt x="1327" y="1952"/>
                  </a:lnTo>
                  <a:lnTo>
                    <a:pt x="1379" y="1952"/>
                  </a:lnTo>
                  <a:lnTo>
                    <a:pt x="1404" y="1925"/>
                  </a:lnTo>
                  <a:lnTo>
                    <a:pt x="1432" y="1901"/>
                  </a:lnTo>
                  <a:lnTo>
                    <a:pt x="1459" y="1872"/>
                  </a:lnTo>
                  <a:lnTo>
                    <a:pt x="1459" y="1877"/>
                  </a:lnTo>
                  <a:lnTo>
                    <a:pt x="1432" y="1901"/>
                  </a:lnTo>
                  <a:lnTo>
                    <a:pt x="1407" y="1925"/>
                  </a:lnTo>
                  <a:lnTo>
                    <a:pt x="1459" y="1925"/>
                  </a:lnTo>
                  <a:lnTo>
                    <a:pt x="1459" y="1952"/>
                  </a:lnTo>
                  <a:lnTo>
                    <a:pt x="1432" y="2004"/>
                  </a:lnTo>
                  <a:lnTo>
                    <a:pt x="1459" y="2033"/>
                  </a:lnTo>
                  <a:lnTo>
                    <a:pt x="1484" y="2056"/>
                  </a:lnTo>
                  <a:lnTo>
                    <a:pt x="1536" y="2081"/>
                  </a:lnTo>
                  <a:lnTo>
                    <a:pt x="1563" y="2133"/>
                  </a:lnTo>
                  <a:lnTo>
                    <a:pt x="1563" y="2160"/>
                  </a:lnTo>
                  <a:lnTo>
                    <a:pt x="1507" y="2160"/>
                  </a:lnTo>
                  <a:lnTo>
                    <a:pt x="1484" y="2185"/>
                  </a:lnTo>
                  <a:lnTo>
                    <a:pt x="1459" y="2185"/>
                  </a:lnTo>
                  <a:lnTo>
                    <a:pt x="1327" y="2133"/>
                  </a:lnTo>
                  <a:lnTo>
                    <a:pt x="1275" y="2133"/>
                  </a:lnTo>
                  <a:lnTo>
                    <a:pt x="1223" y="2160"/>
                  </a:lnTo>
                  <a:lnTo>
                    <a:pt x="1171" y="2185"/>
                  </a:lnTo>
                  <a:lnTo>
                    <a:pt x="1144" y="2185"/>
                  </a:lnTo>
                  <a:lnTo>
                    <a:pt x="1171" y="2213"/>
                  </a:lnTo>
                  <a:lnTo>
                    <a:pt x="1119" y="2185"/>
                  </a:lnTo>
                  <a:lnTo>
                    <a:pt x="1119" y="2213"/>
                  </a:lnTo>
                  <a:lnTo>
                    <a:pt x="1119" y="2236"/>
                  </a:lnTo>
                  <a:lnTo>
                    <a:pt x="1091" y="2288"/>
                  </a:lnTo>
                  <a:lnTo>
                    <a:pt x="1119" y="2288"/>
                  </a:lnTo>
                  <a:lnTo>
                    <a:pt x="1144" y="2317"/>
                  </a:lnTo>
                  <a:lnTo>
                    <a:pt x="1171" y="2340"/>
                  </a:lnTo>
                  <a:lnTo>
                    <a:pt x="1196" y="2369"/>
                  </a:lnTo>
                  <a:lnTo>
                    <a:pt x="1275" y="2340"/>
                  </a:lnTo>
                  <a:lnTo>
                    <a:pt x="1275" y="2369"/>
                  </a:lnTo>
                  <a:lnTo>
                    <a:pt x="1300" y="2369"/>
                  </a:lnTo>
                  <a:lnTo>
                    <a:pt x="1352" y="2369"/>
                  </a:lnTo>
                  <a:lnTo>
                    <a:pt x="1379" y="2369"/>
                  </a:lnTo>
                  <a:lnTo>
                    <a:pt x="1404" y="2392"/>
                  </a:lnTo>
                  <a:lnTo>
                    <a:pt x="1379" y="2421"/>
                  </a:lnTo>
                  <a:lnTo>
                    <a:pt x="1404" y="2444"/>
                  </a:lnTo>
                  <a:lnTo>
                    <a:pt x="1404" y="2472"/>
                  </a:lnTo>
                  <a:lnTo>
                    <a:pt x="1379" y="2495"/>
                  </a:lnTo>
                  <a:lnTo>
                    <a:pt x="1352" y="2524"/>
                  </a:lnTo>
                  <a:lnTo>
                    <a:pt x="1359" y="2620"/>
                  </a:lnTo>
                  <a:lnTo>
                    <a:pt x="1379" y="2680"/>
                  </a:lnTo>
                  <a:lnTo>
                    <a:pt x="1459" y="2756"/>
                  </a:lnTo>
                  <a:lnTo>
                    <a:pt x="1459" y="2783"/>
                  </a:lnTo>
                  <a:lnTo>
                    <a:pt x="1484" y="2889"/>
                  </a:lnTo>
                  <a:lnTo>
                    <a:pt x="1563" y="2968"/>
                  </a:lnTo>
                  <a:lnTo>
                    <a:pt x="1615" y="3096"/>
                  </a:lnTo>
                  <a:lnTo>
                    <a:pt x="1615" y="3148"/>
                  </a:lnTo>
                  <a:lnTo>
                    <a:pt x="1663" y="3173"/>
                  </a:lnTo>
                  <a:lnTo>
                    <a:pt x="1720" y="3148"/>
                  </a:lnTo>
                  <a:lnTo>
                    <a:pt x="1772" y="3125"/>
                  </a:lnTo>
                  <a:lnTo>
                    <a:pt x="1795" y="3125"/>
                  </a:lnTo>
                  <a:lnTo>
                    <a:pt x="1899" y="3096"/>
                  </a:lnTo>
                  <a:lnTo>
                    <a:pt x="1928" y="3071"/>
                  </a:lnTo>
                  <a:lnTo>
                    <a:pt x="1980" y="3044"/>
                  </a:lnTo>
                  <a:lnTo>
                    <a:pt x="2031" y="3016"/>
                  </a:lnTo>
                  <a:lnTo>
                    <a:pt x="2056" y="2993"/>
                  </a:lnTo>
                  <a:lnTo>
                    <a:pt x="2083" y="2941"/>
                  </a:lnTo>
                  <a:lnTo>
                    <a:pt x="2135" y="2912"/>
                  </a:lnTo>
                  <a:lnTo>
                    <a:pt x="2135" y="2889"/>
                  </a:lnTo>
                  <a:lnTo>
                    <a:pt x="2108" y="2860"/>
                  </a:lnTo>
                  <a:lnTo>
                    <a:pt x="2083" y="2837"/>
                  </a:lnTo>
                  <a:lnTo>
                    <a:pt x="2031" y="2812"/>
                  </a:lnTo>
                  <a:lnTo>
                    <a:pt x="2003" y="2837"/>
                  </a:lnTo>
                  <a:lnTo>
                    <a:pt x="2003" y="2860"/>
                  </a:lnTo>
                  <a:lnTo>
                    <a:pt x="2003" y="2912"/>
                  </a:lnTo>
                  <a:lnTo>
                    <a:pt x="1980" y="2860"/>
                  </a:lnTo>
                  <a:lnTo>
                    <a:pt x="2031" y="2812"/>
                  </a:lnTo>
                  <a:lnTo>
                    <a:pt x="2003" y="2783"/>
                  </a:lnTo>
                  <a:lnTo>
                    <a:pt x="1980" y="2783"/>
                  </a:lnTo>
                  <a:lnTo>
                    <a:pt x="1980" y="2812"/>
                  </a:lnTo>
                  <a:lnTo>
                    <a:pt x="1899" y="2783"/>
                  </a:lnTo>
                  <a:lnTo>
                    <a:pt x="1876" y="2783"/>
                  </a:lnTo>
                  <a:lnTo>
                    <a:pt x="1847" y="2732"/>
                  </a:lnTo>
                  <a:lnTo>
                    <a:pt x="1847" y="2705"/>
                  </a:lnTo>
                  <a:lnTo>
                    <a:pt x="1795" y="2653"/>
                  </a:lnTo>
                  <a:lnTo>
                    <a:pt x="1772" y="2601"/>
                  </a:lnTo>
                  <a:lnTo>
                    <a:pt x="1795" y="2601"/>
                  </a:lnTo>
                  <a:lnTo>
                    <a:pt x="1847" y="2601"/>
                  </a:lnTo>
                  <a:lnTo>
                    <a:pt x="1876" y="2653"/>
                  </a:lnTo>
                  <a:lnTo>
                    <a:pt x="1899" y="2680"/>
                  </a:lnTo>
                  <a:lnTo>
                    <a:pt x="1951" y="2705"/>
                  </a:lnTo>
                  <a:lnTo>
                    <a:pt x="1980" y="2732"/>
                  </a:lnTo>
                  <a:lnTo>
                    <a:pt x="2056" y="2705"/>
                  </a:lnTo>
                  <a:lnTo>
                    <a:pt x="2056" y="2756"/>
                  </a:lnTo>
                  <a:lnTo>
                    <a:pt x="2160" y="2756"/>
                  </a:lnTo>
                  <a:lnTo>
                    <a:pt x="2191" y="2772"/>
                  </a:lnTo>
                  <a:lnTo>
                    <a:pt x="2187" y="2783"/>
                  </a:lnTo>
                  <a:lnTo>
                    <a:pt x="2239" y="2783"/>
                  </a:lnTo>
                  <a:lnTo>
                    <a:pt x="2344" y="2783"/>
                  </a:lnTo>
                  <a:lnTo>
                    <a:pt x="2367" y="2783"/>
                  </a:lnTo>
                  <a:lnTo>
                    <a:pt x="2396" y="2837"/>
                  </a:lnTo>
                  <a:lnTo>
                    <a:pt x="2419" y="2860"/>
                  </a:lnTo>
                  <a:lnTo>
                    <a:pt x="2471" y="2860"/>
                  </a:lnTo>
                  <a:lnTo>
                    <a:pt x="2448" y="2889"/>
                  </a:lnTo>
                  <a:lnTo>
                    <a:pt x="2471" y="2912"/>
                  </a:lnTo>
                  <a:lnTo>
                    <a:pt x="2500" y="2912"/>
                  </a:lnTo>
                  <a:lnTo>
                    <a:pt x="2523" y="2860"/>
                  </a:lnTo>
                  <a:lnTo>
                    <a:pt x="2552" y="2912"/>
                  </a:lnTo>
                  <a:lnTo>
                    <a:pt x="2552" y="3016"/>
                  </a:lnTo>
                  <a:lnTo>
                    <a:pt x="2627" y="3173"/>
                  </a:lnTo>
                  <a:lnTo>
                    <a:pt x="2655" y="3280"/>
                  </a:lnTo>
                  <a:lnTo>
                    <a:pt x="2707" y="3328"/>
                  </a:lnTo>
                  <a:lnTo>
                    <a:pt x="2759" y="3303"/>
                  </a:lnTo>
                  <a:lnTo>
                    <a:pt x="2836" y="3173"/>
                  </a:lnTo>
                  <a:lnTo>
                    <a:pt x="2863" y="3071"/>
                  </a:lnTo>
                  <a:lnTo>
                    <a:pt x="2888" y="3044"/>
                  </a:lnTo>
                  <a:lnTo>
                    <a:pt x="2991" y="2968"/>
                  </a:lnTo>
                  <a:lnTo>
                    <a:pt x="3020" y="2912"/>
                  </a:lnTo>
                  <a:lnTo>
                    <a:pt x="3043" y="2912"/>
                  </a:lnTo>
                  <a:lnTo>
                    <a:pt x="3043" y="2860"/>
                  </a:lnTo>
                  <a:lnTo>
                    <a:pt x="3043" y="2837"/>
                  </a:lnTo>
                  <a:lnTo>
                    <a:pt x="3072" y="2812"/>
                  </a:lnTo>
                  <a:lnTo>
                    <a:pt x="3095" y="2860"/>
                  </a:lnTo>
                  <a:lnTo>
                    <a:pt x="3124" y="2889"/>
                  </a:lnTo>
                  <a:lnTo>
                    <a:pt x="3147" y="2912"/>
                  </a:lnTo>
                  <a:lnTo>
                    <a:pt x="3176" y="2968"/>
                  </a:lnTo>
                  <a:lnTo>
                    <a:pt x="3199" y="2993"/>
                  </a:lnTo>
                  <a:lnTo>
                    <a:pt x="3227" y="3071"/>
                  </a:lnTo>
                  <a:lnTo>
                    <a:pt x="3251" y="3096"/>
                  </a:lnTo>
                  <a:lnTo>
                    <a:pt x="3279" y="3125"/>
                  </a:lnTo>
                  <a:lnTo>
                    <a:pt x="3304" y="3071"/>
                  </a:lnTo>
                  <a:lnTo>
                    <a:pt x="3331" y="3096"/>
                  </a:lnTo>
                  <a:lnTo>
                    <a:pt x="3331" y="3125"/>
                  </a:lnTo>
                  <a:lnTo>
                    <a:pt x="3356" y="3177"/>
                  </a:lnTo>
                  <a:lnTo>
                    <a:pt x="3356" y="3229"/>
                  </a:lnTo>
                  <a:lnTo>
                    <a:pt x="3383" y="3280"/>
                  </a:lnTo>
                  <a:lnTo>
                    <a:pt x="3383" y="3332"/>
                  </a:lnTo>
                  <a:lnTo>
                    <a:pt x="3383" y="3355"/>
                  </a:lnTo>
                  <a:lnTo>
                    <a:pt x="3408" y="3384"/>
                  </a:lnTo>
                  <a:lnTo>
                    <a:pt x="3435" y="3436"/>
                  </a:lnTo>
                  <a:lnTo>
                    <a:pt x="3408" y="3436"/>
                  </a:lnTo>
                  <a:lnTo>
                    <a:pt x="3435" y="3488"/>
                  </a:lnTo>
                  <a:lnTo>
                    <a:pt x="3460" y="3564"/>
                  </a:lnTo>
                  <a:lnTo>
                    <a:pt x="3539" y="3616"/>
                  </a:lnTo>
                  <a:lnTo>
                    <a:pt x="3539" y="3564"/>
                  </a:lnTo>
                  <a:lnTo>
                    <a:pt x="3512" y="3540"/>
                  </a:lnTo>
                  <a:lnTo>
                    <a:pt x="3512" y="3488"/>
                  </a:lnTo>
                  <a:lnTo>
                    <a:pt x="3487" y="3436"/>
                  </a:lnTo>
                  <a:lnTo>
                    <a:pt x="3460" y="3436"/>
                  </a:lnTo>
                  <a:lnTo>
                    <a:pt x="3435" y="3384"/>
                  </a:lnTo>
                  <a:lnTo>
                    <a:pt x="3408" y="3355"/>
                  </a:lnTo>
                  <a:lnTo>
                    <a:pt x="3435" y="3280"/>
                  </a:lnTo>
                  <a:lnTo>
                    <a:pt x="3435" y="3229"/>
                  </a:lnTo>
                  <a:lnTo>
                    <a:pt x="3460" y="3229"/>
                  </a:lnTo>
                  <a:lnTo>
                    <a:pt x="3487" y="3229"/>
                  </a:lnTo>
                  <a:lnTo>
                    <a:pt x="3487" y="3280"/>
                  </a:lnTo>
                  <a:lnTo>
                    <a:pt x="3512" y="3303"/>
                  </a:lnTo>
                  <a:lnTo>
                    <a:pt x="3563" y="3332"/>
                  </a:lnTo>
                  <a:lnTo>
                    <a:pt x="3563" y="3355"/>
                  </a:lnTo>
                  <a:lnTo>
                    <a:pt x="3592" y="3355"/>
                  </a:lnTo>
                  <a:lnTo>
                    <a:pt x="3667" y="3280"/>
                  </a:lnTo>
                  <a:lnTo>
                    <a:pt x="3696" y="3280"/>
                  </a:lnTo>
                  <a:lnTo>
                    <a:pt x="3696" y="3229"/>
                  </a:lnTo>
                  <a:lnTo>
                    <a:pt x="3696" y="3148"/>
                  </a:lnTo>
                  <a:lnTo>
                    <a:pt x="3667" y="3125"/>
                  </a:lnTo>
                  <a:lnTo>
                    <a:pt x="3667" y="3096"/>
                  </a:lnTo>
                  <a:lnTo>
                    <a:pt x="3615" y="3096"/>
                  </a:lnTo>
                  <a:lnTo>
                    <a:pt x="3615" y="3071"/>
                  </a:lnTo>
                  <a:lnTo>
                    <a:pt x="3592" y="3019"/>
                  </a:lnTo>
                  <a:lnTo>
                    <a:pt x="3592" y="2968"/>
                  </a:lnTo>
                  <a:lnTo>
                    <a:pt x="3615" y="2941"/>
                  </a:lnTo>
                  <a:lnTo>
                    <a:pt x="3615" y="2912"/>
                  </a:lnTo>
                  <a:lnTo>
                    <a:pt x="3667" y="2912"/>
                  </a:lnTo>
                  <a:lnTo>
                    <a:pt x="3667" y="2968"/>
                  </a:lnTo>
                  <a:lnTo>
                    <a:pt x="3719" y="2968"/>
                  </a:lnTo>
                  <a:lnTo>
                    <a:pt x="3719" y="2912"/>
                  </a:lnTo>
                  <a:lnTo>
                    <a:pt x="3771" y="2912"/>
                  </a:lnTo>
                  <a:lnTo>
                    <a:pt x="3800" y="2889"/>
                  </a:lnTo>
                  <a:lnTo>
                    <a:pt x="3823" y="2889"/>
                  </a:lnTo>
                  <a:lnTo>
                    <a:pt x="3903" y="2864"/>
                  </a:lnTo>
                  <a:lnTo>
                    <a:pt x="3955" y="2783"/>
                  </a:lnTo>
                  <a:lnTo>
                    <a:pt x="3955" y="2756"/>
                  </a:lnTo>
                  <a:lnTo>
                    <a:pt x="3980" y="2732"/>
                  </a:lnTo>
                  <a:lnTo>
                    <a:pt x="4007" y="2680"/>
                  </a:lnTo>
                  <a:lnTo>
                    <a:pt x="4032" y="2628"/>
                  </a:lnTo>
                  <a:lnTo>
                    <a:pt x="4032" y="2601"/>
                  </a:lnTo>
                  <a:lnTo>
                    <a:pt x="3980" y="2628"/>
                  </a:lnTo>
                  <a:lnTo>
                    <a:pt x="3955" y="2601"/>
                  </a:lnTo>
                  <a:lnTo>
                    <a:pt x="3980" y="2576"/>
                  </a:lnTo>
                  <a:lnTo>
                    <a:pt x="3955" y="2524"/>
                  </a:lnTo>
                  <a:lnTo>
                    <a:pt x="4007" y="2524"/>
                  </a:lnTo>
                  <a:lnTo>
                    <a:pt x="3980" y="2501"/>
                  </a:lnTo>
                  <a:lnTo>
                    <a:pt x="3955" y="2421"/>
                  </a:lnTo>
                  <a:lnTo>
                    <a:pt x="3928" y="2396"/>
                  </a:lnTo>
                  <a:lnTo>
                    <a:pt x="3980" y="2317"/>
                  </a:lnTo>
                  <a:lnTo>
                    <a:pt x="3955" y="2288"/>
                  </a:lnTo>
                  <a:lnTo>
                    <a:pt x="3928" y="2288"/>
                  </a:lnTo>
                  <a:lnTo>
                    <a:pt x="3903" y="2317"/>
                  </a:lnTo>
                  <a:lnTo>
                    <a:pt x="3875" y="2288"/>
                  </a:lnTo>
                  <a:lnTo>
                    <a:pt x="3851" y="2265"/>
                  </a:lnTo>
                  <a:lnTo>
                    <a:pt x="3851" y="2236"/>
                  </a:lnTo>
                  <a:lnTo>
                    <a:pt x="3903" y="2213"/>
                  </a:lnTo>
                  <a:lnTo>
                    <a:pt x="3955" y="2160"/>
                  </a:lnTo>
                  <a:lnTo>
                    <a:pt x="3955" y="2213"/>
                  </a:lnTo>
                  <a:lnTo>
                    <a:pt x="4007" y="2213"/>
                  </a:lnTo>
                  <a:lnTo>
                    <a:pt x="4032" y="2188"/>
                  </a:lnTo>
                  <a:lnTo>
                    <a:pt x="4072" y="2148"/>
                  </a:lnTo>
                  <a:lnTo>
                    <a:pt x="4059" y="2188"/>
                  </a:lnTo>
                  <a:lnTo>
                    <a:pt x="4084" y="2213"/>
                  </a:lnTo>
                  <a:lnTo>
                    <a:pt x="4084" y="2265"/>
                  </a:lnTo>
                  <a:lnTo>
                    <a:pt x="4111" y="2265"/>
                  </a:lnTo>
                  <a:lnTo>
                    <a:pt x="4136" y="2288"/>
                  </a:lnTo>
                  <a:lnTo>
                    <a:pt x="4162" y="2344"/>
                  </a:lnTo>
                  <a:lnTo>
                    <a:pt x="4162" y="2396"/>
                  </a:lnTo>
                  <a:lnTo>
                    <a:pt x="4216" y="2396"/>
                  </a:lnTo>
                  <a:lnTo>
                    <a:pt x="4216" y="2344"/>
                  </a:lnTo>
                  <a:lnTo>
                    <a:pt x="4187" y="2288"/>
                  </a:lnTo>
                  <a:lnTo>
                    <a:pt x="4162" y="2236"/>
                  </a:lnTo>
                  <a:lnTo>
                    <a:pt x="4136" y="2213"/>
                  </a:lnTo>
                  <a:lnTo>
                    <a:pt x="4162" y="2188"/>
                  </a:lnTo>
                  <a:lnTo>
                    <a:pt x="4187" y="2133"/>
                  </a:lnTo>
                  <a:lnTo>
                    <a:pt x="4187" y="2081"/>
                  </a:lnTo>
                  <a:lnTo>
                    <a:pt x="4216" y="2033"/>
                  </a:lnTo>
                  <a:lnTo>
                    <a:pt x="4228" y="2016"/>
                  </a:lnTo>
                  <a:lnTo>
                    <a:pt x="4239" y="2033"/>
                  </a:lnTo>
                  <a:lnTo>
                    <a:pt x="4268" y="2056"/>
                  </a:lnTo>
                  <a:lnTo>
                    <a:pt x="4291" y="2033"/>
                  </a:lnTo>
                  <a:lnTo>
                    <a:pt x="4395" y="1901"/>
                  </a:lnTo>
                  <a:lnTo>
                    <a:pt x="4424" y="1561"/>
                  </a:lnTo>
                  <a:lnTo>
                    <a:pt x="4395" y="1536"/>
                  </a:lnTo>
                  <a:lnTo>
                    <a:pt x="4395" y="1457"/>
                  </a:lnTo>
                  <a:lnTo>
                    <a:pt x="4347" y="1457"/>
                  </a:lnTo>
                  <a:lnTo>
                    <a:pt x="4239" y="1484"/>
                  </a:lnTo>
                  <a:lnTo>
                    <a:pt x="4239" y="1432"/>
                  </a:lnTo>
                  <a:lnTo>
                    <a:pt x="4187" y="1405"/>
                  </a:lnTo>
                  <a:lnTo>
                    <a:pt x="4239" y="1248"/>
                  </a:lnTo>
                  <a:lnTo>
                    <a:pt x="4239" y="1173"/>
                  </a:lnTo>
                  <a:lnTo>
                    <a:pt x="4291" y="1121"/>
                  </a:lnTo>
                  <a:lnTo>
                    <a:pt x="4395" y="1093"/>
                  </a:lnTo>
                  <a:lnTo>
                    <a:pt x="4447" y="1069"/>
                  </a:lnTo>
                  <a:lnTo>
                    <a:pt x="4527" y="1041"/>
                  </a:lnTo>
                  <a:lnTo>
                    <a:pt x="4504" y="1093"/>
                  </a:lnTo>
                  <a:lnTo>
                    <a:pt x="4552" y="1069"/>
                  </a:lnTo>
                  <a:lnTo>
                    <a:pt x="4604" y="1041"/>
                  </a:lnTo>
                  <a:lnTo>
                    <a:pt x="4579" y="1018"/>
                  </a:lnTo>
                  <a:lnTo>
                    <a:pt x="4604" y="885"/>
                  </a:lnTo>
                  <a:lnTo>
                    <a:pt x="4660" y="860"/>
                  </a:lnTo>
                  <a:lnTo>
                    <a:pt x="4683" y="912"/>
                  </a:lnTo>
                  <a:lnTo>
                    <a:pt x="4735" y="808"/>
                  </a:lnTo>
                  <a:lnTo>
                    <a:pt x="4760" y="885"/>
                  </a:lnTo>
                  <a:lnTo>
                    <a:pt x="4786" y="912"/>
                  </a:lnTo>
                  <a:lnTo>
                    <a:pt x="4760" y="966"/>
                  </a:lnTo>
                  <a:lnTo>
                    <a:pt x="4735" y="1093"/>
                  </a:lnTo>
                  <a:lnTo>
                    <a:pt x="4712" y="1144"/>
                  </a:lnTo>
                  <a:lnTo>
                    <a:pt x="4712" y="1248"/>
                  </a:lnTo>
                  <a:lnTo>
                    <a:pt x="4760" y="1432"/>
                  </a:lnTo>
                  <a:lnTo>
                    <a:pt x="4815" y="1457"/>
                  </a:lnTo>
                  <a:lnTo>
                    <a:pt x="4840" y="1561"/>
                  </a:lnTo>
                  <a:lnTo>
                    <a:pt x="4892" y="1457"/>
                  </a:lnTo>
                  <a:lnTo>
                    <a:pt x="4892" y="1405"/>
                  </a:lnTo>
                  <a:lnTo>
                    <a:pt x="4919" y="1405"/>
                  </a:lnTo>
                  <a:lnTo>
                    <a:pt x="4892" y="1354"/>
                  </a:lnTo>
                  <a:lnTo>
                    <a:pt x="4919" y="1302"/>
                  </a:lnTo>
                  <a:lnTo>
                    <a:pt x="4867" y="1248"/>
                  </a:lnTo>
                  <a:lnTo>
                    <a:pt x="4892" y="1196"/>
                  </a:lnTo>
                  <a:lnTo>
                    <a:pt x="4867" y="1093"/>
                  </a:lnTo>
                  <a:lnTo>
                    <a:pt x="4840" y="1121"/>
                  </a:lnTo>
                  <a:lnTo>
                    <a:pt x="4815" y="989"/>
                  </a:lnTo>
                  <a:lnTo>
                    <a:pt x="4815" y="966"/>
                  </a:lnTo>
                  <a:lnTo>
                    <a:pt x="4892" y="912"/>
                  </a:lnTo>
                  <a:lnTo>
                    <a:pt x="4944" y="885"/>
                  </a:lnTo>
                  <a:lnTo>
                    <a:pt x="4996" y="966"/>
                  </a:lnTo>
                  <a:lnTo>
                    <a:pt x="5023" y="730"/>
                  </a:lnTo>
                  <a:lnTo>
                    <a:pt x="5128" y="678"/>
                  </a:lnTo>
                  <a:lnTo>
                    <a:pt x="5074" y="653"/>
                  </a:lnTo>
                  <a:lnTo>
                    <a:pt x="5074" y="624"/>
                  </a:lnTo>
                  <a:lnTo>
                    <a:pt x="5023" y="624"/>
                  </a:lnTo>
                  <a:lnTo>
                    <a:pt x="4971" y="572"/>
                  </a:lnTo>
                  <a:lnTo>
                    <a:pt x="4919" y="521"/>
                  </a:lnTo>
                  <a:lnTo>
                    <a:pt x="4971" y="521"/>
                  </a:lnTo>
                  <a:lnTo>
                    <a:pt x="5048" y="498"/>
                  </a:lnTo>
                  <a:lnTo>
                    <a:pt x="4996" y="469"/>
                  </a:lnTo>
                  <a:lnTo>
                    <a:pt x="4996" y="394"/>
                  </a:lnTo>
                  <a:lnTo>
                    <a:pt x="5023" y="417"/>
                  </a:lnTo>
                  <a:lnTo>
                    <a:pt x="5128" y="446"/>
                  </a:lnTo>
                  <a:lnTo>
                    <a:pt x="5180" y="469"/>
                  </a:lnTo>
                  <a:lnTo>
                    <a:pt x="5255" y="469"/>
                  </a:lnTo>
                  <a:lnTo>
                    <a:pt x="5307" y="417"/>
                  </a:lnTo>
                  <a:lnTo>
                    <a:pt x="5203" y="394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63" name="Freeform 77"/>
            <p:cNvSpPr>
              <a:spLocks/>
            </p:cNvSpPr>
            <p:nvPr/>
          </p:nvSpPr>
          <p:spPr bwMode="gray">
            <a:xfrm>
              <a:off x="2747" y="1903"/>
              <a:ext cx="40" cy="38"/>
            </a:xfrm>
            <a:custGeom>
              <a:avLst/>
              <a:gdLst>
                <a:gd name="T0" fmla="*/ 0 w 81"/>
                <a:gd name="T1" fmla="*/ 52 h 75"/>
                <a:gd name="T2" fmla="*/ 29 w 81"/>
                <a:gd name="T3" fmla="*/ 75 h 75"/>
                <a:gd name="T4" fmla="*/ 81 w 81"/>
                <a:gd name="T5" fmla="*/ 75 h 75"/>
                <a:gd name="T6" fmla="*/ 81 w 81"/>
                <a:gd name="T7" fmla="*/ 52 h 75"/>
                <a:gd name="T8" fmla="*/ 52 w 81"/>
                <a:gd name="T9" fmla="*/ 23 h 75"/>
                <a:gd name="T10" fmla="*/ 0 w 81"/>
                <a:gd name="T11" fmla="*/ 0 h 75"/>
                <a:gd name="T12" fmla="*/ 0 w 81"/>
                <a:gd name="T13" fmla="*/ 5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75">
                  <a:moveTo>
                    <a:pt x="0" y="52"/>
                  </a:moveTo>
                  <a:lnTo>
                    <a:pt x="29" y="75"/>
                  </a:lnTo>
                  <a:lnTo>
                    <a:pt x="81" y="75"/>
                  </a:lnTo>
                  <a:lnTo>
                    <a:pt x="81" y="52"/>
                  </a:lnTo>
                  <a:lnTo>
                    <a:pt x="52" y="23"/>
                  </a:lnTo>
                  <a:lnTo>
                    <a:pt x="0" y="0"/>
                  </a:lnTo>
                  <a:lnTo>
                    <a:pt x="0" y="52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64" name="Freeform 78"/>
            <p:cNvSpPr>
              <a:spLocks/>
            </p:cNvSpPr>
            <p:nvPr/>
          </p:nvSpPr>
          <p:spPr bwMode="gray">
            <a:xfrm>
              <a:off x="2540" y="1811"/>
              <a:ext cx="26" cy="26"/>
            </a:xfrm>
            <a:custGeom>
              <a:avLst/>
              <a:gdLst>
                <a:gd name="T0" fmla="*/ 27 w 52"/>
                <a:gd name="T1" fmla="*/ 52 h 52"/>
                <a:gd name="T2" fmla="*/ 52 w 52"/>
                <a:gd name="T3" fmla="*/ 52 h 52"/>
                <a:gd name="T4" fmla="*/ 52 w 52"/>
                <a:gd name="T5" fmla="*/ 27 h 52"/>
                <a:gd name="T6" fmla="*/ 52 w 52"/>
                <a:gd name="T7" fmla="*/ 0 h 52"/>
                <a:gd name="T8" fmla="*/ 0 w 52"/>
                <a:gd name="T9" fmla="*/ 27 h 52"/>
                <a:gd name="T10" fmla="*/ 27 w 52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52" y="52"/>
                  </a:lnTo>
                  <a:lnTo>
                    <a:pt x="52" y="27"/>
                  </a:lnTo>
                  <a:lnTo>
                    <a:pt x="52" y="0"/>
                  </a:lnTo>
                  <a:lnTo>
                    <a:pt x="0" y="27"/>
                  </a:lnTo>
                  <a:lnTo>
                    <a:pt x="27" y="52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65" name="Freeform 79"/>
            <p:cNvSpPr>
              <a:spLocks/>
            </p:cNvSpPr>
            <p:nvPr/>
          </p:nvSpPr>
          <p:spPr bwMode="gray">
            <a:xfrm>
              <a:off x="4908" y="3489"/>
              <a:ext cx="156" cy="130"/>
            </a:xfrm>
            <a:custGeom>
              <a:avLst/>
              <a:gdLst>
                <a:gd name="T0" fmla="*/ 40 w 156"/>
                <a:gd name="T1" fmla="*/ 118 h 130"/>
                <a:gd name="T2" fmla="*/ 26 w 156"/>
                <a:gd name="T3" fmla="*/ 118 h 130"/>
                <a:gd name="T4" fmla="*/ 14 w 156"/>
                <a:gd name="T5" fmla="*/ 104 h 130"/>
                <a:gd name="T6" fmla="*/ 0 w 156"/>
                <a:gd name="T7" fmla="*/ 104 h 130"/>
                <a:gd name="T8" fmla="*/ 0 w 156"/>
                <a:gd name="T9" fmla="*/ 92 h 130"/>
                <a:gd name="T10" fmla="*/ 26 w 156"/>
                <a:gd name="T11" fmla="*/ 78 h 130"/>
                <a:gd name="T12" fmla="*/ 26 w 156"/>
                <a:gd name="T13" fmla="*/ 66 h 130"/>
                <a:gd name="T14" fmla="*/ 52 w 156"/>
                <a:gd name="T15" fmla="*/ 66 h 130"/>
                <a:gd name="T16" fmla="*/ 78 w 156"/>
                <a:gd name="T17" fmla="*/ 52 h 130"/>
                <a:gd name="T18" fmla="*/ 78 w 156"/>
                <a:gd name="T19" fmla="*/ 40 h 130"/>
                <a:gd name="T20" fmla="*/ 92 w 156"/>
                <a:gd name="T21" fmla="*/ 26 h 130"/>
                <a:gd name="T22" fmla="*/ 130 w 156"/>
                <a:gd name="T23" fmla="*/ 14 h 130"/>
                <a:gd name="T24" fmla="*/ 130 w 156"/>
                <a:gd name="T25" fmla="*/ 0 h 130"/>
                <a:gd name="T26" fmla="*/ 144 w 156"/>
                <a:gd name="T27" fmla="*/ 0 h 130"/>
                <a:gd name="T28" fmla="*/ 144 w 156"/>
                <a:gd name="T29" fmla="*/ 26 h 130"/>
                <a:gd name="T30" fmla="*/ 156 w 156"/>
                <a:gd name="T31" fmla="*/ 26 h 130"/>
                <a:gd name="T32" fmla="*/ 144 w 156"/>
                <a:gd name="T33" fmla="*/ 52 h 130"/>
                <a:gd name="T34" fmla="*/ 130 w 156"/>
                <a:gd name="T35" fmla="*/ 52 h 130"/>
                <a:gd name="T36" fmla="*/ 118 w 156"/>
                <a:gd name="T37" fmla="*/ 66 h 130"/>
                <a:gd name="T38" fmla="*/ 104 w 156"/>
                <a:gd name="T39" fmla="*/ 78 h 130"/>
                <a:gd name="T40" fmla="*/ 92 w 156"/>
                <a:gd name="T41" fmla="*/ 66 h 130"/>
                <a:gd name="T42" fmla="*/ 92 w 156"/>
                <a:gd name="T43" fmla="*/ 78 h 130"/>
                <a:gd name="T44" fmla="*/ 78 w 156"/>
                <a:gd name="T45" fmla="*/ 92 h 130"/>
                <a:gd name="T46" fmla="*/ 78 w 156"/>
                <a:gd name="T47" fmla="*/ 104 h 130"/>
                <a:gd name="T48" fmla="*/ 66 w 156"/>
                <a:gd name="T49" fmla="*/ 118 h 130"/>
                <a:gd name="T50" fmla="*/ 52 w 156"/>
                <a:gd name="T51" fmla="*/ 118 h 130"/>
                <a:gd name="T52" fmla="*/ 52 w 156"/>
                <a:gd name="T53" fmla="*/ 130 h 130"/>
                <a:gd name="T54" fmla="*/ 40 w 156"/>
                <a:gd name="T55" fmla="*/ 118 h 130"/>
                <a:gd name="T56" fmla="*/ 40 w 156"/>
                <a:gd name="T57" fmla="*/ 11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6" h="130">
                  <a:moveTo>
                    <a:pt x="40" y="118"/>
                  </a:moveTo>
                  <a:lnTo>
                    <a:pt x="26" y="118"/>
                  </a:lnTo>
                  <a:lnTo>
                    <a:pt x="14" y="104"/>
                  </a:lnTo>
                  <a:lnTo>
                    <a:pt x="0" y="104"/>
                  </a:lnTo>
                  <a:lnTo>
                    <a:pt x="0" y="92"/>
                  </a:lnTo>
                  <a:lnTo>
                    <a:pt x="26" y="78"/>
                  </a:lnTo>
                  <a:lnTo>
                    <a:pt x="26" y="66"/>
                  </a:lnTo>
                  <a:lnTo>
                    <a:pt x="52" y="66"/>
                  </a:lnTo>
                  <a:lnTo>
                    <a:pt x="78" y="52"/>
                  </a:lnTo>
                  <a:lnTo>
                    <a:pt x="78" y="40"/>
                  </a:lnTo>
                  <a:lnTo>
                    <a:pt x="92" y="26"/>
                  </a:lnTo>
                  <a:lnTo>
                    <a:pt x="130" y="14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44" y="26"/>
                  </a:lnTo>
                  <a:lnTo>
                    <a:pt x="156" y="26"/>
                  </a:lnTo>
                  <a:lnTo>
                    <a:pt x="144" y="52"/>
                  </a:lnTo>
                  <a:lnTo>
                    <a:pt x="130" y="52"/>
                  </a:lnTo>
                  <a:lnTo>
                    <a:pt x="118" y="66"/>
                  </a:lnTo>
                  <a:lnTo>
                    <a:pt x="104" y="78"/>
                  </a:lnTo>
                  <a:lnTo>
                    <a:pt x="92" y="66"/>
                  </a:lnTo>
                  <a:lnTo>
                    <a:pt x="92" y="78"/>
                  </a:lnTo>
                  <a:lnTo>
                    <a:pt x="78" y="92"/>
                  </a:lnTo>
                  <a:lnTo>
                    <a:pt x="78" y="104"/>
                  </a:lnTo>
                  <a:lnTo>
                    <a:pt x="66" y="118"/>
                  </a:lnTo>
                  <a:lnTo>
                    <a:pt x="52" y="118"/>
                  </a:lnTo>
                  <a:lnTo>
                    <a:pt x="52" y="130"/>
                  </a:lnTo>
                  <a:lnTo>
                    <a:pt x="40" y="118"/>
                  </a:lnTo>
                  <a:lnTo>
                    <a:pt x="40" y="118"/>
                  </a:lnTo>
                  <a:close/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66" name="Freeform 80"/>
            <p:cNvSpPr>
              <a:spLocks/>
            </p:cNvSpPr>
            <p:nvPr/>
          </p:nvSpPr>
          <p:spPr bwMode="gray">
            <a:xfrm>
              <a:off x="5064" y="3385"/>
              <a:ext cx="66" cy="130"/>
            </a:xfrm>
            <a:custGeom>
              <a:avLst/>
              <a:gdLst>
                <a:gd name="T0" fmla="*/ 0 w 66"/>
                <a:gd name="T1" fmla="*/ 130 h 130"/>
                <a:gd name="T2" fmla="*/ 0 w 66"/>
                <a:gd name="T3" fmla="*/ 118 h 130"/>
                <a:gd name="T4" fmla="*/ 0 w 66"/>
                <a:gd name="T5" fmla="*/ 104 h 130"/>
                <a:gd name="T6" fmla="*/ 14 w 66"/>
                <a:gd name="T7" fmla="*/ 92 h 130"/>
                <a:gd name="T8" fmla="*/ 26 w 66"/>
                <a:gd name="T9" fmla="*/ 78 h 130"/>
                <a:gd name="T10" fmla="*/ 26 w 66"/>
                <a:gd name="T11" fmla="*/ 66 h 130"/>
                <a:gd name="T12" fmla="*/ 26 w 66"/>
                <a:gd name="T13" fmla="*/ 40 h 130"/>
                <a:gd name="T14" fmla="*/ 26 w 66"/>
                <a:gd name="T15" fmla="*/ 26 h 130"/>
                <a:gd name="T16" fmla="*/ 14 w 66"/>
                <a:gd name="T17" fmla="*/ 0 h 130"/>
                <a:gd name="T18" fmla="*/ 26 w 66"/>
                <a:gd name="T19" fmla="*/ 26 h 130"/>
                <a:gd name="T20" fmla="*/ 40 w 66"/>
                <a:gd name="T21" fmla="*/ 52 h 130"/>
                <a:gd name="T22" fmla="*/ 52 w 66"/>
                <a:gd name="T23" fmla="*/ 66 h 130"/>
                <a:gd name="T24" fmla="*/ 66 w 66"/>
                <a:gd name="T25" fmla="*/ 78 h 130"/>
                <a:gd name="T26" fmla="*/ 66 w 66"/>
                <a:gd name="T27" fmla="*/ 66 h 130"/>
                <a:gd name="T28" fmla="*/ 66 w 66"/>
                <a:gd name="T29" fmla="*/ 78 h 130"/>
                <a:gd name="T30" fmla="*/ 66 w 66"/>
                <a:gd name="T31" fmla="*/ 92 h 130"/>
                <a:gd name="T32" fmla="*/ 52 w 66"/>
                <a:gd name="T33" fmla="*/ 104 h 130"/>
                <a:gd name="T34" fmla="*/ 40 w 66"/>
                <a:gd name="T35" fmla="*/ 118 h 130"/>
                <a:gd name="T36" fmla="*/ 26 w 66"/>
                <a:gd name="T37" fmla="*/ 130 h 130"/>
                <a:gd name="T38" fmla="*/ 14 w 66"/>
                <a:gd name="T39" fmla="*/ 130 h 130"/>
                <a:gd name="T40" fmla="*/ 0 w 66"/>
                <a:gd name="T41" fmla="*/ 130 h 130"/>
                <a:gd name="T42" fmla="*/ 0 w 66"/>
                <a:gd name="T4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6" h="130">
                  <a:moveTo>
                    <a:pt x="0" y="130"/>
                  </a:moveTo>
                  <a:lnTo>
                    <a:pt x="0" y="118"/>
                  </a:lnTo>
                  <a:lnTo>
                    <a:pt x="0" y="104"/>
                  </a:lnTo>
                  <a:lnTo>
                    <a:pt x="14" y="92"/>
                  </a:lnTo>
                  <a:lnTo>
                    <a:pt x="26" y="78"/>
                  </a:lnTo>
                  <a:lnTo>
                    <a:pt x="26" y="66"/>
                  </a:lnTo>
                  <a:lnTo>
                    <a:pt x="26" y="40"/>
                  </a:lnTo>
                  <a:lnTo>
                    <a:pt x="26" y="26"/>
                  </a:lnTo>
                  <a:lnTo>
                    <a:pt x="14" y="0"/>
                  </a:lnTo>
                  <a:lnTo>
                    <a:pt x="26" y="26"/>
                  </a:lnTo>
                  <a:lnTo>
                    <a:pt x="40" y="52"/>
                  </a:lnTo>
                  <a:lnTo>
                    <a:pt x="52" y="66"/>
                  </a:lnTo>
                  <a:lnTo>
                    <a:pt x="66" y="78"/>
                  </a:lnTo>
                  <a:lnTo>
                    <a:pt x="66" y="66"/>
                  </a:lnTo>
                  <a:lnTo>
                    <a:pt x="66" y="78"/>
                  </a:lnTo>
                  <a:lnTo>
                    <a:pt x="66" y="92"/>
                  </a:lnTo>
                  <a:lnTo>
                    <a:pt x="52" y="104"/>
                  </a:lnTo>
                  <a:lnTo>
                    <a:pt x="40" y="118"/>
                  </a:lnTo>
                  <a:lnTo>
                    <a:pt x="26" y="130"/>
                  </a:lnTo>
                  <a:lnTo>
                    <a:pt x="14" y="130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67" name="Freeform 81"/>
            <p:cNvSpPr>
              <a:spLocks/>
            </p:cNvSpPr>
            <p:nvPr/>
          </p:nvSpPr>
          <p:spPr bwMode="gray">
            <a:xfrm>
              <a:off x="4765" y="2786"/>
              <a:ext cx="79" cy="27"/>
            </a:xfrm>
            <a:custGeom>
              <a:avLst/>
              <a:gdLst>
                <a:gd name="T0" fmla="*/ 128 w 157"/>
                <a:gd name="T1" fmla="*/ 0 h 53"/>
                <a:gd name="T2" fmla="*/ 103 w 157"/>
                <a:gd name="T3" fmla="*/ 0 h 53"/>
                <a:gd name="T4" fmla="*/ 76 w 157"/>
                <a:gd name="T5" fmla="*/ 29 h 53"/>
                <a:gd name="T6" fmla="*/ 51 w 157"/>
                <a:gd name="T7" fmla="*/ 29 h 53"/>
                <a:gd name="T8" fmla="*/ 51 w 157"/>
                <a:gd name="T9" fmla="*/ 0 h 53"/>
                <a:gd name="T10" fmla="*/ 25 w 157"/>
                <a:gd name="T11" fmla="*/ 0 h 53"/>
                <a:gd name="T12" fmla="*/ 0 w 157"/>
                <a:gd name="T13" fmla="*/ 0 h 53"/>
                <a:gd name="T14" fmla="*/ 0 w 157"/>
                <a:gd name="T15" fmla="*/ 29 h 53"/>
                <a:gd name="T16" fmla="*/ 25 w 157"/>
                <a:gd name="T17" fmla="*/ 53 h 53"/>
                <a:gd name="T18" fmla="*/ 51 w 157"/>
                <a:gd name="T19" fmla="*/ 53 h 53"/>
                <a:gd name="T20" fmla="*/ 76 w 157"/>
                <a:gd name="T21" fmla="*/ 53 h 53"/>
                <a:gd name="T22" fmla="*/ 103 w 157"/>
                <a:gd name="T23" fmla="*/ 53 h 53"/>
                <a:gd name="T24" fmla="*/ 128 w 157"/>
                <a:gd name="T25" fmla="*/ 53 h 53"/>
                <a:gd name="T26" fmla="*/ 157 w 157"/>
                <a:gd name="T27" fmla="*/ 29 h 53"/>
                <a:gd name="T28" fmla="*/ 128 w 157"/>
                <a:gd name="T2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3">
                  <a:moveTo>
                    <a:pt x="128" y="0"/>
                  </a:moveTo>
                  <a:lnTo>
                    <a:pt x="103" y="0"/>
                  </a:lnTo>
                  <a:lnTo>
                    <a:pt x="76" y="29"/>
                  </a:lnTo>
                  <a:lnTo>
                    <a:pt x="51" y="29"/>
                  </a:lnTo>
                  <a:lnTo>
                    <a:pt x="51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25" y="53"/>
                  </a:lnTo>
                  <a:lnTo>
                    <a:pt x="51" y="53"/>
                  </a:lnTo>
                  <a:lnTo>
                    <a:pt x="76" y="53"/>
                  </a:lnTo>
                  <a:lnTo>
                    <a:pt x="103" y="53"/>
                  </a:lnTo>
                  <a:lnTo>
                    <a:pt x="128" y="53"/>
                  </a:lnTo>
                  <a:lnTo>
                    <a:pt x="157" y="29"/>
                  </a:lnTo>
                  <a:lnTo>
                    <a:pt x="128" y="0"/>
                  </a:lnTo>
                  <a:close/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68" name="Freeform 82"/>
            <p:cNvSpPr>
              <a:spLocks/>
            </p:cNvSpPr>
            <p:nvPr/>
          </p:nvSpPr>
          <p:spPr bwMode="gray">
            <a:xfrm>
              <a:off x="4804" y="2760"/>
              <a:ext cx="25" cy="26"/>
            </a:xfrm>
            <a:custGeom>
              <a:avLst/>
              <a:gdLst>
                <a:gd name="T0" fmla="*/ 52 w 52"/>
                <a:gd name="T1" fmla="*/ 0 h 52"/>
                <a:gd name="T2" fmla="*/ 0 w 52"/>
                <a:gd name="T3" fmla="*/ 0 h 52"/>
                <a:gd name="T4" fmla="*/ 27 w 52"/>
                <a:gd name="T5" fmla="*/ 29 h 52"/>
                <a:gd name="T6" fmla="*/ 52 w 52"/>
                <a:gd name="T7" fmla="*/ 52 h 52"/>
                <a:gd name="T8" fmla="*/ 52 w 52"/>
                <a:gd name="T9" fmla="*/ 29 h 52"/>
                <a:gd name="T10" fmla="*/ 52 w 52"/>
                <a:gd name="T1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2">
                  <a:moveTo>
                    <a:pt x="52" y="0"/>
                  </a:moveTo>
                  <a:lnTo>
                    <a:pt x="0" y="0"/>
                  </a:lnTo>
                  <a:lnTo>
                    <a:pt x="27" y="29"/>
                  </a:lnTo>
                  <a:lnTo>
                    <a:pt x="52" y="52"/>
                  </a:lnTo>
                  <a:lnTo>
                    <a:pt x="52" y="29"/>
                  </a:lnTo>
                  <a:lnTo>
                    <a:pt x="52" y="0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69" name="Freeform 83"/>
            <p:cNvSpPr>
              <a:spLocks/>
            </p:cNvSpPr>
            <p:nvPr/>
          </p:nvSpPr>
          <p:spPr bwMode="gray">
            <a:xfrm>
              <a:off x="4570" y="2800"/>
              <a:ext cx="26" cy="26"/>
            </a:xfrm>
            <a:custGeom>
              <a:avLst/>
              <a:gdLst>
                <a:gd name="T0" fmla="*/ 0 w 52"/>
                <a:gd name="T1" fmla="*/ 0 h 51"/>
                <a:gd name="T2" fmla="*/ 0 w 52"/>
                <a:gd name="T3" fmla="*/ 24 h 51"/>
                <a:gd name="T4" fmla="*/ 25 w 52"/>
                <a:gd name="T5" fmla="*/ 51 h 51"/>
                <a:gd name="T6" fmla="*/ 52 w 52"/>
                <a:gd name="T7" fmla="*/ 24 h 51"/>
                <a:gd name="T8" fmla="*/ 25 w 52"/>
                <a:gd name="T9" fmla="*/ 0 h 51"/>
                <a:gd name="T10" fmla="*/ 0 w 52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1">
                  <a:moveTo>
                    <a:pt x="0" y="0"/>
                  </a:moveTo>
                  <a:lnTo>
                    <a:pt x="0" y="24"/>
                  </a:lnTo>
                  <a:lnTo>
                    <a:pt x="25" y="51"/>
                  </a:lnTo>
                  <a:lnTo>
                    <a:pt x="52" y="24"/>
                  </a:lnTo>
                  <a:lnTo>
                    <a:pt x="25" y="0"/>
                  </a:lnTo>
                  <a:lnTo>
                    <a:pt x="0" y="0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70" name="Freeform 84"/>
            <p:cNvSpPr>
              <a:spLocks/>
            </p:cNvSpPr>
            <p:nvPr/>
          </p:nvSpPr>
          <p:spPr bwMode="gray">
            <a:xfrm>
              <a:off x="4492" y="2657"/>
              <a:ext cx="299" cy="247"/>
            </a:xfrm>
            <a:custGeom>
              <a:avLst/>
              <a:gdLst>
                <a:gd name="T0" fmla="*/ 571 w 597"/>
                <a:gd name="T1" fmla="*/ 442 h 493"/>
                <a:gd name="T2" fmla="*/ 519 w 597"/>
                <a:gd name="T3" fmla="*/ 390 h 493"/>
                <a:gd name="T4" fmla="*/ 494 w 597"/>
                <a:gd name="T5" fmla="*/ 338 h 493"/>
                <a:gd name="T6" fmla="*/ 519 w 597"/>
                <a:gd name="T7" fmla="*/ 311 h 493"/>
                <a:gd name="T8" fmla="*/ 519 w 597"/>
                <a:gd name="T9" fmla="*/ 287 h 493"/>
                <a:gd name="T10" fmla="*/ 494 w 597"/>
                <a:gd name="T11" fmla="*/ 258 h 493"/>
                <a:gd name="T12" fmla="*/ 467 w 597"/>
                <a:gd name="T13" fmla="*/ 258 h 493"/>
                <a:gd name="T14" fmla="*/ 467 w 597"/>
                <a:gd name="T15" fmla="*/ 235 h 493"/>
                <a:gd name="T16" fmla="*/ 442 w 597"/>
                <a:gd name="T17" fmla="*/ 183 h 493"/>
                <a:gd name="T18" fmla="*/ 391 w 597"/>
                <a:gd name="T19" fmla="*/ 155 h 493"/>
                <a:gd name="T20" fmla="*/ 362 w 597"/>
                <a:gd name="T21" fmla="*/ 132 h 493"/>
                <a:gd name="T22" fmla="*/ 335 w 597"/>
                <a:gd name="T23" fmla="*/ 132 h 493"/>
                <a:gd name="T24" fmla="*/ 287 w 597"/>
                <a:gd name="T25" fmla="*/ 103 h 493"/>
                <a:gd name="T26" fmla="*/ 258 w 597"/>
                <a:gd name="T27" fmla="*/ 80 h 493"/>
                <a:gd name="T28" fmla="*/ 235 w 597"/>
                <a:gd name="T29" fmla="*/ 80 h 493"/>
                <a:gd name="T30" fmla="*/ 180 w 597"/>
                <a:gd name="T31" fmla="*/ 103 h 493"/>
                <a:gd name="T32" fmla="*/ 155 w 597"/>
                <a:gd name="T33" fmla="*/ 103 h 493"/>
                <a:gd name="T34" fmla="*/ 128 w 597"/>
                <a:gd name="T35" fmla="*/ 103 h 493"/>
                <a:gd name="T36" fmla="*/ 103 w 597"/>
                <a:gd name="T37" fmla="*/ 28 h 493"/>
                <a:gd name="T38" fmla="*/ 80 w 597"/>
                <a:gd name="T39" fmla="*/ 0 h 493"/>
                <a:gd name="T40" fmla="*/ 52 w 597"/>
                <a:gd name="T41" fmla="*/ 0 h 493"/>
                <a:gd name="T42" fmla="*/ 0 w 597"/>
                <a:gd name="T43" fmla="*/ 28 h 493"/>
                <a:gd name="T44" fmla="*/ 52 w 597"/>
                <a:gd name="T45" fmla="*/ 51 h 493"/>
                <a:gd name="T46" fmla="*/ 52 w 597"/>
                <a:gd name="T47" fmla="*/ 80 h 493"/>
                <a:gd name="T48" fmla="*/ 80 w 597"/>
                <a:gd name="T49" fmla="*/ 80 h 493"/>
                <a:gd name="T50" fmla="*/ 103 w 597"/>
                <a:gd name="T51" fmla="*/ 80 h 493"/>
                <a:gd name="T52" fmla="*/ 80 w 597"/>
                <a:gd name="T53" fmla="*/ 103 h 493"/>
                <a:gd name="T54" fmla="*/ 52 w 597"/>
                <a:gd name="T55" fmla="*/ 132 h 493"/>
                <a:gd name="T56" fmla="*/ 80 w 597"/>
                <a:gd name="T57" fmla="*/ 132 h 493"/>
                <a:gd name="T58" fmla="*/ 103 w 597"/>
                <a:gd name="T59" fmla="*/ 132 h 493"/>
                <a:gd name="T60" fmla="*/ 128 w 597"/>
                <a:gd name="T61" fmla="*/ 132 h 493"/>
                <a:gd name="T62" fmla="*/ 180 w 597"/>
                <a:gd name="T63" fmla="*/ 155 h 493"/>
                <a:gd name="T64" fmla="*/ 235 w 597"/>
                <a:gd name="T65" fmla="*/ 206 h 493"/>
                <a:gd name="T66" fmla="*/ 235 w 597"/>
                <a:gd name="T67" fmla="*/ 235 h 493"/>
                <a:gd name="T68" fmla="*/ 235 w 597"/>
                <a:gd name="T69" fmla="*/ 258 h 493"/>
                <a:gd name="T70" fmla="*/ 207 w 597"/>
                <a:gd name="T71" fmla="*/ 258 h 493"/>
                <a:gd name="T72" fmla="*/ 207 w 597"/>
                <a:gd name="T73" fmla="*/ 287 h 493"/>
                <a:gd name="T74" fmla="*/ 235 w 597"/>
                <a:gd name="T75" fmla="*/ 287 h 493"/>
                <a:gd name="T76" fmla="*/ 235 w 597"/>
                <a:gd name="T77" fmla="*/ 311 h 493"/>
                <a:gd name="T78" fmla="*/ 235 w 597"/>
                <a:gd name="T79" fmla="*/ 338 h 493"/>
                <a:gd name="T80" fmla="*/ 258 w 597"/>
                <a:gd name="T81" fmla="*/ 338 h 493"/>
                <a:gd name="T82" fmla="*/ 287 w 597"/>
                <a:gd name="T83" fmla="*/ 363 h 493"/>
                <a:gd name="T84" fmla="*/ 310 w 597"/>
                <a:gd name="T85" fmla="*/ 390 h 493"/>
                <a:gd name="T86" fmla="*/ 335 w 597"/>
                <a:gd name="T87" fmla="*/ 363 h 493"/>
                <a:gd name="T88" fmla="*/ 335 w 597"/>
                <a:gd name="T89" fmla="*/ 390 h 493"/>
                <a:gd name="T90" fmla="*/ 362 w 597"/>
                <a:gd name="T91" fmla="*/ 390 h 493"/>
                <a:gd name="T92" fmla="*/ 362 w 597"/>
                <a:gd name="T93" fmla="*/ 363 h 493"/>
                <a:gd name="T94" fmla="*/ 335 w 597"/>
                <a:gd name="T95" fmla="*/ 338 h 493"/>
                <a:gd name="T96" fmla="*/ 362 w 597"/>
                <a:gd name="T97" fmla="*/ 338 h 493"/>
                <a:gd name="T98" fmla="*/ 391 w 597"/>
                <a:gd name="T99" fmla="*/ 338 h 493"/>
                <a:gd name="T100" fmla="*/ 442 w 597"/>
                <a:gd name="T101" fmla="*/ 363 h 493"/>
                <a:gd name="T102" fmla="*/ 467 w 597"/>
                <a:gd name="T103" fmla="*/ 390 h 493"/>
                <a:gd name="T104" fmla="*/ 494 w 597"/>
                <a:gd name="T105" fmla="*/ 415 h 493"/>
                <a:gd name="T106" fmla="*/ 519 w 597"/>
                <a:gd name="T107" fmla="*/ 442 h 493"/>
                <a:gd name="T108" fmla="*/ 519 w 597"/>
                <a:gd name="T109" fmla="*/ 466 h 493"/>
                <a:gd name="T110" fmla="*/ 571 w 597"/>
                <a:gd name="T111" fmla="*/ 493 h 493"/>
                <a:gd name="T112" fmla="*/ 597 w 597"/>
                <a:gd name="T113" fmla="*/ 493 h 493"/>
                <a:gd name="T114" fmla="*/ 571 w 597"/>
                <a:gd name="T115" fmla="*/ 466 h 493"/>
                <a:gd name="T116" fmla="*/ 597 w 597"/>
                <a:gd name="T117" fmla="*/ 466 h 493"/>
                <a:gd name="T118" fmla="*/ 571 w 597"/>
                <a:gd name="T119" fmla="*/ 44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97" h="493">
                  <a:moveTo>
                    <a:pt x="571" y="442"/>
                  </a:moveTo>
                  <a:lnTo>
                    <a:pt x="519" y="390"/>
                  </a:lnTo>
                  <a:lnTo>
                    <a:pt x="494" y="338"/>
                  </a:lnTo>
                  <a:lnTo>
                    <a:pt x="519" y="311"/>
                  </a:lnTo>
                  <a:lnTo>
                    <a:pt x="519" y="287"/>
                  </a:lnTo>
                  <a:lnTo>
                    <a:pt x="494" y="258"/>
                  </a:lnTo>
                  <a:lnTo>
                    <a:pt x="467" y="258"/>
                  </a:lnTo>
                  <a:lnTo>
                    <a:pt x="467" y="235"/>
                  </a:lnTo>
                  <a:lnTo>
                    <a:pt x="442" y="183"/>
                  </a:lnTo>
                  <a:lnTo>
                    <a:pt x="391" y="155"/>
                  </a:lnTo>
                  <a:lnTo>
                    <a:pt x="362" y="132"/>
                  </a:lnTo>
                  <a:lnTo>
                    <a:pt x="335" y="132"/>
                  </a:lnTo>
                  <a:lnTo>
                    <a:pt x="287" y="103"/>
                  </a:lnTo>
                  <a:lnTo>
                    <a:pt x="258" y="80"/>
                  </a:lnTo>
                  <a:lnTo>
                    <a:pt x="235" y="80"/>
                  </a:lnTo>
                  <a:lnTo>
                    <a:pt x="180" y="103"/>
                  </a:lnTo>
                  <a:lnTo>
                    <a:pt x="155" y="103"/>
                  </a:lnTo>
                  <a:lnTo>
                    <a:pt x="128" y="103"/>
                  </a:lnTo>
                  <a:lnTo>
                    <a:pt x="103" y="28"/>
                  </a:lnTo>
                  <a:lnTo>
                    <a:pt x="80" y="0"/>
                  </a:lnTo>
                  <a:lnTo>
                    <a:pt x="52" y="0"/>
                  </a:lnTo>
                  <a:lnTo>
                    <a:pt x="0" y="28"/>
                  </a:lnTo>
                  <a:lnTo>
                    <a:pt x="52" y="51"/>
                  </a:lnTo>
                  <a:lnTo>
                    <a:pt x="52" y="80"/>
                  </a:lnTo>
                  <a:lnTo>
                    <a:pt x="80" y="80"/>
                  </a:lnTo>
                  <a:lnTo>
                    <a:pt x="103" y="80"/>
                  </a:lnTo>
                  <a:lnTo>
                    <a:pt x="80" y="103"/>
                  </a:lnTo>
                  <a:lnTo>
                    <a:pt x="52" y="132"/>
                  </a:lnTo>
                  <a:lnTo>
                    <a:pt x="80" y="132"/>
                  </a:lnTo>
                  <a:lnTo>
                    <a:pt x="103" y="132"/>
                  </a:lnTo>
                  <a:lnTo>
                    <a:pt x="128" y="132"/>
                  </a:lnTo>
                  <a:lnTo>
                    <a:pt x="180" y="155"/>
                  </a:lnTo>
                  <a:lnTo>
                    <a:pt x="235" y="206"/>
                  </a:lnTo>
                  <a:lnTo>
                    <a:pt x="235" y="235"/>
                  </a:lnTo>
                  <a:lnTo>
                    <a:pt x="235" y="258"/>
                  </a:lnTo>
                  <a:lnTo>
                    <a:pt x="207" y="258"/>
                  </a:lnTo>
                  <a:lnTo>
                    <a:pt x="207" y="287"/>
                  </a:lnTo>
                  <a:lnTo>
                    <a:pt x="235" y="287"/>
                  </a:lnTo>
                  <a:lnTo>
                    <a:pt x="235" y="311"/>
                  </a:lnTo>
                  <a:lnTo>
                    <a:pt x="235" y="338"/>
                  </a:lnTo>
                  <a:lnTo>
                    <a:pt x="258" y="338"/>
                  </a:lnTo>
                  <a:lnTo>
                    <a:pt x="287" y="363"/>
                  </a:lnTo>
                  <a:lnTo>
                    <a:pt x="310" y="390"/>
                  </a:lnTo>
                  <a:lnTo>
                    <a:pt x="335" y="363"/>
                  </a:lnTo>
                  <a:lnTo>
                    <a:pt x="335" y="390"/>
                  </a:lnTo>
                  <a:lnTo>
                    <a:pt x="362" y="390"/>
                  </a:lnTo>
                  <a:lnTo>
                    <a:pt x="362" y="363"/>
                  </a:lnTo>
                  <a:lnTo>
                    <a:pt x="335" y="338"/>
                  </a:lnTo>
                  <a:lnTo>
                    <a:pt x="362" y="338"/>
                  </a:lnTo>
                  <a:lnTo>
                    <a:pt x="391" y="338"/>
                  </a:lnTo>
                  <a:lnTo>
                    <a:pt x="442" y="363"/>
                  </a:lnTo>
                  <a:lnTo>
                    <a:pt x="467" y="390"/>
                  </a:lnTo>
                  <a:lnTo>
                    <a:pt x="494" y="415"/>
                  </a:lnTo>
                  <a:lnTo>
                    <a:pt x="519" y="442"/>
                  </a:lnTo>
                  <a:lnTo>
                    <a:pt x="519" y="466"/>
                  </a:lnTo>
                  <a:lnTo>
                    <a:pt x="571" y="493"/>
                  </a:lnTo>
                  <a:lnTo>
                    <a:pt x="597" y="493"/>
                  </a:lnTo>
                  <a:lnTo>
                    <a:pt x="571" y="466"/>
                  </a:lnTo>
                  <a:lnTo>
                    <a:pt x="597" y="466"/>
                  </a:lnTo>
                  <a:lnTo>
                    <a:pt x="571" y="442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71" name="Freeform 86"/>
            <p:cNvSpPr>
              <a:spLocks/>
            </p:cNvSpPr>
            <p:nvPr/>
          </p:nvSpPr>
          <p:spPr bwMode="gray">
            <a:xfrm>
              <a:off x="3126" y="2827"/>
              <a:ext cx="144" cy="260"/>
            </a:xfrm>
            <a:custGeom>
              <a:avLst/>
              <a:gdLst>
                <a:gd name="T0" fmla="*/ 26 w 144"/>
                <a:gd name="T1" fmla="*/ 104 h 260"/>
                <a:gd name="T2" fmla="*/ 26 w 144"/>
                <a:gd name="T3" fmla="*/ 142 h 260"/>
                <a:gd name="T4" fmla="*/ 0 w 144"/>
                <a:gd name="T5" fmla="*/ 194 h 260"/>
                <a:gd name="T6" fmla="*/ 0 w 144"/>
                <a:gd name="T7" fmla="*/ 246 h 260"/>
                <a:gd name="T8" fmla="*/ 26 w 144"/>
                <a:gd name="T9" fmla="*/ 260 h 260"/>
                <a:gd name="T10" fmla="*/ 40 w 144"/>
                <a:gd name="T11" fmla="*/ 246 h 260"/>
                <a:gd name="T12" fmla="*/ 66 w 144"/>
                <a:gd name="T13" fmla="*/ 246 h 260"/>
                <a:gd name="T14" fmla="*/ 78 w 144"/>
                <a:gd name="T15" fmla="*/ 220 h 260"/>
                <a:gd name="T16" fmla="*/ 78 w 144"/>
                <a:gd name="T17" fmla="*/ 208 h 260"/>
                <a:gd name="T18" fmla="*/ 118 w 144"/>
                <a:gd name="T19" fmla="*/ 116 h 260"/>
                <a:gd name="T20" fmla="*/ 118 w 144"/>
                <a:gd name="T21" fmla="*/ 104 h 260"/>
                <a:gd name="T22" fmla="*/ 118 w 144"/>
                <a:gd name="T23" fmla="*/ 64 h 260"/>
                <a:gd name="T24" fmla="*/ 130 w 144"/>
                <a:gd name="T25" fmla="*/ 64 h 260"/>
                <a:gd name="T26" fmla="*/ 130 w 144"/>
                <a:gd name="T27" fmla="*/ 90 h 260"/>
                <a:gd name="T28" fmla="*/ 144 w 144"/>
                <a:gd name="T29" fmla="*/ 52 h 260"/>
                <a:gd name="T30" fmla="*/ 130 w 144"/>
                <a:gd name="T31" fmla="*/ 38 h 260"/>
                <a:gd name="T32" fmla="*/ 118 w 144"/>
                <a:gd name="T33" fmla="*/ 12 h 260"/>
                <a:gd name="T34" fmla="*/ 118 w 144"/>
                <a:gd name="T35" fmla="*/ 0 h 260"/>
                <a:gd name="T36" fmla="*/ 78 w 144"/>
                <a:gd name="T37" fmla="*/ 64 h 260"/>
                <a:gd name="T38" fmla="*/ 66 w 144"/>
                <a:gd name="T39" fmla="*/ 64 h 260"/>
                <a:gd name="T40" fmla="*/ 66 w 144"/>
                <a:gd name="T41" fmla="*/ 78 h 260"/>
                <a:gd name="T42" fmla="*/ 52 w 144"/>
                <a:gd name="T43" fmla="*/ 78 h 260"/>
                <a:gd name="T44" fmla="*/ 26 w 144"/>
                <a:gd name="T45" fmla="*/ 104 h 260"/>
                <a:gd name="T46" fmla="*/ 26 w 144"/>
                <a:gd name="T47" fmla="*/ 10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4" h="260">
                  <a:moveTo>
                    <a:pt x="26" y="104"/>
                  </a:moveTo>
                  <a:lnTo>
                    <a:pt x="26" y="142"/>
                  </a:lnTo>
                  <a:lnTo>
                    <a:pt x="0" y="194"/>
                  </a:lnTo>
                  <a:lnTo>
                    <a:pt x="0" y="246"/>
                  </a:lnTo>
                  <a:lnTo>
                    <a:pt x="26" y="260"/>
                  </a:lnTo>
                  <a:lnTo>
                    <a:pt x="40" y="246"/>
                  </a:lnTo>
                  <a:lnTo>
                    <a:pt x="66" y="246"/>
                  </a:lnTo>
                  <a:lnTo>
                    <a:pt x="78" y="220"/>
                  </a:lnTo>
                  <a:lnTo>
                    <a:pt x="78" y="208"/>
                  </a:lnTo>
                  <a:lnTo>
                    <a:pt x="118" y="116"/>
                  </a:lnTo>
                  <a:lnTo>
                    <a:pt x="118" y="104"/>
                  </a:lnTo>
                  <a:lnTo>
                    <a:pt x="118" y="64"/>
                  </a:lnTo>
                  <a:lnTo>
                    <a:pt x="130" y="64"/>
                  </a:lnTo>
                  <a:lnTo>
                    <a:pt x="130" y="90"/>
                  </a:lnTo>
                  <a:lnTo>
                    <a:pt x="144" y="52"/>
                  </a:lnTo>
                  <a:lnTo>
                    <a:pt x="130" y="38"/>
                  </a:lnTo>
                  <a:lnTo>
                    <a:pt x="118" y="12"/>
                  </a:lnTo>
                  <a:lnTo>
                    <a:pt x="118" y="0"/>
                  </a:lnTo>
                  <a:lnTo>
                    <a:pt x="78" y="64"/>
                  </a:lnTo>
                  <a:lnTo>
                    <a:pt x="66" y="64"/>
                  </a:lnTo>
                  <a:lnTo>
                    <a:pt x="66" y="78"/>
                  </a:lnTo>
                  <a:lnTo>
                    <a:pt x="52" y="78"/>
                  </a:lnTo>
                  <a:lnTo>
                    <a:pt x="26" y="104"/>
                  </a:lnTo>
                  <a:lnTo>
                    <a:pt x="26" y="104"/>
                  </a:lnTo>
                  <a:close/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72" name="Freeform 87"/>
            <p:cNvSpPr>
              <a:spLocks/>
            </p:cNvSpPr>
            <p:nvPr/>
          </p:nvSpPr>
          <p:spPr bwMode="gray">
            <a:xfrm>
              <a:off x="2086" y="1953"/>
              <a:ext cx="1196" cy="1328"/>
            </a:xfrm>
            <a:custGeom>
              <a:avLst/>
              <a:gdLst>
                <a:gd name="T0" fmla="*/ 852 w 1196"/>
                <a:gd name="T1" fmla="*/ 110 h 1328"/>
                <a:gd name="T2" fmla="*/ 780 w 1196"/>
                <a:gd name="T3" fmla="*/ 118 h 1328"/>
                <a:gd name="T4" fmla="*/ 676 w 1196"/>
                <a:gd name="T5" fmla="*/ 80 h 1328"/>
                <a:gd name="T6" fmla="*/ 636 w 1196"/>
                <a:gd name="T7" fmla="*/ 118 h 1328"/>
                <a:gd name="T8" fmla="*/ 584 w 1196"/>
                <a:gd name="T9" fmla="*/ 106 h 1328"/>
                <a:gd name="T10" fmla="*/ 520 w 1196"/>
                <a:gd name="T11" fmla="*/ 80 h 1328"/>
                <a:gd name="T12" fmla="*/ 518 w 1196"/>
                <a:gd name="T13" fmla="*/ 27 h 1328"/>
                <a:gd name="T14" fmla="*/ 468 w 1196"/>
                <a:gd name="T15" fmla="*/ 2 h 1328"/>
                <a:gd name="T16" fmla="*/ 390 w 1196"/>
                <a:gd name="T17" fmla="*/ 2 h 1328"/>
                <a:gd name="T18" fmla="*/ 298 w 1196"/>
                <a:gd name="T19" fmla="*/ 40 h 1328"/>
                <a:gd name="T20" fmla="*/ 246 w 1196"/>
                <a:gd name="T21" fmla="*/ 54 h 1328"/>
                <a:gd name="T22" fmla="*/ 182 w 1196"/>
                <a:gd name="T23" fmla="*/ 118 h 1328"/>
                <a:gd name="T24" fmla="*/ 104 w 1196"/>
                <a:gd name="T25" fmla="*/ 196 h 1328"/>
                <a:gd name="T26" fmla="*/ 12 w 1196"/>
                <a:gd name="T27" fmla="*/ 288 h 1328"/>
                <a:gd name="T28" fmla="*/ 26 w 1196"/>
                <a:gd name="T29" fmla="*/ 314 h 1328"/>
                <a:gd name="T30" fmla="*/ 26 w 1196"/>
                <a:gd name="T31" fmla="*/ 380 h 1328"/>
                <a:gd name="T32" fmla="*/ 0 w 1196"/>
                <a:gd name="T33" fmla="*/ 418 h 1328"/>
                <a:gd name="T34" fmla="*/ 0 w 1196"/>
                <a:gd name="T35" fmla="*/ 458 h 1328"/>
                <a:gd name="T36" fmla="*/ 26 w 1196"/>
                <a:gd name="T37" fmla="*/ 496 h 1328"/>
                <a:gd name="T38" fmla="*/ 52 w 1196"/>
                <a:gd name="T39" fmla="*/ 522 h 1328"/>
                <a:gd name="T40" fmla="*/ 78 w 1196"/>
                <a:gd name="T41" fmla="*/ 562 h 1328"/>
                <a:gd name="T42" fmla="*/ 208 w 1196"/>
                <a:gd name="T43" fmla="*/ 600 h 1328"/>
                <a:gd name="T44" fmla="*/ 286 w 1196"/>
                <a:gd name="T45" fmla="*/ 588 h 1328"/>
                <a:gd name="T46" fmla="*/ 338 w 1196"/>
                <a:gd name="T47" fmla="*/ 562 h 1328"/>
                <a:gd name="T48" fmla="*/ 390 w 1196"/>
                <a:gd name="T49" fmla="*/ 600 h 1328"/>
                <a:gd name="T50" fmla="*/ 442 w 1196"/>
                <a:gd name="T51" fmla="*/ 588 h 1328"/>
                <a:gd name="T52" fmla="*/ 468 w 1196"/>
                <a:gd name="T53" fmla="*/ 640 h 1328"/>
                <a:gd name="T54" fmla="*/ 454 w 1196"/>
                <a:gd name="T55" fmla="*/ 692 h 1328"/>
                <a:gd name="T56" fmla="*/ 494 w 1196"/>
                <a:gd name="T57" fmla="*/ 744 h 1328"/>
                <a:gd name="T58" fmla="*/ 520 w 1196"/>
                <a:gd name="T59" fmla="*/ 782 h 1328"/>
                <a:gd name="T60" fmla="*/ 520 w 1196"/>
                <a:gd name="T61" fmla="*/ 848 h 1328"/>
                <a:gd name="T62" fmla="*/ 546 w 1196"/>
                <a:gd name="T63" fmla="*/ 874 h 1328"/>
                <a:gd name="T64" fmla="*/ 520 w 1196"/>
                <a:gd name="T65" fmla="*/ 926 h 1328"/>
                <a:gd name="T66" fmla="*/ 506 w 1196"/>
                <a:gd name="T67" fmla="*/ 1004 h 1328"/>
                <a:gd name="T68" fmla="*/ 558 w 1196"/>
                <a:gd name="T69" fmla="*/ 1082 h 1328"/>
                <a:gd name="T70" fmla="*/ 598 w 1196"/>
                <a:gd name="T71" fmla="*/ 1212 h 1328"/>
                <a:gd name="T72" fmla="*/ 624 w 1196"/>
                <a:gd name="T73" fmla="*/ 1264 h 1328"/>
                <a:gd name="T74" fmla="*/ 636 w 1196"/>
                <a:gd name="T75" fmla="*/ 1328 h 1328"/>
                <a:gd name="T76" fmla="*/ 676 w 1196"/>
                <a:gd name="T77" fmla="*/ 1316 h 1328"/>
                <a:gd name="T78" fmla="*/ 754 w 1196"/>
                <a:gd name="T79" fmla="*/ 1290 h 1328"/>
                <a:gd name="T80" fmla="*/ 858 w 1196"/>
                <a:gd name="T81" fmla="*/ 1186 h 1328"/>
                <a:gd name="T82" fmla="*/ 844 w 1196"/>
                <a:gd name="T83" fmla="*/ 1160 h 1328"/>
                <a:gd name="T84" fmla="*/ 870 w 1196"/>
                <a:gd name="T85" fmla="*/ 1134 h 1328"/>
                <a:gd name="T86" fmla="*/ 910 w 1196"/>
                <a:gd name="T87" fmla="*/ 1056 h 1328"/>
                <a:gd name="T88" fmla="*/ 910 w 1196"/>
                <a:gd name="T89" fmla="*/ 1030 h 1328"/>
                <a:gd name="T90" fmla="*/ 936 w 1196"/>
                <a:gd name="T91" fmla="*/ 1004 h 1328"/>
                <a:gd name="T92" fmla="*/ 1014 w 1196"/>
                <a:gd name="T93" fmla="*/ 860 h 1328"/>
                <a:gd name="T94" fmla="*/ 1002 w 1196"/>
                <a:gd name="T95" fmla="*/ 782 h 1328"/>
                <a:gd name="T96" fmla="*/ 988 w 1196"/>
                <a:gd name="T97" fmla="*/ 756 h 1328"/>
                <a:gd name="T98" fmla="*/ 1132 w 1196"/>
                <a:gd name="T99" fmla="*/ 588 h 1328"/>
                <a:gd name="T100" fmla="*/ 1184 w 1196"/>
                <a:gd name="T101" fmla="*/ 444 h 1328"/>
                <a:gd name="T102" fmla="*/ 1132 w 1196"/>
                <a:gd name="T103" fmla="*/ 470 h 1328"/>
                <a:gd name="T104" fmla="*/ 1054 w 1196"/>
                <a:gd name="T105" fmla="*/ 470 h 1328"/>
                <a:gd name="T106" fmla="*/ 1040 w 1196"/>
                <a:gd name="T107" fmla="*/ 432 h 1328"/>
                <a:gd name="T108" fmla="*/ 962 w 1196"/>
                <a:gd name="T109" fmla="*/ 340 h 1328"/>
                <a:gd name="T110" fmla="*/ 936 w 1196"/>
                <a:gd name="T111" fmla="*/ 288 h 1328"/>
                <a:gd name="T112" fmla="*/ 844 w 1196"/>
                <a:gd name="T113" fmla="*/ 158 h 1328"/>
                <a:gd name="T114" fmla="*/ 844 w 1196"/>
                <a:gd name="T115" fmla="*/ 144 h 1328"/>
                <a:gd name="T116" fmla="*/ 864 w 1196"/>
                <a:gd name="T117" fmla="*/ 146 h 1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96" h="1328">
                  <a:moveTo>
                    <a:pt x="864" y="146"/>
                  </a:moveTo>
                  <a:lnTo>
                    <a:pt x="852" y="110"/>
                  </a:lnTo>
                  <a:lnTo>
                    <a:pt x="806" y="92"/>
                  </a:lnTo>
                  <a:lnTo>
                    <a:pt x="780" y="118"/>
                  </a:lnTo>
                  <a:lnTo>
                    <a:pt x="714" y="106"/>
                  </a:lnTo>
                  <a:lnTo>
                    <a:pt x="676" y="80"/>
                  </a:lnTo>
                  <a:lnTo>
                    <a:pt x="650" y="80"/>
                  </a:lnTo>
                  <a:lnTo>
                    <a:pt x="636" y="118"/>
                  </a:lnTo>
                  <a:lnTo>
                    <a:pt x="624" y="132"/>
                  </a:lnTo>
                  <a:lnTo>
                    <a:pt x="584" y="106"/>
                  </a:lnTo>
                  <a:lnTo>
                    <a:pt x="572" y="80"/>
                  </a:lnTo>
                  <a:lnTo>
                    <a:pt x="520" y="80"/>
                  </a:lnTo>
                  <a:lnTo>
                    <a:pt x="490" y="53"/>
                  </a:lnTo>
                  <a:lnTo>
                    <a:pt x="518" y="27"/>
                  </a:lnTo>
                  <a:lnTo>
                    <a:pt x="505" y="0"/>
                  </a:lnTo>
                  <a:lnTo>
                    <a:pt x="468" y="2"/>
                  </a:lnTo>
                  <a:lnTo>
                    <a:pt x="428" y="14"/>
                  </a:lnTo>
                  <a:lnTo>
                    <a:pt x="390" y="2"/>
                  </a:lnTo>
                  <a:lnTo>
                    <a:pt x="324" y="40"/>
                  </a:lnTo>
                  <a:lnTo>
                    <a:pt x="298" y="40"/>
                  </a:lnTo>
                  <a:lnTo>
                    <a:pt x="260" y="28"/>
                  </a:lnTo>
                  <a:lnTo>
                    <a:pt x="246" y="54"/>
                  </a:lnTo>
                  <a:lnTo>
                    <a:pt x="208" y="80"/>
                  </a:lnTo>
                  <a:lnTo>
                    <a:pt x="182" y="118"/>
                  </a:lnTo>
                  <a:lnTo>
                    <a:pt x="182" y="144"/>
                  </a:lnTo>
                  <a:lnTo>
                    <a:pt x="104" y="196"/>
                  </a:lnTo>
                  <a:lnTo>
                    <a:pt x="78" y="210"/>
                  </a:lnTo>
                  <a:lnTo>
                    <a:pt x="12" y="288"/>
                  </a:lnTo>
                  <a:lnTo>
                    <a:pt x="26" y="302"/>
                  </a:lnTo>
                  <a:lnTo>
                    <a:pt x="26" y="314"/>
                  </a:lnTo>
                  <a:lnTo>
                    <a:pt x="26" y="326"/>
                  </a:lnTo>
                  <a:lnTo>
                    <a:pt x="26" y="380"/>
                  </a:lnTo>
                  <a:lnTo>
                    <a:pt x="12" y="392"/>
                  </a:lnTo>
                  <a:lnTo>
                    <a:pt x="0" y="418"/>
                  </a:lnTo>
                  <a:lnTo>
                    <a:pt x="0" y="432"/>
                  </a:lnTo>
                  <a:lnTo>
                    <a:pt x="0" y="458"/>
                  </a:lnTo>
                  <a:lnTo>
                    <a:pt x="0" y="470"/>
                  </a:lnTo>
                  <a:lnTo>
                    <a:pt x="26" y="496"/>
                  </a:lnTo>
                  <a:lnTo>
                    <a:pt x="52" y="510"/>
                  </a:lnTo>
                  <a:lnTo>
                    <a:pt x="52" y="522"/>
                  </a:lnTo>
                  <a:lnTo>
                    <a:pt x="64" y="548"/>
                  </a:lnTo>
                  <a:lnTo>
                    <a:pt x="78" y="562"/>
                  </a:lnTo>
                  <a:lnTo>
                    <a:pt x="156" y="600"/>
                  </a:lnTo>
                  <a:lnTo>
                    <a:pt x="208" y="600"/>
                  </a:lnTo>
                  <a:lnTo>
                    <a:pt x="246" y="600"/>
                  </a:lnTo>
                  <a:lnTo>
                    <a:pt x="286" y="588"/>
                  </a:lnTo>
                  <a:lnTo>
                    <a:pt x="312" y="574"/>
                  </a:lnTo>
                  <a:lnTo>
                    <a:pt x="338" y="562"/>
                  </a:lnTo>
                  <a:lnTo>
                    <a:pt x="376" y="574"/>
                  </a:lnTo>
                  <a:lnTo>
                    <a:pt x="390" y="600"/>
                  </a:lnTo>
                  <a:lnTo>
                    <a:pt x="416" y="614"/>
                  </a:lnTo>
                  <a:lnTo>
                    <a:pt x="442" y="588"/>
                  </a:lnTo>
                  <a:lnTo>
                    <a:pt x="468" y="600"/>
                  </a:lnTo>
                  <a:lnTo>
                    <a:pt x="468" y="640"/>
                  </a:lnTo>
                  <a:lnTo>
                    <a:pt x="454" y="652"/>
                  </a:lnTo>
                  <a:lnTo>
                    <a:pt x="454" y="692"/>
                  </a:lnTo>
                  <a:lnTo>
                    <a:pt x="468" y="718"/>
                  </a:lnTo>
                  <a:lnTo>
                    <a:pt x="494" y="744"/>
                  </a:lnTo>
                  <a:lnTo>
                    <a:pt x="506" y="770"/>
                  </a:lnTo>
                  <a:lnTo>
                    <a:pt x="520" y="782"/>
                  </a:lnTo>
                  <a:lnTo>
                    <a:pt x="532" y="822"/>
                  </a:lnTo>
                  <a:lnTo>
                    <a:pt x="520" y="848"/>
                  </a:lnTo>
                  <a:lnTo>
                    <a:pt x="532" y="860"/>
                  </a:lnTo>
                  <a:lnTo>
                    <a:pt x="546" y="874"/>
                  </a:lnTo>
                  <a:lnTo>
                    <a:pt x="532" y="900"/>
                  </a:lnTo>
                  <a:lnTo>
                    <a:pt x="520" y="926"/>
                  </a:lnTo>
                  <a:lnTo>
                    <a:pt x="506" y="964"/>
                  </a:lnTo>
                  <a:lnTo>
                    <a:pt x="506" y="1004"/>
                  </a:lnTo>
                  <a:lnTo>
                    <a:pt x="532" y="1068"/>
                  </a:lnTo>
                  <a:lnTo>
                    <a:pt x="558" y="1082"/>
                  </a:lnTo>
                  <a:lnTo>
                    <a:pt x="572" y="1172"/>
                  </a:lnTo>
                  <a:lnTo>
                    <a:pt x="598" y="1212"/>
                  </a:lnTo>
                  <a:lnTo>
                    <a:pt x="600" y="1206"/>
                  </a:lnTo>
                  <a:lnTo>
                    <a:pt x="624" y="1264"/>
                  </a:lnTo>
                  <a:lnTo>
                    <a:pt x="624" y="1290"/>
                  </a:lnTo>
                  <a:lnTo>
                    <a:pt x="636" y="1328"/>
                  </a:lnTo>
                  <a:lnTo>
                    <a:pt x="650" y="1328"/>
                  </a:lnTo>
                  <a:lnTo>
                    <a:pt x="676" y="1316"/>
                  </a:lnTo>
                  <a:lnTo>
                    <a:pt x="714" y="1316"/>
                  </a:lnTo>
                  <a:lnTo>
                    <a:pt x="754" y="1290"/>
                  </a:lnTo>
                  <a:lnTo>
                    <a:pt x="806" y="1264"/>
                  </a:lnTo>
                  <a:lnTo>
                    <a:pt x="858" y="1186"/>
                  </a:lnTo>
                  <a:lnTo>
                    <a:pt x="858" y="1172"/>
                  </a:lnTo>
                  <a:lnTo>
                    <a:pt x="844" y="1160"/>
                  </a:lnTo>
                  <a:lnTo>
                    <a:pt x="870" y="1172"/>
                  </a:lnTo>
                  <a:lnTo>
                    <a:pt x="870" y="1134"/>
                  </a:lnTo>
                  <a:lnTo>
                    <a:pt x="910" y="1108"/>
                  </a:lnTo>
                  <a:lnTo>
                    <a:pt x="910" y="1056"/>
                  </a:lnTo>
                  <a:lnTo>
                    <a:pt x="896" y="1042"/>
                  </a:lnTo>
                  <a:lnTo>
                    <a:pt x="910" y="1030"/>
                  </a:lnTo>
                  <a:lnTo>
                    <a:pt x="924" y="1016"/>
                  </a:lnTo>
                  <a:lnTo>
                    <a:pt x="936" y="1004"/>
                  </a:lnTo>
                  <a:lnTo>
                    <a:pt x="1002" y="952"/>
                  </a:lnTo>
                  <a:lnTo>
                    <a:pt x="1014" y="860"/>
                  </a:lnTo>
                  <a:lnTo>
                    <a:pt x="1002" y="848"/>
                  </a:lnTo>
                  <a:lnTo>
                    <a:pt x="1002" y="782"/>
                  </a:lnTo>
                  <a:lnTo>
                    <a:pt x="988" y="782"/>
                  </a:lnTo>
                  <a:lnTo>
                    <a:pt x="988" y="756"/>
                  </a:lnTo>
                  <a:lnTo>
                    <a:pt x="1026" y="692"/>
                  </a:lnTo>
                  <a:lnTo>
                    <a:pt x="1132" y="588"/>
                  </a:lnTo>
                  <a:lnTo>
                    <a:pt x="1196" y="470"/>
                  </a:lnTo>
                  <a:lnTo>
                    <a:pt x="1184" y="444"/>
                  </a:lnTo>
                  <a:lnTo>
                    <a:pt x="1158" y="458"/>
                  </a:lnTo>
                  <a:lnTo>
                    <a:pt x="1132" y="470"/>
                  </a:lnTo>
                  <a:lnTo>
                    <a:pt x="1092" y="470"/>
                  </a:lnTo>
                  <a:lnTo>
                    <a:pt x="1054" y="470"/>
                  </a:lnTo>
                  <a:lnTo>
                    <a:pt x="1054" y="458"/>
                  </a:lnTo>
                  <a:lnTo>
                    <a:pt x="1040" y="432"/>
                  </a:lnTo>
                  <a:lnTo>
                    <a:pt x="976" y="392"/>
                  </a:lnTo>
                  <a:lnTo>
                    <a:pt x="962" y="340"/>
                  </a:lnTo>
                  <a:lnTo>
                    <a:pt x="936" y="326"/>
                  </a:lnTo>
                  <a:lnTo>
                    <a:pt x="936" y="288"/>
                  </a:lnTo>
                  <a:lnTo>
                    <a:pt x="910" y="262"/>
                  </a:lnTo>
                  <a:lnTo>
                    <a:pt x="844" y="158"/>
                  </a:lnTo>
                  <a:lnTo>
                    <a:pt x="832" y="132"/>
                  </a:lnTo>
                  <a:lnTo>
                    <a:pt x="844" y="144"/>
                  </a:lnTo>
                  <a:lnTo>
                    <a:pt x="870" y="170"/>
                  </a:lnTo>
                  <a:lnTo>
                    <a:pt x="864" y="146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73" name="Freeform 88"/>
            <p:cNvSpPr>
              <a:spLocks/>
            </p:cNvSpPr>
            <p:nvPr/>
          </p:nvSpPr>
          <p:spPr bwMode="gray">
            <a:xfrm>
              <a:off x="2956" y="2033"/>
              <a:ext cx="10" cy="18"/>
            </a:xfrm>
            <a:custGeom>
              <a:avLst/>
              <a:gdLst>
                <a:gd name="T0" fmla="*/ 0 w 10"/>
                <a:gd name="T1" fmla="*/ 0 h 18"/>
                <a:gd name="T2" fmla="*/ 0 w 10"/>
                <a:gd name="T3" fmla="*/ 6 h 18"/>
                <a:gd name="T4" fmla="*/ 0 w 10"/>
                <a:gd name="T5" fmla="*/ 6 h 18"/>
                <a:gd name="T6" fmla="*/ 10 w 10"/>
                <a:gd name="T7" fmla="*/ 18 h 18"/>
                <a:gd name="T8" fmla="*/ 0 w 1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8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0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74" name="Freeform 89"/>
            <p:cNvSpPr>
              <a:spLocks/>
            </p:cNvSpPr>
            <p:nvPr/>
          </p:nvSpPr>
          <p:spPr bwMode="gray">
            <a:xfrm>
              <a:off x="2956" y="2043"/>
              <a:ext cx="14" cy="42"/>
            </a:xfrm>
            <a:custGeom>
              <a:avLst/>
              <a:gdLst>
                <a:gd name="T0" fmla="*/ 6 w 14"/>
                <a:gd name="T1" fmla="*/ 0 h 42"/>
                <a:gd name="T2" fmla="*/ 14 w 14"/>
                <a:gd name="T3" fmla="*/ 16 h 42"/>
                <a:gd name="T4" fmla="*/ 0 w 14"/>
                <a:gd name="T5" fmla="*/ 28 h 42"/>
                <a:gd name="T6" fmla="*/ 0 w 14"/>
                <a:gd name="T7" fmla="*/ 42 h 42"/>
                <a:gd name="T8" fmla="*/ 6 w 14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2">
                  <a:moveTo>
                    <a:pt x="6" y="0"/>
                  </a:moveTo>
                  <a:lnTo>
                    <a:pt x="14" y="16"/>
                  </a:lnTo>
                  <a:lnTo>
                    <a:pt x="0" y="28"/>
                  </a:lnTo>
                  <a:lnTo>
                    <a:pt x="0" y="4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 cmpd="sng">
              <a:noFill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75" name="Freeform 90"/>
            <p:cNvSpPr>
              <a:spLocks/>
            </p:cNvSpPr>
            <p:nvPr/>
          </p:nvSpPr>
          <p:spPr bwMode="gray">
            <a:xfrm>
              <a:off x="2956" y="2043"/>
              <a:ext cx="14" cy="42"/>
            </a:xfrm>
            <a:custGeom>
              <a:avLst/>
              <a:gdLst>
                <a:gd name="T0" fmla="*/ 6 w 14"/>
                <a:gd name="T1" fmla="*/ 0 h 42"/>
                <a:gd name="T2" fmla="*/ 14 w 14"/>
                <a:gd name="T3" fmla="*/ 16 h 42"/>
                <a:gd name="T4" fmla="*/ 0 w 14"/>
                <a:gd name="T5" fmla="*/ 28 h 42"/>
                <a:gd name="T6" fmla="*/ 0 w 14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42">
                  <a:moveTo>
                    <a:pt x="6" y="0"/>
                  </a:moveTo>
                  <a:lnTo>
                    <a:pt x="14" y="16"/>
                  </a:lnTo>
                  <a:lnTo>
                    <a:pt x="0" y="28"/>
                  </a:lnTo>
                  <a:lnTo>
                    <a:pt x="0" y="42"/>
                  </a:lnTo>
                </a:path>
              </a:pathLst>
            </a:custGeom>
            <a:grpFill/>
            <a:ln w="952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 sz="1837"/>
            </a:p>
          </p:txBody>
        </p:sp>
        <p:sp>
          <p:nvSpPr>
            <p:cNvPr id="476" name="Line 99"/>
            <p:cNvSpPr>
              <a:spLocks noChangeShapeType="1"/>
            </p:cNvSpPr>
            <p:nvPr/>
          </p:nvSpPr>
          <p:spPr bwMode="gray">
            <a:xfrm>
              <a:off x="2016" y="3040"/>
              <a:ext cx="0" cy="0"/>
            </a:xfrm>
            <a:prstGeom prst="line">
              <a:avLst/>
            </a:prstGeom>
            <a:grpFill/>
            <a:ln w="9525">
              <a:noFill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 sz="1837"/>
            </a:p>
          </p:txBody>
        </p:sp>
        <p:grpSp>
          <p:nvGrpSpPr>
            <p:cNvPr id="477" name="Group 125"/>
            <p:cNvGrpSpPr>
              <a:grpSpLocks/>
            </p:cNvGrpSpPr>
            <p:nvPr/>
          </p:nvGrpSpPr>
          <p:grpSpPr bwMode="auto">
            <a:xfrm rot="602090">
              <a:off x="4134" y="2833"/>
              <a:ext cx="651" cy="619"/>
              <a:chOff x="1474" y="921"/>
              <a:chExt cx="2866" cy="2415"/>
            </a:xfrm>
            <a:grpFill/>
          </p:grpSpPr>
          <p:sp>
            <p:nvSpPr>
              <p:cNvPr id="478" name="Freeform 126"/>
              <p:cNvSpPr>
                <a:spLocks/>
              </p:cNvSpPr>
              <p:nvPr/>
            </p:nvSpPr>
            <p:spPr bwMode="gray">
              <a:xfrm>
                <a:off x="1474" y="921"/>
                <a:ext cx="2866" cy="2079"/>
              </a:xfrm>
              <a:custGeom>
                <a:avLst/>
                <a:gdLst>
                  <a:gd name="T0" fmla="*/ 96 w 2866"/>
                  <a:gd name="T1" fmla="*/ 1364 h 2079"/>
                  <a:gd name="T2" fmla="*/ 28 w 2866"/>
                  <a:gd name="T3" fmla="*/ 1172 h 2079"/>
                  <a:gd name="T4" fmla="*/ 57 w 2866"/>
                  <a:gd name="T5" fmla="*/ 1105 h 2079"/>
                  <a:gd name="T6" fmla="*/ 4 w 2866"/>
                  <a:gd name="T7" fmla="*/ 1013 h 2079"/>
                  <a:gd name="T8" fmla="*/ 137 w 2866"/>
                  <a:gd name="T9" fmla="*/ 818 h 2079"/>
                  <a:gd name="T10" fmla="*/ 297 w 2866"/>
                  <a:gd name="T11" fmla="*/ 745 h 2079"/>
                  <a:gd name="T12" fmla="*/ 403 w 2866"/>
                  <a:gd name="T13" fmla="*/ 711 h 2079"/>
                  <a:gd name="T14" fmla="*/ 600 w 2866"/>
                  <a:gd name="T15" fmla="*/ 625 h 2079"/>
                  <a:gd name="T16" fmla="*/ 686 w 2866"/>
                  <a:gd name="T17" fmla="*/ 471 h 2079"/>
                  <a:gd name="T18" fmla="*/ 768 w 2866"/>
                  <a:gd name="T19" fmla="*/ 490 h 2079"/>
                  <a:gd name="T20" fmla="*/ 820 w 2866"/>
                  <a:gd name="T21" fmla="*/ 370 h 2079"/>
                  <a:gd name="T22" fmla="*/ 883 w 2866"/>
                  <a:gd name="T23" fmla="*/ 313 h 2079"/>
                  <a:gd name="T24" fmla="*/ 1021 w 2866"/>
                  <a:gd name="T25" fmla="*/ 255 h 2079"/>
                  <a:gd name="T26" fmla="*/ 1185 w 2866"/>
                  <a:gd name="T27" fmla="*/ 274 h 2079"/>
                  <a:gd name="T28" fmla="*/ 1252 w 2866"/>
                  <a:gd name="T29" fmla="*/ 183 h 2079"/>
                  <a:gd name="T30" fmla="*/ 1416 w 2866"/>
                  <a:gd name="T31" fmla="*/ 125 h 2079"/>
                  <a:gd name="T32" fmla="*/ 1449 w 2866"/>
                  <a:gd name="T33" fmla="*/ 68 h 2079"/>
                  <a:gd name="T34" fmla="*/ 1641 w 2866"/>
                  <a:gd name="T35" fmla="*/ 111 h 2079"/>
                  <a:gd name="T36" fmla="*/ 1680 w 2866"/>
                  <a:gd name="T37" fmla="*/ 217 h 2079"/>
                  <a:gd name="T38" fmla="*/ 1665 w 2866"/>
                  <a:gd name="T39" fmla="*/ 260 h 2079"/>
                  <a:gd name="T40" fmla="*/ 1680 w 2866"/>
                  <a:gd name="T41" fmla="*/ 380 h 2079"/>
                  <a:gd name="T42" fmla="*/ 1886 w 2866"/>
                  <a:gd name="T43" fmla="*/ 503 h 2079"/>
                  <a:gd name="T44" fmla="*/ 2036 w 2866"/>
                  <a:gd name="T45" fmla="*/ 428 h 2079"/>
                  <a:gd name="T46" fmla="*/ 2078 w 2866"/>
                  <a:gd name="T47" fmla="*/ 178 h 2079"/>
                  <a:gd name="T48" fmla="*/ 2169 w 2866"/>
                  <a:gd name="T49" fmla="*/ 68 h 2079"/>
                  <a:gd name="T50" fmla="*/ 2280 w 2866"/>
                  <a:gd name="T51" fmla="*/ 279 h 2079"/>
                  <a:gd name="T52" fmla="*/ 2344 w 2866"/>
                  <a:gd name="T53" fmla="*/ 458 h 2079"/>
                  <a:gd name="T54" fmla="*/ 2395 w 2866"/>
                  <a:gd name="T55" fmla="*/ 629 h 2079"/>
                  <a:gd name="T56" fmla="*/ 2558 w 2866"/>
                  <a:gd name="T57" fmla="*/ 725 h 2079"/>
                  <a:gd name="T58" fmla="*/ 2683 w 2866"/>
                  <a:gd name="T59" fmla="*/ 893 h 2079"/>
                  <a:gd name="T60" fmla="*/ 2863 w 2866"/>
                  <a:gd name="T61" fmla="*/ 1055 h 2079"/>
                  <a:gd name="T62" fmla="*/ 2812 w 2866"/>
                  <a:gd name="T63" fmla="*/ 1455 h 2079"/>
                  <a:gd name="T64" fmla="*/ 2673 w 2866"/>
                  <a:gd name="T65" fmla="*/ 1666 h 2079"/>
                  <a:gd name="T66" fmla="*/ 2568 w 2866"/>
                  <a:gd name="T67" fmla="*/ 1825 h 2079"/>
                  <a:gd name="T68" fmla="*/ 2371 w 2866"/>
                  <a:gd name="T69" fmla="*/ 2009 h 2079"/>
                  <a:gd name="T70" fmla="*/ 2169 w 2866"/>
                  <a:gd name="T71" fmla="*/ 2017 h 2079"/>
                  <a:gd name="T72" fmla="*/ 2001 w 2866"/>
                  <a:gd name="T73" fmla="*/ 2045 h 2079"/>
                  <a:gd name="T74" fmla="*/ 1824 w 2866"/>
                  <a:gd name="T75" fmla="*/ 1925 h 2079"/>
                  <a:gd name="T76" fmla="*/ 1742 w 2866"/>
                  <a:gd name="T77" fmla="*/ 1801 h 2079"/>
                  <a:gd name="T78" fmla="*/ 1680 w 2866"/>
                  <a:gd name="T79" fmla="*/ 1781 h 2079"/>
                  <a:gd name="T80" fmla="*/ 1681 w 2866"/>
                  <a:gd name="T81" fmla="*/ 1733 h 2079"/>
                  <a:gd name="T82" fmla="*/ 1675 w 2866"/>
                  <a:gd name="T83" fmla="*/ 1671 h 2079"/>
                  <a:gd name="T84" fmla="*/ 1521 w 2866"/>
                  <a:gd name="T85" fmla="*/ 1762 h 2079"/>
                  <a:gd name="T86" fmla="*/ 1355 w 2866"/>
                  <a:gd name="T87" fmla="*/ 1575 h 2079"/>
                  <a:gd name="T88" fmla="*/ 1056 w 2866"/>
                  <a:gd name="T89" fmla="*/ 1570 h 2079"/>
                  <a:gd name="T90" fmla="*/ 751 w 2866"/>
                  <a:gd name="T91" fmla="*/ 1650 h 2079"/>
                  <a:gd name="T92" fmla="*/ 369 w 2866"/>
                  <a:gd name="T93" fmla="*/ 1753 h 2079"/>
                  <a:gd name="T94" fmla="*/ 105 w 2866"/>
                  <a:gd name="T95" fmla="*/ 1743 h 2079"/>
                  <a:gd name="T96" fmla="*/ 148 w 2866"/>
                  <a:gd name="T97" fmla="*/ 1623 h 20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66" h="2079">
                    <a:moveTo>
                      <a:pt x="153" y="1551"/>
                    </a:moveTo>
                    <a:cubicBezTo>
                      <a:pt x="146" y="1532"/>
                      <a:pt x="139" y="1522"/>
                      <a:pt x="124" y="1508"/>
                    </a:cubicBezTo>
                    <a:cubicBezTo>
                      <a:pt x="121" y="1498"/>
                      <a:pt x="113" y="1489"/>
                      <a:pt x="110" y="1479"/>
                    </a:cubicBezTo>
                    <a:cubicBezTo>
                      <a:pt x="101" y="1441"/>
                      <a:pt x="108" y="1401"/>
                      <a:pt x="96" y="1364"/>
                    </a:cubicBezTo>
                    <a:cubicBezTo>
                      <a:pt x="89" y="1341"/>
                      <a:pt x="70" y="1328"/>
                      <a:pt x="62" y="1306"/>
                    </a:cubicBezTo>
                    <a:cubicBezTo>
                      <a:pt x="55" y="1285"/>
                      <a:pt x="51" y="1267"/>
                      <a:pt x="38" y="1249"/>
                    </a:cubicBezTo>
                    <a:cubicBezTo>
                      <a:pt x="28" y="1219"/>
                      <a:pt x="16" y="1189"/>
                      <a:pt x="0" y="1162"/>
                    </a:cubicBezTo>
                    <a:cubicBezTo>
                      <a:pt x="1" y="1166"/>
                      <a:pt x="7" y="1208"/>
                      <a:pt x="28" y="1172"/>
                    </a:cubicBezTo>
                    <a:cubicBezTo>
                      <a:pt x="33" y="1164"/>
                      <a:pt x="25" y="1153"/>
                      <a:pt x="24" y="1143"/>
                    </a:cubicBezTo>
                    <a:cubicBezTo>
                      <a:pt x="34" y="1108"/>
                      <a:pt x="37" y="1154"/>
                      <a:pt x="43" y="1162"/>
                    </a:cubicBezTo>
                    <a:cubicBezTo>
                      <a:pt x="46" y="1166"/>
                      <a:pt x="52" y="1165"/>
                      <a:pt x="57" y="1167"/>
                    </a:cubicBezTo>
                    <a:cubicBezTo>
                      <a:pt x="89" y="1156"/>
                      <a:pt x="72" y="1126"/>
                      <a:pt x="57" y="1105"/>
                    </a:cubicBezTo>
                    <a:cubicBezTo>
                      <a:pt x="50" y="1085"/>
                      <a:pt x="41" y="1087"/>
                      <a:pt x="24" y="1076"/>
                    </a:cubicBezTo>
                    <a:cubicBezTo>
                      <a:pt x="22" y="1071"/>
                      <a:pt x="20" y="1066"/>
                      <a:pt x="19" y="1061"/>
                    </a:cubicBezTo>
                    <a:cubicBezTo>
                      <a:pt x="17" y="1055"/>
                      <a:pt x="16" y="1048"/>
                      <a:pt x="14" y="1042"/>
                    </a:cubicBezTo>
                    <a:cubicBezTo>
                      <a:pt x="11" y="1032"/>
                      <a:pt x="4" y="1013"/>
                      <a:pt x="4" y="1013"/>
                    </a:cubicBezTo>
                    <a:cubicBezTo>
                      <a:pt x="8" y="982"/>
                      <a:pt x="18" y="971"/>
                      <a:pt x="34" y="947"/>
                    </a:cubicBezTo>
                    <a:cubicBezTo>
                      <a:pt x="43" y="915"/>
                      <a:pt x="27" y="843"/>
                      <a:pt x="62" y="831"/>
                    </a:cubicBezTo>
                    <a:cubicBezTo>
                      <a:pt x="54" y="856"/>
                      <a:pt x="38" y="878"/>
                      <a:pt x="72" y="889"/>
                    </a:cubicBezTo>
                    <a:cubicBezTo>
                      <a:pt x="91" y="857"/>
                      <a:pt x="104" y="840"/>
                      <a:pt x="137" y="818"/>
                    </a:cubicBezTo>
                    <a:cubicBezTo>
                      <a:pt x="153" y="802"/>
                      <a:pt x="158" y="800"/>
                      <a:pt x="168" y="793"/>
                    </a:cubicBezTo>
                    <a:cubicBezTo>
                      <a:pt x="178" y="787"/>
                      <a:pt x="196" y="773"/>
                      <a:pt x="196" y="773"/>
                    </a:cubicBezTo>
                    <a:cubicBezTo>
                      <a:pt x="203" y="754"/>
                      <a:pt x="217" y="757"/>
                      <a:pt x="236" y="752"/>
                    </a:cubicBezTo>
                    <a:cubicBezTo>
                      <a:pt x="258" y="736"/>
                      <a:pt x="272" y="736"/>
                      <a:pt x="297" y="745"/>
                    </a:cubicBezTo>
                    <a:cubicBezTo>
                      <a:pt x="308" y="743"/>
                      <a:pt x="320" y="743"/>
                      <a:pt x="331" y="740"/>
                    </a:cubicBezTo>
                    <a:cubicBezTo>
                      <a:pt x="336" y="738"/>
                      <a:pt x="341" y="734"/>
                      <a:pt x="345" y="730"/>
                    </a:cubicBezTo>
                    <a:cubicBezTo>
                      <a:pt x="349" y="726"/>
                      <a:pt x="350" y="718"/>
                      <a:pt x="355" y="716"/>
                    </a:cubicBezTo>
                    <a:cubicBezTo>
                      <a:pt x="370" y="711"/>
                      <a:pt x="387" y="713"/>
                      <a:pt x="403" y="711"/>
                    </a:cubicBezTo>
                    <a:cubicBezTo>
                      <a:pt x="419" y="707"/>
                      <a:pt x="432" y="701"/>
                      <a:pt x="452" y="698"/>
                    </a:cubicBezTo>
                    <a:cubicBezTo>
                      <a:pt x="472" y="695"/>
                      <a:pt x="503" y="698"/>
                      <a:pt x="523" y="692"/>
                    </a:cubicBezTo>
                    <a:cubicBezTo>
                      <a:pt x="551" y="684"/>
                      <a:pt x="558" y="674"/>
                      <a:pt x="571" y="663"/>
                    </a:cubicBezTo>
                    <a:cubicBezTo>
                      <a:pt x="587" y="652"/>
                      <a:pt x="593" y="643"/>
                      <a:pt x="600" y="625"/>
                    </a:cubicBezTo>
                    <a:cubicBezTo>
                      <a:pt x="611" y="614"/>
                      <a:pt x="613" y="592"/>
                      <a:pt x="623" y="582"/>
                    </a:cubicBezTo>
                    <a:cubicBezTo>
                      <a:pt x="633" y="572"/>
                      <a:pt x="658" y="580"/>
                      <a:pt x="662" y="567"/>
                    </a:cubicBezTo>
                    <a:cubicBezTo>
                      <a:pt x="667" y="556"/>
                      <a:pt x="645" y="517"/>
                      <a:pt x="649" y="501"/>
                    </a:cubicBezTo>
                    <a:cubicBezTo>
                      <a:pt x="653" y="485"/>
                      <a:pt x="674" y="475"/>
                      <a:pt x="686" y="471"/>
                    </a:cubicBezTo>
                    <a:cubicBezTo>
                      <a:pt x="697" y="429"/>
                      <a:pt x="710" y="440"/>
                      <a:pt x="722" y="474"/>
                    </a:cubicBezTo>
                    <a:cubicBezTo>
                      <a:pt x="727" y="488"/>
                      <a:pt x="741" y="510"/>
                      <a:pt x="746" y="524"/>
                    </a:cubicBezTo>
                    <a:cubicBezTo>
                      <a:pt x="754" y="531"/>
                      <a:pt x="754" y="518"/>
                      <a:pt x="758" y="512"/>
                    </a:cubicBezTo>
                    <a:cubicBezTo>
                      <a:pt x="762" y="506"/>
                      <a:pt x="770" y="500"/>
                      <a:pt x="768" y="490"/>
                    </a:cubicBezTo>
                    <a:cubicBezTo>
                      <a:pt x="784" y="465"/>
                      <a:pt x="769" y="465"/>
                      <a:pt x="748" y="452"/>
                    </a:cubicBezTo>
                    <a:cubicBezTo>
                      <a:pt x="759" y="409"/>
                      <a:pt x="743" y="448"/>
                      <a:pt x="811" y="428"/>
                    </a:cubicBezTo>
                    <a:cubicBezTo>
                      <a:pt x="826" y="424"/>
                      <a:pt x="830" y="385"/>
                      <a:pt x="830" y="385"/>
                    </a:cubicBezTo>
                    <a:cubicBezTo>
                      <a:pt x="827" y="380"/>
                      <a:pt x="817" y="375"/>
                      <a:pt x="820" y="370"/>
                    </a:cubicBezTo>
                    <a:cubicBezTo>
                      <a:pt x="825" y="363"/>
                      <a:pt x="836" y="368"/>
                      <a:pt x="844" y="365"/>
                    </a:cubicBezTo>
                    <a:cubicBezTo>
                      <a:pt x="849" y="363"/>
                      <a:pt x="854" y="359"/>
                      <a:pt x="859" y="356"/>
                    </a:cubicBezTo>
                    <a:cubicBezTo>
                      <a:pt x="863" y="354"/>
                      <a:pt x="868" y="353"/>
                      <a:pt x="873" y="351"/>
                    </a:cubicBezTo>
                    <a:cubicBezTo>
                      <a:pt x="877" y="339"/>
                      <a:pt x="876" y="324"/>
                      <a:pt x="883" y="313"/>
                    </a:cubicBezTo>
                    <a:cubicBezTo>
                      <a:pt x="889" y="304"/>
                      <a:pt x="903" y="304"/>
                      <a:pt x="912" y="298"/>
                    </a:cubicBezTo>
                    <a:cubicBezTo>
                      <a:pt x="919" y="273"/>
                      <a:pt x="938" y="272"/>
                      <a:pt x="960" y="265"/>
                    </a:cubicBezTo>
                    <a:cubicBezTo>
                      <a:pt x="969" y="262"/>
                      <a:pt x="988" y="255"/>
                      <a:pt x="988" y="255"/>
                    </a:cubicBezTo>
                    <a:cubicBezTo>
                      <a:pt x="1003" y="234"/>
                      <a:pt x="999" y="247"/>
                      <a:pt x="1021" y="255"/>
                    </a:cubicBezTo>
                    <a:cubicBezTo>
                      <a:pt x="1045" y="289"/>
                      <a:pt x="1083" y="309"/>
                      <a:pt x="1123" y="322"/>
                    </a:cubicBezTo>
                    <a:cubicBezTo>
                      <a:pt x="1147" y="333"/>
                      <a:pt x="1174" y="331"/>
                      <a:pt x="1184" y="323"/>
                    </a:cubicBezTo>
                    <a:cubicBezTo>
                      <a:pt x="1193" y="318"/>
                      <a:pt x="1177" y="299"/>
                      <a:pt x="1177" y="291"/>
                    </a:cubicBezTo>
                    <a:cubicBezTo>
                      <a:pt x="1177" y="283"/>
                      <a:pt x="1181" y="279"/>
                      <a:pt x="1185" y="274"/>
                    </a:cubicBezTo>
                    <a:cubicBezTo>
                      <a:pt x="1189" y="264"/>
                      <a:pt x="1189" y="269"/>
                      <a:pt x="1199" y="260"/>
                    </a:cubicBezTo>
                    <a:cubicBezTo>
                      <a:pt x="1204" y="252"/>
                      <a:pt x="1206" y="234"/>
                      <a:pt x="1213" y="228"/>
                    </a:cubicBezTo>
                    <a:cubicBezTo>
                      <a:pt x="1220" y="222"/>
                      <a:pt x="1237" y="228"/>
                      <a:pt x="1243" y="221"/>
                    </a:cubicBezTo>
                    <a:cubicBezTo>
                      <a:pt x="1234" y="186"/>
                      <a:pt x="1211" y="192"/>
                      <a:pt x="1252" y="183"/>
                    </a:cubicBezTo>
                    <a:cubicBezTo>
                      <a:pt x="1262" y="168"/>
                      <a:pt x="1281" y="145"/>
                      <a:pt x="1296" y="140"/>
                    </a:cubicBezTo>
                    <a:cubicBezTo>
                      <a:pt x="1303" y="129"/>
                      <a:pt x="1302" y="123"/>
                      <a:pt x="1318" y="125"/>
                    </a:cubicBezTo>
                    <a:cubicBezTo>
                      <a:pt x="1329" y="126"/>
                      <a:pt x="1342" y="137"/>
                      <a:pt x="1342" y="137"/>
                    </a:cubicBezTo>
                    <a:cubicBezTo>
                      <a:pt x="1363" y="135"/>
                      <a:pt x="1398" y="135"/>
                      <a:pt x="1416" y="125"/>
                    </a:cubicBezTo>
                    <a:cubicBezTo>
                      <a:pt x="1424" y="120"/>
                      <a:pt x="1418" y="104"/>
                      <a:pt x="1411" y="97"/>
                    </a:cubicBezTo>
                    <a:cubicBezTo>
                      <a:pt x="1404" y="90"/>
                      <a:pt x="1392" y="94"/>
                      <a:pt x="1382" y="92"/>
                    </a:cubicBezTo>
                    <a:cubicBezTo>
                      <a:pt x="1335" y="59"/>
                      <a:pt x="1368" y="64"/>
                      <a:pt x="1406" y="58"/>
                    </a:cubicBezTo>
                    <a:cubicBezTo>
                      <a:pt x="1421" y="61"/>
                      <a:pt x="1439" y="58"/>
                      <a:pt x="1449" y="68"/>
                    </a:cubicBezTo>
                    <a:cubicBezTo>
                      <a:pt x="1475" y="94"/>
                      <a:pt x="1427" y="71"/>
                      <a:pt x="1468" y="92"/>
                    </a:cubicBezTo>
                    <a:cubicBezTo>
                      <a:pt x="1484" y="98"/>
                      <a:pt x="1508" y="119"/>
                      <a:pt x="1537" y="122"/>
                    </a:cubicBezTo>
                    <a:cubicBezTo>
                      <a:pt x="1560" y="128"/>
                      <a:pt x="1587" y="133"/>
                      <a:pt x="1604" y="131"/>
                    </a:cubicBezTo>
                    <a:cubicBezTo>
                      <a:pt x="1621" y="129"/>
                      <a:pt x="1630" y="113"/>
                      <a:pt x="1641" y="111"/>
                    </a:cubicBezTo>
                    <a:cubicBezTo>
                      <a:pt x="1652" y="107"/>
                      <a:pt x="1657" y="118"/>
                      <a:pt x="1669" y="119"/>
                    </a:cubicBezTo>
                    <a:cubicBezTo>
                      <a:pt x="1681" y="120"/>
                      <a:pt x="1707" y="109"/>
                      <a:pt x="1713" y="116"/>
                    </a:cubicBezTo>
                    <a:cubicBezTo>
                      <a:pt x="1725" y="124"/>
                      <a:pt x="1710" y="145"/>
                      <a:pt x="1708" y="159"/>
                    </a:cubicBezTo>
                    <a:cubicBezTo>
                      <a:pt x="1704" y="183"/>
                      <a:pt x="1699" y="203"/>
                      <a:pt x="1680" y="217"/>
                    </a:cubicBezTo>
                    <a:cubicBezTo>
                      <a:pt x="1687" y="259"/>
                      <a:pt x="1689" y="228"/>
                      <a:pt x="1708" y="260"/>
                    </a:cubicBezTo>
                    <a:cubicBezTo>
                      <a:pt x="1707" y="270"/>
                      <a:pt x="1711" y="282"/>
                      <a:pt x="1704" y="289"/>
                    </a:cubicBezTo>
                    <a:cubicBezTo>
                      <a:pt x="1684" y="309"/>
                      <a:pt x="1682" y="271"/>
                      <a:pt x="1680" y="269"/>
                    </a:cubicBezTo>
                    <a:cubicBezTo>
                      <a:pt x="1676" y="264"/>
                      <a:pt x="1670" y="263"/>
                      <a:pt x="1665" y="260"/>
                    </a:cubicBezTo>
                    <a:cubicBezTo>
                      <a:pt x="1651" y="274"/>
                      <a:pt x="1637" y="279"/>
                      <a:pt x="1632" y="298"/>
                    </a:cubicBezTo>
                    <a:cubicBezTo>
                      <a:pt x="1627" y="308"/>
                      <a:pt x="1615" y="316"/>
                      <a:pt x="1616" y="324"/>
                    </a:cubicBezTo>
                    <a:cubicBezTo>
                      <a:pt x="1617" y="332"/>
                      <a:pt x="1625" y="337"/>
                      <a:pt x="1636" y="346"/>
                    </a:cubicBezTo>
                    <a:cubicBezTo>
                      <a:pt x="1641" y="364"/>
                      <a:pt x="1680" y="380"/>
                      <a:pt x="1680" y="380"/>
                    </a:cubicBezTo>
                    <a:cubicBezTo>
                      <a:pt x="1697" y="393"/>
                      <a:pt x="1710" y="401"/>
                      <a:pt x="1742" y="414"/>
                    </a:cubicBezTo>
                    <a:cubicBezTo>
                      <a:pt x="1765" y="428"/>
                      <a:pt x="1796" y="452"/>
                      <a:pt x="1819" y="462"/>
                    </a:cubicBezTo>
                    <a:cubicBezTo>
                      <a:pt x="1842" y="472"/>
                      <a:pt x="1870" y="469"/>
                      <a:pt x="1881" y="476"/>
                    </a:cubicBezTo>
                    <a:cubicBezTo>
                      <a:pt x="1885" y="479"/>
                      <a:pt x="1882" y="499"/>
                      <a:pt x="1886" y="503"/>
                    </a:cubicBezTo>
                    <a:cubicBezTo>
                      <a:pt x="1893" y="510"/>
                      <a:pt x="1900" y="500"/>
                      <a:pt x="1905" y="509"/>
                    </a:cubicBezTo>
                    <a:cubicBezTo>
                      <a:pt x="1914" y="526"/>
                      <a:pt x="1914" y="523"/>
                      <a:pt x="1929" y="533"/>
                    </a:cubicBezTo>
                    <a:cubicBezTo>
                      <a:pt x="1963" y="531"/>
                      <a:pt x="1995" y="542"/>
                      <a:pt x="2006" y="509"/>
                    </a:cubicBezTo>
                    <a:cubicBezTo>
                      <a:pt x="2010" y="481"/>
                      <a:pt x="2019" y="451"/>
                      <a:pt x="2036" y="428"/>
                    </a:cubicBezTo>
                    <a:cubicBezTo>
                      <a:pt x="2046" y="387"/>
                      <a:pt x="2048" y="413"/>
                      <a:pt x="2056" y="344"/>
                    </a:cubicBezTo>
                    <a:cubicBezTo>
                      <a:pt x="2058" y="326"/>
                      <a:pt x="2054" y="308"/>
                      <a:pt x="2054" y="308"/>
                    </a:cubicBezTo>
                    <a:cubicBezTo>
                      <a:pt x="2061" y="214"/>
                      <a:pt x="2051" y="262"/>
                      <a:pt x="2064" y="221"/>
                    </a:cubicBezTo>
                    <a:cubicBezTo>
                      <a:pt x="2068" y="207"/>
                      <a:pt x="2078" y="178"/>
                      <a:pt x="2078" y="178"/>
                    </a:cubicBezTo>
                    <a:cubicBezTo>
                      <a:pt x="2080" y="156"/>
                      <a:pt x="2079" y="133"/>
                      <a:pt x="2083" y="111"/>
                    </a:cubicBezTo>
                    <a:cubicBezTo>
                      <a:pt x="2086" y="96"/>
                      <a:pt x="2102" y="68"/>
                      <a:pt x="2102" y="68"/>
                    </a:cubicBezTo>
                    <a:cubicBezTo>
                      <a:pt x="2096" y="12"/>
                      <a:pt x="2088" y="0"/>
                      <a:pt x="2140" y="34"/>
                    </a:cubicBezTo>
                    <a:cubicBezTo>
                      <a:pt x="2151" y="51"/>
                      <a:pt x="2150" y="61"/>
                      <a:pt x="2169" y="68"/>
                    </a:cubicBezTo>
                    <a:cubicBezTo>
                      <a:pt x="2175" y="126"/>
                      <a:pt x="2169" y="101"/>
                      <a:pt x="2184" y="145"/>
                    </a:cubicBezTo>
                    <a:cubicBezTo>
                      <a:pt x="2189" y="159"/>
                      <a:pt x="2198" y="188"/>
                      <a:pt x="2198" y="188"/>
                    </a:cubicBezTo>
                    <a:cubicBezTo>
                      <a:pt x="2203" y="221"/>
                      <a:pt x="2199" y="281"/>
                      <a:pt x="2236" y="294"/>
                    </a:cubicBezTo>
                    <a:cubicBezTo>
                      <a:pt x="2270" y="282"/>
                      <a:pt x="2255" y="271"/>
                      <a:pt x="2280" y="279"/>
                    </a:cubicBezTo>
                    <a:cubicBezTo>
                      <a:pt x="2291" y="297"/>
                      <a:pt x="2302" y="295"/>
                      <a:pt x="2313" y="313"/>
                    </a:cubicBezTo>
                    <a:cubicBezTo>
                      <a:pt x="2315" y="330"/>
                      <a:pt x="2315" y="348"/>
                      <a:pt x="2318" y="365"/>
                    </a:cubicBezTo>
                    <a:cubicBezTo>
                      <a:pt x="2320" y="375"/>
                      <a:pt x="2328" y="394"/>
                      <a:pt x="2328" y="394"/>
                    </a:cubicBezTo>
                    <a:cubicBezTo>
                      <a:pt x="2330" y="411"/>
                      <a:pt x="2338" y="441"/>
                      <a:pt x="2344" y="458"/>
                    </a:cubicBezTo>
                    <a:cubicBezTo>
                      <a:pt x="2350" y="475"/>
                      <a:pt x="2361" y="488"/>
                      <a:pt x="2366" y="500"/>
                    </a:cubicBezTo>
                    <a:cubicBezTo>
                      <a:pt x="2369" y="510"/>
                      <a:pt x="2376" y="519"/>
                      <a:pt x="2376" y="529"/>
                    </a:cubicBezTo>
                    <a:cubicBezTo>
                      <a:pt x="2377" y="559"/>
                      <a:pt x="2374" y="590"/>
                      <a:pt x="2380" y="620"/>
                    </a:cubicBezTo>
                    <a:cubicBezTo>
                      <a:pt x="2381" y="626"/>
                      <a:pt x="2390" y="626"/>
                      <a:pt x="2395" y="629"/>
                    </a:cubicBezTo>
                    <a:cubicBezTo>
                      <a:pt x="2418" y="644"/>
                      <a:pt x="2442" y="650"/>
                      <a:pt x="2467" y="658"/>
                    </a:cubicBezTo>
                    <a:cubicBezTo>
                      <a:pt x="2476" y="665"/>
                      <a:pt x="2488" y="669"/>
                      <a:pt x="2496" y="677"/>
                    </a:cubicBezTo>
                    <a:cubicBezTo>
                      <a:pt x="2519" y="700"/>
                      <a:pt x="2489" y="687"/>
                      <a:pt x="2520" y="697"/>
                    </a:cubicBezTo>
                    <a:cubicBezTo>
                      <a:pt x="2531" y="714"/>
                      <a:pt x="2539" y="720"/>
                      <a:pt x="2558" y="725"/>
                    </a:cubicBezTo>
                    <a:cubicBezTo>
                      <a:pt x="2579" y="740"/>
                      <a:pt x="2571" y="745"/>
                      <a:pt x="2558" y="764"/>
                    </a:cubicBezTo>
                    <a:cubicBezTo>
                      <a:pt x="2572" y="778"/>
                      <a:pt x="2580" y="792"/>
                      <a:pt x="2596" y="802"/>
                    </a:cubicBezTo>
                    <a:cubicBezTo>
                      <a:pt x="2599" y="834"/>
                      <a:pt x="2589" y="868"/>
                      <a:pt x="2620" y="879"/>
                    </a:cubicBezTo>
                    <a:cubicBezTo>
                      <a:pt x="2647" y="870"/>
                      <a:pt x="2658" y="886"/>
                      <a:pt x="2683" y="893"/>
                    </a:cubicBezTo>
                    <a:cubicBezTo>
                      <a:pt x="2698" y="901"/>
                      <a:pt x="2680" y="931"/>
                      <a:pt x="2701" y="960"/>
                    </a:cubicBezTo>
                    <a:cubicBezTo>
                      <a:pt x="2722" y="989"/>
                      <a:pt x="2788" y="1044"/>
                      <a:pt x="2808" y="1066"/>
                    </a:cubicBezTo>
                    <a:cubicBezTo>
                      <a:pt x="2827" y="1087"/>
                      <a:pt x="2811" y="1063"/>
                      <a:pt x="2819" y="1092"/>
                    </a:cubicBezTo>
                    <a:cubicBezTo>
                      <a:pt x="2828" y="1090"/>
                      <a:pt x="2860" y="1050"/>
                      <a:pt x="2863" y="1055"/>
                    </a:cubicBezTo>
                    <a:cubicBezTo>
                      <a:pt x="2866" y="1060"/>
                      <a:pt x="2841" y="1093"/>
                      <a:pt x="2836" y="1122"/>
                    </a:cubicBezTo>
                    <a:cubicBezTo>
                      <a:pt x="2831" y="1151"/>
                      <a:pt x="2830" y="1194"/>
                      <a:pt x="2833" y="1227"/>
                    </a:cubicBezTo>
                    <a:cubicBezTo>
                      <a:pt x="2836" y="1260"/>
                      <a:pt x="2854" y="1284"/>
                      <a:pt x="2851" y="1322"/>
                    </a:cubicBezTo>
                    <a:cubicBezTo>
                      <a:pt x="2847" y="1360"/>
                      <a:pt x="2816" y="1418"/>
                      <a:pt x="2812" y="1455"/>
                    </a:cubicBezTo>
                    <a:cubicBezTo>
                      <a:pt x="2799" y="1494"/>
                      <a:pt x="2785" y="1535"/>
                      <a:pt x="2774" y="1556"/>
                    </a:cubicBezTo>
                    <a:cubicBezTo>
                      <a:pt x="2766" y="1566"/>
                      <a:pt x="2754" y="1571"/>
                      <a:pt x="2745" y="1580"/>
                    </a:cubicBezTo>
                    <a:cubicBezTo>
                      <a:pt x="2738" y="1599"/>
                      <a:pt x="2744" y="1615"/>
                      <a:pt x="2726" y="1622"/>
                    </a:cubicBezTo>
                    <a:cubicBezTo>
                      <a:pt x="2713" y="1641"/>
                      <a:pt x="2686" y="1647"/>
                      <a:pt x="2673" y="1666"/>
                    </a:cubicBezTo>
                    <a:cubicBezTo>
                      <a:pt x="2666" y="1688"/>
                      <a:pt x="2661" y="1688"/>
                      <a:pt x="2641" y="1695"/>
                    </a:cubicBezTo>
                    <a:cubicBezTo>
                      <a:pt x="2632" y="1705"/>
                      <a:pt x="2634" y="1720"/>
                      <a:pt x="2627" y="1734"/>
                    </a:cubicBezTo>
                    <a:cubicBezTo>
                      <a:pt x="2620" y="1748"/>
                      <a:pt x="2611" y="1762"/>
                      <a:pt x="2601" y="1777"/>
                    </a:cubicBezTo>
                    <a:cubicBezTo>
                      <a:pt x="2594" y="1798"/>
                      <a:pt x="2591" y="1817"/>
                      <a:pt x="2568" y="1825"/>
                    </a:cubicBezTo>
                    <a:cubicBezTo>
                      <a:pt x="2559" y="1837"/>
                      <a:pt x="2552" y="1824"/>
                      <a:pt x="2544" y="1849"/>
                    </a:cubicBezTo>
                    <a:cubicBezTo>
                      <a:pt x="2538" y="1872"/>
                      <a:pt x="2536" y="1953"/>
                      <a:pt x="2520" y="1978"/>
                    </a:cubicBezTo>
                    <a:cubicBezTo>
                      <a:pt x="2514" y="2001"/>
                      <a:pt x="2459" y="2000"/>
                      <a:pt x="2448" y="2002"/>
                    </a:cubicBezTo>
                    <a:cubicBezTo>
                      <a:pt x="2425" y="2009"/>
                      <a:pt x="2394" y="2001"/>
                      <a:pt x="2371" y="2009"/>
                    </a:cubicBezTo>
                    <a:cubicBezTo>
                      <a:pt x="2348" y="2017"/>
                      <a:pt x="2327" y="2039"/>
                      <a:pt x="2308" y="2050"/>
                    </a:cubicBezTo>
                    <a:cubicBezTo>
                      <a:pt x="2285" y="2066"/>
                      <a:pt x="2288" y="2068"/>
                      <a:pt x="2258" y="2078"/>
                    </a:cubicBezTo>
                    <a:cubicBezTo>
                      <a:pt x="2242" y="2079"/>
                      <a:pt x="2227" y="2065"/>
                      <a:pt x="2212" y="2055"/>
                    </a:cubicBezTo>
                    <a:cubicBezTo>
                      <a:pt x="2180" y="2022"/>
                      <a:pt x="2196" y="2033"/>
                      <a:pt x="2169" y="2017"/>
                    </a:cubicBezTo>
                    <a:cubicBezTo>
                      <a:pt x="2132" y="2028"/>
                      <a:pt x="2180" y="2012"/>
                      <a:pt x="2140" y="2031"/>
                    </a:cubicBezTo>
                    <a:cubicBezTo>
                      <a:pt x="2120" y="2040"/>
                      <a:pt x="2072" y="2067"/>
                      <a:pt x="2049" y="2069"/>
                    </a:cubicBezTo>
                    <a:cubicBezTo>
                      <a:pt x="2019" y="2063"/>
                      <a:pt x="2035" y="2069"/>
                      <a:pt x="2001" y="2045"/>
                    </a:cubicBezTo>
                    <a:lnTo>
                      <a:pt x="2001" y="2045"/>
                    </a:lnTo>
                    <a:cubicBezTo>
                      <a:pt x="1970" y="2036"/>
                      <a:pt x="1992" y="2041"/>
                      <a:pt x="1934" y="2036"/>
                    </a:cubicBezTo>
                    <a:cubicBezTo>
                      <a:pt x="1916" y="2023"/>
                      <a:pt x="1897" y="2019"/>
                      <a:pt x="1876" y="2012"/>
                    </a:cubicBezTo>
                    <a:cubicBezTo>
                      <a:pt x="1856" y="1998"/>
                      <a:pt x="1851" y="1975"/>
                      <a:pt x="1828" y="1969"/>
                    </a:cubicBezTo>
                    <a:cubicBezTo>
                      <a:pt x="1810" y="1940"/>
                      <a:pt x="1824" y="1970"/>
                      <a:pt x="1824" y="1925"/>
                    </a:cubicBezTo>
                    <a:cubicBezTo>
                      <a:pt x="1824" y="1892"/>
                      <a:pt x="1796" y="1855"/>
                      <a:pt x="1766" y="1844"/>
                    </a:cubicBezTo>
                    <a:cubicBezTo>
                      <a:pt x="1763" y="1839"/>
                      <a:pt x="1762" y="1831"/>
                      <a:pt x="1756" y="1829"/>
                    </a:cubicBezTo>
                    <a:cubicBezTo>
                      <a:pt x="1744" y="1824"/>
                      <a:pt x="1729" y="1846"/>
                      <a:pt x="1718" y="1839"/>
                    </a:cubicBezTo>
                    <a:cubicBezTo>
                      <a:pt x="1710" y="1834"/>
                      <a:pt x="1731" y="1808"/>
                      <a:pt x="1742" y="1801"/>
                    </a:cubicBezTo>
                    <a:cubicBezTo>
                      <a:pt x="1738" y="1777"/>
                      <a:pt x="1731" y="1765"/>
                      <a:pt x="1723" y="1743"/>
                    </a:cubicBezTo>
                    <a:cubicBezTo>
                      <a:pt x="1720" y="1748"/>
                      <a:pt x="1717" y="1753"/>
                      <a:pt x="1713" y="1757"/>
                    </a:cubicBezTo>
                    <a:cubicBezTo>
                      <a:pt x="1709" y="1760"/>
                      <a:pt x="1702" y="1758"/>
                      <a:pt x="1699" y="1762"/>
                    </a:cubicBezTo>
                    <a:cubicBezTo>
                      <a:pt x="1676" y="1786"/>
                      <a:pt x="1714" y="1771"/>
                      <a:pt x="1680" y="1781"/>
                    </a:cubicBezTo>
                    <a:cubicBezTo>
                      <a:pt x="1678" y="1789"/>
                      <a:pt x="1682" y="1802"/>
                      <a:pt x="1675" y="1805"/>
                    </a:cubicBezTo>
                    <a:cubicBezTo>
                      <a:pt x="1637" y="1822"/>
                      <a:pt x="1637" y="1805"/>
                      <a:pt x="1632" y="1786"/>
                    </a:cubicBezTo>
                    <a:cubicBezTo>
                      <a:pt x="1646" y="1781"/>
                      <a:pt x="1667" y="1790"/>
                      <a:pt x="1675" y="1777"/>
                    </a:cubicBezTo>
                    <a:cubicBezTo>
                      <a:pt x="1685" y="1768"/>
                      <a:pt x="1673" y="1755"/>
                      <a:pt x="1681" y="1733"/>
                    </a:cubicBezTo>
                    <a:cubicBezTo>
                      <a:pt x="1686" y="1718"/>
                      <a:pt x="1701" y="1702"/>
                      <a:pt x="1708" y="1688"/>
                    </a:cubicBezTo>
                    <a:cubicBezTo>
                      <a:pt x="1715" y="1674"/>
                      <a:pt x="1724" y="1656"/>
                      <a:pt x="1723" y="1647"/>
                    </a:cubicBezTo>
                    <a:cubicBezTo>
                      <a:pt x="1711" y="1612"/>
                      <a:pt x="1720" y="1611"/>
                      <a:pt x="1699" y="1633"/>
                    </a:cubicBezTo>
                    <a:cubicBezTo>
                      <a:pt x="1687" y="1666"/>
                      <a:pt x="1697" y="1655"/>
                      <a:pt x="1675" y="1671"/>
                    </a:cubicBezTo>
                    <a:cubicBezTo>
                      <a:pt x="1667" y="1692"/>
                      <a:pt x="1659" y="1690"/>
                      <a:pt x="1641" y="1700"/>
                    </a:cubicBezTo>
                    <a:cubicBezTo>
                      <a:pt x="1631" y="1706"/>
                      <a:pt x="1612" y="1719"/>
                      <a:pt x="1612" y="1719"/>
                    </a:cubicBezTo>
                    <a:cubicBezTo>
                      <a:pt x="1591" y="1750"/>
                      <a:pt x="1596" y="1748"/>
                      <a:pt x="1564" y="1757"/>
                    </a:cubicBezTo>
                    <a:cubicBezTo>
                      <a:pt x="1550" y="1781"/>
                      <a:pt x="1541" y="1782"/>
                      <a:pt x="1521" y="1762"/>
                    </a:cubicBezTo>
                    <a:cubicBezTo>
                      <a:pt x="1512" y="1721"/>
                      <a:pt x="1512" y="1676"/>
                      <a:pt x="1468" y="1661"/>
                    </a:cubicBezTo>
                    <a:cubicBezTo>
                      <a:pt x="1452" y="1645"/>
                      <a:pt x="1442" y="1640"/>
                      <a:pt x="1449" y="1618"/>
                    </a:cubicBezTo>
                    <a:cubicBezTo>
                      <a:pt x="1438" y="1588"/>
                      <a:pt x="1450" y="1607"/>
                      <a:pt x="1396" y="1599"/>
                    </a:cubicBezTo>
                    <a:cubicBezTo>
                      <a:pt x="1380" y="1594"/>
                      <a:pt x="1371" y="1579"/>
                      <a:pt x="1355" y="1575"/>
                    </a:cubicBezTo>
                    <a:cubicBezTo>
                      <a:pt x="1339" y="1571"/>
                      <a:pt x="1315" y="1581"/>
                      <a:pt x="1300" y="1575"/>
                    </a:cubicBezTo>
                    <a:cubicBezTo>
                      <a:pt x="1291" y="1561"/>
                      <a:pt x="1262" y="1541"/>
                      <a:pt x="1262" y="1541"/>
                    </a:cubicBezTo>
                    <a:cubicBezTo>
                      <a:pt x="1203" y="1543"/>
                      <a:pt x="1139" y="1528"/>
                      <a:pt x="1084" y="1551"/>
                    </a:cubicBezTo>
                    <a:cubicBezTo>
                      <a:pt x="1074" y="1555"/>
                      <a:pt x="1067" y="1566"/>
                      <a:pt x="1056" y="1570"/>
                    </a:cubicBezTo>
                    <a:cubicBezTo>
                      <a:pt x="1046" y="1573"/>
                      <a:pt x="1037" y="1577"/>
                      <a:pt x="1027" y="1580"/>
                    </a:cubicBezTo>
                    <a:cubicBezTo>
                      <a:pt x="986" y="1594"/>
                      <a:pt x="897" y="1599"/>
                      <a:pt x="897" y="1599"/>
                    </a:cubicBezTo>
                    <a:cubicBezTo>
                      <a:pt x="873" y="1607"/>
                      <a:pt x="844" y="1613"/>
                      <a:pt x="824" y="1629"/>
                    </a:cubicBezTo>
                    <a:cubicBezTo>
                      <a:pt x="799" y="1641"/>
                      <a:pt x="770" y="1636"/>
                      <a:pt x="751" y="1650"/>
                    </a:cubicBezTo>
                    <a:cubicBezTo>
                      <a:pt x="747" y="1656"/>
                      <a:pt x="721" y="1708"/>
                      <a:pt x="710" y="1714"/>
                    </a:cubicBezTo>
                    <a:cubicBezTo>
                      <a:pt x="662" y="1725"/>
                      <a:pt x="517" y="1708"/>
                      <a:pt x="460" y="1714"/>
                    </a:cubicBezTo>
                    <a:cubicBezTo>
                      <a:pt x="409" y="1716"/>
                      <a:pt x="419" y="1746"/>
                      <a:pt x="404" y="1752"/>
                    </a:cubicBezTo>
                    <a:cubicBezTo>
                      <a:pt x="389" y="1758"/>
                      <a:pt x="385" y="1746"/>
                      <a:pt x="369" y="1753"/>
                    </a:cubicBezTo>
                    <a:cubicBezTo>
                      <a:pt x="352" y="1756"/>
                      <a:pt x="336" y="1789"/>
                      <a:pt x="307" y="1796"/>
                    </a:cubicBezTo>
                    <a:cubicBezTo>
                      <a:pt x="278" y="1803"/>
                      <a:pt x="222" y="1800"/>
                      <a:pt x="196" y="1796"/>
                    </a:cubicBezTo>
                    <a:cubicBezTo>
                      <a:pt x="164" y="1774"/>
                      <a:pt x="179" y="1781"/>
                      <a:pt x="153" y="1772"/>
                    </a:cubicBezTo>
                    <a:cubicBezTo>
                      <a:pt x="140" y="1750"/>
                      <a:pt x="131" y="1748"/>
                      <a:pt x="105" y="1743"/>
                    </a:cubicBezTo>
                    <a:cubicBezTo>
                      <a:pt x="102" y="1734"/>
                      <a:pt x="88" y="1709"/>
                      <a:pt x="100" y="1700"/>
                    </a:cubicBezTo>
                    <a:cubicBezTo>
                      <a:pt x="113" y="1691"/>
                      <a:pt x="130" y="1689"/>
                      <a:pt x="144" y="1681"/>
                    </a:cubicBezTo>
                    <a:cubicBezTo>
                      <a:pt x="146" y="1677"/>
                      <a:pt x="159" y="1659"/>
                      <a:pt x="158" y="1652"/>
                    </a:cubicBezTo>
                    <a:cubicBezTo>
                      <a:pt x="157" y="1642"/>
                      <a:pt x="148" y="1623"/>
                      <a:pt x="148" y="1623"/>
                    </a:cubicBezTo>
                    <a:cubicBezTo>
                      <a:pt x="157" y="1599"/>
                      <a:pt x="162" y="1575"/>
                      <a:pt x="153" y="155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 sz="1837"/>
              </a:p>
            </p:txBody>
          </p:sp>
          <p:sp>
            <p:nvSpPr>
              <p:cNvPr id="479" name="Freeform 127"/>
              <p:cNvSpPr>
                <a:spLocks/>
              </p:cNvSpPr>
              <p:nvPr/>
            </p:nvSpPr>
            <p:spPr bwMode="gray">
              <a:xfrm>
                <a:off x="3591" y="3118"/>
                <a:ext cx="259" cy="218"/>
              </a:xfrm>
              <a:custGeom>
                <a:avLst/>
                <a:gdLst>
                  <a:gd name="T0" fmla="*/ 18 w 259"/>
                  <a:gd name="T1" fmla="*/ 2 h 218"/>
                  <a:gd name="T2" fmla="*/ 68 w 259"/>
                  <a:gd name="T3" fmla="*/ 26 h 218"/>
                  <a:gd name="T4" fmla="*/ 95 w 259"/>
                  <a:gd name="T5" fmla="*/ 32 h 218"/>
                  <a:gd name="T6" fmla="*/ 129 w 259"/>
                  <a:gd name="T7" fmla="*/ 38 h 218"/>
                  <a:gd name="T8" fmla="*/ 182 w 259"/>
                  <a:gd name="T9" fmla="*/ 40 h 218"/>
                  <a:gd name="T10" fmla="*/ 197 w 259"/>
                  <a:gd name="T11" fmla="*/ 34 h 218"/>
                  <a:gd name="T12" fmla="*/ 221 w 259"/>
                  <a:gd name="T13" fmla="*/ 22 h 218"/>
                  <a:gd name="T14" fmla="*/ 254 w 259"/>
                  <a:gd name="T15" fmla="*/ 20 h 218"/>
                  <a:gd name="T16" fmla="*/ 252 w 259"/>
                  <a:gd name="T17" fmla="*/ 62 h 218"/>
                  <a:gd name="T18" fmla="*/ 246 w 259"/>
                  <a:gd name="T19" fmla="*/ 94 h 218"/>
                  <a:gd name="T20" fmla="*/ 234 w 259"/>
                  <a:gd name="T21" fmla="*/ 113 h 218"/>
                  <a:gd name="T22" fmla="*/ 225 w 259"/>
                  <a:gd name="T23" fmla="*/ 134 h 218"/>
                  <a:gd name="T24" fmla="*/ 219 w 259"/>
                  <a:gd name="T25" fmla="*/ 148 h 218"/>
                  <a:gd name="T26" fmla="*/ 210 w 259"/>
                  <a:gd name="T27" fmla="*/ 170 h 218"/>
                  <a:gd name="T28" fmla="*/ 180 w 259"/>
                  <a:gd name="T29" fmla="*/ 175 h 218"/>
                  <a:gd name="T30" fmla="*/ 164 w 259"/>
                  <a:gd name="T31" fmla="*/ 187 h 218"/>
                  <a:gd name="T32" fmla="*/ 156 w 259"/>
                  <a:gd name="T33" fmla="*/ 193 h 218"/>
                  <a:gd name="T34" fmla="*/ 143 w 259"/>
                  <a:gd name="T35" fmla="*/ 209 h 218"/>
                  <a:gd name="T36" fmla="*/ 132 w 259"/>
                  <a:gd name="T37" fmla="*/ 218 h 218"/>
                  <a:gd name="T38" fmla="*/ 84 w 259"/>
                  <a:gd name="T39" fmla="*/ 206 h 218"/>
                  <a:gd name="T40" fmla="*/ 69 w 259"/>
                  <a:gd name="T41" fmla="*/ 191 h 218"/>
                  <a:gd name="T42" fmla="*/ 54 w 259"/>
                  <a:gd name="T43" fmla="*/ 178 h 218"/>
                  <a:gd name="T44" fmla="*/ 33 w 259"/>
                  <a:gd name="T45" fmla="*/ 149 h 218"/>
                  <a:gd name="T46" fmla="*/ 41 w 259"/>
                  <a:gd name="T47" fmla="*/ 124 h 218"/>
                  <a:gd name="T48" fmla="*/ 42 w 259"/>
                  <a:gd name="T49" fmla="*/ 112 h 218"/>
                  <a:gd name="T50" fmla="*/ 32 w 259"/>
                  <a:gd name="T51" fmla="*/ 94 h 218"/>
                  <a:gd name="T52" fmla="*/ 21 w 259"/>
                  <a:gd name="T53" fmla="*/ 76 h 218"/>
                  <a:gd name="T54" fmla="*/ 12 w 259"/>
                  <a:gd name="T55" fmla="*/ 65 h 218"/>
                  <a:gd name="T56" fmla="*/ 5 w 259"/>
                  <a:gd name="T57" fmla="*/ 52 h 218"/>
                  <a:gd name="T58" fmla="*/ 0 w 259"/>
                  <a:gd name="T59" fmla="*/ 31 h 218"/>
                  <a:gd name="T60" fmla="*/ 8 w 259"/>
                  <a:gd name="T61" fmla="*/ 7 h 218"/>
                  <a:gd name="T62" fmla="*/ 18 w 259"/>
                  <a:gd name="T63" fmla="*/ 2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59" h="218">
                    <a:moveTo>
                      <a:pt x="18" y="2"/>
                    </a:moveTo>
                    <a:cubicBezTo>
                      <a:pt x="34" y="9"/>
                      <a:pt x="51" y="23"/>
                      <a:pt x="68" y="26"/>
                    </a:cubicBezTo>
                    <a:cubicBezTo>
                      <a:pt x="76" y="30"/>
                      <a:pt x="95" y="32"/>
                      <a:pt x="95" y="32"/>
                    </a:cubicBezTo>
                    <a:cubicBezTo>
                      <a:pt x="105" y="37"/>
                      <a:pt x="118" y="36"/>
                      <a:pt x="129" y="38"/>
                    </a:cubicBezTo>
                    <a:cubicBezTo>
                      <a:pt x="146" y="45"/>
                      <a:pt x="162" y="40"/>
                      <a:pt x="182" y="40"/>
                    </a:cubicBezTo>
                    <a:cubicBezTo>
                      <a:pt x="187" y="37"/>
                      <a:pt x="191" y="35"/>
                      <a:pt x="197" y="34"/>
                    </a:cubicBezTo>
                    <a:cubicBezTo>
                      <a:pt x="203" y="29"/>
                      <a:pt x="213" y="24"/>
                      <a:pt x="221" y="22"/>
                    </a:cubicBezTo>
                    <a:cubicBezTo>
                      <a:pt x="231" y="17"/>
                      <a:pt x="243" y="19"/>
                      <a:pt x="254" y="20"/>
                    </a:cubicBezTo>
                    <a:cubicBezTo>
                      <a:pt x="257" y="34"/>
                      <a:pt x="259" y="48"/>
                      <a:pt x="252" y="62"/>
                    </a:cubicBezTo>
                    <a:cubicBezTo>
                      <a:pt x="250" y="73"/>
                      <a:pt x="250" y="84"/>
                      <a:pt x="246" y="94"/>
                    </a:cubicBezTo>
                    <a:cubicBezTo>
                      <a:pt x="245" y="102"/>
                      <a:pt x="240" y="108"/>
                      <a:pt x="234" y="113"/>
                    </a:cubicBezTo>
                    <a:cubicBezTo>
                      <a:pt x="230" y="120"/>
                      <a:pt x="229" y="127"/>
                      <a:pt x="225" y="134"/>
                    </a:cubicBezTo>
                    <a:cubicBezTo>
                      <a:pt x="224" y="140"/>
                      <a:pt x="221" y="143"/>
                      <a:pt x="219" y="148"/>
                    </a:cubicBezTo>
                    <a:cubicBezTo>
                      <a:pt x="217" y="157"/>
                      <a:pt x="221" y="168"/>
                      <a:pt x="210" y="170"/>
                    </a:cubicBezTo>
                    <a:cubicBezTo>
                      <a:pt x="198" y="179"/>
                      <a:pt x="212" y="170"/>
                      <a:pt x="180" y="175"/>
                    </a:cubicBezTo>
                    <a:cubicBezTo>
                      <a:pt x="176" y="176"/>
                      <a:pt x="169" y="185"/>
                      <a:pt x="164" y="187"/>
                    </a:cubicBezTo>
                    <a:cubicBezTo>
                      <a:pt x="156" y="197"/>
                      <a:pt x="166" y="185"/>
                      <a:pt x="156" y="193"/>
                    </a:cubicBezTo>
                    <a:cubicBezTo>
                      <a:pt x="151" y="197"/>
                      <a:pt x="149" y="205"/>
                      <a:pt x="143" y="209"/>
                    </a:cubicBezTo>
                    <a:cubicBezTo>
                      <a:pt x="140" y="215"/>
                      <a:pt x="139" y="217"/>
                      <a:pt x="132" y="218"/>
                    </a:cubicBezTo>
                    <a:cubicBezTo>
                      <a:pt x="99" y="217"/>
                      <a:pt x="104" y="218"/>
                      <a:pt x="84" y="206"/>
                    </a:cubicBezTo>
                    <a:cubicBezTo>
                      <a:pt x="79" y="199"/>
                      <a:pt x="76" y="195"/>
                      <a:pt x="69" y="191"/>
                    </a:cubicBezTo>
                    <a:cubicBezTo>
                      <a:pt x="64" y="184"/>
                      <a:pt x="63" y="180"/>
                      <a:pt x="54" y="178"/>
                    </a:cubicBezTo>
                    <a:cubicBezTo>
                      <a:pt x="46" y="172"/>
                      <a:pt x="37" y="159"/>
                      <a:pt x="33" y="149"/>
                    </a:cubicBezTo>
                    <a:cubicBezTo>
                      <a:pt x="32" y="139"/>
                      <a:pt x="29" y="126"/>
                      <a:pt x="41" y="124"/>
                    </a:cubicBezTo>
                    <a:cubicBezTo>
                      <a:pt x="47" y="121"/>
                      <a:pt x="45" y="118"/>
                      <a:pt x="42" y="112"/>
                    </a:cubicBezTo>
                    <a:cubicBezTo>
                      <a:pt x="41" y="105"/>
                      <a:pt x="37" y="99"/>
                      <a:pt x="32" y="94"/>
                    </a:cubicBezTo>
                    <a:cubicBezTo>
                      <a:pt x="29" y="87"/>
                      <a:pt x="25" y="82"/>
                      <a:pt x="21" y="76"/>
                    </a:cubicBezTo>
                    <a:cubicBezTo>
                      <a:pt x="20" y="69"/>
                      <a:pt x="18" y="68"/>
                      <a:pt x="12" y="65"/>
                    </a:cubicBezTo>
                    <a:cubicBezTo>
                      <a:pt x="11" y="58"/>
                      <a:pt x="10" y="56"/>
                      <a:pt x="5" y="52"/>
                    </a:cubicBezTo>
                    <a:cubicBezTo>
                      <a:pt x="2" y="45"/>
                      <a:pt x="1" y="38"/>
                      <a:pt x="0" y="31"/>
                    </a:cubicBezTo>
                    <a:cubicBezTo>
                      <a:pt x="2" y="20"/>
                      <a:pt x="0" y="13"/>
                      <a:pt x="8" y="7"/>
                    </a:cubicBezTo>
                    <a:cubicBezTo>
                      <a:pt x="12" y="0"/>
                      <a:pt x="9" y="2"/>
                      <a:pt x="18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 sz="1837"/>
              </a:p>
            </p:txBody>
          </p:sp>
        </p:grpSp>
      </p:grpSp>
      <p:grpSp>
        <p:nvGrpSpPr>
          <p:cNvPr id="480" name="Group 83"/>
          <p:cNvGrpSpPr>
            <a:grpSpLocks noChangeAspect="1"/>
          </p:cNvGrpSpPr>
          <p:nvPr/>
        </p:nvGrpSpPr>
        <p:grpSpPr bwMode="auto">
          <a:xfrm>
            <a:off x="1188370" y="2845408"/>
            <a:ext cx="706857" cy="667114"/>
            <a:chOff x="2579" y="1877"/>
            <a:chExt cx="602" cy="567"/>
          </a:xfrm>
        </p:grpSpPr>
        <p:sp>
          <p:nvSpPr>
            <p:cNvPr id="481" name="AutoShape 82"/>
            <p:cNvSpPr>
              <a:spLocks noChangeAspect="1" noChangeArrowheads="1" noTextEdit="1"/>
            </p:cNvSpPr>
            <p:nvPr/>
          </p:nvSpPr>
          <p:spPr bwMode="auto">
            <a:xfrm>
              <a:off x="2579" y="1877"/>
              <a:ext cx="602" cy="5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82" name="Freeform 84"/>
            <p:cNvSpPr>
              <a:spLocks noEditPoints="1"/>
            </p:cNvSpPr>
            <p:nvPr/>
          </p:nvSpPr>
          <p:spPr bwMode="auto">
            <a:xfrm>
              <a:off x="2574" y="1930"/>
              <a:ext cx="609" cy="456"/>
            </a:xfrm>
            <a:custGeom>
              <a:avLst/>
              <a:gdLst>
                <a:gd name="T0" fmla="*/ 71 w 258"/>
                <a:gd name="T1" fmla="*/ 29 h 192"/>
                <a:gd name="T2" fmla="*/ 76 w 258"/>
                <a:gd name="T3" fmla="*/ 13 h 192"/>
                <a:gd name="T4" fmla="*/ 76 w 258"/>
                <a:gd name="T5" fmla="*/ 5 h 192"/>
                <a:gd name="T6" fmla="*/ 59 w 258"/>
                <a:gd name="T7" fmla="*/ 0 h 192"/>
                <a:gd name="T8" fmla="*/ 29 w 258"/>
                <a:gd name="T9" fmla="*/ 30 h 192"/>
                <a:gd name="T10" fmla="*/ 29 w 258"/>
                <a:gd name="T11" fmla="*/ 34 h 192"/>
                <a:gd name="T12" fmla="*/ 25 w 258"/>
                <a:gd name="T13" fmla="*/ 42 h 192"/>
                <a:gd name="T14" fmla="*/ 34 w 258"/>
                <a:gd name="T15" fmla="*/ 54 h 192"/>
                <a:gd name="T16" fmla="*/ 54 w 258"/>
                <a:gd name="T17" fmla="*/ 76 h 192"/>
                <a:gd name="T18" fmla="*/ 80 w 258"/>
                <a:gd name="T19" fmla="*/ 60 h 192"/>
                <a:gd name="T20" fmla="*/ 83 w 258"/>
                <a:gd name="T21" fmla="*/ 54 h 192"/>
                <a:gd name="T22" fmla="*/ 84 w 258"/>
                <a:gd name="T23" fmla="*/ 53 h 192"/>
                <a:gd name="T24" fmla="*/ 71 w 258"/>
                <a:gd name="T25" fmla="*/ 29 h 192"/>
                <a:gd name="T26" fmla="*/ 224 w 258"/>
                <a:gd name="T27" fmla="*/ 54 h 192"/>
                <a:gd name="T28" fmla="*/ 233 w 258"/>
                <a:gd name="T29" fmla="*/ 42 h 192"/>
                <a:gd name="T30" fmla="*/ 229 w 258"/>
                <a:gd name="T31" fmla="*/ 34 h 192"/>
                <a:gd name="T32" fmla="*/ 229 w 258"/>
                <a:gd name="T33" fmla="*/ 30 h 192"/>
                <a:gd name="T34" fmla="*/ 199 w 258"/>
                <a:gd name="T35" fmla="*/ 0 h 192"/>
                <a:gd name="T36" fmla="*/ 182 w 258"/>
                <a:gd name="T37" fmla="*/ 5 h 192"/>
                <a:gd name="T38" fmla="*/ 182 w 258"/>
                <a:gd name="T39" fmla="*/ 13 h 192"/>
                <a:gd name="T40" fmla="*/ 187 w 258"/>
                <a:gd name="T41" fmla="*/ 29 h 192"/>
                <a:gd name="T42" fmla="*/ 174 w 258"/>
                <a:gd name="T43" fmla="*/ 53 h 192"/>
                <a:gd name="T44" fmla="*/ 175 w 258"/>
                <a:gd name="T45" fmla="*/ 54 h 192"/>
                <a:gd name="T46" fmla="*/ 178 w 258"/>
                <a:gd name="T47" fmla="*/ 60 h 192"/>
                <a:gd name="T48" fmla="*/ 204 w 258"/>
                <a:gd name="T49" fmla="*/ 76 h 192"/>
                <a:gd name="T50" fmla="*/ 224 w 258"/>
                <a:gd name="T51" fmla="*/ 54 h 192"/>
                <a:gd name="T52" fmla="*/ 225 w 258"/>
                <a:gd name="T53" fmla="*/ 77 h 192"/>
                <a:gd name="T54" fmla="*/ 215 w 258"/>
                <a:gd name="T55" fmla="*/ 93 h 192"/>
                <a:gd name="T56" fmla="*/ 217 w 258"/>
                <a:gd name="T57" fmla="*/ 106 h 192"/>
                <a:gd name="T58" fmla="*/ 203 w 258"/>
                <a:gd name="T59" fmla="*/ 169 h 192"/>
                <a:gd name="T60" fmla="*/ 197 w 258"/>
                <a:gd name="T61" fmla="*/ 192 h 192"/>
                <a:gd name="T62" fmla="*/ 222 w 258"/>
                <a:gd name="T63" fmla="*/ 192 h 192"/>
                <a:gd name="T64" fmla="*/ 239 w 258"/>
                <a:gd name="T65" fmla="*/ 177 h 192"/>
                <a:gd name="T66" fmla="*/ 257 w 258"/>
                <a:gd name="T67" fmla="*/ 103 h 192"/>
                <a:gd name="T68" fmla="*/ 225 w 258"/>
                <a:gd name="T69" fmla="*/ 77 h 192"/>
                <a:gd name="T70" fmla="*/ 41 w 258"/>
                <a:gd name="T71" fmla="*/ 106 h 192"/>
                <a:gd name="T72" fmla="*/ 43 w 258"/>
                <a:gd name="T73" fmla="*/ 93 h 192"/>
                <a:gd name="T74" fmla="*/ 33 w 258"/>
                <a:gd name="T75" fmla="*/ 77 h 192"/>
                <a:gd name="T76" fmla="*/ 1 w 258"/>
                <a:gd name="T77" fmla="*/ 103 h 192"/>
                <a:gd name="T78" fmla="*/ 19 w 258"/>
                <a:gd name="T79" fmla="*/ 177 h 192"/>
                <a:gd name="T80" fmla="*/ 36 w 258"/>
                <a:gd name="T81" fmla="*/ 192 h 192"/>
                <a:gd name="T82" fmla="*/ 61 w 258"/>
                <a:gd name="T83" fmla="*/ 192 h 192"/>
                <a:gd name="T84" fmla="*/ 55 w 258"/>
                <a:gd name="T85" fmla="*/ 169 h 192"/>
                <a:gd name="T86" fmla="*/ 41 w 258"/>
                <a:gd name="T87" fmla="*/ 10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8" h="192">
                  <a:moveTo>
                    <a:pt x="71" y="29"/>
                  </a:moveTo>
                  <a:cubicBezTo>
                    <a:pt x="71" y="25"/>
                    <a:pt x="72" y="19"/>
                    <a:pt x="76" y="13"/>
                  </a:cubicBezTo>
                  <a:cubicBezTo>
                    <a:pt x="76" y="11"/>
                    <a:pt x="76" y="8"/>
                    <a:pt x="76" y="5"/>
                  </a:cubicBezTo>
                  <a:cubicBezTo>
                    <a:pt x="71" y="2"/>
                    <a:pt x="65" y="0"/>
                    <a:pt x="59" y="0"/>
                  </a:cubicBezTo>
                  <a:cubicBezTo>
                    <a:pt x="41" y="0"/>
                    <a:pt x="29" y="13"/>
                    <a:pt x="29" y="30"/>
                  </a:cubicBezTo>
                  <a:cubicBezTo>
                    <a:pt x="29" y="32"/>
                    <a:pt x="29" y="33"/>
                    <a:pt x="29" y="34"/>
                  </a:cubicBezTo>
                  <a:cubicBezTo>
                    <a:pt x="26" y="36"/>
                    <a:pt x="25" y="39"/>
                    <a:pt x="25" y="42"/>
                  </a:cubicBezTo>
                  <a:cubicBezTo>
                    <a:pt x="25" y="47"/>
                    <a:pt x="28" y="51"/>
                    <a:pt x="34" y="54"/>
                  </a:cubicBezTo>
                  <a:cubicBezTo>
                    <a:pt x="38" y="64"/>
                    <a:pt x="45" y="73"/>
                    <a:pt x="54" y="76"/>
                  </a:cubicBezTo>
                  <a:cubicBezTo>
                    <a:pt x="60" y="70"/>
                    <a:pt x="69" y="65"/>
                    <a:pt x="80" y="60"/>
                  </a:cubicBezTo>
                  <a:cubicBezTo>
                    <a:pt x="81" y="58"/>
                    <a:pt x="82" y="56"/>
                    <a:pt x="83" y="54"/>
                  </a:cubicBezTo>
                  <a:cubicBezTo>
                    <a:pt x="84" y="54"/>
                    <a:pt x="84" y="53"/>
                    <a:pt x="84" y="53"/>
                  </a:cubicBezTo>
                  <a:cubicBezTo>
                    <a:pt x="73" y="45"/>
                    <a:pt x="71" y="34"/>
                    <a:pt x="71" y="29"/>
                  </a:cubicBezTo>
                  <a:close/>
                  <a:moveTo>
                    <a:pt x="224" y="54"/>
                  </a:moveTo>
                  <a:cubicBezTo>
                    <a:pt x="230" y="51"/>
                    <a:pt x="233" y="47"/>
                    <a:pt x="233" y="42"/>
                  </a:cubicBezTo>
                  <a:cubicBezTo>
                    <a:pt x="233" y="39"/>
                    <a:pt x="232" y="36"/>
                    <a:pt x="229" y="34"/>
                  </a:cubicBezTo>
                  <a:cubicBezTo>
                    <a:pt x="229" y="33"/>
                    <a:pt x="229" y="32"/>
                    <a:pt x="229" y="30"/>
                  </a:cubicBezTo>
                  <a:cubicBezTo>
                    <a:pt x="229" y="13"/>
                    <a:pt x="217" y="0"/>
                    <a:pt x="199" y="0"/>
                  </a:cubicBezTo>
                  <a:cubicBezTo>
                    <a:pt x="193" y="0"/>
                    <a:pt x="187" y="2"/>
                    <a:pt x="182" y="5"/>
                  </a:cubicBezTo>
                  <a:cubicBezTo>
                    <a:pt x="182" y="8"/>
                    <a:pt x="182" y="11"/>
                    <a:pt x="182" y="13"/>
                  </a:cubicBezTo>
                  <a:cubicBezTo>
                    <a:pt x="186" y="19"/>
                    <a:pt x="187" y="25"/>
                    <a:pt x="187" y="29"/>
                  </a:cubicBezTo>
                  <a:cubicBezTo>
                    <a:pt x="187" y="34"/>
                    <a:pt x="185" y="45"/>
                    <a:pt x="174" y="53"/>
                  </a:cubicBezTo>
                  <a:cubicBezTo>
                    <a:pt x="174" y="53"/>
                    <a:pt x="174" y="54"/>
                    <a:pt x="175" y="54"/>
                  </a:cubicBezTo>
                  <a:cubicBezTo>
                    <a:pt x="176" y="56"/>
                    <a:pt x="177" y="58"/>
                    <a:pt x="178" y="60"/>
                  </a:cubicBezTo>
                  <a:cubicBezTo>
                    <a:pt x="189" y="65"/>
                    <a:pt x="198" y="70"/>
                    <a:pt x="204" y="76"/>
                  </a:cubicBezTo>
                  <a:cubicBezTo>
                    <a:pt x="213" y="73"/>
                    <a:pt x="220" y="64"/>
                    <a:pt x="224" y="54"/>
                  </a:cubicBezTo>
                  <a:close/>
                  <a:moveTo>
                    <a:pt x="225" y="77"/>
                  </a:moveTo>
                  <a:cubicBezTo>
                    <a:pt x="215" y="93"/>
                    <a:pt x="215" y="93"/>
                    <a:pt x="215" y="93"/>
                  </a:cubicBezTo>
                  <a:cubicBezTo>
                    <a:pt x="217" y="97"/>
                    <a:pt x="217" y="101"/>
                    <a:pt x="217" y="106"/>
                  </a:cubicBezTo>
                  <a:cubicBezTo>
                    <a:pt x="216" y="116"/>
                    <a:pt x="210" y="139"/>
                    <a:pt x="203" y="169"/>
                  </a:cubicBezTo>
                  <a:cubicBezTo>
                    <a:pt x="200" y="178"/>
                    <a:pt x="198" y="185"/>
                    <a:pt x="197" y="192"/>
                  </a:cubicBezTo>
                  <a:cubicBezTo>
                    <a:pt x="205" y="192"/>
                    <a:pt x="214" y="192"/>
                    <a:pt x="222" y="192"/>
                  </a:cubicBezTo>
                  <a:cubicBezTo>
                    <a:pt x="230" y="192"/>
                    <a:pt x="238" y="186"/>
                    <a:pt x="239" y="177"/>
                  </a:cubicBezTo>
                  <a:cubicBezTo>
                    <a:pt x="243" y="160"/>
                    <a:pt x="256" y="115"/>
                    <a:pt x="257" y="103"/>
                  </a:cubicBezTo>
                  <a:cubicBezTo>
                    <a:pt x="258" y="91"/>
                    <a:pt x="244" y="82"/>
                    <a:pt x="225" y="77"/>
                  </a:cubicBezTo>
                  <a:close/>
                  <a:moveTo>
                    <a:pt x="41" y="106"/>
                  </a:moveTo>
                  <a:cubicBezTo>
                    <a:pt x="41" y="101"/>
                    <a:pt x="41" y="97"/>
                    <a:pt x="43" y="93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14" y="82"/>
                    <a:pt x="0" y="91"/>
                    <a:pt x="1" y="103"/>
                  </a:cubicBezTo>
                  <a:cubicBezTo>
                    <a:pt x="2" y="115"/>
                    <a:pt x="15" y="160"/>
                    <a:pt x="19" y="177"/>
                  </a:cubicBezTo>
                  <a:cubicBezTo>
                    <a:pt x="20" y="186"/>
                    <a:pt x="28" y="192"/>
                    <a:pt x="36" y="192"/>
                  </a:cubicBezTo>
                  <a:cubicBezTo>
                    <a:pt x="43" y="192"/>
                    <a:pt x="52" y="192"/>
                    <a:pt x="61" y="192"/>
                  </a:cubicBezTo>
                  <a:cubicBezTo>
                    <a:pt x="60" y="185"/>
                    <a:pt x="58" y="178"/>
                    <a:pt x="55" y="169"/>
                  </a:cubicBezTo>
                  <a:cubicBezTo>
                    <a:pt x="48" y="139"/>
                    <a:pt x="42" y="116"/>
                    <a:pt x="41" y="10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3" name="Freeform 85"/>
            <p:cNvSpPr>
              <a:spLocks noEditPoints="1"/>
            </p:cNvSpPr>
            <p:nvPr/>
          </p:nvSpPr>
          <p:spPr bwMode="auto">
            <a:xfrm>
              <a:off x="2707" y="1875"/>
              <a:ext cx="343" cy="567"/>
            </a:xfrm>
            <a:custGeom>
              <a:avLst/>
              <a:gdLst>
                <a:gd name="T0" fmla="*/ 42 w 146"/>
                <a:gd name="T1" fmla="*/ 67 h 240"/>
                <a:gd name="T2" fmla="*/ 73 w 146"/>
                <a:gd name="T3" fmla="*/ 96 h 240"/>
                <a:gd name="T4" fmla="*/ 104 w 146"/>
                <a:gd name="T5" fmla="*/ 67 h 240"/>
                <a:gd name="T6" fmla="*/ 115 w 146"/>
                <a:gd name="T7" fmla="*/ 53 h 240"/>
                <a:gd name="T8" fmla="*/ 110 w 146"/>
                <a:gd name="T9" fmla="*/ 43 h 240"/>
                <a:gd name="T10" fmla="*/ 110 w 146"/>
                <a:gd name="T11" fmla="*/ 38 h 240"/>
                <a:gd name="T12" fmla="*/ 73 w 146"/>
                <a:gd name="T13" fmla="*/ 0 h 240"/>
                <a:gd name="T14" fmla="*/ 36 w 146"/>
                <a:gd name="T15" fmla="*/ 38 h 240"/>
                <a:gd name="T16" fmla="*/ 36 w 146"/>
                <a:gd name="T17" fmla="*/ 43 h 240"/>
                <a:gd name="T18" fmla="*/ 31 w 146"/>
                <a:gd name="T19" fmla="*/ 53 h 240"/>
                <a:gd name="T20" fmla="*/ 42 w 146"/>
                <a:gd name="T21" fmla="*/ 67 h 240"/>
                <a:gd name="T22" fmla="*/ 105 w 146"/>
                <a:gd name="T23" fmla="*/ 96 h 240"/>
                <a:gd name="T24" fmla="*/ 81 w 146"/>
                <a:gd name="T25" fmla="*/ 162 h 240"/>
                <a:gd name="T26" fmla="*/ 77 w 146"/>
                <a:gd name="T27" fmla="*/ 119 h 240"/>
                <a:gd name="T28" fmla="*/ 79 w 146"/>
                <a:gd name="T29" fmla="*/ 118 h 240"/>
                <a:gd name="T30" fmla="*/ 81 w 146"/>
                <a:gd name="T31" fmla="*/ 112 h 240"/>
                <a:gd name="T32" fmla="*/ 81 w 146"/>
                <a:gd name="T33" fmla="*/ 108 h 240"/>
                <a:gd name="T34" fmla="*/ 80 w 146"/>
                <a:gd name="T35" fmla="*/ 105 h 240"/>
                <a:gd name="T36" fmla="*/ 77 w 146"/>
                <a:gd name="T37" fmla="*/ 104 h 240"/>
                <a:gd name="T38" fmla="*/ 69 w 146"/>
                <a:gd name="T39" fmla="*/ 104 h 240"/>
                <a:gd name="T40" fmla="*/ 66 w 146"/>
                <a:gd name="T41" fmla="*/ 105 h 240"/>
                <a:gd name="T42" fmla="*/ 65 w 146"/>
                <a:gd name="T43" fmla="*/ 108 h 240"/>
                <a:gd name="T44" fmla="*/ 65 w 146"/>
                <a:gd name="T45" fmla="*/ 112 h 240"/>
                <a:gd name="T46" fmla="*/ 67 w 146"/>
                <a:gd name="T47" fmla="*/ 118 h 240"/>
                <a:gd name="T48" fmla="*/ 69 w 146"/>
                <a:gd name="T49" fmla="*/ 119 h 240"/>
                <a:gd name="T50" fmla="*/ 65 w 146"/>
                <a:gd name="T51" fmla="*/ 162 h 240"/>
                <a:gd name="T52" fmla="*/ 41 w 146"/>
                <a:gd name="T53" fmla="*/ 96 h 240"/>
                <a:gd name="T54" fmla="*/ 1 w 146"/>
                <a:gd name="T55" fmla="*/ 129 h 240"/>
                <a:gd name="T56" fmla="*/ 23 w 146"/>
                <a:gd name="T57" fmla="*/ 222 h 240"/>
                <a:gd name="T58" fmla="*/ 45 w 146"/>
                <a:gd name="T59" fmla="*/ 240 h 240"/>
                <a:gd name="T60" fmla="*/ 101 w 146"/>
                <a:gd name="T61" fmla="*/ 240 h 240"/>
                <a:gd name="T62" fmla="*/ 123 w 146"/>
                <a:gd name="T63" fmla="*/ 222 h 240"/>
                <a:gd name="T64" fmla="*/ 145 w 146"/>
                <a:gd name="T65" fmla="*/ 129 h 240"/>
                <a:gd name="T66" fmla="*/ 105 w 146"/>
                <a:gd name="T67" fmla="*/ 9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6" h="240">
                  <a:moveTo>
                    <a:pt x="42" y="67"/>
                  </a:moveTo>
                  <a:cubicBezTo>
                    <a:pt x="49" y="83"/>
                    <a:pt x="60" y="96"/>
                    <a:pt x="73" y="96"/>
                  </a:cubicBezTo>
                  <a:cubicBezTo>
                    <a:pt x="86" y="96"/>
                    <a:pt x="97" y="83"/>
                    <a:pt x="104" y="67"/>
                  </a:cubicBezTo>
                  <a:cubicBezTo>
                    <a:pt x="111" y="63"/>
                    <a:pt x="115" y="58"/>
                    <a:pt x="115" y="53"/>
                  </a:cubicBezTo>
                  <a:cubicBezTo>
                    <a:pt x="115" y="49"/>
                    <a:pt x="113" y="46"/>
                    <a:pt x="110" y="43"/>
                  </a:cubicBezTo>
                  <a:cubicBezTo>
                    <a:pt x="110" y="41"/>
                    <a:pt x="110" y="39"/>
                    <a:pt x="110" y="38"/>
                  </a:cubicBezTo>
                  <a:cubicBezTo>
                    <a:pt x="110" y="16"/>
                    <a:pt x="95" y="0"/>
                    <a:pt x="73" y="0"/>
                  </a:cubicBezTo>
                  <a:cubicBezTo>
                    <a:pt x="51" y="0"/>
                    <a:pt x="36" y="16"/>
                    <a:pt x="36" y="38"/>
                  </a:cubicBezTo>
                  <a:cubicBezTo>
                    <a:pt x="36" y="39"/>
                    <a:pt x="36" y="41"/>
                    <a:pt x="36" y="43"/>
                  </a:cubicBezTo>
                  <a:cubicBezTo>
                    <a:pt x="33" y="46"/>
                    <a:pt x="31" y="49"/>
                    <a:pt x="31" y="53"/>
                  </a:cubicBezTo>
                  <a:cubicBezTo>
                    <a:pt x="31" y="58"/>
                    <a:pt x="35" y="63"/>
                    <a:pt x="42" y="67"/>
                  </a:cubicBezTo>
                  <a:close/>
                  <a:moveTo>
                    <a:pt x="105" y="96"/>
                  </a:moveTo>
                  <a:cubicBezTo>
                    <a:pt x="81" y="162"/>
                    <a:pt x="81" y="162"/>
                    <a:pt x="81" y="162"/>
                  </a:cubicBezTo>
                  <a:cubicBezTo>
                    <a:pt x="77" y="119"/>
                    <a:pt x="77" y="119"/>
                    <a:pt x="77" y="119"/>
                  </a:cubicBezTo>
                  <a:cubicBezTo>
                    <a:pt x="78" y="118"/>
                    <a:pt x="78" y="118"/>
                    <a:pt x="79" y="118"/>
                  </a:cubicBezTo>
                  <a:cubicBezTo>
                    <a:pt x="80" y="116"/>
                    <a:pt x="81" y="114"/>
                    <a:pt x="81" y="112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81" y="107"/>
                    <a:pt x="81" y="106"/>
                    <a:pt x="80" y="105"/>
                  </a:cubicBezTo>
                  <a:cubicBezTo>
                    <a:pt x="79" y="104"/>
                    <a:pt x="78" y="104"/>
                    <a:pt x="77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68" y="104"/>
                    <a:pt x="67" y="104"/>
                    <a:pt x="66" y="105"/>
                  </a:cubicBezTo>
                  <a:cubicBezTo>
                    <a:pt x="65" y="106"/>
                    <a:pt x="65" y="107"/>
                    <a:pt x="65" y="108"/>
                  </a:cubicBezTo>
                  <a:cubicBezTo>
                    <a:pt x="65" y="112"/>
                    <a:pt x="65" y="112"/>
                    <a:pt x="65" y="112"/>
                  </a:cubicBezTo>
                  <a:cubicBezTo>
                    <a:pt x="65" y="114"/>
                    <a:pt x="66" y="116"/>
                    <a:pt x="67" y="118"/>
                  </a:cubicBezTo>
                  <a:cubicBezTo>
                    <a:pt x="68" y="118"/>
                    <a:pt x="68" y="118"/>
                    <a:pt x="69" y="119"/>
                  </a:cubicBezTo>
                  <a:cubicBezTo>
                    <a:pt x="65" y="162"/>
                    <a:pt x="65" y="162"/>
                    <a:pt x="65" y="162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17" y="102"/>
                    <a:pt x="0" y="114"/>
                    <a:pt x="1" y="129"/>
                  </a:cubicBezTo>
                  <a:cubicBezTo>
                    <a:pt x="3" y="144"/>
                    <a:pt x="18" y="200"/>
                    <a:pt x="23" y="222"/>
                  </a:cubicBezTo>
                  <a:cubicBezTo>
                    <a:pt x="25" y="232"/>
                    <a:pt x="34" y="240"/>
                    <a:pt x="45" y="240"/>
                  </a:cubicBezTo>
                  <a:cubicBezTo>
                    <a:pt x="61" y="240"/>
                    <a:pt x="83" y="240"/>
                    <a:pt x="101" y="240"/>
                  </a:cubicBezTo>
                  <a:cubicBezTo>
                    <a:pt x="112" y="240"/>
                    <a:pt x="121" y="232"/>
                    <a:pt x="123" y="222"/>
                  </a:cubicBezTo>
                  <a:cubicBezTo>
                    <a:pt x="128" y="200"/>
                    <a:pt x="143" y="144"/>
                    <a:pt x="145" y="129"/>
                  </a:cubicBezTo>
                  <a:cubicBezTo>
                    <a:pt x="146" y="114"/>
                    <a:pt x="129" y="102"/>
                    <a:pt x="105" y="9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84" name="Rectangle 4"/>
          <p:cNvSpPr txBox="1">
            <a:spLocks/>
          </p:cNvSpPr>
          <p:nvPr/>
        </p:nvSpPr>
        <p:spPr>
          <a:xfrm>
            <a:off x="1185248" y="2262378"/>
            <a:ext cx="2972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705" eaLnBrk="1" hangingPunct="1">
              <a:buClr>
                <a:schemeClr val="tx2"/>
              </a:buClr>
              <a:defRPr lang="en-US" baseline="0" noProof="0" dirty="0" smtClean="0">
                <a:latin typeface="+mn-lt"/>
              </a:defRPr>
            </a:lvl1pPr>
            <a:lvl2pPr marL="238125" lvl="1" indent="-238125" defTabSz="913705" eaLnBrk="1" hangingPunct="1">
              <a:buClr>
                <a:schemeClr val="accent2"/>
              </a:buClr>
              <a:buSzPct val="100000"/>
              <a:buFont typeface="Wingdings" pitchFamily="2" charset="2"/>
              <a:buChar char=""/>
              <a:defRPr lang="en-US" baseline="0" noProof="0" dirty="0" smtClean="0">
                <a:latin typeface="+mn-lt"/>
              </a:defRPr>
            </a:lvl2pPr>
            <a:lvl3pPr marL="428625" lvl="2" indent="-180975" defTabSz="913705" eaLnBrk="1" hangingPunct="1">
              <a:buClr>
                <a:schemeClr val="tx2"/>
              </a:buClr>
              <a:buSzPct val="100000"/>
              <a:buFont typeface="Arial" pitchFamily="34" charset="0"/>
              <a:buChar char="–"/>
              <a:defRPr lang="en-US" baseline="0" noProof="0" dirty="0" smtClean="0">
                <a:latin typeface="+mn-lt"/>
              </a:defRPr>
            </a:lvl3pPr>
            <a:lvl4pPr marL="628650" lvl="3" indent="-195263" defTabSz="913705" eaLnBrk="1" hangingPunct="1">
              <a:buClr>
                <a:schemeClr val="tx2"/>
              </a:buClr>
              <a:buSzPct val="100000"/>
              <a:buFont typeface="Arial" pitchFamily="34" charset="0"/>
              <a:buChar char="–"/>
              <a:defRPr lang="en-US" baseline="0" noProof="0" dirty="0" smtClean="0">
                <a:latin typeface="+mn-lt"/>
              </a:defRPr>
            </a:lvl4pPr>
            <a:lvl5pPr marL="890588" lvl="4" indent="-242888" defTabSz="913705" eaLnBrk="1" hangingPunct="1">
              <a:buClr>
                <a:schemeClr val="tx2"/>
              </a:buClr>
              <a:buSzPct val="100000"/>
              <a:buFont typeface="Arial" pitchFamily="34" charset="0"/>
              <a:buChar char="–"/>
              <a:tabLst/>
              <a:defRPr lang="en-US" baseline="0" noProof="0" dirty="0">
                <a:latin typeface="+mn-lt"/>
              </a:defRPr>
            </a:lvl5pPr>
            <a:lvl6pPr marL="0" indent="0" defTabSz="4445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defRPr baseline="0">
                <a:latin typeface="+mn-lt"/>
              </a:defRPr>
            </a:lvl6pPr>
            <a:lvl7pPr marL="0" indent="0" defTabSz="91370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Tx/>
              <a:buNone/>
              <a:tabLst>
                <a:tab pos="90488" algn="l"/>
              </a:tabLst>
              <a:defRPr baseline="0">
                <a:latin typeface="+mn-lt"/>
              </a:defRPr>
            </a:lvl7pPr>
            <a:lvl8pPr marL="0" indent="0" defTabSz="91370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Tx/>
              <a:buNone/>
              <a:defRPr baseline="0">
                <a:latin typeface="+mn-lt"/>
              </a:defRPr>
            </a:lvl8pPr>
            <a:lvl9pPr marL="0" indent="0" defTabSz="91370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defRPr baseline="0">
                <a:latin typeface="+mn-lt"/>
              </a:defRPr>
            </a:lvl9pPr>
          </a:lstStyle>
          <a:p>
            <a:pPr marL="0" lvl="1" indent="0" fontAlgn="base"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Font typeface="Wingdings" pitchFamily="2" charset="2"/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ea typeface="ＭＳ Ｐゴシック"/>
              </a:rPr>
              <a:t>…</a:t>
            </a:r>
          </a:p>
        </p:txBody>
      </p:sp>
      <p:sp>
        <p:nvSpPr>
          <p:cNvPr id="485" name="Rectangle 4"/>
          <p:cNvSpPr txBox="1">
            <a:spLocks/>
          </p:cNvSpPr>
          <p:nvPr/>
        </p:nvSpPr>
        <p:spPr>
          <a:xfrm>
            <a:off x="1185248" y="4370837"/>
            <a:ext cx="2972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705" eaLnBrk="1" hangingPunct="1">
              <a:buClr>
                <a:schemeClr val="tx2"/>
              </a:buClr>
              <a:defRPr lang="en-US" baseline="0" noProof="0" dirty="0" smtClean="0">
                <a:latin typeface="+mn-lt"/>
              </a:defRPr>
            </a:lvl1pPr>
            <a:lvl2pPr marL="238125" lvl="1" indent="-238125" defTabSz="913705" eaLnBrk="1" hangingPunct="1">
              <a:buClr>
                <a:schemeClr val="accent2"/>
              </a:buClr>
              <a:buSzPct val="100000"/>
              <a:buFont typeface="Wingdings" pitchFamily="2" charset="2"/>
              <a:buChar char=""/>
              <a:defRPr lang="en-US" baseline="0" noProof="0" dirty="0" smtClean="0">
                <a:latin typeface="+mn-lt"/>
              </a:defRPr>
            </a:lvl2pPr>
            <a:lvl3pPr marL="428625" lvl="2" indent="-180975" defTabSz="913705" eaLnBrk="1" hangingPunct="1">
              <a:buClr>
                <a:schemeClr val="tx2"/>
              </a:buClr>
              <a:buSzPct val="100000"/>
              <a:buFont typeface="Arial" pitchFamily="34" charset="0"/>
              <a:buChar char="–"/>
              <a:defRPr lang="en-US" baseline="0" noProof="0" dirty="0" smtClean="0">
                <a:latin typeface="+mn-lt"/>
              </a:defRPr>
            </a:lvl3pPr>
            <a:lvl4pPr marL="628650" lvl="3" indent="-195263" defTabSz="913705" eaLnBrk="1" hangingPunct="1">
              <a:buClr>
                <a:schemeClr val="tx2"/>
              </a:buClr>
              <a:buSzPct val="100000"/>
              <a:buFont typeface="Arial" pitchFamily="34" charset="0"/>
              <a:buChar char="–"/>
              <a:defRPr lang="en-US" baseline="0" noProof="0" dirty="0" smtClean="0">
                <a:latin typeface="+mn-lt"/>
              </a:defRPr>
            </a:lvl4pPr>
            <a:lvl5pPr marL="890588" lvl="4" indent="-242888" defTabSz="913705" eaLnBrk="1" hangingPunct="1">
              <a:buClr>
                <a:schemeClr val="tx2"/>
              </a:buClr>
              <a:buSzPct val="100000"/>
              <a:buFont typeface="Arial" pitchFamily="34" charset="0"/>
              <a:buChar char="–"/>
              <a:tabLst/>
              <a:defRPr lang="en-US" baseline="0" noProof="0" dirty="0">
                <a:latin typeface="+mn-lt"/>
              </a:defRPr>
            </a:lvl5pPr>
            <a:lvl6pPr marL="0" indent="0" defTabSz="4445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defRPr baseline="0">
                <a:latin typeface="+mn-lt"/>
              </a:defRPr>
            </a:lvl6pPr>
            <a:lvl7pPr marL="0" indent="0" defTabSz="91370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Tx/>
              <a:buNone/>
              <a:tabLst>
                <a:tab pos="90488" algn="l"/>
              </a:tabLst>
              <a:defRPr baseline="0">
                <a:latin typeface="+mn-lt"/>
              </a:defRPr>
            </a:lvl7pPr>
            <a:lvl8pPr marL="0" indent="0" defTabSz="91370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Tx/>
              <a:buNone/>
              <a:defRPr baseline="0">
                <a:latin typeface="+mn-lt"/>
              </a:defRPr>
            </a:lvl8pPr>
            <a:lvl9pPr marL="0" indent="0" defTabSz="91370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defRPr baseline="0">
                <a:latin typeface="+mn-lt"/>
              </a:defRPr>
            </a:lvl9pPr>
          </a:lstStyle>
          <a:p>
            <a:pPr marL="0" lvl="1" indent="0" fontAlgn="base"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Font typeface="Wingdings" pitchFamily="2" charset="2"/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ea typeface="ＭＳ Ｐゴシック"/>
              </a:rPr>
              <a:t>…</a:t>
            </a:r>
          </a:p>
        </p:txBody>
      </p:sp>
      <p:sp>
        <p:nvSpPr>
          <p:cNvPr id="486" name="Rectangle 4"/>
          <p:cNvSpPr txBox="1">
            <a:spLocks/>
          </p:cNvSpPr>
          <p:nvPr/>
        </p:nvSpPr>
        <p:spPr>
          <a:xfrm>
            <a:off x="4889248" y="2262378"/>
            <a:ext cx="2972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705" eaLnBrk="1" hangingPunct="1">
              <a:buClr>
                <a:schemeClr val="tx2"/>
              </a:buClr>
              <a:defRPr lang="en-US" baseline="0" noProof="0" dirty="0" smtClean="0">
                <a:latin typeface="+mn-lt"/>
              </a:defRPr>
            </a:lvl1pPr>
            <a:lvl2pPr marL="238125" lvl="1" indent="-238125" defTabSz="913705" eaLnBrk="1" hangingPunct="1">
              <a:buClr>
                <a:schemeClr val="accent2"/>
              </a:buClr>
              <a:buSzPct val="100000"/>
              <a:buFont typeface="Wingdings" pitchFamily="2" charset="2"/>
              <a:buChar char=""/>
              <a:defRPr lang="en-US" baseline="0" noProof="0" dirty="0" smtClean="0">
                <a:latin typeface="+mn-lt"/>
              </a:defRPr>
            </a:lvl2pPr>
            <a:lvl3pPr marL="428625" lvl="2" indent="-180975" defTabSz="913705" eaLnBrk="1" hangingPunct="1">
              <a:buClr>
                <a:schemeClr val="tx2"/>
              </a:buClr>
              <a:buSzPct val="100000"/>
              <a:buFont typeface="Arial" pitchFamily="34" charset="0"/>
              <a:buChar char="–"/>
              <a:defRPr lang="en-US" baseline="0" noProof="0" dirty="0" smtClean="0">
                <a:latin typeface="+mn-lt"/>
              </a:defRPr>
            </a:lvl3pPr>
            <a:lvl4pPr marL="628650" lvl="3" indent="-195263" defTabSz="913705" eaLnBrk="1" hangingPunct="1">
              <a:buClr>
                <a:schemeClr val="tx2"/>
              </a:buClr>
              <a:buSzPct val="100000"/>
              <a:buFont typeface="Arial" pitchFamily="34" charset="0"/>
              <a:buChar char="–"/>
              <a:defRPr lang="en-US" baseline="0" noProof="0" dirty="0" smtClean="0">
                <a:latin typeface="+mn-lt"/>
              </a:defRPr>
            </a:lvl4pPr>
            <a:lvl5pPr marL="890588" lvl="4" indent="-242888" defTabSz="913705" eaLnBrk="1" hangingPunct="1">
              <a:buClr>
                <a:schemeClr val="tx2"/>
              </a:buClr>
              <a:buSzPct val="100000"/>
              <a:buFont typeface="Arial" pitchFamily="34" charset="0"/>
              <a:buChar char="–"/>
              <a:tabLst/>
              <a:defRPr lang="en-US" baseline="0" noProof="0" dirty="0">
                <a:latin typeface="+mn-lt"/>
              </a:defRPr>
            </a:lvl5pPr>
            <a:lvl6pPr marL="0" indent="0" defTabSz="4445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defRPr baseline="0">
                <a:latin typeface="+mn-lt"/>
              </a:defRPr>
            </a:lvl6pPr>
            <a:lvl7pPr marL="0" indent="0" defTabSz="91370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Tx/>
              <a:buNone/>
              <a:tabLst>
                <a:tab pos="90488" algn="l"/>
              </a:tabLst>
              <a:defRPr baseline="0">
                <a:latin typeface="+mn-lt"/>
              </a:defRPr>
            </a:lvl7pPr>
            <a:lvl8pPr marL="0" indent="0" defTabSz="91370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Tx/>
              <a:buNone/>
              <a:defRPr baseline="0">
                <a:latin typeface="+mn-lt"/>
              </a:defRPr>
            </a:lvl8pPr>
            <a:lvl9pPr marL="0" indent="0" defTabSz="91370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defRPr baseline="0">
                <a:latin typeface="+mn-lt"/>
              </a:defRPr>
            </a:lvl9pPr>
          </a:lstStyle>
          <a:p>
            <a:pPr marL="0" lvl="1" indent="0" fontAlgn="base"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Font typeface="Wingdings" pitchFamily="2" charset="2"/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ea typeface="ＭＳ Ｐゴシック"/>
              </a:rPr>
              <a:t>…</a:t>
            </a:r>
          </a:p>
        </p:txBody>
      </p:sp>
      <p:sp>
        <p:nvSpPr>
          <p:cNvPr id="487" name="Rectangle 4"/>
          <p:cNvSpPr txBox="1">
            <a:spLocks/>
          </p:cNvSpPr>
          <p:nvPr/>
        </p:nvSpPr>
        <p:spPr>
          <a:xfrm>
            <a:off x="4889248" y="4370837"/>
            <a:ext cx="2972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705" eaLnBrk="1" hangingPunct="1">
              <a:buClr>
                <a:schemeClr val="tx2"/>
              </a:buClr>
              <a:defRPr lang="en-US" baseline="0" noProof="0" dirty="0" smtClean="0">
                <a:latin typeface="+mn-lt"/>
              </a:defRPr>
            </a:lvl1pPr>
            <a:lvl2pPr marL="238125" lvl="1" indent="-238125" defTabSz="913705" eaLnBrk="1" hangingPunct="1">
              <a:buClr>
                <a:schemeClr val="accent2"/>
              </a:buClr>
              <a:buSzPct val="100000"/>
              <a:buFont typeface="Wingdings" pitchFamily="2" charset="2"/>
              <a:buChar char=""/>
              <a:defRPr lang="en-US" baseline="0" noProof="0" dirty="0" smtClean="0">
                <a:latin typeface="+mn-lt"/>
              </a:defRPr>
            </a:lvl2pPr>
            <a:lvl3pPr marL="428625" lvl="2" indent="-180975" defTabSz="913705" eaLnBrk="1" hangingPunct="1">
              <a:buClr>
                <a:schemeClr val="tx2"/>
              </a:buClr>
              <a:buSzPct val="100000"/>
              <a:buFont typeface="Arial" pitchFamily="34" charset="0"/>
              <a:buChar char="–"/>
              <a:defRPr lang="en-US" baseline="0" noProof="0" dirty="0" smtClean="0">
                <a:latin typeface="+mn-lt"/>
              </a:defRPr>
            </a:lvl3pPr>
            <a:lvl4pPr marL="628650" lvl="3" indent="-195263" defTabSz="913705" eaLnBrk="1" hangingPunct="1">
              <a:buClr>
                <a:schemeClr val="tx2"/>
              </a:buClr>
              <a:buSzPct val="100000"/>
              <a:buFont typeface="Arial" pitchFamily="34" charset="0"/>
              <a:buChar char="–"/>
              <a:defRPr lang="en-US" baseline="0" noProof="0" dirty="0" smtClean="0">
                <a:latin typeface="+mn-lt"/>
              </a:defRPr>
            </a:lvl4pPr>
            <a:lvl5pPr marL="890588" lvl="4" indent="-242888" defTabSz="913705" eaLnBrk="1" hangingPunct="1">
              <a:buClr>
                <a:schemeClr val="tx2"/>
              </a:buClr>
              <a:buSzPct val="100000"/>
              <a:buFont typeface="Arial" pitchFamily="34" charset="0"/>
              <a:buChar char="–"/>
              <a:tabLst/>
              <a:defRPr lang="en-US" baseline="0" noProof="0" dirty="0">
                <a:latin typeface="+mn-lt"/>
              </a:defRPr>
            </a:lvl5pPr>
            <a:lvl6pPr marL="0" indent="0" defTabSz="4445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defRPr baseline="0">
                <a:latin typeface="+mn-lt"/>
              </a:defRPr>
            </a:lvl6pPr>
            <a:lvl7pPr marL="0" indent="0" defTabSz="91370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Tx/>
              <a:buNone/>
              <a:tabLst>
                <a:tab pos="90488" algn="l"/>
              </a:tabLst>
              <a:defRPr baseline="0">
                <a:latin typeface="+mn-lt"/>
              </a:defRPr>
            </a:lvl7pPr>
            <a:lvl8pPr marL="0" indent="0" defTabSz="91370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Tx/>
              <a:buNone/>
              <a:defRPr baseline="0">
                <a:latin typeface="+mn-lt"/>
              </a:defRPr>
            </a:lvl8pPr>
            <a:lvl9pPr marL="0" indent="0" defTabSz="91370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defRPr baseline="0">
                <a:latin typeface="+mn-lt"/>
              </a:defRPr>
            </a:lvl9pPr>
          </a:lstStyle>
          <a:p>
            <a:pPr marL="0" lvl="1" indent="0" fontAlgn="base"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None/>
            </a:pPr>
            <a:r>
              <a:rPr lang="en-US" sz="1400" i="1" dirty="0">
                <a:solidFill>
                  <a:srgbClr val="000000"/>
                </a:solidFill>
                <a:latin typeface="Arial"/>
                <a:ea typeface="ＭＳ Ｐゴシック"/>
              </a:rPr>
              <a:t>…</a:t>
            </a:r>
          </a:p>
        </p:txBody>
      </p:sp>
      <p:sp>
        <p:nvSpPr>
          <p:cNvPr id="490" name="AutoShape 250"/>
          <p:cNvSpPr>
            <a:spLocks noChangeArrowheads="1"/>
          </p:cNvSpPr>
          <p:nvPr/>
        </p:nvSpPr>
        <p:spPr bwMode="auto">
          <a:xfrm>
            <a:off x="1717095" y="5811527"/>
            <a:ext cx="5411189" cy="449346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0" anchor="t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/>
                <a:ea typeface="ＭＳ Ｐゴシック"/>
              </a:rPr>
              <a:t>Analysis focuses on </a:t>
            </a:r>
            <a:r>
              <a:rPr lang="en-US" sz="1400" b="1" dirty="0">
                <a:solidFill>
                  <a:schemeClr val="tx2"/>
                </a:solidFill>
                <a:latin typeface="Arial"/>
                <a:ea typeface="ＭＳ Ｐゴシック"/>
              </a:rPr>
              <a:t>strategic opportunities, </a:t>
            </a:r>
            <a:r>
              <a:rPr lang="en-US" sz="1400" dirty="0">
                <a:latin typeface="Arial"/>
                <a:ea typeface="ＭＳ Ｐゴシック"/>
              </a:rPr>
              <a:t>tactical improvements of existing business is </a:t>
            </a:r>
            <a:r>
              <a:rPr lang="en-US" sz="1400" b="1" dirty="0">
                <a:solidFill>
                  <a:schemeClr val="tx2"/>
                </a:solidFill>
                <a:latin typeface="Arial"/>
                <a:ea typeface="ＭＳ Ｐゴシック"/>
              </a:rPr>
              <a:t>out of scope</a:t>
            </a:r>
          </a:p>
        </p:txBody>
      </p:sp>
      <p:sp>
        <p:nvSpPr>
          <p:cNvPr id="491" name="Oval 490"/>
          <p:cNvSpPr/>
          <p:nvPr/>
        </p:nvSpPr>
        <p:spPr bwMode="gray">
          <a:xfrm>
            <a:off x="1062945" y="5820176"/>
            <a:ext cx="432048" cy="432048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sx="110000" sy="110000" algn="ctr" rotWithShape="0">
              <a:srgbClr val="FFFFFF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Wide Latin" pitchFamily="18" charset="0"/>
                <a:ea typeface="ＭＳ Ｐゴシック"/>
                <a:cs typeface="+mn-cs"/>
              </a:rPr>
              <a:t>!</a:t>
            </a:r>
          </a:p>
        </p:txBody>
      </p:sp>
      <p:grpSp>
        <p:nvGrpSpPr>
          <p:cNvPr id="124" name="sticker">
            <a:extLst>
              <a:ext uri="{FF2B5EF4-FFF2-40B4-BE49-F238E27FC236}">
                <a16:creationId xmlns:a16="http://schemas.microsoft.com/office/drawing/2014/main" id="{0271F933-72F2-4E1C-8EB5-26D732A98143}"/>
              </a:ext>
            </a:extLst>
          </p:cNvPr>
          <p:cNvGrpSpPr/>
          <p:nvPr/>
        </p:nvGrpSpPr>
        <p:grpSpPr>
          <a:xfrm>
            <a:off x="7785723" y="254000"/>
            <a:ext cx="1104277" cy="210314"/>
            <a:chOff x="7785723" y="254000"/>
            <a:chExt cx="1104277" cy="210314"/>
          </a:xfrm>
        </p:grpSpPr>
        <p:sp>
          <p:nvSpPr>
            <p:cNvPr id="125" name="StickerRectangle">
              <a:extLst>
                <a:ext uri="{FF2B5EF4-FFF2-40B4-BE49-F238E27FC236}">
                  <a16:creationId xmlns:a16="http://schemas.microsoft.com/office/drawing/2014/main" id="{05C8209E-4BCC-419B-8552-10579E0A7194}"/>
                </a:ext>
              </a:extLst>
            </p:cNvPr>
            <p:cNvSpPr/>
            <p:nvPr/>
          </p:nvSpPr>
          <p:spPr>
            <a:xfrm>
              <a:off x="7785723" y="254000"/>
              <a:ext cx="1104277" cy="210314"/>
            </a:xfrm>
            <a:prstGeom prst="leftRightArrow">
              <a:avLst>
                <a:gd name="adj1" fmla="val 10000000"/>
                <a:gd name="adj2" fmla="val 0"/>
              </a:avLst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8100" tIns="0" rIns="0" bIns="25400" rtlCol="0" anchor="t">
              <a:spAutoFit/>
            </a:bodyPr>
            <a:lstStyle/>
            <a:p>
              <a:pPr algn="r"/>
              <a:r>
                <a:rPr lang="de-DE" sz="1200" dirty="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ILLUSTRATIVE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732895B4-74EF-4D74-A1C8-6E07CB002BF3}"/>
                </a:ext>
              </a:extLst>
            </p:cNvPr>
            <p:cNvCxnSpPr>
              <a:stCxn id="125" idx="6"/>
              <a:endCxn id="125" idx="4"/>
            </p:cNvCxnSpPr>
            <p:nvPr/>
          </p:nvCxnSpPr>
          <p:spPr>
            <a:xfrm flipH="1">
              <a:off x="7785723" y="464314"/>
              <a:ext cx="1104277" cy="0"/>
            </a:xfrm>
            <a:prstGeom prst="straightConnector1">
              <a:avLst/>
            </a:prstGeom>
            <a:ln w="190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FA94A28C-7C4C-494A-BC35-CC12BA8D39D3}"/>
                </a:ext>
              </a:extLst>
            </p:cNvPr>
            <p:cNvCxnSpPr>
              <a:stCxn id="125" idx="2"/>
              <a:endCxn id="125" idx="4"/>
            </p:cNvCxnSpPr>
            <p:nvPr/>
          </p:nvCxnSpPr>
          <p:spPr>
            <a:xfrm>
              <a:off x="7785723" y="254000"/>
              <a:ext cx="0" cy="210314"/>
            </a:xfrm>
            <a:prstGeom prst="straightConnector1">
              <a:avLst/>
            </a:prstGeom>
            <a:ln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774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2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570413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04" name="think-cell Slide" r:id="rId36" imgW="524" imgH="526" progId="TCLayout.ActiveDocument.1">
                  <p:embed/>
                </p:oleObj>
              </mc:Choice>
              <mc:Fallback>
                <p:oleObj name="think-cell Slide" r:id="rId36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1400">
              <a:sym typeface="+mn-lt"/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7138712" y="1806315"/>
            <a:ext cx="1696242" cy="33244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294" name="Rectangle 293"/>
          <p:cNvSpPr>
            <a:spLocks/>
          </p:cNvSpPr>
          <p:nvPr/>
        </p:nvSpPr>
        <p:spPr>
          <a:xfrm>
            <a:off x="7190880" y="2143837"/>
            <a:ext cx="1591555" cy="2941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4" name="2. Slide Title"/>
          <p:cNvSpPr txBox="1">
            <a:spLocks/>
          </p:cNvSpPr>
          <p:nvPr/>
        </p:nvSpPr>
        <p:spPr bwMode="auto">
          <a:xfrm>
            <a:off x="119063" y="230188"/>
            <a:ext cx="861853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9535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19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444500" marR="0" lvl="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Growth opportunities</a:t>
            </a:r>
            <a:r>
              <a:rPr kumimoji="0" lang="en-US" sz="22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have been identified</a:t>
            </a:r>
          </a:p>
          <a:p>
            <a:pPr marL="444500" marR="0" lvl="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  <a:defRPr/>
            </a:pPr>
            <a:r>
              <a:rPr lang="en-US" sz="2200" kern="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200" kern="0" baseline="0" dirty="0">
                <a:latin typeface="Arial" panose="020B0604020202020204" pitchFamily="34" charset="0"/>
                <a:cs typeface="Arial" panose="020B0604020202020204" pitchFamily="34" charset="0"/>
              </a:rPr>
              <a:t>nd </a:t>
            </a:r>
            <a:r>
              <a:rPr lang="en-US" sz="2200" kern="0" dirty="0">
                <a:latin typeface="Arial" panose="020B0604020202020204" pitchFamily="34" charset="0"/>
                <a:cs typeface="Arial" panose="020B0604020202020204" pitchFamily="34" charset="0"/>
              </a:rPr>
              <a:t>prioritized </a:t>
            </a:r>
            <a:r>
              <a:rPr lang="en-US" sz="2200" kern="0" baseline="0" dirty="0">
                <a:latin typeface="Arial" panose="020B0604020202020204" pitchFamily="34" charset="0"/>
                <a:cs typeface="Arial" panose="020B0604020202020204" pitchFamily="34" charset="0"/>
              </a:rPr>
              <a:t>based on impact and feasibility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Marvin Title Tracker Circle"/>
          <p:cNvSpPr/>
          <p:nvPr/>
        </p:nvSpPr>
        <p:spPr>
          <a:xfrm>
            <a:off x="106362" y="230187"/>
            <a:ext cx="377825" cy="377825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</a:ln>
          <a:effectLst/>
        </p:spPr>
        <p:txBody>
          <a:bodyPr wrap="none" rtlCol="0" anchor="ctr" anchorCtr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06362" y="6542808"/>
            <a:ext cx="597780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000" dirty="0"/>
              <a:t>SOURCE: Team Analysis</a:t>
            </a:r>
          </a:p>
        </p:txBody>
      </p:sp>
      <p:grpSp>
        <p:nvGrpSpPr>
          <p:cNvPr id="288" name="ACET"/>
          <p:cNvGrpSpPr>
            <a:grpSpLocks/>
          </p:cNvGrpSpPr>
          <p:nvPr/>
        </p:nvGrpSpPr>
        <p:grpSpPr bwMode="auto">
          <a:xfrm>
            <a:off x="111125" y="1071563"/>
            <a:ext cx="6794500" cy="233363"/>
            <a:chOff x="915" y="883"/>
            <a:chExt cx="2686" cy="147"/>
          </a:xfrm>
        </p:grpSpPr>
        <p:cxnSp>
          <p:nvCxnSpPr>
            <p:cNvPr id="289" name="AutoShape 249"/>
            <p:cNvCxnSpPr>
              <a:cxnSpLocks noChangeShapeType="1"/>
              <a:stCxn id="290" idx="4"/>
              <a:endCxn id="290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0" name="AutoShape 250"/>
            <p:cNvSpPr>
              <a:spLocks noChangeArrowheads="1"/>
            </p:cNvSpPr>
            <p:nvPr/>
          </p:nvSpPr>
          <p:spPr bwMode="auto">
            <a:xfrm>
              <a:off x="915" y="883"/>
              <a:ext cx="2686" cy="14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400" b="1" baseline="0" noProof="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Prioritization of</a:t>
              </a:r>
              <a:r>
                <a:rPr lang="en-US" sz="1400" b="1" noProof="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growth opportunities – feasibility and EBIT impact assessment</a:t>
              </a:r>
              <a:endParaRPr lang="en-US" sz="1400" b="1" baseline="0" noProof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3" name="TextBox 292"/>
          <p:cNvSpPr txBox="1"/>
          <p:nvPr/>
        </p:nvSpPr>
        <p:spPr>
          <a:xfrm>
            <a:off x="7236296" y="1911460"/>
            <a:ext cx="1472894" cy="2111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400" b="1" dirty="0">
                <a:solidFill>
                  <a:schemeClr val="tx2"/>
                </a:solidFill>
              </a:rPr>
              <a:t>Prioritization</a:t>
            </a:r>
          </a:p>
          <a:p>
            <a:r>
              <a:rPr lang="en-US" sz="1400" dirty="0"/>
              <a:t>Based on analysis of feasibility and EBIT impact, ... should prioritize opportunities in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US" sz="1400" dirty="0"/>
              <a:t>…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US" sz="1400" dirty="0"/>
              <a:t>…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US" sz="1400" dirty="0"/>
              <a:t>…</a:t>
            </a:r>
          </a:p>
        </p:txBody>
      </p:sp>
      <p:cxnSp>
        <p:nvCxnSpPr>
          <p:cNvPr id="118" name="Straight Connector 117"/>
          <p:cNvCxnSpPr/>
          <p:nvPr>
            <p:custDataLst>
              <p:tags r:id="rId4"/>
            </p:custDataLst>
          </p:nvPr>
        </p:nvCxnSpPr>
        <p:spPr bwMode="auto">
          <a:xfrm flipV="1">
            <a:off x="1689100" y="5072063"/>
            <a:ext cx="0" cy="58737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>
            <p:custDataLst>
              <p:tags r:id="rId5"/>
            </p:custDataLst>
          </p:nvPr>
        </p:nvCxnSpPr>
        <p:spPr bwMode="auto">
          <a:xfrm flipV="1">
            <a:off x="673100" y="5072063"/>
            <a:ext cx="0" cy="58737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>
            <p:custDataLst>
              <p:tags r:id="rId6"/>
            </p:custDataLst>
          </p:nvPr>
        </p:nvCxnSpPr>
        <p:spPr bwMode="auto">
          <a:xfrm>
            <a:off x="673100" y="5130800"/>
            <a:ext cx="58738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>
            <p:custDataLst>
              <p:tags r:id="rId7"/>
            </p:custDataLst>
          </p:nvPr>
        </p:nvCxnSpPr>
        <p:spPr bwMode="auto">
          <a:xfrm flipV="1">
            <a:off x="6807200" y="5072063"/>
            <a:ext cx="0" cy="58737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>
            <p:custDataLst>
              <p:tags r:id="rId8"/>
            </p:custDataLst>
          </p:nvPr>
        </p:nvCxnSpPr>
        <p:spPr bwMode="auto">
          <a:xfrm flipV="1">
            <a:off x="5753100" y="5072063"/>
            <a:ext cx="0" cy="58737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>
            <p:custDataLst>
              <p:tags r:id="rId9"/>
            </p:custDataLst>
          </p:nvPr>
        </p:nvCxnSpPr>
        <p:spPr bwMode="auto">
          <a:xfrm flipV="1">
            <a:off x="3721100" y="5072063"/>
            <a:ext cx="0" cy="58737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>
            <p:custDataLst>
              <p:tags r:id="rId10"/>
            </p:custDataLst>
          </p:nvPr>
        </p:nvCxnSpPr>
        <p:spPr bwMode="auto">
          <a:xfrm flipV="1">
            <a:off x="4737100" y="5072063"/>
            <a:ext cx="0" cy="58737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>
            <p:custDataLst>
              <p:tags r:id="rId11"/>
            </p:custDataLst>
          </p:nvPr>
        </p:nvCxnSpPr>
        <p:spPr bwMode="auto">
          <a:xfrm flipV="1">
            <a:off x="2705100" y="5072063"/>
            <a:ext cx="0" cy="58737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3905910058"/>
              </p:ext>
            </p:extLst>
          </p:nvPr>
        </p:nvGraphicFramePr>
        <p:xfrm>
          <a:off x="558801" y="1701801"/>
          <a:ext cx="6349803" cy="3524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05" name="Chart" r:id="rId38" imgW="6349803" imgH="3524119" progId="MSGraph.Chart.8">
                  <p:embed followColorScheme="full"/>
                </p:oleObj>
              </mc:Choice>
              <mc:Fallback>
                <p:oleObj name="Chart" r:id="rId38" imgW="6349803" imgH="3524119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558801" y="1701801"/>
                        <a:ext cx="6349803" cy="3524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" name="Text Placeholder 54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6708775" y="5292725"/>
            <a:ext cx="196850" cy="1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802CBD13-F543-4309-A086-9DE3D7F39B84}" type="datetime'''''''''''''''''''''''''''''''''''''''''''''''2''''''''1''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/>
              <a:t>21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7" name="Text Placeholder 52"/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645025" y="5292725"/>
            <a:ext cx="184150" cy="1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1DF56B7F-2ABF-4A08-97DB-5FC7A3F20913}" type="datetime'''''''''''''''''''''''''''''''''''''1''1''''''''''''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/>
              <a:t>11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3" name="Text Placeholder 60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5654675" y="5292725"/>
            <a:ext cx="196850" cy="1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DD715090-A87C-4E2E-A66F-7B21AB48C22D}" type="datetime'''''''''''''''''''1''''''''''''''''''''''2''''''''''''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1" name="Text Placeholder 46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1639888" y="5292725"/>
            <a:ext cx="98425" cy="1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6F2394FA-206B-4A65-A210-43A139F79F4F}" type="datetime'8''''''''''''''''''''''''''''''''''''''''''''''''''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/>
              <a:t>8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3" name="Text Placeholder 48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655888" y="5292725"/>
            <a:ext cx="98425" cy="1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F0857104-5B7B-40BB-A547-D083FAA19496}" type="datetime'''''''''''''''''''''''''''''''''9''''''''''''''''''''''''''''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/>
              <a:t>9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5" name="Text Placeholder 50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3622675" y="5292725"/>
            <a:ext cx="196850" cy="1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50AF361A-D002-4D3D-9197-735F38143B3F}" type="datetime'1''''''''''''''''''''''''0''''''''''''''''''''''''''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/>
              <a:t>10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9" name="Text Placeholder 44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623888" y="5292725"/>
            <a:ext cx="98425" cy="1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9031E5AB-0057-4E8D-9CC2-342643C89958}" type="datetime'''''''''''''''''''''''''''''''''''''''''''7''''''''''''''''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/>
              <a:t>7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07" name="Straight Connector 106"/>
          <p:cNvCxnSpPr/>
          <p:nvPr>
            <p:custDataLst>
              <p:tags r:id="rId20"/>
            </p:custDataLst>
          </p:nvPr>
        </p:nvCxnSpPr>
        <p:spPr bwMode="gray">
          <a:xfrm>
            <a:off x="673100" y="3467100"/>
            <a:ext cx="6134100" cy="25400"/>
          </a:xfrm>
          <a:prstGeom prst="line">
            <a:avLst/>
          </a:prstGeom>
          <a:ln w="9525">
            <a:solidFill>
              <a:srgbClr val="D9D9D9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>
            <p:custDataLst>
              <p:tags r:id="rId21"/>
            </p:custDataLst>
          </p:nvPr>
        </p:nvCxnSpPr>
        <p:spPr bwMode="gray">
          <a:xfrm flipV="1">
            <a:off x="3721100" y="1860550"/>
            <a:ext cx="0" cy="3270250"/>
          </a:xfrm>
          <a:prstGeom prst="line">
            <a:avLst/>
          </a:prstGeom>
          <a:ln w="9525">
            <a:solidFill>
              <a:srgbClr val="D9D9D9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8" name="Freeform 247"/>
          <p:cNvSpPr/>
          <p:nvPr>
            <p:custDataLst>
              <p:tags r:id="rId22"/>
            </p:custDataLst>
          </p:nvPr>
        </p:nvSpPr>
        <p:spPr bwMode="auto">
          <a:xfrm>
            <a:off x="5837238" y="5053013"/>
            <a:ext cx="96838" cy="146051"/>
          </a:xfrm>
          <a:custGeom>
            <a:avLst/>
            <a:gdLst/>
            <a:ahLst/>
            <a:cxnLst/>
            <a:rect l="0" t="0" r="0" b="0"/>
            <a:pathLst>
              <a:path w="96838" h="146051">
                <a:moveTo>
                  <a:pt x="96837" y="0"/>
                </a:moveTo>
                <a:lnTo>
                  <a:pt x="57150" y="146050"/>
                </a:lnTo>
                <a:lnTo>
                  <a:pt x="0" y="146050"/>
                </a:lnTo>
                <a:lnTo>
                  <a:pt x="39687" y="0"/>
                </a:lnTo>
                <a:close/>
              </a:path>
            </a:pathLst>
          </a:custGeom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Freeform 245"/>
          <p:cNvSpPr/>
          <p:nvPr>
            <p:custDataLst>
              <p:tags r:id="rId23"/>
            </p:custDataLst>
          </p:nvPr>
        </p:nvSpPr>
        <p:spPr bwMode="auto">
          <a:xfrm>
            <a:off x="5837238" y="5053013"/>
            <a:ext cx="39688" cy="146051"/>
          </a:xfrm>
          <a:custGeom>
            <a:avLst/>
            <a:gdLst/>
            <a:ahLst/>
            <a:cxnLst/>
            <a:rect l="0" t="0" r="0" b="0"/>
            <a:pathLst>
              <a:path w="39688" h="146051">
                <a:moveTo>
                  <a:pt x="39687" y="0"/>
                </a:moveTo>
                <a:lnTo>
                  <a:pt x="0" y="146050"/>
                </a:lnTo>
              </a:path>
            </a:pathLst>
          </a:cu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Freeform 246"/>
          <p:cNvSpPr/>
          <p:nvPr>
            <p:custDataLst>
              <p:tags r:id="rId24"/>
            </p:custDataLst>
          </p:nvPr>
        </p:nvSpPr>
        <p:spPr bwMode="auto">
          <a:xfrm>
            <a:off x="5894388" y="5053013"/>
            <a:ext cx="39688" cy="146051"/>
          </a:xfrm>
          <a:custGeom>
            <a:avLst/>
            <a:gdLst/>
            <a:ahLst/>
            <a:cxnLst/>
            <a:rect l="0" t="0" r="0" b="0"/>
            <a:pathLst>
              <a:path w="39688" h="146051">
                <a:moveTo>
                  <a:pt x="39687" y="0"/>
                </a:moveTo>
                <a:lnTo>
                  <a:pt x="0" y="146050"/>
                </a:lnTo>
              </a:path>
            </a:pathLst>
          </a:cu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 Placeholder 9"/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673100" y="1465263"/>
            <a:ext cx="931863" cy="1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Feasibility</a:t>
            </a:r>
            <a:r>
              <a:rPr lang="en-US" sz="1400" b="1" baseline="30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lang="de-DE" sz="1400" baseline="30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" name="Text Placeholder 8"/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4916488" y="5626100"/>
            <a:ext cx="1989138" cy="38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Estimated EBIT impact</a:t>
            </a:r>
            <a:r>
              <a:rPr lang="en-US" sz="1400" b="1" baseline="30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EUR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mn</a:t>
            </a:r>
            <a:endParaRPr lang="de-DE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" name="Text Placeholder 42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1992313" y="4471988"/>
            <a:ext cx="9810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E889268B-E894-4F8E-BEB9-1B01C6D9CCF4}" type="datetime'''C''oal'''''''''' ''''''m''''''''''i''n''''''i''''''n''g''''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</a:pPr>
              <a:t>Coal mining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 Placeholder 26"/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4060825" y="2932113"/>
            <a:ext cx="232092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59590238-1773-40A0-8057-37CBBD6C468D}" type="datetime'E''x''''p''r''ess an''''d ''cou''''rier s''''er''vice''s''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/>
              <a:t>Express and courier services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 Placeholder 25"/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4757738" y="2443163"/>
            <a:ext cx="11684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0D2EE422-7D90-4E18-8F8D-A3032A994707}" type="datetime'''N''''''''o''rth ''A''''''''m''''er''''''ic''''''''a''''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</a:pPr>
              <a:t>North America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 useBgFill="1">
        <p:nvSpPr>
          <p:cNvPr id="139" name="Text Placeholder 43"/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3503613" y="3360738"/>
            <a:ext cx="2509838" cy="212725"/>
          </a:xfrm>
          <a:prstGeom prst="rect">
            <a:avLst/>
          </a:prstGeom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NLP</a:t>
            </a:r>
            <a:r>
              <a:rPr lang="en-US" sz="14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and unstructured analysis</a:t>
            </a:r>
            <a:endParaRPr lang="de-DE" sz="1400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 Placeholder 27"/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2674938" y="4032250"/>
            <a:ext cx="96361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D371BA9A-A1D6-4D6A-8F4A-EAB38A6346CD}" type="datetime'A''sia'''''' ''''''''''Pac''''''''''''if''i''''c''''''''''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</a:pPr>
              <a:t>Asia Pacific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2" name="4. Footnote"/>
          <p:cNvSpPr txBox="1">
            <a:spLocks noChangeArrowheads="1"/>
          </p:cNvSpPr>
          <p:nvPr/>
        </p:nvSpPr>
        <p:spPr bwMode="auto">
          <a:xfrm>
            <a:off x="119063" y="6179909"/>
            <a:ext cx="8548687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104775" indent="-104775" defTabSz="895350">
              <a:defRPr sz="1000" baseline="0">
                <a:latin typeface="+mn-lt"/>
              </a:defRPr>
            </a:lvl1pPr>
            <a:lvl2pPr marL="1031875" defTabSz="895350">
              <a:defRPr sz="2400"/>
            </a:lvl2pPr>
            <a:lvl3pPr marL="1217613" defTabSz="895350">
              <a:defRPr sz="2400"/>
            </a:lvl3pPr>
            <a:lvl4pPr marL="1404938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Feasibility rationale detailed in backup	     2 Calculation details included in the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following sections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           3 Natural language processing</a:t>
            </a:r>
          </a:p>
        </p:txBody>
      </p:sp>
      <p:grpSp>
        <p:nvGrpSpPr>
          <p:cNvPr id="210" name="Group 209"/>
          <p:cNvGrpSpPr/>
          <p:nvPr/>
        </p:nvGrpSpPr>
        <p:grpSpPr>
          <a:xfrm>
            <a:off x="107950" y="1828800"/>
            <a:ext cx="449261" cy="3521492"/>
            <a:chOff x="215902" y="1717417"/>
            <a:chExt cx="319909" cy="3521492"/>
          </a:xfrm>
        </p:grpSpPr>
        <p:sp>
          <p:nvSpPr>
            <p:cNvPr id="244" name="Rectangle 3"/>
            <p:cNvSpPr txBox="1"/>
            <p:nvPr/>
          </p:nvSpPr>
          <p:spPr>
            <a:xfrm>
              <a:off x="215902" y="1717417"/>
              <a:ext cx="319909" cy="430887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/>
                </a:rPr>
                <a:t>High</a:t>
              </a:r>
            </a:p>
          </p:txBody>
        </p:sp>
        <p:sp>
          <p:nvSpPr>
            <p:cNvPr id="250" name="Rectangle 3"/>
            <p:cNvSpPr txBox="1"/>
            <p:nvPr/>
          </p:nvSpPr>
          <p:spPr>
            <a:xfrm>
              <a:off x="215902" y="4808022"/>
              <a:ext cx="319909" cy="430887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/>
                </a:rPr>
                <a:t>Low</a:t>
              </a:r>
            </a:p>
          </p:txBody>
        </p:sp>
      </p:grpSp>
      <p:sp>
        <p:nvSpPr>
          <p:cNvPr id="236" name="Oval 235"/>
          <p:cNvSpPr/>
          <p:nvPr/>
        </p:nvSpPr>
        <p:spPr>
          <a:xfrm rot="20700000">
            <a:off x="3231504" y="2177433"/>
            <a:ext cx="3597916" cy="1709307"/>
          </a:xfrm>
          <a:prstGeom prst="ellipse">
            <a:avLst/>
          </a:prstGeom>
          <a:noFill/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Oval 275"/>
          <p:cNvSpPr/>
          <p:nvPr/>
        </p:nvSpPr>
        <p:spPr>
          <a:xfrm>
            <a:off x="4802188" y="1482725"/>
            <a:ext cx="328580" cy="155301"/>
          </a:xfrm>
          <a:prstGeom prst="ellipse">
            <a:avLst/>
          </a:prstGeom>
          <a:noFill/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TextBox 279"/>
          <p:cNvSpPr txBox="1"/>
          <p:nvPr/>
        </p:nvSpPr>
        <p:spPr>
          <a:xfrm>
            <a:off x="5227638" y="1468438"/>
            <a:ext cx="1620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200" dirty="0"/>
              <a:t>Prioritized opportunities</a:t>
            </a:r>
          </a:p>
        </p:txBody>
      </p:sp>
      <p:grpSp>
        <p:nvGrpSpPr>
          <p:cNvPr id="243" name="Group 242"/>
          <p:cNvGrpSpPr/>
          <p:nvPr/>
        </p:nvGrpSpPr>
        <p:grpSpPr>
          <a:xfrm>
            <a:off x="7144740" y="650465"/>
            <a:ext cx="1732077" cy="656949"/>
            <a:chOff x="7144740" y="608195"/>
            <a:chExt cx="1732077" cy="656949"/>
          </a:xfrm>
        </p:grpSpPr>
        <p:sp>
          <p:nvSpPr>
            <p:cNvPr id="310" name="Rectangle 3"/>
            <p:cNvSpPr txBox="1"/>
            <p:nvPr/>
          </p:nvSpPr>
          <p:spPr>
            <a:xfrm>
              <a:off x="7423121" y="1098200"/>
              <a:ext cx="1083630" cy="153888"/>
            </a:xfrm>
            <a:prstGeom prst="rect">
              <a:avLst/>
            </a:prstGeom>
          </p:spPr>
          <p:txBody>
            <a:bodyPr vert="horz" wrap="none" lIns="0" tIns="0" rIns="0" bIns="0" rtlCol="0" anchor="t" anchorCtr="0"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0" marR="0" lvl="0" indent="0" defTabSz="89535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</a:rPr>
                <a:t>Portfolio expansion</a:t>
              </a:r>
            </a:p>
          </p:txBody>
        </p:sp>
        <p:sp>
          <p:nvSpPr>
            <p:cNvPr id="311" name="TextBox 21"/>
            <p:cNvSpPr txBox="1"/>
            <p:nvPr>
              <p:custDataLst>
                <p:tags r:id="rId32"/>
              </p:custDataLst>
            </p:nvPr>
          </p:nvSpPr>
          <p:spPr>
            <a:xfrm>
              <a:off x="7144740" y="1091177"/>
              <a:ext cx="167945" cy="167935"/>
            </a:xfrm>
            <a:prstGeom prst="ellipse">
              <a:avLst/>
            </a:prstGeom>
            <a:solidFill>
              <a:schemeClr val="accent1"/>
            </a:solidFill>
            <a:ln w="19050" cap="flat" cmpd="sng" algn="ctr">
              <a:noFill/>
              <a:prstDash val="solid"/>
            </a:ln>
            <a:effectLst/>
          </p:spPr>
          <p:txBody>
            <a:bodyPr wrap="none" lIns="73152" tIns="73152" rIns="73152" bIns="73152" rtlCol="0" anchor="ctr" anchorCtr="1">
              <a:noAutofit/>
            </a:bodyPr>
            <a:lstStyle>
              <a:defPPr>
                <a:defRPr lang="en-US"/>
              </a:defPPr>
              <a:lvl1pPr algn="ctr">
                <a:defRPr sz="1000" b="1">
                  <a:solidFill>
                    <a:schemeClr val="bg1"/>
                  </a:solidFill>
                </a:defRPr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7144740" y="852460"/>
              <a:ext cx="1575019" cy="180000"/>
              <a:chOff x="7134171" y="109418"/>
              <a:chExt cx="1575019" cy="180000"/>
            </a:xfrm>
          </p:grpSpPr>
          <p:sp>
            <p:nvSpPr>
              <p:cNvPr id="304" name="Rectangle 3"/>
              <p:cNvSpPr txBox="1"/>
              <p:nvPr/>
            </p:nvSpPr>
            <p:spPr>
              <a:xfrm>
                <a:off x="7412552" y="122474"/>
                <a:ext cx="1077218" cy="153888"/>
              </a:xfrm>
              <a:prstGeom prst="rect">
                <a:avLst/>
              </a:prstGeom>
            </p:spPr>
            <p:txBody>
              <a:bodyPr vert="horz" wrap="none" lIns="0" tIns="0" rIns="0" bIns="0" rtlCol="0" anchor="t" anchorCtr="0">
                <a:spAutoFit/>
              </a:bodyPr>
              <a:lstStyle>
                <a:lvl1pPr marL="0" lvl="0" indent="0" defTabSz="895350" eaLnBrk="1" hangingPunct="1">
                  <a:buClr>
                    <a:schemeClr val="tx2"/>
                  </a:buClr>
                  <a:defRPr baseline="0">
                    <a:latin typeface="+mn-lt"/>
                  </a:defRPr>
                </a:lvl1pPr>
                <a:lvl2pPr marL="193675" lvl="1" indent="-192088" defTabSz="895350" eaLnBrk="1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baseline="0">
                    <a:latin typeface="+mn-lt"/>
                  </a:defRPr>
                </a:lvl2pPr>
                <a:lvl3pPr marL="457200" lvl="2" indent="-261938" defTabSz="895350" eaLnBrk="1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baseline="0">
                    <a:latin typeface="+mn-lt"/>
                  </a:defRPr>
                </a:lvl3pPr>
                <a:lvl4pPr marL="614363" lvl="3" indent="-155575" defTabSz="895350" eaLnBrk="1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baseline="0">
                    <a:latin typeface="+mn-lt"/>
                  </a:defRPr>
                </a:lvl4pPr>
                <a:lvl5pPr marL="749808" lvl="4" indent="-130175" defTabSz="895350" eaLnBrk="1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 marL="0" marR="0" lvl="0" indent="0" defTabSz="8953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/>
                  </a:rPr>
                  <a:t>Geographic growth</a:t>
                </a:r>
              </a:p>
            </p:txBody>
          </p:sp>
          <p:sp>
            <p:nvSpPr>
              <p:cNvPr id="305" name="TextBox 21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7134171" y="115451"/>
                <a:ext cx="167945" cy="167935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noFill/>
                <a:prstDash val="solid"/>
              </a:ln>
              <a:effectLst/>
            </p:spPr>
            <p:txBody>
              <a:bodyPr wrap="none" lIns="74637" tIns="74637" rIns="74637" bIns="74637" rtlCol="0" anchor="ctr" anchorCtr="1">
                <a:noAutofit/>
              </a:bodyPr>
              <a:lstStyle>
                <a:defPPr>
                  <a:defRPr lang="en-US"/>
                </a:defPPr>
                <a:lvl1pPr>
                  <a:defRPr sz="1300" b="1">
                    <a:solidFill>
                      <a:schemeClr val="bg1"/>
                    </a:solidFill>
                    <a:latin typeface="+mn-lt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endParaRPr>
              </a:p>
            </p:txBody>
          </p:sp>
          <p:sp>
            <p:nvSpPr>
              <p:cNvPr id="52" name="Marvin Title Tracker Circle"/>
              <p:cNvSpPr/>
              <p:nvPr/>
            </p:nvSpPr>
            <p:spPr>
              <a:xfrm>
                <a:off x="8529190" y="109418"/>
                <a:ext cx="180000" cy="180000"/>
              </a:xfrm>
              <a:prstGeom prst="ellipse">
                <a:avLst/>
              </a:prstGeom>
              <a:solidFill>
                <a:schemeClr val="tx2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wrap="none" rtlCol="0" anchor="ctr" anchorCtr="1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9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B2</a:t>
                </a: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7144740" y="608195"/>
              <a:ext cx="1732077" cy="180000"/>
              <a:chOff x="7134171" y="353683"/>
              <a:chExt cx="1732077" cy="180000"/>
            </a:xfrm>
          </p:grpSpPr>
          <p:sp>
            <p:nvSpPr>
              <p:cNvPr id="307" name="Rectangle 3"/>
              <p:cNvSpPr txBox="1"/>
              <p:nvPr/>
            </p:nvSpPr>
            <p:spPr>
              <a:xfrm>
                <a:off x="7412552" y="366739"/>
                <a:ext cx="1227900" cy="153888"/>
              </a:xfrm>
              <a:prstGeom prst="rect">
                <a:avLst/>
              </a:prstGeom>
            </p:spPr>
            <p:txBody>
              <a:bodyPr vert="horz" wrap="none" lIns="0" tIns="0" rIns="0" bIns="0" rtlCol="0" anchor="t" anchorCtr="0">
                <a:spAutoFit/>
              </a:bodyPr>
              <a:lstStyle>
                <a:lvl1pPr marL="0" lvl="0" indent="0" defTabSz="895350" eaLnBrk="1" hangingPunct="1">
                  <a:buClr>
                    <a:schemeClr val="tx2"/>
                  </a:buClr>
                  <a:defRPr baseline="0">
                    <a:latin typeface="+mn-lt"/>
                  </a:defRPr>
                </a:lvl1pPr>
                <a:lvl2pPr marL="193675" lvl="1" indent="-192088" defTabSz="895350" eaLnBrk="1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baseline="0">
                    <a:latin typeface="+mn-lt"/>
                  </a:defRPr>
                </a:lvl2pPr>
                <a:lvl3pPr marL="457200" lvl="2" indent="-261938" defTabSz="895350" eaLnBrk="1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baseline="0">
                    <a:latin typeface="+mn-lt"/>
                  </a:defRPr>
                </a:lvl3pPr>
                <a:lvl4pPr marL="614363" lvl="3" indent="-155575" defTabSz="895350" eaLnBrk="1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baseline="0">
                    <a:latin typeface="+mn-lt"/>
                  </a:defRPr>
                </a:lvl4pPr>
                <a:lvl5pPr marL="749808" lvl="4" indent="-130175" defTabSz="895350" eaLnBrk="1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 marL="0" marR="0" lvl="0" indent="0" defTabSz="89535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/>
                  </a:rPr>
                  <a:t>Customer white spots</a:t>
                </a:r>
              </a:p>
            </p:txBody>
          </p:sp>
          <p:sp>
            <p:nvSpPr>
              <p:cNvPr id="308" name="TextBox 21"/>
              <p:cNvSpPr txBox="1"/>
              <p:nvPr>
                <p:custDataLst>
                  <p:tags r:id="rId33"/>
                </p:custDataLst>
              </p:nvPr>
            </p:nvSpPr>
            <p:spPr>
              <a:xfrm>
                <a:off x="7134171" y="359716"/>
                <a:ext cx="167945" cy="167935"/>
              </a:xfrm>
              <a:prstGeom prst="ellipse">
                <a:avLst/>
              </a:prstGeom>
              <a:solidFill>
                <a:srgbClr val="00B050"/>
              </a:solidFill>
              <a:ln w="19050" cap="flat" cmpd="sng" algn="ctr">
                <a:noFill/>
                <a:prstDash val="solid"/>
              </a:ln>
              <a:effectLst/>
            </p:spPr>
            <p:txBody>
              <a:bodyPr wrap="none" lIns="74637" tIns="74637" rIns="74637" bIns="74637" rtlCol="0" anchor="ctr" anchorCtr="1">
                <a:noAutofit/>
              </a:bodyPr>
              <a:lstStyle>
                <a:defPPr>
                  <a:defRPr lang="en-US"/>
                </a:defPPr>
                <a:lvl1pPr>
                  <a:defRPr sz="1300" b="1">
                    <a:solidFill>
                      <a:schemeClr val="bg1"/>
                    </a:solidFill>
                    <a:latin typeface="+mn-lt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endParaRPr>
              </a:p>
            </p:txBody>
          </p:sp>
          <p:sp>
            <p:nvSpPr>
              <p:cNvPr id="53" name="Marvin Title Tracker Circle"/>
              <p:cNvSpPr/>
              <p:nvPr/>
            </p:nvSpPr>
            <p:spPr>
              <a:xfrm>
                <a:off x="8686248" y="353683"/>
                <a:ext cx="180000" cy="180000"/>
              </a:xfrm>
              <a:prstGeom prst="ellipse">
                <a:avLst/>
              </a:prstGeom>
              <a:solidFill>
                <a:schemeClr val="tx2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wrap="none" rtlCol="0" anchor="ctr" anchorCtr="1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9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B1</a:t>
                </a:r>
              </a:p>
            </p:txBody>
          </p:sp>
        </p:grpSp>
        <p:sp>
          <p:nvSpPr>
            <p:cNvPr id="54" name="Marvin Title Tracker Circle"/>
            <p:cNvSpPr/>
            <p:nvPr/>
          </p:nvSpPr>
          <p:spPr>
            <a:xfrm>
              <a:off x="8546109" y="1085144"/>
              <a:ext cx="180000" cy="180000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rtlCol="0" anchor="ctr" anchorCtr="1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B3</a:t>
              </a:r>
            </a:p>
          </p:txBody>
        </p:sp>
      </p:grpSp>
      <p:sp>
        <p:nvSpPr>
          <p:cNvPr id="295" name="Rectangle 294"/>
          <p:cNvSpPr>
            <a:spLocks/>
          </p:cNvSpPr>
          <p:nvPr/>
        </p:nvSpPr>
        <p:spPr>
          <a:xfrm>
            <a:off x="7138712" y="147310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7423121" y="1478466"/>
            <a:ext cx="15120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000" dirty="0"/>
              <a:t>Detailed on next page</a:t>
            </a:r>
          </a:p>
        </p:txBody>
      </p:sp>
      <p:grpSp>
        <p:nvGrpSpPr>
          <p:cNvPr id="62" name="sticker">
            <a:extLst>
              <a:ext uri="{FF2B5EF4-FFF2-40B4-BE49-F238E27FC236}">
                <a16:creationId xmlns:a16="http://schemas.microsoft.com/office/drawing/2014/main" id="{D65BCDFF-3F71-4DAB-9883-8371725DBBFE}"/>
              </a:ext>
            </a:extLst>
          </p:cNvPr>
          <p:cNvGrpSpPr/>
          <p:nvPr/>
        </p:nvGrpSpPr>
        <p:grpSpPr>
          <a:xfrm>
            <a:off x="7785723" y="254000"/>
            <a:ext cx="1104277" cy="210314"/>
            <a:chOff x="7785723" y="254000"/>
            <a:chExt cx="1104277" cy="210314"/>
          </a:xfrm>
        </p:grpSpPr>
        <p:sp>
          <p:nvSpPr>
            <p:cNvPr id="63" name="StickerRectangle">
              <a:extLst>
                <a:ext uri="{FF2B5EF4-FFF2-40B4-BE49-F238E27FC236}">
                  <a16:creationId xmlns:a16="http://schemas.microsoft.com/office/drawing/2014/main" id="{E2FE8B1C-5C93-4EA1-8139-F785B11C0101}"/>
                </a:ext>
              </a:extLst>
            </p:cNvPr>
            <p:cNvSpPr/>
            <p:nvPr/>
          </p:nvSpPr>
          <p:spPr>
            <a:xfrm>
              <a:off x="7785723" y="254000"/>
              <a:ext cx="1104277" cy="210314"/>
            </a:xfrm>
            <a:prstGeom prst="leftRightArrow">
              <a:avLst>
                <a:gd name="adj1" fmla="val 10000000"/>
                <a:gd name="adj2" fmla="val 0"/>
              </a:avLst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8100" tIns="0" rIns="0" bIns="25400" rtlCol="0" anchor="t">
              <a:spAutoFit/>
            </a:bodyPr>
            <a:lstStyle/>
            <a:p>
              <a:pPr algn="r"/>
              <a:r>
                <a:rPr lang="de-DE" sz="1200" dirty="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ILLUSTRATIVE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70F2EB2-0C60-4282-9C9C-BCF2087D9302}"/>
                </a:ext>
              </a:extLst>
            </p:cNvPr>
            <p:cNvCxnSpPr>
              <a:stCxn id="63" idx="6"/>
              <a:endCxn id="63" idx="4"/>
            </p:cNvCxnSpPr>
            <p:nvPr/>
          </p:nvCxnSpPr>
          <p:spPr>
            <a:xfrm flipH="1">
              <a:off x="7785723" y="464314"/>
              <a:ext cx="1104277" cy="0"/>
            </a:xfrm>
            <a:prstGeom prst="straightConnector1">
              <a:avLst/>
            </a:prstGeom>
            <a:ln w="190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79F763A-0800-42E7-9EE9-46FBE3FA0333}"/>
                </a:ext>
              </a:extLst>
            </p:cNvPr>
            <p:cNvCxnSpPr>
              <a:stCxn id="63" idx="2"/>
              <a:endCxn id="63" idx="4"/>
            </p:cNvCxnSpPr>
            <p:nvPr/>
          </p:nvCxnSpPr>
          <p:spPr>
            <a:xfrm>
              <a:off x="7785723" y="254000"/>
              <a:ext cx="0" cy="210314"/>
            </a:xfrm>
            <a:prstGeom prst="straightConnector1">
              <a:avLst/>
            </a:prstGeom>
            <a:ln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353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2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2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de-DE" sz="160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" name="2. Slide Title"/>
          <p:cNvSpPr txBox="1">
            <a:spLocks/>
          </p:cNvSpPr>
          <p:nvPr/>
        </p:nvSpPr>
        <p:spPr bwMode="auto">
          <a:xfrm>
            <a:off x="119063" y="230188"/>
            <a:ext cx="86185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9535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19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444500" marR="0" lvl="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... should grow</a:t>
            </a:r>
            <a:r>
              <a:rPr kumimoji="0" lang="en-US" sz="22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its …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Marvin Title Tracker Circle"/>
          <p:cNvSpPr/>
          <p:nvPr/>
        </p:nvSpPr>
        <p:spPr>
          <a:xfrm>
            <a:off x="106362" y="230187"/>
            <a:ext cx="377825" cy="377825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</a:ln>
          <a:effectLst/>
        </p:spPr>
        <p:txBody>
          <a:bodyPr wrap="none" rtlCol="0" anchor="ctr" anchorCtr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06362" y="6542808"/>
            <a:ext cx="597780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000" dirty="0"/>
              <a:t>SOURCE: Team Analysis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36161" y="1001236"/>
            <a:ext cx="1183350" cy="4162142"/>
            <a:chOff x="5875795" y="957395"/>
            <a:chExt cx="1183350" cy="4162142"/>
          </a:xfrm>
        </p:grpSpPr>
        <p:grpSp>
          <p:nvGrpSpPr>
            <p:cNvPr id="70" name="Group 69"/>
            <p:cNvGrpSpPr/>
            <p:nvPr/>
          </p:nvGrpSpPr>
          <p:grpSpPr>
            <a:xfrm>
              <a:off x="6035422" y="3097585"/>
              <a:ext cx="864096" cy="432000"/>
              <a:chOff x="4484976" y="1831875"/>
              <a:chExt cx="864096" cy="432000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4484976" y="1831875"/>
                <a:ext cx="864096" cy="432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557024" y="1924765"/>
                <a:ext cx="720000" cy="21544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R="0" lvl="0" indent="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1pPr>
                <a:lvl2pPr marL="742950" marR="0" lvl="1" indent="-28575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–"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2pPr>
                <a:lvl3pPr marL="1143000" marR="0" lvl="2" indent="-22860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»"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3pPr>
                <a:lvl4pPr marL="1600200" lvl="3" indent="-228600">
                  <a:spcBef>
                    <a:spcPct val="20000"/>
                  </a:spcBef>
                  <a:buFont typeface="Arial" pitchFamily="34" charset="0"/>
                  <a:buChar char="–"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lang="de-DE" sz="2000" dirty="0" smtClean="0"/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:pPr algn="ctr"/>
                <a:r>
                  <a:rPr lang="en-US" sz="1400" dirty="0"/>
                  <a:t>…</a:t>
                </a:r>
              </a:p>
            </p:txBody>
          </p:sp>
        </p:grpSp>
        <p:cxnSp>
          <p:nvCxnSpPr>
            <p:cNvPr id="62" name="AutoShape 249"/>
            <p:cNvCxnSpPr>
              <a:cxnSpLocks noChangeShapeType="1"/>
            </p:cNvCxnSpPr>
            <p:nvPr/>
          </p:nvCxnSpPr>
          <p:spPr bwMode="auto">
            <a:xfrm>
              <a:off x="5875795" y="1406749"/>
              <a:ext cx="1183350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" name="AutoShape 250"/>
            <p:cNvSpPr>
              <a:spLocks noChangeArrowheads="1"/>
            </p:cNvSpPr>
            <p:nvPr/>
          </p:nvSpPr>
          <p:spPr bwMode="auto">
            <a:xfrm>
              <a:off x="5875795" y="957395"/>
              <a:ext cx="1183350" cy="449354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400" b="1" baseline="0" noProof="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EBIT impact</a:t>
              </a:r>
            </a:p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EUR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mn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p.a.</a:t>
              </a:r>
              <a:endParaRPr lang="en-US" sz="1400" baseline="0" noProof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6035422" y="1512443"/>
              <a:ext cx="864096" cy="432000"/>
              <a:chOff x="4484976" y="1831875"/>
              <a:chExt cx="864096" cy="4320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4484976" y="1831875"/>
                <a:ext cx="864096" cy="432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557024" y="1924765"/>
                <a:ext cx="720000" cy="21544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R="0" lvl="0" indent="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1pPr>
                <a:lvl2pPr marL="742950" marR="0" lvl="1" indent="-28575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–"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2pPr>
                <a:lvl3pPr marL="1143000" marR="0" lvl="2" indent="-22860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»"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3pPr>
                <a:lvl4pPr marL="1600200" lvl="3" indent="-228600">
                  <a:spcBef>
                    <a:spcPct val="20000"/>
                  </a:spcBef>
                  <a:buFont typeface="Arial" pitchFamily="34" charset="0"/>
                  <a:buChar char="–"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lang="de-DE" sz="2000" dirty="0" smtClean="0"/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:pPr algn="ctr"/>
                <a:r>
                  <a:rPr lang="en-US" sz="1400" dirty="0"/>
                  <a:t>…</a:t>
                </a: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6035422" y="4687537"/>
              <a:ext cx="864096" cy="432000"/>
              <a:chOff x="4484976" y="1831875"/>
              <a:chExt cx="864096" cy="432000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4484976" y="1831875"/>
                <a:ext cx="864096" cy="432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557024" y="1924765"/>
                <a:ext cx="720000" cy="21544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R="0" lvl="0" indent="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1pPr>
                <a:lvl2pPr marL="742950" marR="0" lvl="1" indent="-28575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–"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2pPr>
                <a:lvl3pPr marL="1143000" marR="0" lvl="2" indent="-22860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»"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3pPr>
                <a:lvl4pPr marL="1600200" lvl="3" indent="-228600">
                  <a:spcBef>
                    <a:spcPct val="20000"/>
                  </a:spcBef>
                  <a:buFont typeface="Arial" pitchFamily="34" charset="0"/>
                  <a:buChar char="–"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lang="de-DE" sz="2000" dirty="0" smtClean="0"/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:pPr algn="ctr"/>
                <a:r>
                  <a:rPr lang="en-US" sz="1400" dirty="0"/>
                  <a:t>…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095261" y="1217227"/>
            <a:ext cx="3852001" cy="3724786"/>
            <a:chOff x="2045710" y="1173386"/>
            <a:chExt cx="3852001" cy="3724786"/>
          </a:xfrm>
        </p:grpSpPr>
        <p:grpSp>
          <p:nvGrpSpPr>
            <p:cNvPr id="58" name="ACET"/>
            <p:cNvGrpSpPr>
              <a:grpSpLocks/>
            </p:cNvGrpSpPr>
            <p:nvPr/>
          </p:nvGrpSpPr>
          <p:grpSpPr bwMode="auto">
            <a:xfrm>
              <a:off x="2045711" y="1173386"/>
              <a:ext cx="3852000" cy="233363"/>
              <a:chOff x="915" y="883"/>
              <a:chExt cx="2686" cy="147"/>
            </a:xfrm>
          </p:grpSpPr>
          <p:cxnSp>
            <p:nvCxnSpPr>
              <p:cNvPr id="59" name="AutoShape 249"/>
              <p:cNvCxnSpPr>
                <a:cxnSpLocks noChangeShapeType="1"/>
                <a:stCxn id="60" idx="4"/>
                <a:endCxn id="60" idx="6"/>
              </p:cNvCxnSpPr>
              <p:nvPr/>
            </p:nvCxnSpPr>
            <p:spPr bwMode="auto">
              <a:xfrm>
                <a:off x="915" y="1030"/>
                <a:ext cx="2686" cy="0"/>
              </a:xfrm>
              <a:prstGeom prst="straightConnector1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0" name="AutoShape 250"/>
              <p:cNvSpPr>
                <a:spLocks noChangeArrowheads="1"/>
              </p:cNvSpPr>
              <p:nvPr/>
            </p:nvSpPr>
            <p:spPr bwMode="auto">
              <a:xfrm>
                <a:off x="915" y="883"/>
                <a:ext cx="2686" cy="147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18288" anchor="b">
                <a:spAutoFit/>
              </a:bodyPr>
              <a:lstStyle/>
              <a:p>
                <a:r>
                  <a:rPr lang="en-US" sz="1400" b="1" baseline="0" noProof="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Details</a:t>
                </a: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2045710" y="1512443"/>
              <a:ext cx="385200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…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045710" y="3098141"/>
              <a:ext cx="385200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…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045710" y="4682728"/>
              <a:ext cx="385200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…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08410" y="1001326"/>
            <a:ext cx="1368539" cy="3940687"/>
            <a:chOff x="7508410" y="957485"/>
            <a:chExt cx="1368539" cy="3940687"/>
          </a:xfrm>
        </p:grpSpPr>
        <p:grpSp>
          <p:nvGrpSpPr>
            <p:cNvPr id="64" name="ACET"/>
            <p:cNvGrpSpPr>
              <a:grpSpLocks/>
            </p:cNvGrpSpPr>
            <p:nvPr/>
          </p:nvGrpSpPr>
          <p:grpSpPr bwMode="auto">
            <a:xfrm>
              <a:off x="7508410" y="957485"/>
              <a:ext cx="1368539" cy="449263"/>
              <a:chOff x="915" y="747"/>
              <a:chExt cx="2686" cy="283"/>
            </a:xfrm>
          </p:grpSpPr>
          <p:cxnSp>
            <p:nvCxnSpPr>
              <p:cNvPr id="65" name="AutoShape 249"/>
              <p:cNvCxnSpPr>
                <a:cxnSpLocks noChangeShapeType="1"/>
                <a:stCxn id="66" idx="4"/>
                <a:endCxn id="66" idx="6"/>
              </p:cNvCxnSpPr>
              <p:nvPr/>
            </p:nvCxnSpPr>
            <p:spPr bwMode="auto">
              <a:xfrm>
                <a:off x="915" y="1030"/>
                <a:ext cx="2686" cy="0"/>
              </a:xfrm>
              <a:prstGeom prst="straightConnector1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6" name="AutoShape 250"/>
              <p:cNvSpPr>
                <a:spLocks noChangeArrowheads="1"/>
              </p:cNvSpPr>
              <p:nvPr/>
            </p:nvSpPr>
            <p:spPr bwMode="auto">
              <a:xfrm>
                <a:off x="915" y="747"/>
                <a:ext cx="2686" cy="283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18288" anchor="b">
                <a:spAutoFit/>
              </a:bodyPr>
              <a:lstStyle/>
              <a:p>
                <a:r>
                  <a:rPr lang="en-US" sz="14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Fully implemented?</a:t>
                </a:r>
                <a:endParaRPr lang="en-US" sz="1400" baseline="0" noProof="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508410" y="1512443"/>
              <a:ext cx="122400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r>
                <a:rPr lang="en-US" sz="1400" dirty="0"/>
                <a:t>June 2017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508410" y="3098141"/>
              <a:ext cx="1312062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r>
                <a:rPr lang="en-US" sz="1400" dirty="0"/>
                <a:t>February 2017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508410" y="4682728"/>
              <a:ext cx="122400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r>
                <a:rPr lang="en-US" sz="1400" dirty="0"/>
                <a:t>March 2017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6362" y="1217227"/>
            <a:ext cx="1800000" cy="4954151"/>
            <a:chOff x="106362" y="1173386"/>
            <a:chExt cx="1800000" cy="4954151"/>
          </a:xfrm>
        </p:grpSpPr>
        <p:grpSp>
          <p:nvGrpSpPr>
            <p:cNvPr id="55" name="ACET"/>
            <p:cNvGrpSpPr>
              <a:grpSpLocks/>
            </p:cNvGrpSpPr>
            <p:nvPr/>
          </p:nvGrpSpPr>
          <p:grpSpPr bwMode="auto">
            <a:xfrm>
              <a:off x="119062" y="1173386"/>
              <a:ext cx="1787299" cy="233363"/>
              <a:chOff x="915" y="883"/>
              <a:chExt cx="2686" cy="147"/>
            </a:xfrm>
          </p:grpSpPr>
          <p:cxnSp>
            <p:nvCxnSpPr>
              <p:cNvPr id="56" name="AutoShape 249"/>
              <p:cNvCxnSpPr>
                <a:cxnSpLocks noChangeShapeType="1"/>
                <a:stCxn id="57" idx="4"/>
                <a:endCxn id="57" idx="6"/>
              </p:cNvCxnSpPr>
              <p:nvPr/>
            </p:nvCxnSpPr>
            <p:spPr bwMode="auto">
              <a:xfrm>
                <a:off x="915" y="1030"/>
                <a:ext cx="2686" cy="0"/>
              </a:xfrm>
              <a:prstGeom prst="straightConnector1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7" name="AutoShape 250"/>
              <p:cNvSpPr>
                <a:spLocks noChangeArrowheads="1"/>
              </p:cNvSpPr>
              <p:nvPr/>
            </p:nvSpPr>
            <p:spPr bwMode="auto">
              <a:xfrm>
                <a:off x="915" y="883"/>
                <a:ext cx="2686" cy="147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18288" anchor="b">
                <a:spAutoFit/>
              </a:bodyPr>
              <a:lstStyle/>
              <a:p>
                <a:r>
                  <a:rPr lang="en-US" sz="1400" b="1" baseline="0" noProof="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Recommendation</a:t>
                </a:r>
              </a:p>
            </p:txBody>
          </p:sp>
        </p:grpSp>
        <p:sp>
          <p:nvSpPr>
            <p:cNvPr id="52" name="Rectangle 51"/>
            <p:cNvSpPr>
              <a:spLocks/>
            </p:cNvSpPr>
            <p:nvPr/>
          </p:nvSpPr>
          <p:spPr>
            <a:xfrm>
              <a:off x="106362" y="1512443"/>
              <a:ext cx="1800000" cy="14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15696" y="1605333"/>
              <a:ext cx="1547992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r>
                <a:rPr lang="en-US" sz="1400" b="1" dirty="0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53" name="Rectangle 52"/>
            <p:cNvSpPr>
              <a:spLocks/>
            </p:cNvSpPr>
            <p:nvPr/>
          </p:nvSpPr>
          <p:spPr>
            <a:xfrm>
              <a:off x="106362" y="3097585"/>
              <a:ext cx="1800000" cy="14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15696" y="3192894"/>
              <a:ext cx="162000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r>
                <a:rPr lang="en-US" sz="1400" b="1" dirty="0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54" name="Rectangle 53"/>
            <p:cNvSpPr>
              <a:spLocks/>
            </p:cNvSpPr>
            <p:nvPr/>
          </p:nvSpPr>
          <p:spPr>
            <a:xfrm>
              <a:off x="106362" y="4687537"/>
              <a:ext cx="1800000" cy="14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15696" y="4790450"/>
              <a:ext cx="162000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r>
                <a:rPr lang="en-US" sz="1400" b="1" dirty="0">
                  <a:solidFill>
                    <a:schemeClr val="tx2"/>
                  </a:solidFill>
                </a:rPr>
                <a:t>…</a:t>
              </a:r>
            </a:p>
          </p:txBody>
        </p:sp>
      </p:grpSp>
      <p:cxnSp>
        <p:nvCxnSpPr>
          <p:cNvPr id="44" name="AutoShape 249"/>
          <p:cNvCxnSpPr>
            <a:cxnSpLocks noChangeShapeType="1"/>
          </p:cNvCxnSpPr>
          <p:nvPr/>
        </p:nvCxnSpPr>
        <p:spPr bwMode="auto">
          <a:xfrm>
            <a:off x="106362" y="3068855"/>
            <a:ext cx="8770587" cy="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249"/>
          <p:cNvCxnSpPr>
            <a:cxnSpLocks noChangeShapeType="1"/>
          </p:cNvCxnSpPr>
          <p:nvPr/>
        </p:nvCxnSpPr>
        <p:spPr bwMode="auto">
          <a:xfrm>
            <a:off x="106362" y="4653997"/>
            <a:ext cx="8770587" cy="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5" name="sticker">
            <a:extLst>
              <a:ext uri="{FF2B5EF4-FFF2-40B4-BE49-F238E27FC236}">
                <a16:creationId xmlns:a16="http://schemas.microsoft.com/office/drawing/2014/main" id="{D45BF5A3-F6ED-4E9B-87C1-C3EC0EA064D7}"/>
              </a:ext>
            </a:extLst>
          </p:cNvPr>
          <p:cNvGrpSpPr/>
          <p:nvPr/>
        </p:nvGrpSpPr>
        <p:grpSpPr>
          <a:xfrm>
            <a:off x="7785723" y="254000"/>
            <a:ext cx="1104277" cy="210314"/>
            <a:chOff x="7785723" y="254000"/>
            <a:chExt cx="1104277" cy="210314"/>
          </a:xfrm>
        </p:grpSpPr>
        <p:sp>
          <p:nvSpPr>
            <p:cNvPr id="47" name="StickerRectangle">
              <a:extLst>
                <a:ext uri="{FF2B5EF4-FFF2-40B4-BE49-F238E27FC236}">
                  <a16:creationId xmlns:a16="http://schemas.microsoft.com/office/drawing/2014/main" id="{B0052522-B975-496F-95B3-50E7462E1426}"/>
                </a:ext>
              </a:extLst>
            </p:cNvPr>
            <p:cNvSpPr/>
            <p:nvPr/>
          </p:nvSpPr>
          <p:spPr>
            <a:xfrm>
              <a:off x="7785723" y="254000"/>
              <a:ext cx="1104277" cy="210314"/>
            </a:xfrm>
            <a:prstGeom prst="leftRightArrow">
              <a:avLst>
                <a:gd name="adj1" fmla="val 10000000"/>
                <a:gd name="adj2" fmla="val 0"/>
              </a:avLst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8100" tIns="0" rIns="0" bIns="25400" rtlCol="0" anchor="t">
              <a:spAutoFit/>
            </a:bodyPr>
            <a:lstStyle/>
            <a:p>
              <a:pPr algn="r"/>
              <a:r>
                <a:rPr lang="de-DE" sz="1200" dirty="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ILLUSTRATIVE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E8421B0-A1E6-43DF-A508-365BD0C2E66B}"/>
                </a:ext>
              </a:extLst>
            </p:cNvPr>
            <p:cNvCxnSpPr>
              <a:stCxn id="47" idx="6"/>
              <a:endCxn id="47" idx="4"/>
            </p:cNvCxnSpPr>
            <p:nvPr/>
          </p:nvCxnSpPr>
          <p:spPr>
            <a:xfrm flipH="1">
              <a:off x="7785723" y="464314"/>
              <a:ext cx="1104277" cy="0"/>
            </a:xfrm>
            <a:prstGeom prst="straightConnector1">
              <a:avLst/>
            </a:prstGeom>
            <a:ln w="190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28F24D9-174C-4281-BC0A-B38782D891A3}"/>
                </a:ext>
              </a:extLst>
            </p:cNvPr>
            <p:cNvCxnSpPr>
              <a:stCxn id="47" idx="2"/>
              <a:endCxn id="47" idx="4"/>
            </p:cNvCxnSpPr>
            <p:nvPr/>
          </p:nvCxnSpPr>
          <p:spPr>
            <a:xfrm>
              <a:off x="7785723" y="254000"/>
              <a:ext cx="0" cy="210314"/>
            </a:xfrm>
            <a:prstGeom prst="straightConnector1">
              <a:avLst/>
            </a:prstGeom>
            <a:ln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2349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7221356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97" name="think-cell Slide" r:id="rId14" imgW="540" imgH="541" progId="TCLayout.ActiveDocument.1">
                  <p:embed/>
                </p:oleObj>
              </mc:Choice>
              <mc:Fallback>
                <p:oleObj name="think-cell Slide" r:id="rId14" imgW="540" imgH="54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de-DE" sz="14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Rectangle 69"/>
          <p:cNvSpPr>
            <a:spLocks/>
          </p:cNvSpPr>
          <p:nvPr/>
        </p:nvSpPr>
        <p:spPr>
          <a:xfrm>
            <a:off x="6244640" y="1516063"/>
            <a:ext cx="2484000" cy="45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33" name="2. Slide Title"/>
          <p:cNvSpPr txBox="1">
            <a:spLocks/>
          </p:cNvSpPr>
          <p:nvPr/>
        </p:nvSpPr>
        <p:spPr bwMode="auto">
          <a:xfrm>
            <a:off x="119063" y="230188"/>
            <a:ext cx="86185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9535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19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444500" marR="0" lvl="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Currently, ...</a:t>
            </a:r>
          </a:p>
        </p:txBody>
      </p:sp>
      <p:sp>
        <p:nvSpPr>
          <p:cNvPr id="34" name="Marvin Title Tracker Circle"/>
          <p:cNvSpPr/>
          <p:nvPr/>
        </p:nvSpPr>
        <p:spPr>
          <a:xfrm>
            <a:off x="106362" y="230187"/>
            <a:ext cx="377825" cy="377825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</a:ln>
          <a:effectLst/>
        </p:spPr>
        <p:txBody>
          <a:bodyPr wrap="none" rtlCol="0" anchor="ctr" anchorCtr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B1</a:t>
            </a:r>
          </a:p>
        </p:txBody>
      </p:sp>
      <p:cxnSp>
        <p:nvCxnSpPr>
          <p:cNvPr id="43" name="Straight Connector 42"/>
          <p:cNvCxnSpPr/>
          <p:nvPr>
            <p:custDataLst>
              <p:tags r:id="rId4"/>
            </p:custDataLst>
          </p:nvPr>
        </p:nvCxnSpPr>
        <p:spPr bwMode="auto">
          <a:xfrm>
            <a:off x="4637088" y="4778375"/>
            <a:ext cx="0" cy="506413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>
            <p:custDataLst>
              <p:tags r:id="rId5"/>
            </p:custDataLst>
          </p:nvPr>
        </p:nvCxnSpPr>
        <p:spPr bwMode="auto">
          <a:xfrm>
            <a:off x="4462463" y="3635375"/>
            <a:ext cx="0" cy="506413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>
            <p:custDataLst>
              <p:tags r:id="rId6"/>
            </p:custDataLst>
          </p:nvPr>
        </p:nvCxnSpPr>
        <p:spPr bwMode="auto">
          <a:xfrm>
            <a:off x="2797175" y="2497138"/>
            <a:ext cx="0" cy="506413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44"/>
          <p:cNvGraphicFramePr>
            <a:graphicFrameLocks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18947215"/>
              </p:ext>
            </p:extLst>
          </p:nvPr>
        </p:nvGraphicFramePr>
        <p:xfrm>
          <a:off x="419100" y="1409701"/>
          <a:ext cx="4686508" cy="491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98" name="Chart" r:id="rId16" imgW="4686508" imgH="4914787" progId="MSGraph.Chart.8">
                  <p:embed followColorScheme="full"/>
                </p:oleObj>
              </mc:Choice>
              <mc:Fallback>
                <p:oleObj name="Chart" r:id="rId16" imgW="4686508" imgH="4914787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19100" y="1409701"/>
                        <a:ext cx="4686508" cy="4914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Placeholder 31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153988" y="5492750"/>
            <a:ext cx="37465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A20B75A4-C58E-4884-8FE6-27360FFDCA55}" type="datetime'''''''''''''''''''T''''''''o''ta''''''''''''''''l'''''''">
              <a:rPr lang="en-US" sz="14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</a:pPr>
              <a:t>Total</a:t>
            </a:fld>
            <a:endParaRPr lang="en-SG" sz="1400" baseline="30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9" name="Text Placeholder 29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153988" y="2071688"/>
            <a:ext cx="147638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...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7" name="Text Placeholder 30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153988" y="3213100"/>
            <a:ext cx="1778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Arial" panose="020B0604020202020204" pitchFamily="34" charset="0"/>
              </a:rPr>
              <a:t>…</a:t>
            </a:r>
            <a:endParaRPr lang="en-SG" sz="1400" baseline="30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6" name="Text Placeholder 32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153988" y="4352925"/>
            <a:ext cx="1778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…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1" name="Text Placeholder 236"/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429125" y="4352925"/>
            <a:ext cx="241300" cy="21272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AAB9FA43-8F77-4199-A121-E03E5D710EE3}" type="datetime'''''''''''39'''''''''''''"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de-DE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19064" y="1238250"/>
            <a:ext cx="5894574" cy="233902"/>
            <a:chOff x="3167844" y="845806"/>
            <a:chExt cx="1736746" cy="233902"/>
          </a:xfrm>
        </p:grpSpPr>
        <p:cxnSp>
          <p:nvCxnSpPr>
            <p:cNvPr id="53" name="AutoShape 249"/>
            <p:cNvCxnSpPr>
              <a:cxnSpLocks noChangeShapeType="1"/>
              <a:stCxn id="54" idx="4"/>
              <a:endCxn id="54" idx="6"/>
            </p:cNvCxnSpPr>
            <p:nvPr/>
          </p:nvCxnSpPr>
          <p:spPr bwMode="auto">
            <a:xfrm>
              <a:off x="3167844" y="1079708"/>
              <a:ext cx="1736746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AutoShape 250"/>
            <p:cNvSpPr>
              <a:spLocks noChangeArrowheads="1"/>
            </p:cNvSpPr>
            <p:nvPr/>
          </p:nvSpPr>
          <p:spPr bwMode="auto">
            <a:xfrm>
              <a:off x="3167844" y="845806"/>
              <a:ext cx="1736746" cy="23390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0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2"/>
                  </a:solidFill>
                  <a:latin typeface="Arial"/>
                  <a:ea typeface="ＭＳ Ｐゴシック"/>
                </a:rPr>
                <a:t>Industries,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ＭＳ Ｐゴシック"/>
                </a:rPr>
                <a:t>Market volume, EUR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Arial"/>
                  <a:ea typeface="ＭＳ Ｐゴシック"/>
                </a:rPr>
                <a:t>bn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ea typeface="ＭＳ Ｐゴシック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06362" y="6542808"/>
            <a:ext cx="597780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000" dirty="0"/>
              <a:t>SOURCE: …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6285100" y="1238250"/>
            <a:ext cx="2376000" cy="233902"/>
            <a:chOff x="3167844" y="845806"/>
            <a:chExt cx="1736746" cy="233902"/>
          </a:xfrm>
        </p:grpSpPr>
        <p:cxnSp>
          <p:nvCxnSpPr>
            <p:cNvPr id="57" name="AutoShape 249"/>
            <p:cNvCxnSpPr>
              <a:cxnSpLocks noChangeShapeType="1"/>
              <a:stCxn id="58" idx="4"/>
              <a:endCxn id="58" idx="6"/>
            </p:cNvCxnSpPr>
            <p:nvPr/>
          </p:nvCxnSpPr>
          <p:spPr bwMode="auto">
            <a:xfrm>
              <a:off x="3167844" y="1079708"/>
              <a:ext cx="1736746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" name="AutoShape 250"/>
            <p:cNvSpPr>
              <a:spLocks noChangeArrowheads="1"/>
            </p:cNvSpPr>
            <p:nvPr/>
          </p:nvSpPr>
          <p:spPr bwMode="auto">
            <a:xfrm>
              <a:off x="3167844" y="845806"/>
              <a:ext cx="1736746" cy="23390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0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2"/>
                  </a:solidFill>
                  <a:latin typeface="Arial"/>
                  <a:ea typeface="ＭＳ Ｐゴシック"/>
                </a:rPr>
                <a:t>Details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ea typeface="ＭＳ Ｐゴシック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285098" y="1606550"/>
            <a:ext cx="2376001" cy="991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400" dirty="0"/>
              <a:t>…</a:t>
            </a:r>
            <a:endParaRPr lang="en-US" sz="1400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85099" y="5080000"/>
            <a:ext cx="2382150" cy="457448"/>
            <a:chOff x="6285099" y="4014128"/>
            <a:chExt cx="2382150" cy="457448"/>
          </a:xfrm>
        </p:grpSpPr>
        <p:sp>
          <p:nvSpPr>
            <p:cNvPr id="60" name="AutoShape 250"/>
            <p:cNvSpPr>
              <a:spLocks noChangeArrowheads="1"/>
            </p:cNvSpPr>
            <p:nvPr/>
          </p:nvSpPr>
          <p:spPr bwMode="auto">
            <a:xfrm>
              <a:off x="6840252" y="4014128"/>
              <a:ext cx="1826997" cy="23390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18280" anchor="t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latin typeface="Arial"/>
                  <a:ea typeface="ＭＳ Ｐゴシック"/>
                </a:rPr>
                <a:t>…</a:t>
              </a:r>
              <a:endParaRPr lang="en-US" sz="1400" b="1" dirty="0">
                <a:solidFill>
                  <a:schemeClr val="tx2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1" name="Oval 60"/>
            <p:cNvSpPr/>
            <p:nvPr/>
          </p:nvSpPr>
          <p:spPr bwMode="gray">
            <a:xfrm>
              <a:off x="6285099" y="4039528"/>
              <a:ext cx="432048" cy="432048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sx="110000" sy="110000" algn="ctr" rotWithShape="0">
                <a:srgbClr val="FFFFFF"/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9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Wide Latin" pitchFamily="18" charset="0"/>
                  <a:ea typeface="ＭＳ Ｐゴシック"/>
                  <a:cs typeface="+mn-cs"/>
                </a:rPr>
                <a:t>!</a:t>
              </a:r>
            </a:p>
          </p:txBody>
        </p:sp>
      </p:grpSp>
      <p:sp>
        <p:nvSpPr>
          <p:cNvPr id="67" name="Freeform 66"/>
          <p:cNvSpPr/>
          <p:nvPr/>
        </p:nvSpPr>
        <p:spPr>
          <a:xfrm>
            <a:off x="79337" y="1117600"/>
            <a:ext cx="8716468" cy="5040088"/>
          </a:xfrm>
          <a:custGeom>
            <a:avLst/>
            <a:gdLst>
              <a:gd name="connsiteX0" fmla="*/ 6074136 w 8716468"/>
              <a:gd name="connsiteY0" fmla="*/ 0 h 5040088"/>
              <a:gd name="connsiteX1" fmla="*/ 8716468 w 8716468"/>
              <a:gd name="connsiteY1" fmla="*/ 0 h 5040088"/>
              <a:gd name="connsiteX2" fmla="*/ 8716468 w 8716468"/>
              <a:gd name="connsiteY2" fmla="*/ 5040088 h 5040088"/>
              <a:gd name="connsiteX3" fmla="*/ 6074136 w 8716468"/>
              <a:gd name="connsiteY3" fmla="*/ 5040088 h 5040088"/>
              <a:gd name="connsiteX4" fmla="*/ 6074136 w 8716468"/>
              <a:gd name="connsiteY4" fmla="*/ 3857171 h 5040088"/>
              <a:gd name="connsiteX5" fmla="*/ 0 w 8716468"/>
              <a:gd name="connsiteY5" fmla="*/ 3857171 h 5040088"/>
              <a:gd name="connsiteX6" fmla="*/ 0 w 8716468"/>
              <a:gd name="connsiteY6" fmla="*/ 2813055 h 5040088"/>
              <a:gd name="connsiteX7" fmla="*/ 6074136 w 8716468"/>
              <a:gd name="connsiteY7" fmla="*/ 2813055 h 504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6468" h="5040088">
                <a:moveTo>
                  <a:pt x="6074136" y="0"/>
                </a:moveTo>
                <a:lnTo>
                  <a:pt x="8716468" y="0"/>
                </a:lnTo>
                <a:lnTo>
                  <a:pt x="8716468" y="5040088"/>
                </a:lnTo>
                <a:lnTo>
                  <a:pt x="6074136" y="5040088"/>
                </a:lnTo>
                <a:lnTo>
                  <a:pt x="6074136" y="3857171"/>
                </a:lnTo>
                <a:lnTo>
                  <a:pt x="0" y="3857171"/>
                </a:lnTo>
                <a:lnTo>
                  <a:pt x="0" y="2813055"/>
                </a:lnTo>
                <a:lnTo>
                  <a:pt x="6074136" y="2813055"/>
                </a:lnTo>
                <a:close/>
              </a:path>
            </a:pathLst>
          </a:cu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4. Footnote"/>
          <p:cNvSpPr txBox="1">
            <a:spLocks noChangeArrowheads="1"/>
          </p:cNvSpPr>
          <p:nvPr/>
        </p:nvSpPr>
        <p:spPr bwMode="auto">
          <a:xfrm>
            <a:off x="119063" y="6277335"/>
            <a:ext cx="8548687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104775" indent="-104775" defTabSz="895350">
              <a:defRPr sz="1000" baseline="0">
                <a:latin typeface="+mn-lt"/>
              </a:defRPr>
            </a:lvl1pPr>
            <a:lvl2pPr marL="1031875" defTabSz="895350">
              <a:defRPr sz="2400"/>
            </a:lvl2pPr>
            <a:lvl3pPr marL="1217613" defTabSz="895350">
              <a:defRPr sz="2400"/>
            </a:lvl3pPr>
            <a:lvl4pPr marL="1404938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Industries excluded without existing/compelling offering from ...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242538" y="5387975"/>
            <a:ext cx="771100" cy="432000"/>
            <a:chOff x="4644008" y="1772816"/>
            <a:chExt cx="864096" cy="432000"/>
          </a:xfrm>
        </p:grpSpPr>
        <p:sp>
          <p:nvSpPr>
            <p:cNvPr id="36" name="Oval 35"/>
            <p:cNvSpPr/>
            <p:nvPr/>
          </p:nvSpPr>
          <p:spPr>
            <a:xfrm>
              <a:off x="4644008" y="1772816"/>
              <a:ext cx="864096" cy="43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716056" y="1865706"/>
              <a:ext cx="72000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algn="ctr"/>
              <a:r>
                <a:rPr lang="en-US" sz="1400" dirty="0"/>
                <a:t>49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242538" y="1971675"/>
            <a:ext cx="771100" cy="432000"/>
            <a:chOff x="4644008" y="1772816"/>
            <a:chExt cx="864096" cy="432000"/>
          </a:xfrm>
        </p:grpSpPr>
        <p:sp>
          <p:nvSpPr>
            <p:cNvPr id="40" name="Oval 39"/>
            <p:cNvSpPr/>
            <p:nvPr/>
          </p:nvSpPr>
          <p:spPr>
            <a:xfrm>
              <a:off x="4644008" y="1772816"/>
              <a:ext cx="864096" cy="43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16056" y="1865706"/>
              <a:ext cx="72000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algn="ctr"/>
              <a:r>
                <a:rPr lang="en-US" sz="1400" dirty="0"/>
                <a:t>17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242538" y="3109913"/>
            <a:ext cx="771100" cy="432000"/>
            <a:chOff x="4644008" y="1772816"/>
            <a:chExt cx="864096" cy="432000"/>
          </a:xfrm>
        </p:grpSpPr>
        <p:sp>
          <p:nvSpPr>
            <p:cNvPr id="62" name="Oval 61"/>
            <p:cNvSpPr/>
            <p:nvPr/>
          </p:nvSpPr>
          <p:spPr>
            <a:xfrm>
              <a:off x="4644008" y="1772816"/>
              <a:ext cx="864096" cy="43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716056" y="1865706"/>
              <a:ext cx="72000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algn="ctr"/>
              <a:r>
                <a:rPr lang="en-US" sz="1400" dirty="0"/>
                <a:t>27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242538" y="4249738"/>
            <a:ext cx="771100" cy="432000"/>
            <a:chOff x="4644008" y="1772816"/>
            <a:chExt cx="864096" cy="432000"/>
          </a:xfrm>
        </p:grpSpPr>
        <p:sp>
          <p:nvSpPr>
            <p:cNvPr id="66" name="Oval 65"/>
            <p:cNvSpPr/>
            <p:nvPr/>
          </p:nvSpPr>
          <p:spPr>
            <a:xfrm>
              <a:off x="4644008" y="1772816"/>
              <a:ext cx="864096" cy="432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716056" y="1865706"/>
              <a:ext cx="72000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algn="ctr"/>
              <a:r>
                <a:rPr lang="en-US" sz="1400" dirty="0"/>
                <a:t>5</a:t>
              </a:r>
            </a:p>
          </p:txBody>
        </p:sp>
      </p:grpSp>
      <p:sp>
        <p:nvSpPr>
          <p:cNvPr id="71" name="Rectangle 70"/>
          <p:cNvSpPr>
            <a:spLocks/>
          </p:cNvSpPr>
          <p:nvPr/>
        </p:nvSpPr>
        <p:spPr>
          <a:xfrm>
            <a:off x="6281026" y="588982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626419" y="594344"/>
            <a:ext cx="15120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100" dirty="0"/>
              <a:t>Detailed on next page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6169584" y="838917"/>
            <a:ext cx="378564" cy="212086"/>
            <a:chOff x="4644008" y="1772816"/>
            <a:chExt cx="864096" cy="432000"/>
          </a:xfrm>
        </p:grpSpPr>
        <p:sp>
          <p:nvSpPr>
            <p:cNvPr id="74" name="Oval 73"/>
            <p:cNvSpPr/>
            <p:nvPr/>
          </p:nvSpPr>
          <p:spPr>
            <a:xfrm>
              <a:off x="4644008" y="1772816"/>
              <a:ext cx="864096" cy="43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716055" y="1865705"/>
              <a:ext cx="720000" cy="2821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algn="ctr"/>
              <a:r>
                <a:rPr lang="en-US" sz="900" dirty="0"/>
                <a:t>…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6626419" y="860322"/>
            <a:ext cx="15120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100" dirty="0"/>
              <a:t>Number of industries</a:t>
            </a:r>
          </a:p>
        </p:txBody>
      </p:sp>
      <p:grpSp>
        <p:nvGrpSpPr>
          <p:cNvPr id="63" name="sticker">
            <a:extLst>
              <a:ext uri="{FF2B5EF4-FFF2-40B4-BE49-F238E27FC236}">
                <a16:creationId xmlns:a16="http://schemas.microsoft.com/office/drawing/2014/main" id="{6C9365D7-0754-4C25-ABF7-F91BF0D7A1B3}"/>
              </a:ext>
            </a:extLst>
          </p:cNvPr>
          <p:cNvGrpSpPr/>
          <p:nvPr/>
        </p:nvGrpSpPr>
        <p:grpSpPr>
          <a:xfrm>
            <a:off x="7785723" y="254000"/>
            <a:ext cx="1104277" cy="210314"/>
            <a:chOff x="7785723" y="254000"/>
            <a:chExt cx="1104277" cy="210314"/>
          </a:xfrm>
        </p:grpSpPr>
        <p:sp>
          <p:nvSpPr>
            <p:cNvPr id="77" name="StickerRectangle">
              <a:extLst>
                <a:ext uri="{FF2B5EF4-FFF2-40B4-BE49-F238E27FC236}">
                  <a16:creationId xmlns:a16="http://schemas.microsoft.com/office/drawing/2014/main" id="{867F5E0D-BA1E-4BB3-A9CA-A123DFF86623}"/>
                </a:ext>
              </a:extLst>
            </p:cNvPr>
            <p:cNvSpPr/>
            <p:nvPr/>
          </p:nvSpPr>
          <p:spPr>
            <a:xfrm>
              <a:off x="7785723" y="254000"/>
              <a:ext cx="1104277" cy="210314"/>
            </a:xfrm>
            <a:prstGeom prst="leftRightArrow">
              <a:avLst>
                <a:gd name="adj1" fmla="val 10000000"/>
                <a:gd name="adj2" fmla="val 0"/>
              </a:avLst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8100" tIns="0" rIns="0" bIns="25400" rtlCol="0" anchor="t">
              <a:spAutoFit/>
            </a:bodyPr>
            <a:lstStyle/>
            <a:p>
              <a:pPr algn="r"/>
              <a:r>
                <a:rPr lang="de-DE" sz="1200" dirty="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ILLUSTRATIVE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F51C5DE-94C8-4D5F-8507-DF0CBE649BAE}"/>
                </a:ext>
              </a:extLst>
            </p:cNvPr>
            <p:cNvCxnSpPr>
              <a:stCxn id="77" idx="6"/>
              <a:endCxn id="77" idx="4"/>
            </p:cNvCxnSpPr>
            <p:nvPr/>
          </p:nvCxnSpPr>
          <p:spPr>
            <a:xfrm flipH="1">
              <a:off x="7785723" y="464314"/>
              <a:ext cx="1104277" cy="0"/>
            </a:xfrm>
            <a:prstGeom prst="straightConnector1">
              <a:avLst/>
            </a:prstGeom>
            <a:ln w="190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1EDE778-287B-45E2-95F9-52DDEA2E09AE}"/>
                </a:ext>
              </a:extLst>
            </p:cNvPr>
            <p:cNvCxnSpPr>
              <a:stCxn id="77" idx="2"/>
              <a:endCxn id="77" idx="4"/>
            </p:cNvCxnSpPr>
            <p:nvPr/>
          </p:nvCxnSpPr>
          <p:spPr>
            <a:xfrm>
              <a:off x="7785723" y="254000"/>
              <a:ext cx="0" cy="210314"/>
            </a:xfrm>
            <a:prstGeom prst="straightConnector1">
              <a:avLst/>
            </a:prstGeom>
            <a:ln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5060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080819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12" name="think-cell Slide" r:id="rId31" imgW="540" imgH="541" progId="TCLayout.ActiveDocument.1">
                  <p:embed/>
                </p:oleObj>
              </mc:Choice>
              <mc:Fallback>
                <p:oleObj name="think-cell Slide" r:id="rId31" imgW="540" imgH="54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SG" sz="14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2. Slide Title"/>
          <p:cNvSpPr txBox="1">
            <a:spLocks/>
          </p:cNvSpPr>
          <p:nvPr/>
        </p:nvSpPr>
        <p:spPr bwMode="auto">
          <a:xfrm>
            <a:off x="119063" y="230188"/>
            <a:ext cx="7297253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9535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19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444500" marR="0" lvl="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... can tap revenue pool of EUR ~20 </a:t>
            </a: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bn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by entering the express</a:t>
            </a:r>
            <a:r>
              <a:rPr kumimoji="0" lang="en-US" sz="22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courier services…</a:t>
            </a:r>
            <a:endParaRPr lang="en-US" sz="2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Marvin Title Tracker Circle"/>
          <p:cNvSpPr/>
          <p:nvPr/>
        </p:nvSpPr>
        <p:spPr>
          <a:xfrm>
            <a:off x="106362" y="230187"/>
            <a:ext cx="377825" cy="377825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</a:ln>
          <a:effectLst/>
        </p:spPr>
        <p:txBody>
          <a:bodyPr wrap="none" rtlCol="0" anchor="ctr" anchorCtr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6362" y="6542808"/>
            <a:ext cx="597780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000" dirty="0"/>
              <a:t>SOURCE: …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19064" y="904875"/>
            <a:ext cx="1570036" cy="449346"/>
            <a:chOff x="3167844" y="630362"/>
            <a:chExt cx="1736746" cy="449346"/>
          </a:xfrm>
        </p:grpSpPr>
        <p:cxnSp>
          <p:nvCxnSpPr>
            <p:cNvPr id="37" name="AutoShape 249"/>
            <p:cNvCxnSpPr>
              <a:cxnSpLocks noChangeShapeType="1"/>
              <a:stCxn id="38" idx="4"/>
              <a:endCxn id="38" idx="6"/>
            </p:cNvCxnSpPr>
            <p:nvPr/>
          </p:nvCxnSpPr>
          <p:spPr bwMode="auto">
            <a:xfrm>
              <a:off x="3167844" y="1079708"/>
              <a:ext cx="1736746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AutoShape 250"/>
            <p:cNvSpPr>
              <a:spLocks noChangeArrowheads="1"/>
            </p:cNvSpPr>
            <p:nvPr/>
          </p:nvSpPr>
          <p:spPr bwMode="auto">
            <a:xfrm>
              <a:off x="3167844" y="630362"/>
              <a:ext cx="1736746" cy="44934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0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2"/>
                  </a:solidFill>
                  <a:latin typeface="Arial"/>
                  <a:ea typeface="ＭＳ Ｐゴシック"/>
                </a:rPr>
                <a:t>Industry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2"/>
                  </a:solidFill>
                  <a:latin typeface="Arial"/>
                  <a:ea typeface="ＭＳ Ｐゴシック"/>
                </a:rPr>
                <a:t>opportunity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ea typeface="ＭＳ Ｐゴシック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9692" y="904875"/>
            <a:ext cx="1557871" cy="449346"/>
            <a:chOff x="3167844" y="630362"/>
            <a:chExt cx="1736746" cy="449346"/>
          </a:xfrm>
        </p:grpSpPr>
        <p:cxnSp>
          <p:nvCxnSpPr>
            <p:cNvPr id="40" name="AutoShape 249"/>
            <p:cNvCxnSpPr>
              <a:cxnSpLocks noChangeShapeType="1"/>
              <a:stCxn id="41" idx="4"/>
              <a:endCxn id="41" idx="6"/>
            </p:cNvCxnSpPr>
            <p:nvPr/>
          </p:nvCxnSpPr>
          <p:spPr bwMode="auto">
            <a:xfrm>
              <a:off x="3167844" y="1079708"/>
              <a:ext cx="1736746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AutoShape 250"/>
            <p:cNvSpPr>
              <a:spLocks noChangeArrowheads="1"/>
            </p:cNvSpPr>
            <p:nvPr/>
          </p:nvSpPr>
          <p:spPr bwMode="auto">
            <a:xfrm>
              <a:off x="3167844" y="630362"/>
              <a:ext cx="1736746" cy="44934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0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2"/>
                  </a:solidFill>
                  <a:latin typeface="Arial"/>
                  <a:ea typeface="ＭＳ Ｐゴシック"/>
                </a:rPr>
                <a:t>Revenue pool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ＭＳ Ｐゴシック"/>
                </a:rPr>
                <a:t>IT spend, EUR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Arial"/>
                  <a:ea typeface="ＭＳ Ｐゴシック"/>
                </a:rPr>
                <a:t>bn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ea typeface="ＭＳ Ｐゴシック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472001" y="1120775"/>
            <a:ext cx="2880000" cy="233902"/>
            <a:chOff x="3167844" y="845806"/>
            <a:chExt cx="1736746" cy="233902"/>
          </a:xfrm>
        </p:grpSpPr>
        <p:cxnSp>
          <p:nvCxnSpPr>
            <p:cNvPr id="62" name="AutoShape 249"/>
            <p:cNvCxnSpPr>
              <a:cxnSpLocks noChangeShapeType="1"/>
              <a:stCxn id="64" idx="4"/>
              <a:endCxn id="64" idx="6"/>
            </p:cNvCxnSpPr>
            <p:nvPr/>
          </p:nvCxnSpPr>
          <p:spPr bwMode="auto">
            <a:xfrm>
              <a:off x="3167844" y="1079708"/>
              <a:ext cx="1736746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" name="AutoShape 250"/>
            <p:cNvSpPr>
              <a:spLocks noChangeArrowheads="1"/>
            </p:cNvSpPr>
            <p:nvPr/>
          </p:nvSpPr>
          <p:spPr bwMode="auto">
            <a:xfrm>
              <a:off x="3167844" y="845806"/>
              <a:ext cx="1736746" cy="23390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0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2"/>
                  </a:solidFill>
                  <a:latin typeface="Arial"/>
                  <a:ea typeface="ＭＳ Ｐゴシック"/>
                </a:rPr>
                <a:t>Potential offerings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ea typeface="ＭＳ Ｐゴシック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509487" y="904875"/>
            <a:ext cx="792000" cy="449346"/>
            <a:chOff x="3167844" y="630362"/>
            <a:chExt cx="1736746" cy="449346"/>
          </a:xfrm>
        </p:grpSpPr>
        <p:cxnSp>
          <p:nvCxnSpPr>
            <p:cNvPr id="66" name="AutoShape 249"/>
            <p:cNvCxnSpPr>
              <a:cxnSpLocks noChangeShapeType="1"/>
              <a:stCxn id="68" idx="4"/>
              <a:endCxn id="68" idx="6"/>
            </p:cNvCxnSpPr>
            <p:nvPr/>
          </p:nvCxnSpPr>
          <p:spPr bwMode="auto">
            <a:xfrm>
              <a:off x="3167844" y="1079708"/>
              <a:ext cx="1736746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" name="AutoShape 250"/>
            <p:cNvSpPr>
              <a:spLocks noChangeArrowheads="1"/>
            </p:cNvSpPr>
            <p:nvPr/>
          </p:nvSpPr>
          <p:spPr bwMode="auto">
            <a:xfrm>
              <a:off x="3167844" y="630362"/>
              <a:ext cx="1736746" cy="44934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0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2"/>
                  </a:solidFill>
                  <a:latin typeface="Arial"/>
                  <a:ea typeface="ＭＳ Ｐゴシック"/>
                </a:rPr>
                <a:t>Strategic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2"/>
                  </a:solidFill>
                  <a:latin typeface="Arial"/>
                  <a:ea typeface="ＭＳ Ｐゴシック"/>
                </a:rPr>
                <a:t>fit</a:t>
              </a:r>
              <a:r>
                <a:rPr lang="en-US" sz="1400" b="1" baseline="30000" dirty="0">
                  <a:solidFill>
                    <a:schemeClr val="tx2"/>
                  </a:solidFill>
                  <a:latin typeface="Arial"/>
                  <a:ea typeface="ＭＳ Ｐゴシック"/>
                </a:rPr>
                <a:t>1</a:t>
              </a:r>
              <a:endParaRPr lang="en-US" sz="1400" baseline="30000" dirty="0">
                <a:solidFill>
                  <a:schemeClr val="bg1">
                    <a:lumMod val="50000"/>
                  </a:schemeClr>
                </a:solidFill>
                <a:latin typeface="Arial"/>
                <a:ea typeface="ＭＳ Ｐゴシック"/>
              </a:endParaRPr>
            </a:p>
          </p:txBody>
        </p:sp>
      </p:grpSp>
      <p:graphicFrame>
        <p:nvGraphicFramePr>
          <p:cNvPr id="2" name="Object 1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62778585"/>
              </p:ext>
            </p:extLst>
          </p:nvPr>
        </p:nvGraphicFramePr>
        <p:xfrm>
          <a:off x="1689100" y="1358900"/>
          <a:ext cx="1378089" cy="455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13" name="Chart" r:id="rId33" imgW="1378089" imgH="4559388" progId="MSGraph.Chart.8">
                  <p:embed followColorScheme="full"/>
                </p:oleObj>
              </mc:Choice>
              <mc:Fallback>
                <p:oleObj name="Chart" r:id="rId33" imgW="1378089" imgH="4559388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689100" y="1358900"/>
                        <a:ext cx="1378089" cy="455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 Placeholder 240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115888" y="1692275"/>
            <a:ext cx="1241425" cy="42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CB9024F4-EF88-4263-AAFC-F7B0EE89A3D0}" type="datetime'''Express'' and&#10;''co''''u''ri''''er s''''''''''ervi''''ces''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/>
              <a:t>Express and
courier services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9" name="Text Placeholder 259"/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2260600" y="5272088"/>
            <a:ext cx="29051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A48E2A76-AD31-4963-9AC1-E47AD695A934}" type="datetime'''''''''''4''''''''''''.''2''''''''''''''''''''''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/>
              <a:t>4.2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0" name="Text Placeholder 244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15888" y="5272088"/>
            <a:ext cx="64135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FE2B31E4-6782-4C6D-9BE6-0091F9FBA839}" type="datetime'C''a''si''''n''''o''''''''''''''''s''''''''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/>
              <a:t>Casinos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7" name="Text Placeholder 257"/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2724150" y="3535363"/>
            <a:ext cx="29051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C5E894E7-73DA-4C90-B597-3E311314FA70}" type="datetime'''''''''''''''''8''''''.''''''''''''''7''''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/>
              <a:t>8.7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7" name="Text Placeholder 241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115888" y="2668588"/>
            <a:ext cx="124142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7361B763-FB3D-429F-AE46-9698E79A07FE}" type="datetime'''''''''''S''tee''''l ''pr''o''d''''''''''u''ce''r''s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/>
              <a:t>Steel producers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8" name="Text Placeholder 258"/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2705100" y="4402138"/>
            <a:ext cx="29051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822A9FBE-87A0-4E00-B242-20517E00F687}" type="datetime'''''''''''''''''''''''8''''''''''''''''''''''''''''.''''5''''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/>
              <a:t>8.5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5" name="Text Placeholder 255"/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2959099" y="1798638"/>
            <a:ext cx="376238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E96431D6-84E8-41BE-A5A9-C64846BD9B39}" type="datetime'''1''''''1''''''''''.''''''''''''''''''''''''''''0''''''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/>
              <a:t>11.0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6" name="Text Placeholder 256"/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2940050" y="2668588"/>
            <a:ext cx="388938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694AB44D-13BF-496F-88D4-2CB1F175FEAA}" type="datetime'''''''''''''''10.''''''8''''''''''''''''''''''''''''''''''''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/>
              <a:t>10.8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8" name="Text Placeholder 242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115888" y="3535363"/>
            <a:ext cx="154781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80FF4D84-4C83-478E-A649-9E69F3BD61F2}" type="datetime'Cable a''''''nd'''''''' ''''''s''a''''''te''''l''l''''ites''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/>
              <a:t>Cable and satellites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9" name="Text Placeholder 243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115888" y="4402138"/>
            <a:ext cx="93662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42CE48B3-9460-4DDB-B4C2-EAE3B2921130}" type="datetime'C''''''o''a''''''l m''''''''''''''''''''in''''i''''''''ng''''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/>
              <a:t>Coal mining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472001" y="3346450"/>
            <a:ext cx="2880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…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472001" y="5059363"/>
            <a:ext cx="2880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…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472001" y="4203700"/>
            <a:ext cx="2880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…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472001" y="1601788"/>
            <a:ext cx="2880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472001" y="2473325"/>
            <a:ext cx="2880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…</a:t>
            </a:r>
          </a:p>
        </p:txBody>
      </p:sp>
      <p:grpSp>
        <p:nvGrpSpPr>
          <p:cNvPr id="7" name="Moon 6"/>
          <p:cNvGrpSpPr>
            <a:grpSpLocks noChangeAspect="1"/>
          </p:cNvGrpSpPr>
          <p:nvPr>
            <p:custDataLst>
              <p:tags r:id="rId15"/>
            </p:custDataLst>
          </p:nvPr>
        </p:nvGrpSpPr>
        <p:grpSpPr>
          <a:xfrm>
            <a:off x="6753452" y="1738313"/>
            <a:ext cx="332100" cy="328636"/>
            <a:chOff x="759323" y="1270000"/>
            <a:chExt cx="256677" cy="254000"/>
          </a:xfrm>
        </p:grpSpPr>
        <p:sp>
          <p:nvSpPr>
            <p:cNvPr id="4" name="Oval 3"/>
            <p:cNvSpPr/>
            <p:nvPr>
              <p:custDataLst>
                <p:tags r:id="rId28"/>
              </p:custDataLst>
            </p:nvPr>
          </p:nvSpPr>
          <p:spPr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Arc 4"/>
            <p:cNvSpPr/>
            <p:nvPr>
              <p:custDataLst>
                <p:tags r:id="rId29"/>
              </p:custDataLst>
            </p:nvPr>
          </p:nvSpPr>
          <p:spPr>
            <a:xfrm>
              <a:off x="759323" y="1270000"/>
              <a:ext cx="256677" cy="254000"/>
            </a:xfrm>
            <a:prstGeom prst="arc">
              <a:avLst>
                <a:gd name="adj1" fmla="val 16200000"/>
                <a:gd name="adj2" fmla="val 1620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5" name="Moon 6"/>
          <p:cNvGrpSpPr>
            <a:grpSpLocks noChangeAspect="1"/>
          </p:cNvGrpSpPr>
          <p:nvPr>
            <p:custDataLst>
              <p:tags r:id="rId16"/>
            </p:custDataLst>
          </p:nvPr>
        </p:nvGrpSpPr>
        <p:grpSpPr>
          <a:xfrm>
            <a:off x="6753452" y="2606675"/>
            <a:ext cx="332100" cy="328642"/>
            <a:chOff x="759323" y="1269996"/>
            <a:chExt cx="256677" cy="254004"/>
          </a:xfrm>
        </p:grpSpPr>
        <p:sp>
          <p:nvSpPr>
            <p:cNvPr id="96" name="Oval 95"/>
            <p:cNvSpPr/>
            <p:nvPr>
              <p:custDataLst>
                <p:tags r:id="rId26"/>
              </p:custDataLst>
            </p:nvPr>
          </p:nvSpPr>
          <p:spPr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Arc 96"/>
            <p:cNvSpPr/>
            <p:nvPr>
              <p:custDataLst>
                <p:tags r:id="rId27"/>
              </p:custDataLst>
            </p:nvPr>
          </p:nvSpPr>
          <p:spPr>
            <a:xfrm>
              <a:off x="759323" y="1269996"/>
              <a:ext cx="256677" cy="254000"/>
            </a:xfrm>
            <a:prstGeom prst="arc">
              <a:avLst>
                <a:gd name="adj1" fmla="val 16200000"/>
                <a:gd name="adj2" fmla="val 540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8" name="Moon 6"/>
          <p:cNvGrpSpPr>
            <a:grpSpLocks noChangeAspect="1"/>
          </p:cNvGrpSpPr>
          <p:nvPr>
            <p:custDataLst>
              <p:tags r:id="rId17"/>
            </p:custDataLst>
          </p:nvPr>
        </p:nvGrpSpPr>
        <p:grpSpPr>
          <a:xfrm>
            <a:off x="6753452" y="3476625"/>
            <a:ext cx="332100" cy="328636"/>
            <a:chOff x="759323" y="1270000"/>
            <a:chExt cx="256677" cy="254000"/>
          </a:xfrm>
        </p:grpSpPr>
        <p:sp>
          <p:nvSpPr>
            <p:cNvPr id="99" name="Oval 98"/>
            <p:cNvSpPr/>
            <p:nvPr>
              <p:custDataLst>
                <p:tags r:id="rId24"/>
              </p:custDataLst>
            </p:nvPr>
          </p:nvSpPr>
          <p:spPr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Arc 99"/>
            <p:cNvSpPr/>
            <p:nvPr>
              <p:custDataLst>
                <p:tags r:id="rId25"/>
              </p:custDataLst>
            </p:nvPr>
          </p:nvSpPr>
          <p:spPr>
            <a:xfrm>
              <a:off x="759323" y="1270000"/>
              <a:ext cx="256677" cy="254000"/>
            </a:xfrm>
            <a:prstGeom prst="arc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1" name="Moon 6"/>
          <p:cNvGrpSpPr>
            <a:grpSpLocks noChangeAspect="1"/>
          </p:cNvGrpSpPr>
          <p:nvPr>
            <p:custDataLst>
              <p:tags r:id="rId18"/>
            </p:custDataLst>
          </p:nvPr>
        </p:nvGrpSpPr>
        <p:grpSpPr>
          <a:xfrm>
            <a:off x="6753452" y="4344988"/>
            <a:ext cx="332100" cy="328636"/>
            <a:chOff x="759323" y="1270000"/>
            <a:chExt cx="256677" cy="254000"/>
          </a:xfrm>
        </p:grpSpPr>
        <p:sp>
          <p:nvSpPr>
            <p:cNvPr id="102" name="Oval 101"/>
            <p:cNvSpPr/>
            <p:nvPr>
              <p:custDataLst>
                <p:tags r:id="rId22"/>
              </p:custDataLst>
            </p:nvPr>
          </p:nvSpPr>
          <p:spPr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Arc 102"/>
            <p:cNvSpPr/>
            <p:nvPr>
              <p:custDataLst>
                <p:tags r:id="rId23"/>
              </p:custDataLst>
            </p:nvPr>
          </p:nvSpPr>
          <p:spPr>
            <a:xfrm>
              <a:off x="759323" y="1270000"/>
              <a:ext cx="256677" cy="254000"/>
            </a:xfrm>
            <a:prstGeom prst="arc">
              <a:avLst>
                <a:gd name="adj1" fmla="val 16200000"/>
                <a:gd name="adj2" fmla="val 1080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4" name="Moon 6"/>
          <p:cNvGrpSpPr>
            <a:grpSpLocks noChangeAspect="1"/>
          </p:cNvGrpSpPr>
          <p:nvPr>
            <p:custDataLst>
              <p:tags r:id="rId19"/>
            </p:custDataLst>
          </p:nvPr>
        </p:nvGrpSpPr>
        <p:grpSpPr>
          <a:xfrm>
            <a:off x="6753452" y="5213350"/>
            <a:ext cx="332100" cy="328638"/>
            <a:chOff x="759323" y="1269999"/>
            <a:chExt cx="256677" cy="254001"/>
          </a:xfrm>
        </p:grpSpPr>
        <p:sp>
          <p:nvSpPr>
            <p:cNvPr id="105" name="Oval 104"/>
            <p:cNvSpPr/>
            <p:nvPr>
              <p:custDataLst>
                <p:tags r:id="rId20"/>
              </p:custDataLst>
            </p:nvPr>
          </p:nvSpPr>
          <p:spPr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Arc 105"/>
            <p:cNvSpPr/>
            <p:nvPr>
              <p:custDataLst>
                <p:tags r:id="rId21"/>
              </p:custDataLst>
            </p:nvPr>
          </p:nvSpPr>
          <p:spPr>
            <a:xfrm>
              <a:off x="759323" y="1269999"/>
              <a:ext cx="256677" cy="254000"/>
            </a:xfrm>
            <a:prstGeom prst="arc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07" name="AutoShape 249"/>
          <p:cNvCxnSpPr>
            <a:cxnSpLocks noChangeShapeType="1"/>
          </p:cNvCxnSpPr>
          <p:nvPr/>
        </p:nvCxnSpPr>
        <p:spPr bwMode="auto">
          <a:xfrm>
            <a:off x="7539339" y="1595438"/>
            <a:ext cx="0" cy="337741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AutoShape 249"/>
          <p:cNvCxnSpPr>
            <a:cxnSpLocks noChangeShapeType="1"/>
          </p:cNvCxnSpPr>
          <p:nvPr/>
        </p:nvCxnSpPr>
        <p:spPr bwMode="auto">
          <a:xfrm rot="5400000">
            <a:off x="7395339" y="1776413"/>
            <a:ext cx="0" cy="28800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AutoShape 249"/>
          <p:cNvCxnSpPr>
            <a:cxnSpLocks noChangeShapeType="1"/>
          </p:cNvCxnSpPr>
          <p:nvPr/>
        </p:nvCxnSpPr>
        <p:spPr bwMode="auto">
          <a:xfrm rot="5400000">
            <a:off x="7395339" y="4508500"/>
            <a:ext cx="0" cy="28800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TextBox 109"/>
          <p:cNvSpPr txBox="1"/>
          <p:nvPr/>
        </p:nvSpPr>
        <p:spPr>
          <a:xfrm>
            <a:off x="7632476" y="1884363"/>
            <a:ext cx="1224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400" b="1" dirty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112" name="4. Footnote"/>
          <p:cNvSpPr txBox="1">
            <a:spLocks noChangeArrowheads="1"/>
          </p:cNvSpPr>
          <p:nvPr/>
        </p:nvSpPr>
        <p:spPr bwMode="auto">
          <a:xfrm>
            <a:off x="119063" y="5988553"/>
            <a:ext cx="85486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104775" indent="-104775" defTabSz="895350">
              <a:defRPr sz="1000" baseline="0">
                <a:latin typeface="+mn-lt"/>
              </a:defRPr>
            </a:lvl1pPr>
            <a:lvl2pPr marL="1031875" defTabSz="895350">
              <a:defRPr sz="2400"/>
            </a:lvl2pPr>
            <a:lvl3pPr marL="1217613" defTabSz="895350">
              <a:defRPr sz="2400"/>
            </a:lvl3pPr>
            <a:lvl4pPr marL="1404938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 …</a:t>
            </a:r>
          </a:p>
        </p:txBody>
      </p:sp>
      <p:cxnSp>
        <p:nvCxnSpPr>
          <p:cNvPr id="55" name="AutoShape 249"/>
          <p:cNvCxnSpPr>
            <a:cxnSpLocks noChangeShapeType="1"/>
          </p:cNvCxnSpPr>
          <p:nvPr/>
        </p:nvCxnSpPr>
        <p:spPr bwMode="auto">
          <a:xfrm>
            <a:off x="106362" y="2355850"/>
            <a:ext cx="7144977" cy="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249"/>
          <p:cNvCxnSpPr>
            <a:cxnSpLocks noChangeShapeType="1"/>
          </p:cNvCxnSpPr>
          <p:nvPr/>
        </p:nvCxnSpPr>
        <p:spPr bwMode="auto">
          <a:xfrm>
            <a:off x="106362" y="4954588"/>
            <a:ext cx="7144977" cy="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249"/>
          <p:cNvCxnSpPr>
            <a:cxnSpLocks noChangeShapeType="1"/>
          </p:cNvCxnSpPr>
          <p:nvPr/>
        </p:nvCxnSpPr>
        <p:spPr bwMode="auto">
          <a:xfrm>
            <a:off x="106362" y="4087813"/>
            <a:ext cx="7144977" cy="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249"/>
          <p:cNvCxnSpPr>
            <a:cxnSpLocks noChangeShapeType="1"/>
          </p:cNvCxnSpPr>
          <p:nvPr/>
        </p:nvCxnSpPr>
        <p:spPr bwMode="auto">
          <a:xfrm>
            <a:off x="106362" y="3221038"/>
            <a:ext cx="7144977" cy="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0" name="sticker">
            <a:extLst>
              <a:ext uri="{FF2B5EF4-FFF2-40B4-BE49-F238E27FC236}">
                <a16:creationId xmlns:a16="http://schemas.microsoft.com/office/drawing/2014/main" id="{87DD389F-2B59-4F47-A0B2-4C7671C92AC5}"/>
              </a:ext>
            </a:extLst>
          </p:cNvPr>
          <p:cNvGrpSpPr/>
          <p:nvPr/>
        </p:nvGrpSpPr>
        <p:grpSpPr>
          <a:xfrm>
            <a:off x="7785723" y="254000"/>
            <a:ext cx="1104277" cy="210314"/>
            <a:chOff x="7785723" y="254000"/>
            <a:chExt cx="1104277" cy="210314"/>
          </a:xfrm>
        </p:grpSpPr>
        <p:sp>
          <p:nvSpPr>
            <p:cNvPr id="61" name="StickerRectangle">
              <a:extLst>
                <a:ext uri="{FF2B5EF4-FFF2-40B4-BE49-F238E27FC236}">
                  <a16:creationId xmlns:a16="http://schemas.microsoft.com/office/drawing/2014/main" id="{5924825D-9E2B-477E-B759-0868A8A8EAE3}"/>
                </a:ext>
              </a:extLst>
            </p:cNvPr>
            <p:cNvSpPr/>
            <p:nvPr/>
          </p:nvSpPr>
          <p:spPr>
            <a:xfrm>
              <a:off x="7785723" y="254000"/>
              <a:ext cx="1104277" cy="210314"/>
            </a:xfrm>
            <a:prstGeom prst="leftRightArrow">
              <a:avLst>
                <a:gd name="adj1" fmla="val 10000000"/>
                <a:gd name="adj2" fmla="val 0"/>
              </a:avLst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8100" tIns="0" rIns="0" bIns="25400" rtlCol="0" anchor="t">
              <a:spAutoFit/>
            </a:bodyPr>
            <a:lstStyle/>
            <a:p>
              <a:pPr algn="r"/>
              <a:r>
                <a:rPr lang="de-DE" sz="1200" dirty="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ILLUSTRATIVE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CE79E6C-DE00-46DB-9570-78FCDC754DE0}"/>
                </a:ext>
              </a:extLst>
            </p:cNvPr>
            <p:cNvCxnSpPr>
              <a:stCxn id="61" idx="6"/>
              <a:endCxn id="61" idx="4"/>
            </p:cNvCxnSpPr>
            <p:nvPr/>
          </p:nvCxnSpPr>
          <p:spPr>
            <a:xfrm flipH="1">
              <a:off x="7785723" y="464314"/>
              <a:ext cx="1104277" cy="0"/>
            </a:xfrm>
            <a:prstGeom prst="straightConnector1">
              <a:avLst/>
            </a:prstGeom>
            <a:ln w="190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057F64-7001-442F-A451-746990FEB94E}"/>
                </a:ext>
              </a:extLst>
            </p:cNvPr>
            <p:cNvCxnSpPr>
              <a:stCxn id="61" idx="2"/>
              <a:endCxn id="61" idx="4"/>
            </p:cNvCxnSpPr>
            <p:nvPr/>
          </p:nvCxnSpPr>
          <p:spPr>
            <a:xfrm>
              <a:off x="7785723" y="254000"/>
              <a:ext cx="0" cy="210314"/>
            </a:xfrm>
            <a:prstGeom prst="straightConnector1">
              <a:avLst/>
            </a:prstGeom>
            <a:ln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8255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Object 6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4118763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2" name="think-cell Slide" r:id="rId32" imgW="524" imgH="526" progId="TCLayout.ActiveDocument.1">
                  <p:embed/>
                </p:oleObj>
              </mc:Choice>
              <mc:Fallback>
                <p:oleObj name="think-cell Slide" r:id="rId32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de-DE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5" name="Text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548" y="5338731"/>
            <a:ext cx="7151465" cy="5400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3" name="2. Slide Title"/>
          <p:cNvSpPr txBox="1">
            <a:spLocks/>
          </p:cNvSpPr>
          <p:nvPr/>
        </p:nvSpPr>
        <p:spPr bwMode="auto">
          <a:xfrm>
            <a:off x="119063" y="230188"/>
            <a:ext cx="742291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9535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19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444500" marR="0" lvl="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  <a:defRPr/>
            </a:pPr>
            <a:r>
              <a:rPr lang="en-US" sz="2200" kern="0" noProof="0" dirty="0">
                <a:latin typeface="Arial" panose="020B0604020202020204" pitchFamily="34" charset="0"/>
                <a:cs typeface="Arial" panose="020B0604020202020204" pitchFamily="34" charset="0"/>
              </a:rPr>
              <a:t>Addressing express/courier and coal mining customers entails EBIT potential of …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vin Title Tracker Circle"/>
          <p:cNvSpPr/>
          <p:nvPr/>
        </p:nvSpPr>
        <p:spPr>
          <a:xfrm>
            <a:off x="106362" y="230187"/>
            <a:ext cx="377825" cy="377825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</a:ln>
          <a:effectLst/>
        </p:spPr>
        <p:txBody>
          <a:bodyPr wrap="none" rtlCol="0" anchor="ctr" anchorCtr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362" y="6542808"/>
            <a:ext cx="597780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000" dirty="0"/>
              <a:t>SOURCE: Team Analysis</a:t>
            </a:r>
          </a:p>
        </p:txBody>
      </p:sp>
      <p:cxnSp>
        <p:nvCxnSpPr>
          <p:cNvPr id="34" name="Straight Connector 33"/>
          <p:cNvCxnSpPr/>
          <p:nvPr>
            <p:custDataLst>
              <p:tags r:id="rId5"/>
            </p:custDataLst>
          </p:nvPr>
        </p:nvCxnSpPr>
        <p:spPr bwMode="auto">
          <a:xfrm>
            <a:off x="4152900" y="2057400"/>
            <a:ext cx="0" cy="34290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>
            <p:custDataLst>
              <p:tags r:id="rId6"/>
            </p:custDataLst>
          </p:nvPr>
        </p:nvCxnSpPr>
        <p:spPr bwMode="auto">
          <a:xfrm>
            <a:off x="1866900" y="4386263"/>
            <a:ext cx="0" cy="34290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>
            <p:custDataLst>
              <p:tags r:id="rId7"/>
            </p:custDataLst>
          </p:nvPr>
        </p:nvCxnSpPr>
        <p:spPr bwMode="auto">
          <a:xfrm>
            <a:off x="1952625" y="3608388"/>
            <a:ext cx="0" cy="34290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>
            <p:custDataLst>
              <p:tags r:id="rId8"/>
            </p:custDataLst>
          </p:nvPr>
        </p:nvCxnSpPr>
        <p:spPr bwMode="auto">
          <a:xfrm>
            <a:off x="1952625" y="2835275"/>
            <a:ext cx="0" cy="34290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34"/>
          <p:cNvGraphicFramePr>
            <a:graphicFrameLocks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388352288"/>
              </p:ext>
            </p:extLst>
          </p:nvPr>
        </p:nvGraphicFramePr>
        <p:xfrm>
          <a:off x="1714500" y="1333500"/>
          <a:ext cx="2536477" cy="4103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3" name="Chart" r:id="rId34" imgW="2536477" imgH="4103989" progId="MSGraph.Chart.8">
                  <p:embed followColorScheme="full"/>
                </p:oleObj>
              </mc:Choice>
              <mc:Fallback>
                <p:oleObj name="Chart" r:id="rId34" imgW="2536477" imgH="4103989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714500" y="1333500"/>
                        <a:ext cx="2536477" cy="4103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Placeholder 24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163513" y="4078288"/>
            <a:ext cx="1524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…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9" name="Text Placeholder 23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163513" y="3209925"/>
            <a:ext cx="88741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94432678-F501-46BA-8F9B-5D2E549B0625}" type="datetime'''Mark''et sh''a''r''e''''''''&#10;''target ''''o''f 5%'''''''''''">
              <a:rPr lang="en-US" sz="12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/>
              <a:t>Market share
target of 5%</a:t>
            </a:fld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lang="en-SG" sz="1200" baseline="30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2" name="Text Placeholder 25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163513" y="4760913"/>
            <a:ext cx="12827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6E164338-48D1-4C33-960B-C05219D4CBAA}" type="datetime'Ad''di''ti''onal ta''rg''et &#10;i''n su''b''sequen''t'' ''y''ear'">
              <a:rPr lang="en-US" sz="12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/>
              <a:t>Additional target 
in subsequent year</a:t>
            </a:fld>
            <a:endParaRPr lang="en-SG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 useBgFill="1">
        <p:nvSpPr>
          <p:cNvPr id="36" name="Text Placeholder 44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1765300" y="4078288"/>
            <a:ext cx="290513" cy="182563"/>
          </a:xfrm>
          <a:prstGeom prst="rect">
            <a:avLst/>
          </a:prstGeom>
        </p:spPr>
        <p:txBody>
          <a:bodyPr vert="horz" wrap="none" lIns="19050" tIns="0" rIns="1905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92523BC7-083A-4185-9AA8-0285C9766733}" type="datetime'4''''''1''''''''''''''''''''''''''2'''''">
              <a:rPr lang="en-US" sz="12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/>
              <a:t>412</a:t>
            </a:fld>
            <a:endParaRPr lang="en-SG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0" name="Text Placeholder 21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163513" y="2344738"/>
            <a:ext cx="1512888" cy="54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EFDC3BDE-A248-4F42-ADBD-D4BEDCD8D257}" type="datetime'Served ''by ''compe''''''titors&#10;''a''nd possible &#10;blue oceans'">
              <a:rPr lang="en-US" sz="12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/>
              <a:t>Served by competitors
and possible 
blue oceans</a:t>
            </a:fld>
            <a:endParaRPr lang="en-SG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7" name="Text Placeholder 42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2801938" y="2527300"/>
            <a:ext cx="5016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050" tIns="0" rIns="1905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1600B76B-DEBC-409C-A4BF-367962B8D1B1}" type="datetime'''''''''''''''''''''''1''''0'''',''''''''''''''4''''4''8'">
              <a:rPr lang="en-US" sz="12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/>
              <a:t>10,448</a:t>
            </a:fld>
            <a:endParaRPr lang="en-SG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1" name="Text Placeholder 20"/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163513" y="1658938"/>
            <a:ext cx="10223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835D4ACD-C037-4644-9EED-0A8F05CB8D84}" type="datetime'''''T''o''tal ''es''''''''timated&#10; I''''T'' s''pen''din''g'">
              <a:rPr lang="en-US" sz="12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</a:pPr>
              <a:t>Total estimated
 IT spending</a:t>
            </a:fld>
            <a:endParaRPr lang="en-SG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8" name="Text Placeholder 41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4178300" y="1751013"/>
            <a:ext cx="5016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050" tIns="0" rIns="1905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F3E48699-EAB1-4CF2-B81E-E7F17827BEDB}" type="datetime'''1''''''''''''''''0'',''''''''''''''99''''''8'''''">
              <a:rPr lang="en-US" sz="12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/>
              <a:t>10,998</a:t>
            </a:fld>
            <a:endParaRPr lang="en-SG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44" name="Object 43"/>
          <p:cNvGraphicFramePr>
            <a:graphicFrameLocks/>
          </p:cNvGraphicFramePr>
          <p:nvPr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1756786119"/>
              </p:ext>
            </p:extLst>
          </p:nvPr>
        </p:nvGraphicFramePr>
        <p:xfrm>
          <a:off x="1727200" y="5156200"/>
          <a:ext cx="240012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4" name="Chart" r:id="rId36" imgW="2400120" imgH="914400" progId="MSGraph.Chart.8">
                  <p:embed followColorScheme="full"/>
                </p:oleObj>
              </mc:Choice>
              <mc:Fallback>
                <p:oleObj name="Chart" r:id="rId36" imgW="2400120" imgH="9144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727200" y="5156200"/>
                        <a:ext cx="240012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Text Placeholder 70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1898650" y="5526088"/>
            <a:ext cx="2063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050" tIns="0" rIns="1905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21</a:t>
            </a:r>
          </a:p>
        </p:txBody>
      </p:sp>
      <p:sp>
        <p:nvSpPr>
          <p:cNvPr id="45" name="Text Placeholder 37"/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122238" y="5526088"/>
            <a:ext cx="15986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EBIT potential</a:t>
            </a:r>
            <a:r>
              <a:rPr lang="en-US" sz="1200" b="1" baseline="30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2                  </a:t>
            </a:r>
            <a:endParaRPr lang="en-SG" sz="1200" b="1" baseline="30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48" name="Straight Connector 47"/>
          <p:cNvCxnSpPr/>
          <p:nvPr>
            <p:custDataLst>
              <p:tags r:id="rId21"/>
            </p:custDataLst>
          </p:nvPr>
        </p:nvCxnSpPr>
        <p:spPr bwMode="auto">
          <a:xfrm>
            <a:off x="6769100" y="2063750"/>
            <a:ext cx="0" cy="34290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>
            <p:custDataLst>
              <p:tags r:id="rId22"/>
            </p:custDataLst>
          </p:nvPr>
        </p:nvCxnSpPr>
        <p:spPr bwMode="auto">
          <a:xfrm>
            <a:off x="4991100" y="4387850"/>
            <a:ext cx="0" cy="34290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>
            <p:custDataLst>
              <p:tags r:id="rId23"/>
            </p:custDataLst>
          </p:nvPr>
        </p:nvCxnSpPr>
        <p:spPr bwMode="auto">
          <a:xfrm>
            <a:off x="5054600" y="3613150"/>
            <a:ext cx="0" cy="34290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>
            <p:custDataLst>
              <p:tags r:id="rId24"/>
            </p:custDataLst>
          </p:nvPr>
        </p:nvCxnSpPr>
        <p:spPr bwMode="auto">
          <a:xfrm>
            <a:off x="5054600" y="2838450"/>
            <a:ext cx="0" cy="34290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Object 49"/>
          <p:cNvGraphicFramePr>
            <a:graphicFrameLocks/>
          </p:cNvGraphicFramePr>
          <p:nvPr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2716940373"/>
              </p:ext>
            </p:extLst>
          </p:nvPr>
        </p:nvGraphicFramePr>
        <p:xfrm>
          <a:off x="4864100" y="1358900"/>
          <a:ext cx="2520729" cy="407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5" name="Chart" r:id="rId38" imgW="2520729" imgH="4076963" progId="MSGraph.Chart.8">
                  <p:embed followColorScheme="full"/>
                </p:oleObj>
              </mc:Choice>
              <mc:Fallback>
                <p:oleObj name="Chart" r:id="rId38" imgW="2520729" imgH="4076963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4864100" y="1358900"/>
                        <a:ext cx="2520729" cy="4076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 Placeholder 41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6794500" y="1757363"/>
            <a:ext cx="4175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050" tIns="0" rIns="1905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5E40404A-AA7C-4129-9A94-FD8B4169573D}" type="datetime'''''''8'''''''',5''''''''''''''''''25'">
              <a:rPr lang="en-US" sz="1200">
                <a:solidFill>
                  <a:schemeClr val="tx1"/>
                </a:solidFill>
                <a:cs typeface="Arial" panose="020B0604020202020204" pitchFamily="34" charset="0"/>
              </a:rPr>
              <a:pPr/>
              <a:t>8,525</a:t>
            </a:fld>
            <a:endParaRPr lang="en-SG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 useBgFill="1">
        <p:nvSpPr>
          <p:cNvPr id="52" name="Text Placeholder 45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4878388" y="4081463"/>
            <a:ext cx="290513" cy="182563"/>
          </a:xfrm>
          <a:prstGeom prst="rect">
            <a:avLst/>
          </a:prstGeom>
        </p:spPr>
        <p:txBody>
          <a:bodyPr vert="horz" wrap="none" lIns="19050" tIns="0" rIns="1905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F7C4AA2F-707E-4638-8CDB-1BA26AB61BA2}" type="datetime'32''''''''''''''''''''''''''''''0'''''''''''''''''''">
              <a:rPr lang="en-US" sz="1200">
                <a:solidFill>
                  <a:schemeClr val="tx1"/>
                </a:solidFill>
                <a:cs typeface="Arial" panose="020B0604020202020204" pitchFamily="34" charset="0"/>
              </a:rPr>
              <a:pPr/>
              <a:t>320</a:t>
            </a:fld>
            <a:endParaRPr lang="en-SG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5" name="Text Placeholder 42"/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5703888" y="2532063"/>
            <a:ext cx="4175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050" tIns="0" rIns="1905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FBA935DE-8AEB-4086-8BB6-E322C4FD814C}" type="datetime'''''''''8'''',''''''''''''0''''''''''''''''9''''''''9'''"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/>
              <a:t>8,099</a:t>
            </a:fld>
            <a:endParaRPr lang="en-SG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59" name="Object 58"/>
          <p:cNvGraphicFramePr>
            <a:graphicFrameLocks/>
          </p:cNvGraphicFramePr>
          <p:nvPr>
            <p:custDataLst>
              <p:tags r:id="rId29"/>
            </p:custDataLst>
            <p:extLst>
              <p:ext uri="{D42A27DB-BD31-4B8C-83A1-F6EECF244321}">
                <p14:modId xmlns:p14="http://schemas.microsoft.com/office/powerpoint/2010/main" val="3928372132"/>
              </p:ext>
            </p:extLst>
          </p:nvPr>
        </p:nvGraphicFramePr>
        <p:xfrm>
          <a:off x="4864100" y="5156200"/>
          <a:ext cx="240012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6" name="Chart" r:id="rId40" imgW="2400120" imgH="914400" progId="MSGraph.Chart.8">
                  <p:embed followColorScheme="full"/>
                </p:oleObj>
              </mc:Choice>
              <mc:Fallback>
                <p:oleObj name="Chart" r:id="rId40" imgW="2400120" imgH="9144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864100" y="5156200"/>
                        <a:ext cx="240012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 Placeholder 47"/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5003800" y="5513388"/>
            <a:ext cx="12223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050" tIns="0" rIns="1905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8</a:t>
            </a:r>
            <a:endParaRPr lang="en-SG" sz="1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4. Footnote"/>
          <p:cNvSpPr txBox="1">
            <a:spLocks noChangeArrowheads="1"/>
          </p:cNvSpPr>
          <p:nvPr/>
        </p:nvSpPr>
        <p:spPr bwMode="auto">
          <a:xfrm>
            <a:off x="119063" y="6026020"/>
            <a:ext cx="85486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104775" indent="-104775" defTabSz="895350">
              <a:defRPr sz="1000" baseline="0">
                <a:latin typeface="+mn-lt"/>
              </a:defRPr>
            </a:lvl1pPr>
            <a:lvl2pPr marL="1031875" defTabSz="895350">
              <a:defRPr sz="2400"/>
            </a:lvl2pPr>
            <a:lvl3pPr marL="1217613" defTabSz="895350">
              <a:defRPr sz="2400"/>
            </a:lvl3pPr>
            <a:lvl4pPr marL="1404938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1 ...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Based on industry average of EBIT margins …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1835150" y="983894"/>
            <a:ext cx="2844254" cy="387790"/>
            <a:chOff x="3167844" y="691918"/>
            <a:chExt cx="1736746" cy="387790"/>
          </a:xfrm>
        </p:grpSpPr>
        <p:cxnSp>
          <p:nvCxnSpPr>
            <p:cNvPr id="67" name="AutoShape 249"/>
            <p:cNvCxnSpPr>
              <a:cxnSpLocks noChangeShapeType="1"/>
              <a:stCxn id="68" idx="4"/>
              <a:endCxn id="68" idx="6"/>
            </p:cNvCxnSpPr>
            <p:nvPr/>
          </p:nvCxnSpPr>
          <p:spPr bwMode="auto">
            <a:xfrm>
              <a:off x="3167844" y="1079708"/>
              <a:ext cx="1736746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" name="AutoShape 250"/>
            <p:cNvSpPr>
              <a:spLocks noChangeArrowheads="1"/>
            </p:cNvSpPr>
            <p:nvPr/>
          </p:nvSpPr>
          <p:spPr bwMode="auto">
            <a:xfrm>
              <a:off x="3167844" y="691918"/>
              <a:ext cx="1736746" cy="38779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0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/>
                  <a:ea typeface="ＭＳ Ｐゴシック"/>
                </a:rPr>
                <a:t>Express and </a:t>
              </a:r>
              <a:r>
                <a:rPr lang="en-US" sz="1200" b="1">
                  <a:solidFill>
                    <a:schemeClr val="tx2"/>
                  </a:solidFill>
                  <a:latin typeface="Arial"/>
                  <a:ea typeface="ＭＳ Ｐゴシック"/>
                </a:rPr>
                <a:t>courier services</a:t>
              </a:r>
              <a:endParaRPr lang="en-US" sz="1200" b="1" dirty="0">
                <a:solidFill>
                  <a:schemeClr val="tx2"/>
                </a:solidFill>
                <a:latin typeface="Arial"/>
                <a:ea typeface="ＭＳ Ｐゴシック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ＭＳ Ｐゴシック"/>
                </a:rPr>
                <a:t>EBIT impact estimation, EUR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Arial"/>
                  <a:ea typeface="ＭＳ Ｐゴシック"/>
                </a:rPr>
                <a:t>mn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Arial"/>
                <a:ea typeface="ＭＳ Ｐゴシック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967288" y="983894"/>
            <a:ext cx="2253074" cy="387790"/>
            <a:chOff x="3167844" y="691918"/>
            <a:chExt cx="1736746" cy="387790"/>
          </a:xfrm>
        </p:grpSpPr>
        <p:cxnSp>
          <p:nvCxnSpPr>
            <p:cNvPr id="70" name="AutoShape 249"/>
            <p:cNvCxnSpPr>
              <a:cxnSpLocks noChangeShapeType="1"/>
              <a:stCxn id="71" idx="4"/>
              <a:endCxn id="71" idx="6"/>
            </p:cNvCxnSpPr>
            <p:nvPr/>
          </p:nvCxnSpPr>
          <p:spPr bwMode="auto">
            <a:xfrm>
              <a:off x="3167844" y="1079708"/>
              <a:ext cx="1736746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" name="AutoShape 250"/>
            <p:cNvSpPr>
              <a:spLocks noChangeArrowheads="1"/>
            </p:cNvSpPr>
            <p:nvPr/>
          </p:nvSpPr>
          <p:spPr bwMode="auto">
            <a:xfrm>
              <a:off x="3167844" y="691918"/>
              <a:ext cx="1736746" cy="38779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0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/>
                  <a:ea typeface="ＭＳ Ｐゴシック"/>
                </a:rPr>
                <a:t>Coal mining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ＭＳ Ｐゴシック"/>
                </a:rPr>
                <a:t>EBIT impact estimation, EUR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Arial"/>
                  <a:ea typeface="ＭＳ Ｐゴシック"/>
                </a:rPr>
                <a:t>mn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Arial"/>
                <a:ea typeface="ＭＳ Ｐゴシック"/>
              </a:endParaRPr>
            </a:p>
          </p:txBody>
        </p:sp>
      </p:grpSp>
      <p:cxnSp>
        <p:nvCxnSpPr>
          <p:cNvPr id="73" name="AutoShape 249"/>
          <p:cNvCxnSpPr>
            <a:cxnSpLocks noChangeShapeType="1"/>
          </p:cNvCxnSpPr>
          <p:nvPr/>
        </p:nvCxnSpPr>
        <p:spPr bwMode="auto">
          <a:xfrm flipH="1">
            <a:off x="7220362" y="5608731"/>
            <a:ext cx="324000" cy="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9" name="Group 88"/>
          <p:cNvGrpSpPr/>
          <p:nvPr/>
        </p:nvGrpSpPr>
        <p:grpSpPr>
          <a:xfrm>
            <a:off x="7541980" y="4401403"/>
            <a:ext cx="1297117" cy="1476000"/>
            <a:chOff x="7541980" y="3724295"/>
            <a:chExt cx="1297117" cy="1476000"/>
          </a:xfrm>
        </p:grpSpPr>
        <p:cxnSp>
          <p:nvCxnSpPr>
            <p:cNvPr id="72" name="AutoShape 249"/>
            <p:cNvCxnSpPr>
              <a:cxnSpLocks noChangeShapeType="1"/>
            </p:cNvCxnSpPr>
            <p:nvPr/>
          </p:nvCxnSpPr>
          <p:spPr bwMode="auto">
            <a:xfrm>
              <a:off x="7541980" y="3724295"/>
              <a:ext cx="0" cy="147600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TextBox 73"/>
            <p:cNvSpPr txBox="1"/>
            <p:nvPr/>
          </p:nvSpPr>
          <p:spPr>
            <a:xfrm>
              <a:off x="7615097" y="3724295"/>
              <a:ext cx="1224000" cy="1846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r>
                <a:rPr lang="en-US" sz="1200" dirty="0">
                  <a:solidFill>
                    <a:schemeClr val="tx1"/>
                  </a:solidFill>
                </a:rPr>
                <a:t>…</a:t>
              </a:r>
              <a:endParaRPr lang="en-US" sz="12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1" name="sticker">
            <a:extLst>
              <a:ext uri="{FF2B5EF4-FFF2-40B4-BE49-F238E27FC236}">
                <a16:creationId xmlns:a16="http://schemas.microsoft.com/office/drawing/2014/main" id="{A81F1AD8-A147-44A8-9804-A2E6226FF70D}"/>
              </a:ext>
            </a:extLst>
          </p:cNvPr>
          <p:cNvGrpSpPr/>
          <p:nvPr/>
        </p:nvGrpSpPr>
        <p:grpSpPr>
          <a:xfrm>
            <a:off x="7785723" y="254000"/>
            <a:ext cx="1104277" cy="210314"/>
            <a:chOff x="7785723" y="254000"/>
            <a:chExt cx="1104277" cy="210314"/>
          </a:xfrm>
        </p:grpSpPr>
        <p:sp>
          <p:nvSpPr>
            <p:cNvPr id="53" name="StickerRectangle">
              <a:extLst>
                <a:ext uri="{FF2B5EF4-FFF2-40B4-BE49-F238E27FC236}">
                  <a16:creationId xmlns:a16="http://schemas.microsoft.com/office/drawing/2014/main" id="{A5C46D93-186A-4296-A7F1-9998360EF06B}"/>
                </a:ext>
              </a:extLst>
            </p:cNvPr>
            <p:cNvSpPr/>
            <p:nvPr/>
          </p:nvSpPr>
          <p:spPr>
            <a:xfrm>
              <a:off x="7785723" y="254000"/>
              <a:ext cx="1104277" cy="210314"/>
            </a:xfrm>
            <a:prstGeom prst="leftRightArrow">
              <a:avLst>
                <a:gd name="adj1" fmla="val 10000000"/>
                <a:gd name="adj2" fmla="val 0"/>
              </a:avLst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8100" tIns="0" rIns="0" bIns="25400" rtlCol="0" anchor="t">
              <a:spAutoFit/>
            </a:bodyPr>
            <a:lstStyle/>
            <a:p>
              <a:pPr algn="r"/>
              <a:r>
                <a:rPr lang="de-DE" sz="1200" dirty="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ILLUSTRATIVE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576E201-25FE-470A-A36D-C4CC43112AF6}"/>
                </a:ext>
              </a:extLst>
            </p:cNvPr>
            <p:cNvCxnSpPr>
              <a:stCxn id="53" idx="6"/>
              <a:endCxn id="53" idx="4"/>
            </p:cNvCxnSpPr>
            <p:nvPr/>
          </p:nvCxnSpPr>
          <p:spPr>
            <a:xfrm flipH="1">
              <a:off x="7785723" y="464314"/>
              <a:ext cx="1104277" cy="0"/>
            </a:xfrm>
            <a:prstGeom prst="straightConnector1">
              <a:avLst/>
            </a:prstGeom>
            <a:ln w="190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FABAE01-EC1A-4A3F-A5FA-58184D826896}"/>
                </a:ext>
              </a:extLst>
            </p:cNvPr>
            <p:cNvCxnSpPr>
              <a:stCxn id="53" idx="2"/>
              <a:endCxn id="53" idx="4"/>
            </p:cNvCxnSpPr>
            <p:nvPr/>
          </p:nvCxnSpPr>
          <p:spPr>
            <a:xfrm>
              <a:off x="7785723" y="254000"/>
              <a:ext cx="0" cy="210314"/>
            </a:xfrm>
            <a:prstGeom prst="straightConnector1">
              <a:avLst/>
            </a:prstGeom>
            <a:ln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2478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2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924617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95" name="think-cell Slide" r:id="rId21" imgW="524" imgH="526" progId="TCLayout.ActiveDocument.1">
                  <p:embed/>
                </p:oleObj>
              </mc:Choice>
              <mc:Fallback>
                <p:oleObj name="think-cell Slide" r:id="rId21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2. Slide Title"/>
          <p:cNvSpPr txBox="1">
            <a:spLocks/>
          </p:cNvSpPr>
          <p:nvPr/>
        </p:nvSpPr>
        <p:spPr bwMode="auto">
          <a:xfrm>
            <a:off x="119063" y="230188"/>
            <a:ext cx="7297253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9535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19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444500" marR="0" lvl="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  <a:defRPr/>
            </a:pPr>
            <a:r>
              <a:rPr lang="en-US" sz="2200" kern="0" dirty="0">
                <a:latin typeface="Arial" panose="020B0604020202020204" pitchFamily="34" charset="0"/>
                <a:cs typeface="Arial" panose="020B0604020202020204" pitchFamily="34" charset="0"/>
              </a:rPr>
              <a:t>... should focus on its North America and Asia Pacific business, …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Marvin Title Tracker Circle"/>
          <p:cNvSpPr/>
          <p:nvPr/>
        </p:nvSpPr>
        <p:spPr>
          <a:xfrm>
            <a:off x="106362" y="230187"/>
            <a:ext cx="377825" cy="377825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</a:ln>
          <a:effectLst/>
        </p:spPr>
        <p:txBody>
          <a:bodyPr wrap="none" rtlCol="0" anchor="ctr" anchorCtr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6362" y="6542808"/>
            <a:ext cx="597780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000" dirty="0"/>
              <a:t>SOURCE: ...; ... ... (2014)</a:t>
            </a:r>
          </a:p>
        </p:txBody>
      </p:sp>
      <p:graphicFrame>
        <p:nvGraphicFramePr>
          <p:cNvPr id="3" name="Object 2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063792201"/>
              </p:ext>
            </p:extLst>
          </p:nvPr>
        </p:nvGraphicFramePr>
        <p:xfrm>
          <a:off x="38100" y="1689100"/>
          <a:ext cx="6832764" cy="412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96" name="Chart" r:id="rId23" imgW="6832764" imgH="4127412" progId="MSGraph.Chart.8">
                  <p:embed followColorScheme="full"/>
                </p:oleObj>
              </mc:Choice>
              <mc:Fallback>
                <p:oleObj name="Chart" r:id="rId23" imgW="6832764" imgH="4127412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8100" y="1689100"/>
                        <a:ext cx="6832764" cy="4127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0" name="Straight Connector 139"/>
          <p:cNvCxnSpPr/>
          <p:nvPr>
            <p:custDataLst>
              <p:tags r:id="rId5"/>
            </p:custDataLst>
          </p:nvPr>
        </p:nvCxnSpPr>
        <p:spPr bwMode="auto">
          <a:xfrm>
            <a:off x="6121400" y="2219325"/>
            <a:ext cx="38100" cy="63500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61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171450" y="1379538"/>
            <a:ext cx="1477963" cy="38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Operating margin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Percentage</a:t>
            </a:r>
            <a:endParaRPr lang="de-DE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4" name="Text Placeholder 303"/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100513" y="2519363"/>
            <a:ext cx="16033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149A21F3-46B7-4BA4-9E71-6FFD14EFC8B4}" type="datetime'''Bene''''l''''''''''u''x'' ''''&amp; N''''or''''d''''''ics'' '' '">
              <a:rPr lang="en-US" sz="1400">
                <a:solidFill>
                  <a:schemeClr val="tx1"/>
                </a:solidFill>
                <a:cs typeface="Arial" panose="020B0604020202020204" pitchFamily="34" charset="0"/>
              </a:rPr>
              <a:pPr/>
              <a:t>Benelux &amp; Nordics  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" name="Text Placeholder 278"/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1154113" y="4073525"/>
            <a:ext cx="59531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B4829C8E-85B4-49E2-99EE-F62E54B9453D}" type="datetime'Fr''''''a''n''''''''''''''''''''''''''ce'''">
              <a:rPr lang="en-US" sz="1400" smtClean="0">
                <a:solidFill>
                  <a:schemeClr val="tx1"/>
                </a:solidFill>
                <a:cs typeface="Arial" panose="020B0604020202020204" pitchFamily="34" charset="0"/>
              </a:rPr>
              <a:pPr/>
              <a:t>France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6" name="Text Placeholder 317"/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1352550" y="3814763"/>
            <a:ext cx="225425" cy="212725"/>
          </a:xfrm>
          <a:prstGeom prst="rect">
            <a:avLst/>
          </a:prstGeom>
          <a:solidFill>
            <a:srgbClr val="D9D9D9"/>
          </a:solidFill>
        </p:spPr>
        <p:txBody>
          <a:bodyPr vert="horz" wrap="none" lIns="22225" tIns="0" rIns="22225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A2848346-6F0B-44B6-8875-7E36E36FD998}" type="datetime'''''2''''''''''''''''''''''''''''''''''''''''''''''2'''">
              <a:rPr lang="en-US"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de-DE" sz="1400" dirty="0">
              <a:solidFill>
                <a:schemeClr val="tx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5" name="Text Placeholder 322"/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5105400" y="3198813"/>
            <a:ext cx="225425" cy="212725"/>
          </a:xfrm>
          <a:prstGeom prst="rect">
            <a:avLst/>
          </a:prstGeom>
          <a:solidFill>
            <a:srgbClr val="D9D9D9"/>
          </a:solidFill>
        </p:spPr>
        <p:txBody>
          <a:bodyPr vert="horz" wrap="none" lIns="22225" tIns="0" rIns="22225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F3C5D8E6-9233-47DB-995C-C5B1A544FBEB}" type="datetime'''''''''2''6'''''''''''''''''''''''''''''''''''''">
              <a:rPr lang="en-US"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de-DE" sz="1400" dirty="0">
              <a:solidFill>
                <a:schemeClr val="tx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Text Placeholder 260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4889500" y="5734050"/>
            <a:ext cx="1851025" cy="38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F467B5A6-E388-493C-8FE5-444115FA8CFB}" type="datetime'''''''''C''''''''''''''''''''''''''''A''''''G''''''''''R'''''">
              <a:rPr lang="en-US" sz="1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/>
              <a:t>CAGR</a:t>
            </a:fld>
            <a:b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Percentage, 2013-2014</a:t>
            </a:r>
            <a:endParaRPr lang="de-DE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1" name="Text Placeholder 311"/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752975" y="4260850"/>
            <a:ext cx="48736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7E4B22D4-B634-4686-A4BC-A3EB7EA66528}" type="datetime'I''''''b''e''''r''''i''''''''''''''''''''a''''''''''''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</a:pPr>
              <a:t>Iberia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9" name="Text Placeholder 309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3017838" y="3211513"/>
            <a:ext cx="2065338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ED75ADC7-92C7-4BDB-BA45-5BB5BE61C012}" type="datetime'Ce''n''''t''ra''''''''''l'' ''&amp; E''a''ster''n ''E''u''r''ope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</a:pPr>
              <a:t>Central &amp; Eastern Europe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0" name="Text Placeholder 310"/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5373688" y="3952875"/>
            <a:ext cx="126206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B6CD05AD-9721-4F2A-AFF6-CA91F7B654B8}" type="datetime'''''''N''''''''or''''''''''t''''''h Am''er''ic''''a'''''''''">
              <a:rPr lang="en-US" sz="1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</a:pPr>
              <a:t>North America</a:t>
            </a:fld>
            <a:endParaRPr lang="de-DE" sz="1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2" name="Text Placeholder 312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5503863" y="2006600"/>
            <a:ext cx="1106488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5F4594EA-7075-4AF6-9968-5DF0F28FFCE3}" type="datetime'''''A''''''''''''si''''''''a P''''''''a''''c''''ific'''''">
              <a:rPr lang="en-US" sz="1400" b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</a:pPr>
              <a:t>Asia Pacific</a:t>
            </a:fld>
            <a:r>
              <a:rPr lang="en-US" sz="1400" b="1" baseline="30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lang="de-DE" sz="1400" b="1" baseline="30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2" name="Text Placeholder 277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3698876" y="3509963"/>
            <a:ext cx="77311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9D33BF76-0F59-43A6-8C81-14F90BDD3A92}" type="datetime'Ge''''r''''''''''''''''''''''''''''ma''''ny'''''''">
              <a:rPr lang="en-US" sz="1400" smtClean="0">
                <a:solidFill>
                  <a:schemeClr val="tx1"/>
                </a:solidFill>
                <a:cs typeface="Arial" panose="020B0604020202020204" pitchFamily="34" charset="0"/>
              </a:rPr>
              <a:pPr/>
              <a:t>Germany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1" name="Text Placeholder 276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4727575" y="2903538"/>
            <a:ext cx="1100138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28EBE8CA-BA3D-430B-A1DE-3CFEF37BB070}" type="datetime'U''''K'' &amp;'''''''''' ''''I''''''''r''''''e''l''''''''a''''nd '">
              <a:rPr lang="en-US" sz="1400">
                <a:solidFill>
                  <a:schemeClr val="tx1"/>
                </a:solidFill>
                <a:cs typeface="Arial" panose="020B0604020202020204" pitchFamily="34" charset="0"/>
              </a:rPr>
              <a:pPr/>
              <a:t>UK &amp; Ireland 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119064" y="1016732"/>
            <a:ext cx="6505574" cy="233902"/>
            <a:chOff x="3167844" y="845806"/>
            <a:chExt cx="1736746" cy="233902"/>
          </a:xfrm>
        </p:grpSpPr>
        <p:cxnSp>
          <p:nvCxnSpPr>
            <p:cNvPr id="94" name="AutoShape 249"/>
            <p:cNvCxnSpPr>
              <a:cxnSpLocks noChangeShapeType="1"/>
              <a:stCxn id="95" idx="4"/>
              <a:endCxn id="95" idx="6"/>
            </p:cNvCxnSpPr>
            <p:nvPr/>
          </p:nvCxnSpPr>
          <p:spPr bwMode="auto">
            <a:xfrm>
              <a:off x="3167844" y="1079708"/>
              <a:ext cx="1736746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5" name="AutoShape 250"/>
            <p:cNvSpPr>
              <a:spLocks noChangeArrowheads="1"/>
            </p:cNvSpPr>
            <p:nvPr/>
          </p:nvSpPr>
          <p:spPr bwMode="auto">
            <a:xfrm>
              <a:off x="3167844" y="845806"/>
              <a:ext cx="1736746" cy="23390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0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2"/>
                  </a:solidFill>
                  <a:latin typeface="Arial"/>
                  <a:ea typeface="ＭＳ Ｐゴシック"/>
                </a:rPr>
                <a:t>Market dynamics per region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ea typeface="ＭＳ Ｐゴシック"/>
              </a:endParaRPr>
            </a:p>
          </p:txBody>
        </p:sp>
      </p:grpSp>
      <p:sp>
        <p:nvSpPr>
          <p:cNvPr id="99" name="Oval 98"/>
          <p:cNvSpPr/>
          <p:nvPr>
            <p:custDataLst>
              <p:tags r:id="rId18"/>
            </p:custDataLst>
          </p:nvPr>
        </p:nvSpPr>
        <p:spPr bwMode="auto">
          <a:xfrm>
            <a:off x="3876675" y="1384300"/>
            <a:ext cx="193675" cy="193675"/>
          </a:xfrm>
          <a:prstGeom prst="ellipse">
            <a:avLst/>
          </a:prstGeom>
          <a:solidFill>
            <a:srgbClr val="D9D9D9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Text Placeholder 308"/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4171950" y="1382713"/>
            <a:ext cx="2452688" cy="42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Diameter based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on market size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EUR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mn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, 2014</a:t>
            </a:r>
            <a:endParaRPr lang="de-DE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00" name="4. Footnote"/>
          <p:cNvSpPr txBox="1">
            <a:spLocks noChangeArrowheads="1"/>
          </p:cNvSpPr>
          <p:nvPr/>
        </p:nvSpPr>
        <p:spPr bwMode="auto">
          <a:xfrm>
            <a:off x="119063" y="6179909"/>
            <a:ext cx="8548687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104775" indent="-104775" defTabSz="895350">
              <a:defRPr sz="1000" baseline="0">
                <a:latin typeface="+mn-lt"/>
              </a:defRPr>
            </a:lvl1pPr>
            <a:lvl2pPr marL="1031875" defTabSz="895350">
              <a:defRPr sz="2400"/>
            </a:lvl2pPr>
            <a:lvl3pPr marL="1217613" defTabSz="895350">
              <a:defRPr sz="2400"/>
            </a:lvl3pPr>
            <a:lvl4pPr marL="1404938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Incl. smaller business units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 ...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883054" y="1382713"/>
            <a:ext cx="2016000" cy="3846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158" name="Rectangle 157"/>
          <p:cNvSpPr>
            <a:spLocks/>
          </p:cNvSpPr>
          <p:nvPr/>
        </p:nvSpPr>
        <p:spPr>
          <a:xfrm>
            <a:off x="6956213" y="1722699"/>
            <a:ext cx="1869683" cy="1219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6967940" y="1016732"/>
            <a:ext cx="1813552" cy="188596"/>
            <a:chOff x="6285098" y="703477"/>
            <a:chExt cx="1813552" cy="188596"/>
          </a:xfrm>
        </p:grpSpPr>
        <p:sp>
          <p:nvSpPr>
            <p:cNvPr id="160" name="Rectangle 159"/>
            <p:cNvSpPr>
              <a:spLocks/>
            </p:cNvSpPr>
            <p:nvPr/>
          </p:nvSpPr>
          <p:spPr>
            <a:xfrm>
              <a:off x="6285098" y="712073"/>
              <a:ext cx="18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586650" y="703477"/>
              <a:ext cx="1512000" cy="1846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r>
                <a:rPr lang="en-US" sz="1200" dirty="0"/>
                <a:t>Detailed on next page</a:t>
              </a: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6967940" y="1487858"/>
            <a:ext cx="1846032" cy="1680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400" b="1" dirty="0">
                <a:solidFill>
                  <a:schemeClr val="tx2"/>
                </a:solidFill>
              </a:rPr>
              <a:t>Key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... should </a:t>
            </a:r>
            <a:r>
              <a:rPr lang="en-US" sz="1400" b="1" dirty="0">
                <a:solidFill>
                  <a:schemeClr val="tx2"/>
                </a:solidFill>
              </a:rPr>
              <a:t>focus growth activities </a:t>
            </a:r>
            <a:r>
              <a:rPr lang="en-US" sz="1400" dirty="0"/>
              <a:t>on two regions:</a:t>
            </a:r>
          </a:p>
          <a:p>
            <a:pPr marL="627063" lvl="1">
              <a:buFont typeface="Symbol" panose="05050102010706020507" pitchFamily="18" charset="2"/>
              <a:buChar char="-"/>
            </a:pPr>
            <a:r>
              <a:rPr lang="en-US" sz="1400" dirty="0"/>
              <a:t>North America</a:t>
            </a:r>
          </a:p>
          <a:p>
            <a:pPr marL="627063" lvl="1">
              <a:buFont typeface="Symbol" panose="05050102010706020507" pitchFamily="18" charset="2"/>
              <a:buChar char="-"/>
            </a:pPr>
            <a:r>
              <a:rPr lang="en-US" sz="1400" dirty="0"/>
              <a:t>Asia Pacific</a:t>
            </a:r>
            <a:endParaRPr lang="en-US" sz="1400" baseline="30000" dirty="0"/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en-US" sz="1400" dirty="0"/>
              <a:t>…</a:t>
            </a:r>
          </a:p>
        </p:txBody>
      </p:sp>
      <p:grpSp>
        <p:nvGrpSpPr>
          <p:cNvPr id="33" name="sticker">
            <a:extLst>
              <a:ext uri="{FF2B5EF4-FFF2-40B4-BE49-F238E27FC236}">
                <a16:creationId xmlns:a16="http://schemas.microsoft.com/office/drawing/2014/main" id="{9FD5D43A-403B-4CCB-BF4D-F2A17A0FF81A}"/>
              </a:ext>
            </a:extLst>
          </p:cNvPr>
          <p:cNvGrpSpPr/>
          <p:nvPr/>
        </p:nvGrpSpPr>
        <p:grpSpPr>
          <a:xfrm>
            <a:off x="7785723" y="254000"/>
            <a:ext cx="1104277" cy="210314"/>
            <a:chOff x="7785723" y="254000"/>
            <a:chExt cx="1104277" cy="210314"/>
          </a:xfrm>
        </p:grpSpPr>
        <p:sp>
          <p:nvSpPr>
            <p:cNvPr id="34" name="StickerRectangle">
              <a:extLst>
                <a:ext uri="{FF2B5EF4-FFF2-40B4-BE49-F238E27FC236}">
                  <a16:creationId xmlns:a16="http://schemas.microsoft.com/office/drawing/2014/main" id="{F439C22F-ADB0-46DB-8310-4FC4EF7032D9}"/>
                </a:ext>
              </a:extLst>
            </p:cNvPr>
            <p:cNvSpPr/>
            <p:nvPr/>
          </p:nvSpPr>
          <p:spPr>
            <a:xfrm>
              <a:off x="7785723" y="254000"/>
              <a:ext cx="1104277" cy="210314"/>
            </a:xfrm>
            <a:prstGeom prst="leftRightArrow">
              <a:avLst>
                <a:gd name="adj1" fmla="val 10000000"/>
                <a:gd name="adj2" fmla="val 0"/>
              </a:avLst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8100" tIns="0" rIns="0" bIns="25400" rtlCol="0" anchor="t">
              <a:spAutoFit/>
            </a:bodyPr>
            <a:lstStyle/>
            <a:p>
              <a:pPr algn="r"/>
              <a:r>
                <a:rPr lang="de-DE" sz="1200" dirty="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ILLUSTRATIVE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C31A335-1D11-486F-B3CE-D5BDAB5536E6}"/>
                </a:ext>
              </a:extLst>
            </p:cNvPr>
            <p:cNvCxnSpPr>
              <a:stCxn id="34" idx="6"/>
              <a:endCxn id="34" idx="4"/>
            </p:cNvCxnSpPr>
            <p:nvPr/>
          </p:nvCxnSpPr>
          <p:spPr>
            <a:xfrm flipH="1">
              <a:off x="7785723" y="464314"/>
              <a:ext cx="1104277" cy="0"/>
            </a:xfrm>
            <a:prstGeom prst="straightConnector1">
              <a:avLst/>
            </a:prstGeom>
            <a:ln w="190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1F8F960-1776-478A-9D19-A78185F90F0F}"/>
                </a:ext>
              </a:extLst>
            </p:cNvPr>
            <p:cNvCxnSpPr>
              <a:stCxn id="34" idx="2"/>
              <a:endCxn id="34" idx="4"/>
            </p:cNvCxnSpPr>
            <p:nvPr/>
          </p:nvCxnSpPr>
          <p:spPr>
            <a:xfrm>
              <a:off x="7785723" y="254000"/>
              <a:ext cx="0" cy="210314"/>
            </a:xfrm>
            <a:prstGeom prst="straightConnector1">
              <a:avLst/>
            </a:prstGeom>
            <a:ln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4925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2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4" name="think-cell Slide" r:id="rId35" imgW="524" imgH="526" progId="TCLayout.ActiveDocument.1">
                  <p:embed/>
                </p:oleObj>
              </mc:Choice>
              <mc:Fallback>
                <p:oleObj name="think-cell Slide" r:id="rId35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16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2. Slide Title"/>
          <p:cNvSpPr txBox="1">
            <a:spLocks/>
          </p:cNvSpPr>
          <p:nvPr/>
        </p:nvSpPr>
        <p:spPr bwMode="auto">
          <a:xfrm>
            <a:off x="119063" y="230188"/>
            <a:ext cx="740526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9535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19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444500" marR="0" lvl="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  <a:defRPr/>
            </a:pPr>
            <a:r>
              <a:rPr lang="en-US" sz="2200" kern="0" dirty="0">
                <a:latin typeface="Arial" panose="020B0604020202020204" pitchFamily="34" charset="0"/>
                <a:cs typeface="Arial" panose="020B0604020202020204" pitchFamily="34" charset="0"/>
              </a:rPr>
              <a:t>To capture growth opportunities in North America and Asia Pacific, ...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Marvin Title Tracker Circle"/>
          <p:cNvSpPr/>
          <p:nvPr/>
        </p:nvSpPr>
        <p:spPr>
          <a:xfrm>
            <a:off x="106362" y="230187"/>
            <a:ext cx="377825" cy="377825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</a:ln>
          <a:effectLst/>
        </p:spPr>
        <p:txBody>
          <a:bodyPr wrap="none" rtlCol="0" anchor="ctr" anchorCtr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B2</a:t>
            </a:r>
          </a:p>
        </p:txBody>
      </p:sp>
      <p:grpSp>
        <p:nvGrpSpPr>
          <p:cNvPr id="14" name="ACET"/>
          <p:cNvGrpSpPr>
            <a:grpSpLocks/>
          </p:cNvGrpSpPr>
          <p:nvPr/>
        </p:nvGrpSpPr>
        <p:grpSpPr bwMode="auto">
          <a:xfrm>
            <a:off x="119062" y="973528"/>
            <a:ext cx="1787299" cy="233363"/>
            <a:chOff x="915" y="883"/>
            <a:chExt cx="2686" cy="147"/>
          </a:xfrm>
        </p:grpSpPr>
        <p:cxnSp>
          <p:nvCxnSpPr>
            <p:cNvPr id="15" name="AutoShape 249"/>
            <p:cNvCxnSpPr>
              <a:cxnSpLocks noChangeShapeType="1"/>
              <a:stCxn id="16" idx="4"/>
              <a:endCxn id="16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AutoShape 250"/>
            <p:cNvSpPr>
              <a:spLocks noChangeArrowheads="1"/>
            </p:cNvSpPr>
            <p:nvPr/>
          </p:nvSpPr>
          <p:spPr bwMode="auto">
            <a:xfrm>
              <a:off x="915" y="883"/>
              <a:ext cx="2686" cy="14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400" b="1" baseline="0" noProof="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</a:t>
              </a:r>
            </a:p>
          </p:txBody>
        </p:sp>
      </p:grpSp>
      <p:grpSp>
        <p:nvGrpSpPr>
          <p:cNvPr id="17" name="ACET"/>
          <p:cNvGrpSpPr>
            <a:grpSpLocks/>
          </p:cNvGrpSpPr>
          <p:nvPr/>
        </p:nvGrpSpPr>
        <p:grpSpPr bwMode="auto">
          <a:xfrm>
            <a:off x="2045711" y="973528"/>
            <a:ext cx="2994341" cy="233363"/>
            <a:chOff x="915" y="883"/>
            <a:chExt cx="2686" cy="147"/>
          </a:xfrm>
        </p:grpSpPr>
        <p:cxnSp>
          <p:nvCxnSpPr>
            <p:cNvPr id="18" name="AutoShape 249"/>
            <p:cNvCxnSpPr>
              <a:cxnSpLocks noChangeShapeType="1"/>
              <a:stCxn id="19" idx="4"/>
              <a:endCxn id="19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AutoShape 250"/>
            <p:cNvSpPr>
              <a:spLocks noChangeArrowheads="1"/>
            </p:cNvSpPr>
            <p:nvPr/>
          </p:nvSpPr>
          <p:spPr bwMode="auto">
            <a:xfrm>
              <a:off x="915" y="883"/>
              <a:ext cx="2686" cy="14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400" b="1" baseline="0" noProof="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Rationale for prioritization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9062" y="1338542"/>
            <a:ext cx="1620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400" b="1" dirty="0">
                <a:solidFill>
                  <a:schemeClr val="tx2"/>
                </a:solidFill>
              </a:rPr>
              <a:t>North America</a:t>
            </a:r>
          </a:p>
        </p:txBody>
      </p:sp>
      <p:grpSp>
        <p:nvGrpSpPr>
          <p:cNvPr id="21" name="ACET"/>
          <p:cNvGrpSpPr>
            <a:grpSpLocks/>
          </p:cNvGrpSpPr>
          <p:nvPr/>
        </p:nvGrpSpPr>
        <p:grpSpPr bwMode="auto">
          <a:xfrm>
            <a:off x="5179402" y="973528"/>
            <a:ext cx="3785086" cy="233363"/>
            <a:chOff x="915" y="883"/>
            <a:chExt cx="2686" cy="147"/>
          </a:xfrm>
        </p:grpSpPr>
        <p:cxnSp>
          <p:nvCxnSpPr>
            <p:cNvPr id="24" name="AutoShape 249"/>
            <p:cNvCxnSpPr>
              <a:cxnSpLocks noChangeShapeType="1"/>
              <a:stCxn id="25" idx="4"/>
              <a:endCxn id="25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AutoShape 250"/>
            <p:cNvSpPr>
              <a:spLocks noChangeArrowheads="1"/>
            </p:cNvSpPr>
            <p:nvPr/>
          </p:nvSpPr>
          <p:spPr bwMode="auto">
            <a:xfrm>
              <a:off x="915" y="883"/>
              <a:ext cx="2686" cy="14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Measures to grow in region</a:t>
              </a:r>
              <a:endParaRPr lang="en-US" sz="1400" baseline="0" noProof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Freeform 87"/>
          <p:cNvSpPr>
            <a:spLocks noEditPoints="1"/>
          </p:cNvSpPr>
          <p:nvPr/>
        </p:nvSpPr>
        <p:spPr bwMode="auto">
          <a:xfrm>
            <a:off x="301798" y="1874184"/>
            <a:ext cx="1457798" cy="1522152"/>
          </a:xfrm>
          <a:custGeom>
            <a:avLst/>
            <a:gdLst>
              <a:gd name="T0" fmla="*/ 1746 w 3262"/>
              <a:gd name="T1" fmla="*/ 306 h 3406"/>
              <a:gd name="T2" fmla="*/ 1812 w 3262"/>
              <a:gd name="T3" fmla="*/ 422 h 3406"/>
              <a:gd name="T4" fmla="*/ 1894 w 3262"/>
              <a:gd name="T5" fmla="*/ 302 h 3406"/>
              <a:gd name="T6" fmla="*/ 1792 w 3262"/>
              <a:gd name="T7" fmla="*/ 462 h 3406"/>
              <a:gd name="T8" fmla="*/ 802 w 3262"/>
              <a:gd name="T9" fmla="*/ 1188 h 3406"/>
              <a:gd name="T10" fmla="*/ 1706 w 3262"/>
              <a:gd name="T11" fmla="*/ 308 h 3406"/>
              <a:gd name="T12" fmla="*/ 1580 w 3262"/>
              <a:gd name="T13" fmla="*/ 316 h 3406"/>
              <a:gd name="T14" fmla="*/ 3046 w 3262"/>
              <a:gd name="T15" fmla="*/ 1250 h 3406"/>
              <a:gd name="T16" fmla="*/ 2636 w 3262"/>
              <a:gd name="T17" fmla="*/ 992 h 3406"/>
              <a:gd name="T18" fmla="*/ 2310 w 3262"/>
              <a:gd name="T19" fmla="*/ 1086 h 3406"/>
              <a:gd name="T20" fmla="*/ 2324 w 3262"/>
              <a:gd name="T21" fmla="*/ 1502 h 3406"/>
              <a:gd name="T22" fmla="*/ 1932 w 3262"/>
              <a:gd name="T23" fmla="*/ 1196 h 3406"/>
              <a:gd name="T24" fmla="*/ 2056 w 3262"/>
              <a:gd name="T25" fmla="*/ 962 h 3406"/>
              <a:gd name="T26" fmla="*/ 2126 w 3262"/>
              <a:gd name="T27" fmla="*/ 718 h 3406"/>
              <a:gd name="T28" fmla="*/ 2220 w 3262"/>
              <a:gd name="T29" fmla="*/ 732 h 3406"/>
              <a:gd name="T30" fmla="*/ 2356 w 3262"/>
              <a:gd name="T31" fmla="*/ 870 h 3406"/>
              <a:gd name="T32" fmla="*/ 2504 w 3262"/>
              <a:gd name="T33" fmla="*/ 766 h 3406"/>
              <a:gd name="T34" fmla="*/ 2290 w 3262"/>
              <a:gd name="T35" fmla="*/ 540 h 3406"/>
              <a:gd name="T36" fmla="*/ 1978 w 3262"/>
              <a:gd name="T37" fmla="*/ 624 h 3406"/>
              <a:gd name="T38" fmla="*/ 1952 w 3262"/>
              <a:gd name="T39" fmla="*/ 676 h 3406"/>
              <a:gd name="T40" fmla="*/ 1872 w 3262"/>
              <a:gd name="T41" fmla="*/ 676 h 3406"/>
              <a:gd name="T42" fmla="*/ 1680 w 3262"/>
              <a:gd name="T43" fmla="*/ 702 h 3406"/>
              <a:gd name="T44" fmla="*/ 1548 w 3262"/>
              <a:gd name="T45" fmla="*/ 392 h 3406"/>
              <a:gd name="T46" fmla="*/ 1468 w 3262"/>
              <a:gd name="T47" fmla="*/ 612 h 3406"/>
              <a:gd name="T48" fmla="*/ 1508 w 3262"/>
              <a:gd name="T49" fmla="*/ 700 h 3406"/>
              <a:gd name="T50" fmla="*/ 1248 w 3262"/>
              <a:gd name="T51" fmla="*/ 504 h 3406"/>
              <a:gd name="T52" fmla="*/ 990 w 3262"/>
              <a:gd name="T53" fmla="*/ 242 h 3406"/>
              <a:gd name="T54" fmla="*/ 692 w 3262"/>
              <a:gd name="T55" fmla="*/ 296 h 3406"/>
              <a:gd name="T56" fmla="*/ 564 w 3262"/>
              <a:gd name="T57" fmla="*/ 366 h 3406"/>
              <a:gd name="T58" fmla="*/ 394 w 3262"/>
              <a:gd name="T59" fmla="*/ 606 h 3406"/>
              <a:gd name="T60" fmla="*/ 222 w 3262"/>
              <a:gd name="T61" fmla="*/ 690 h 3406"/>
              <a:gd name="T62" fmla="*/ 628 w 3262"/>
              <a:gd name="T63" fmla="*/ 722 h 3406"/>
              <a:gd name="T64" fmla="*/ 798 w 3262"/>
              <a:gd name="T65" fmla="*/ 1058 h 3406"/>
              <a:gd name="T66" fmla="*/ 868 w 3262"/>
              <a:gd name="T67" fmla="*/ 1348 h 3406"/>
              <a:gd name="T68" fmla="*/ 774 w 3262"/>
              <a:gd name="T69" fmla="*/ 1956 h 3406"/>
              <a:gd name="T70" fmla="*/ 980 w 3262"/>
              <a:gd name="T71" fmla="*/ 2546 h 3406"/>
              <a:gd name="T72" fmla="*/ 1178 w 3262"/>
              <a:gd name="T73" fmla="*/ 2946 h 3406"/>
              <a:gd name="T74" fmla="*/ 1082 w 3262"/>
              <a:gd name="T75" fmla="*/ 2494 h 3406"/>
              <a:gd name="T76" fmla="*/ 1370 w 3262"/>
              <a:gd name="T77" fmla="*/ 3090 h 3406"/>
              <a:gd name="T78" fmla="*/ 2036 w 3262"/>
              <a:gd name="T79" fmla="*/ 3336 h 3406"/>
              <a:gd name="T80" fmla="*/ 2212 w 3262"/>
              <a:gd name="T81" fmla="*/ 3044 h 3406"/>
              <a:gd name="T82" fmla="*/ 1764 w 3262"/>
              <a:gd name="T83" fmla="*/ 3060 h 3406"/>
              <a:gd name="T84" fmla="*/ 2022 w 3262"/>
              <a:gd name="T85" fmla="*/ 2652 h 3406"/>
              <a:gd name="T86" fmla="*/ 2312 w 3262"/>
              <a:gd name="T87" fmla="*/ 2630 h 3406"/>
              <a:gd name="T88" fmla="*/ 2490 w 3262"/>
              <a:gd name="T89" fmla="*/ 2478 h 3406"/>
              <a:gd name="T90" fmla="*/ 2646 w 3262"/>
              <a:gd name="T91" fmla="*/ 2232 h 3406"/>
              <a:gd name="T92" fmla="*/ 2780 w 3262"/>
              <a:gd name="T93" fmla="*/ 1948 h 3406"/>
              <a:gd name="T94" fmla="*/ 2952 w 3262"/>
              <a:gd name="T95" fmla="*/ 1762 h 3406"/>
              <a:gd name="T96" fmla="*/ 2926 w 3262"/>
              <a:gd name="T97" fmla="*/ 1614 h 3406"/>
              <a:gd name="T98" fmla="*/ 2942 w 3262"/>
              <a:gd name="T99" fmla="*/ 1428 h 3406"/>
              <a:gd name="T100" fmla="*/ 3210 w 3262"/>
              <a:gd name="T101" fmla="*/ 1478 h 3406"/>
              <a:gd name="T102" fmla="*/ 862 w 3262"/>
              <a:gd name="T103" fmla="*/ 1022 h 3406"/>
              <a:gd name="T104" fmla="*/ 1862 w 3262"/>
              <a:gd name="T105" fmla="*/ 782 h 3406"/>
              <a:gd name="T106" fmla="*/ 2158 w 3262"/>
              <a:gd name="T107" fmla="*/ 1684 h 3406"/>
              <a:gd name="T108" fmla="*/ 2142 w 3262"/>
              <a:gd name="T109" fmla="*/ 1994 h 3406"/>
              <a:gd name="T110" fmla="*/ 2354 w 3262"/>
              <a:gd name="T111" fmla="*/ 1862 h 3406"/>
              <a:gd name="T112" fmla="*/ 2494 w 3262"/>
              <a:gd name="T113" fmla="*/ 1904 h 3406"/>
              <a:gd name="T114" fmla="*/ 1848 w 3262"/>
              <a:gd name="T115" fmla="*/ 420 h 3406"/>
              <a:gd name="T116" fmla="*/ 1908 w 3262"/>
              <a:gd name="T117" fmla="*/ 422 h 3406"/>
              <a:gd name="T118" fmla="*/ 2044 w 3262"/>
              <a:gd name="T119" fmla="*/ 340 h 3406"/>
              <a:gd name="T120" fmla="*/ 1944 w 3262"/>
              <a:gd name="T121" fmla="*/ 62 h 3406"/>
              <a:gd name="T122" fmla="*/ 1980 w 3262"/>
              <a:gd name="T123" fmla="*/ 160 h 3406"/>
              <a:gd name="T124" fmla="*/ 42 w 3262"/>
              <a:gd name="T125" fmla="*/ 578 h 3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62" h="3406">
                <a:moveTo>
                  <a:pt x="2236" y="1026"/>
                </a:moveTo>
                <a:lnTo>
                  <a:pt x="2238" y="1028"/>
                </a:lnTo>
                <a:lnTo>
                  <a:pt x="2238" y="1028"/>
                </a:lnTo>
                <a:lnTo>
                  <a:pt x="2240" y="1028"/>
                </a:lnTo>
                <a:lnTo>
                  <a:pt x="2240" y="1028"/>
                </a:lnTo>
                <a:lnTo>
                  <a:pt x="2242" y="1030"/>
                </a:lnTo>
                <a:lnTo>
                  <a:pt x="2242" y="1030"/>
                </a:lnTo>
                <a:lnTo>
                  <a:pt x="2244" y="1030"/>
                </a:lnTo>
                <a:lnTo>
                  <a:pt x="2244" y="1030"/>
                </a:lnTo>
                <a:lnTo>
                  <a:pt x="2248" y="1034"/>
                </a:lnTo>
                <a:lnTo>
                  <a:pt x="2250" y="1036"/>
                </a:lnTo>
                <a:lnTo>
                  <a:pt x="2250" y="1036"/>
                </a:lnTo>
                <a:lnTo>
                  <a:pt x="2252" y="1036"/>
                </a:lnTo>
                <a:lnTo>
                  <a:pt x="2256" y="1036"/>
                </a:lnTo>
                <a:lnTo>
                  <a:pt x="2256" y="1036"/>
                </a:lnTo>
                <a:lnTo>
                  <a:pt x="2258" y="1036"/>
                </a:lnTo>
                <a:lnTo>
                  <a:pt x="2260" y="1034"/>
                </a:lnTo>
                <a:lnTo>
                  <a:pt x="2260" y="1034"/>
                </a:lnTo>
                <a:lnTo>
                  <a:pt x="2260" y="1032"/>
                </a:lnTo>
                <a:lnTo>
                  <a:pt x="2260" y="1000"/>
                </a:lnTo>
                <a:lnTo>
                  <a:pt x="2262" y="996"/>
                </a:lnTo>
                <a:lnTo>
                  <a:pt x="2262" y="996"/>
                </a:lnTo>
                <a:lnTo>
                  <a:pt x="2262" y="996"/>
                </a:lnTo>
                <a:lnTo>
                  <a:pt x="2262" y="990"/>
                </a:lnTo>
                <a:lnTo>
                  <a:pt x="2262" y="990"/>
                </a:lnTo>
                <a:lnTo>
                  <a:pt x="2262" y="988"/>
                </a:lnTo>
                <a:lnTo>
                  <a:pt x="2260" y="986"/>
                </a:lnTo>
                <a:lnTo>
                  <a:pt x="2258" y="984"/>
                </a:lnTo>
                <a:lnTo>
                  <a:pt x="2258" y="984"/>
                </a:lnTo>
                <a:lnTo>
                  <a:pt x="2256" y="982"/>
                </a:lnTo>
                <a:lnTo>
                  <a:pt x="2250" y="982"/>
                </a:lnTo>
                <a:lnTo>
                  <a:pt x="2250" y="982"/>
                </a:lnTo>
                <a:lnTo>
                  <a:pt x="2250" y="982"/>
                </a:lnTo>
                <a:lnTo>
                  <a:pt x="2248" y="980"/>
                </a:lnTo>
                <a:lnTo>
                  <a:pt x="2246" y="980"/>
                </a:lnTo>
                <a:lnTo>
                  <a:pt x="2246" y="980"/>
                </a:lnTo>
                <a:lnTo>
                  <a:pt x="2244" y="982"/>
                </a:lnTo>
                <a:lnTo>
                  <a:pt x="2242" y="982"/>
                </a:lnTo>
                <a:lnTo>
                  <a:pt x="2238" y="982"/>
                </a:lnTo>
                <a:lnTo>
                  <a:pt x="2238" y="982"/>
                </a:lnTo>
                <a:lnTo>
                  <a:pt x="2236" y="984"/>
                </a:lnTo>
                <a:lnTo>
                  <a:pt x="2234" y="984"/>
                </a:lnTo>
                <a:lnTo>
                  <a:pt x="2234" y="984"/>
                </a:lnTo>
                <a:lnTo>
                  <a:pt x="2232" y="988"/>
                </a:lnTo>
                <a:lnTo>
                  <a:pt x="2232" y="988"/>
                </a:lnTo>
                <a:lnTo>
                  <a:pt x="2232" y="990"/>
                </a:lnTo>
                <a:lnTo>
                  <a:pt x="2232" y="990"/>
                </a:lnTo>
                <a:lnTo>
                  <a:pt x="2230" y="992"/>
                </a:lnTo>
                <a:lnTo>
                  <a:pt x="2230" y="998"/>
                </a:lnTo>
                <a:lnTo>
                  <a:pt x="2228" y="1002"/>
                </a:lnTo>
                <a:lnTo>
                  <a:pt x="2228" y="1002"/>
                </a:lnTo>
                <a:lnTo>
                  <a:pt x="2228" y="1004"/>
                </a:lnTo>
                <a:lnTo>
                  <a:pt x="2228" y="1010"/>
                </a:lnTo>
                <a:lnTo>
                  <a:pt x="2228" y="1010"/>
                </a:lnTo>
                <a:lnTo>
                  <a:pt x="2228" y="1010"/>
                </a:lnTo>
                <a:lnTo>
                  <a:pt x="2230" y="1014"/>
                </a:lnTo>
                <a:lnTo>
                  <a:pt x="2232" y="1018"/>
                </a:lnTo>
                <a:lnTo>
                  <a:pt x="2232" y="1018"/>
                </a:lnTo>
                <a:lnTo>
                  <a:pt x="2234" y="1020"/>
                </a:lnTo>
                <a:lnTo>
                  <a:pt x="2234" y="1020"/>
                </a:lnTo>
                <a:lnTo>
                  <a:pt x="2234" y="1024"/>
                </a:lnTo>
                <a:lnTo>
                  <a:pt x="2234" y="1024"/>
                </a:lnTo>
                <a:lnTo>
                  <a:pt x="2236" y="1026"/>
                </a:lnTo>
                <a:lnTo>
                  <a:pt x="2236" y="1026"/>
                </a:lnTo>
                <a:close/>
                <a:moveTo>
                  <a:pt x="1652" y="256"/>
                </a:moveTo>
                <a:lnTo>
                  <a:pt x="1652" y="256"/>
                </a:lnTo>
                <a:lnTo>
                  <a:pt x="1656" y="258"/>
                </a:lnTo>
                <a:lnTo>
                  <a:pt x="1656" y="258"/>
                </a:lnTo>
                <a:lnTo>
                  <a:pt x="1656" y="260"/>
                </a:lnTo>
                <a:lnTo>
                  <a:pt x="1658" y="264"/>
                </a:lnTo>
                <a:lnTo>
                  <a:pt x="1658" y="264"/>
                </a:lnTo>
                <a:lnTo>
                  <a:pt x="1660" y="264"/>
                </a:lnTo>
                <a:lnTo>
                  <a:pt x="1662" y="268"/>
                </a:lnTo>
                <a:lnTo>
                  <a:pt x="1664" y="272"/>
                </a:lnTo>
                <a:lnTo>
                  <a:pt x="1666" y="278"/>
                </a:lnTo>
                <a:lnTo>
                  <a:pt x="1666" y="282"/>
                </a:lnTo>
                <a:lnTo>
                  <a:pt x="1666" y="282"/>
                </a:lnTo>
                <a:lnTo>
                  <a:pt x="1668" y="284"/>
                </a:lnTo>
                <a:lnTo>
                  <a:pt x="1670" y="286"/>
                </a:lnTo>
                <a:lnTo>
                  <a:pt x="1672" y="288"/>
                </a:lnTo>
                <a:lnTo>
                  <a:pt x="1672" y="288"/>
                </a:lnTo>
                <a:lnTo>
                  <a:pt x="1674" y="290"/>
                </a:lnTo>
                <a:lnTo>
                  <a:pt x="1678" y="288"/>
                </a:lnTo>
                <a:lnTo>
                  <a:pt x="1684" y="288"/>
                </a:lnTo>
                <a:lnTo>
                  <a:pt x="1684" y="288"/>
                </a:lnTo>
                <a:lnTo>
                  <a:pt x="1684" y="288"/>
                </a:lnTo>
                <a:lnTo>
                  <a:pt x="1688" y="286"/>
                </a:lnTo>
                <a:lnTo>
                  <a:pt x="1702" y="286"/>
                </a:lnTo>
                <a:lnTo>
                  <a:pt x="1702" y="286"/>
                </a:lnTo>
                <a:lnTo>
                  <a:pt x="1704" y="284"/>
                </a:lnTo>
                <a:lnTo>
                  <a:pt x="1704" y="284"/>
                </a:lnTo>
                <a:lnTo>
                  <a:pt x="1708" y="284"/>
                </a:lnTo>
                <a:lnTo>
                  <a:pt x="1708" y="284"/>
                </a:lnTo>
                <a:lnTo>
                  <a:pt x="1710" y="282"/>
                </a:lnTo>
                <a:lnTo>
                  <a:pt x="1712" y="280"/>
                </a:lnTo>
                <a:lnTo>
                  <a:pt x="1712" y="280"/>
                </a:lnTo>
                <a:lnTo>
                  <a:pt x="1712" y="278"/>
                </a:lnTo>
                <a:lnTo>
                  <a:pt x="1712" y="272"/>
                </a:lnTo>
                <a:lnTo>
                  <a:pt x="1712" y="272"/>
                </a:lnTo>
                <a:lnTo>
                  <a:pt x="1712" y="270"/>
                </a:lnTo>
                <a:lnTo>
                  <a:pt x="1710" y="270"/>
                </a:lnTo>
                <a:lnTo>
                  <a:pt x="1710" y="266"/>
                </a:lnTo>
                <a:lnTo>
                  <a:pt x="1710" y="266"/>
                </a:lnTo>
                <a:lnTo>
                  <a:pt x="1710" y="266"/>
                </a:lnTo>
                <a:lnTo>
                  <a:pt x="1710" y="266"/>
                </a:lnTo>
                <a:lnTo>
                  <a:pt x="1712" y="266"/>
                </a:lnTo>
                <a:lnTo>
                  <a:pt x="1712" y="266"/>
                </a:lnTo>
                <a:lnTo>
                  <a:pt x="1714" y="264"/>
                </a:lnTo>
                <a:lnTo>
                  <a:pt x="1714" y="262"/>
                </a:lnTo>
                <a:lnTo>
                  <a:pt x="1718" y="262"/>
                </a:lnTo>
                <a:lnTo>
                  <a:pt x="1718" y="262"/>
                </a:lnTo>
                <a:lnTo>
                  <a:pt x="1720" y="260"/>
                </a:lnTo>
                <a:lnTo>
                  <a:pt x="1722" y="256"/>
                </a:lnTo>
                <a:lnTo>
                  <a:pt x="1724" y="254"/>
                </a:lnTo>
                <a:lnTo>
                  <a:pt x="1724" y="254"/>
                </a:lnTo>
                <a:lnTo>
                  <a:pt x="1724" y="252"/>
                </a:lnTo>
                <a:lnTo>
                  <a:pt x="1724" y="250"/>
                </a:lnTo>
                <a:lnTo>
                  <a:pt x="1722" y="250"/>
                </a:lnTo>
                <a:lnTo>
                  <a:pt x="1724" y="250"/>
                </a:lnTo>
                <a:lnTo>
                  <a:pt x="1724" y="250"/>
                </a:lnTo>
                <a:lnTo>
                  <a:pt x="1726" y="248"/>
                </a:lnTo>
                <a:lnTo>
                  <a:pt x="1728" y="248"/>
                </a:lnTo>
                <a:lnTo>
                  <a:pt x="1728" y="248"/>
                </a:lnTo>
                <a:lnTo>
                  <a:pt x="1730" y="246"/>
                </a:lnTo>
                <a:lnTo>
                  <a:pt x="1730" y="244"/>
                </a:lnTo>
                <a:lnTo>
                  <a:pt x="1730" y="244"/>
                </a:lnTo>
                <a:lnTo>
                  <a:pt x="1732" y="242"/>
                </a:lnTo>
                <a:lnTo>
                  <a:pt x="1732" y="242"/>
                </a:lnTo>
                <a:lnTo>
                  <a:pt x="1732" y="240"/>
                </a:lnTo>
                <a:lnTo>
                  <a:pt x="1732" y="236"/>
                </a:lnTo>
                <a:lnTo>
                  <a:pt x="1732" y="236"/>
                </a:lnTo>
                <a:lnTo>
                  <a:pt x="1732" y="234"/>
                </a:lnTo>
                <a:lnTo>
                  <a:pt x="1730" y="234"/>
                </a:lnTo>
                <a:lnTo>
                  <a:pt x="1730" y="230"/>
                </a:lnTo>
                <a:lnTo>
                  <a:pt x="1730" y="230"/>
                </a:lnTo>
                <a:lnTo>
                  <a:pt x="1728" y="228"/>
                </a:lnTo>
                <a:lnTo>
                  <a:pt x="1728" y="228"/>
                </a:lnTo>
                <a:lnTo>
                  <a:pt x="1726" y="226"/>
                </a:lnTo>
                <a:lnTo>
                  <a:pt x="1726" y="226"/>
                </a:lnTo>
                <a:lnTo>
                  <a:pt x="1724" y="226"/>
                </a:lnTo>
                <a:lnTo>
                  <a:pt x="1724" y="224"/>
                </a:lnTo>
                <a:lnTo>
                  <a:pt x="1722" y="222"/>
                </a:lnTo>
                <a:lnTo>
                  <a:pt x="1722" y="222"/>
                </a:lnTo>
                <a:lnTo>
                  <a:pt x="1720" y="222"/>
                </a:lnTo>
                <a:lnTo>
                  <a:pt x="1714" y="220"/>
                </a:lnTo>
                <a:lnTo>
                  <a:pt x="1714" y="220"/>
                </a:lnTo>
                <a:lnTo>
                  <a:pt x="1714" y="220"/>
                </a:lnTo>
                <a:lnTo>
                  <a:pt x="1708" y="220"/>
                </a:lnTo>
                <a:lnTo>
                  <a:pt x="1708" y="220"/>
                </a:lnTo>
                <a:lnTo>
                  <a:pt x="1706" y="220"/>
                </a:lnTo>
                <a:lnTo>
                  <a:pt x="1700" y="222"/>
                </a:lnTo>
                <a:lnTo>
                  <a:pt x="1692" y="224"/>
                </a:lnTo>
                <a:lnTo>
                  <a:pt x="1692" y="224"/>
                </a:lnTo>
                <a:lnTo>
                  <a:pt x="1692" y="224"/>
                </a:lnTo>
                <a:lnTo>
                  <a:pt x="1688" y="226"/>
                </a:lnTo>
                <a:lnTo>
                  <a:pt x="1688" y="226"/>
                </a:lnTo>
                <a:lnTo>
                  <a:pt x="1688" y="226"/>
                </a:lnTo>
                <a:lnTo>
                  <a:pt x="1686" y="228"/>
                </a:lnTo>
                <a:lnTo>
                  <a:pt x="1682" y="230"/>
                </a:lnTo>
                <a:lnTo>
                  <a:pt x="1682" y="230"/>
                </a:lnTo>
                <a:lnTo>
                  <a:pt x="1682" y="230"/>
                </a:lnTo>
                <a:lnTo>
                  <a:pt x="1680" y="232"/>
                </a:lnTo>
                <a:lnTo>
                  <a:pt x="1678" y="234"/>
                </a:lnTo>
                <a:lnTo>
                  <a:pt x="1678" y="234"/>
                </a:lnTo>
                <a:lnTo>
                  <a:pt x="1676" y="236"/>
                </a:lnTo>
                <a:lnTo>
                  <a:pt x="1676" y="242"/>
                </a:lnTo>
                <a:lnTo>
                  <a:pt x="1676" y="242"/>
                </a:lnTo>
                <a:lnTo>
                  <a:pt x="1678" y="244"/>
                </a:lnTo>
                <a:lnTo>
                  <a:pt x="1680" y="246"/>
                </a:lnTo>
                <a:lnTo>
                  <a:pt x="1680" y="246"/>
                </a:lnTo>
                <a:lnTo>
                  <a:pt x="1680" y="248"/>
                </a:lnTo>
                <a:lnTo>
                  <a:pt x="1678" y="248"/>
                </a:lnTo>
                <a:lnTo>
                  <a:pt x="1676" y="248"/>
                </a:lnTo>
                <a:lnTo>
                  <a:pt x="1676" y="248"/>
                </a:lnTo>
                <a:lnTo>
                  <a:pt x="1674" y="248"/>
                </a:lnTo>
                <a:lnTo>
                  <a:pt x="1672" y="250"/>
                </a:lnTo>
                <a:lnTo>
                  <a:pt x="1668" y="250"/>
                </a:lnTo>
                <a:lnTo>
                  <a:pt x="1668" y="250"/>
                </a:lnTo>
                <a:lnTo>
                  <a:pt x="1668" y="248"/>
                </a:lnTo>
                <a:lnTo>
                  <a:pt x="1666" y="246"/>
                </a:lnTo>
                <a:lnTo>
                  <a:pt x="1664" y="244"/>
                </a:lnTo>
                <a:lnTo>
                  <a:pt x="1662" y="244"/>
                </a:lnTo>
                <a:lnTo>
                  <a:pt x="1662" y="242"/>
                </a:lnTo>
                <a:lnTo>
                  <a:pt x="1662" y="242"/>
                </a:lnTo>
                <a:lnTo>
                  <a:pt x="1662" y="240"/>
                </a:lnTo>
                <a:lnTo>
                  <a:pt x="1660" y="240"/>
                </a:lnTo>
                <a:lnTo>
                  <a:pt x="1654" y="240"/>
                </a:lnTo>
                <a:lnTo>
                  <a:pt x="1654" y="240"/>
                </a:lnTo>
                <a:lnTo>
                  <a:pt x="1652" y="240"/>
                </a:lnTo>
                <a:lnTo>
                  <a:pt x="1650" y="242"/>
                </a:lnTo>
                <a:lnTo>
                  <a:pt x="1650" y="248"/>
                </a:lnTo>
                <a:lnTo>
                  <a:pt x="1650" y="248"/>
                </a:lnTo>
                <a:lnTo>
                  <a:pt x="1650" y="250"/>
                </a:lnTo>
                <a:lnTo>
                  <a:pt x="1652" y="256"/>
                </a:lnTo>
                <a:close/>
                <a:moveTo>
                  <a:pt x="1690" y="244"/>
                </a:moveTo>
                <a:lnTo>
                  <a:pt x="1692" y="244"/>
                </a:lnTo>
                <a:lnTo>
                  <a:pt x="1690" y="244"/>
                </a:lnTo>
                <a:lnTo>
                  <a:pt x="1690" y="244"/>
                </a:lnTo>
                <a:lnTo>
                  <a:pt x="1690" y="244"/>
                </a:lnTo>
                <a:lnTo>
                  <a:pt x="1690" y="244"/>
                </a:lnTo>
                <a:lnTo>
                  <a:pt x="1690" y="244"/>
                </a:lnTo>
                <a:close/>
                <a:moveTo>
                  <a:pt x="1744" y="302"/>
                </a:moveTo>
                <a:lnTo>
                  <a:pt x="1746" y="306"/>
                </a:lnTo>
                <a:lnTo>
                  <a:pt x="1746" y="306"/>
                </a:lnTo>
                <a:lnTo>
                  <a:pt x="1748" y="306"/>
                </a:lnTo>
                <a:lnTo>
                  <a:pt x="1750" y="308"/>
                </a:lnTo>
                <a:lnTo>
                  <a:pt x="1750" y="308"/>
                </a:lnTo>
                <a:lnTo>
                  <a:pt x="1750" y="310"/>
                </a:lnTo>
                <a:lnTo>
                  <a:pt x="1754" y="312"/>
                </a:lnTo>
                <a:lnTo>
                  <a:pt x="1754" y="312"/>
                </a:lnTo>
                <a:lnTo>
                  <a:pt x="1756" y="312"/>
                </a:lnTo>
                <a:lnTo>
                  <a:pt x="1762" y="312"/>
                </a:lnTo>
                <a:lnTo>
                  <a:pt x="1762" y="312"/>
                </a:lnTo>
                <a:lnTo>
                  <a:pt x="1764" y="310"/>
                </a:lnTo>
                <a:lnTo>
                  <a:pt x="1764" y="308"/>
                </a:lnTo>
                <a:lnTo>
                  <a:pt x="1764" y="278"/>
                </a:lnTo>
                <a:lnTo>
                  <a:pt x="1764" y="278"/>
                </a:lnTo>
                <a:lnTo>
                  <a:pt x="1764" y="276"/>
                </a:lnTo>
                <a:lnTo>
                  <a:pt x="1762" y="276"/>
                </a:lnTo>
                <a:lnTo>
                  <a:pt x="1762" y="274"/>
                </a:lnTo>
                <a:lnTo>
                  <a:pt x="1762" y="274"/>
                </a:lnTo>
                <a:lnTo>
                  <a:pt x="1762" y="272"/>
                </a:lnTo>
                <a:lnTo>
                  <a:pt x="1760" y="272"/>
                </a:lnTo>
                <a:lnTo>
                  <a:pt x="1758" y="272"/>
                </a:lnTo>
                <a:lnTo>
                  <a:pt x="1758" y="270"/>
                </a:lnTo>
                <a:lnTo>
                  <a:pt x="1756" y="268"/>
                </a:lnTo>
                <a:lnTo>
                  <a:pt x="1756" y="268"/>
                </a:lnTo>
                <a:lnTo>
                  <a:pt x="1754" y="268"/>
                </a:lnTo>
                <a:lnTo>
                  <a:pt x="1748" y="268"/>
                </a:lnTo>
                <a:lnTo>
                  <a:pt x="1748" y="268"/>
                </a:lnTo>
                <a:lnTo>
                  <a:pt x="1746" y="268"/>
                </a:lnTo>
                <a:lnTo>
                  <a:pt x="1744" y="270"/>
                </a:lnTo>
                <a:lnTo>
                  <a:pt x="1744" y="270"/>
                </a:lnTo>
                <a:lnTo>
                  <a:pt x="1742" y="270"/>
                </a:lnTo>
                <a:lnTo>
                  <a:pt x="1742" y="272"/>
                </a:lnTo>
                <a:lnTo>
                  <a:pt x="1742" y="296"/>
                </a:lnTo>
                <a:lnTo>
                  <a:pt x="1742" y="296"/>
                </a:lnTo>
                <a:lnTo>
                  <a:pt x="1742" y="298"/>
                </a:lnTo>
                <a:lnTo>
                  <a:pt x="1744" y="302"/>
                </a:lnTo>
                <a:close/>
                <a:moveTo>
                  <a:pt x="2186" y="976"/>
                </a:moveTo>
                <a:lnTo>
                  <a:pt x="2186" y="976"/>
                </a:lnTo>
                <a:lnTo>
                  <a:pt x="2184" y="974"/>
                </a:lnTo>
                <a:lnTo>
                  <a:pt x="2182" y="974"/>
                </a:lnTo>
                <a:lnTo>
                  <a:pt x="2182" y="974"/>
                </a:lnTo>
                <a:lnTo>
                  <a:pt x="2182" y="974"/>
                </a:lnTo>
                <a:lnTo>
                  <a:pt x="2180" y="972"/>
                </a:lnTo>
                <a:lnTo>
                  <a:pt x="2172" y="972"/>
                </a:lnTo>
                <a:lnTo>
                  <a:pt x="2168" y="970"/>
                </a:lnTo>
                <a:lnTo>
                  <a:pt x="2168" y="970"/>
                </a:lnTo>
                <a:lnTo>
                  <a:pt x="2166" y="970"/>
                </a:lnTo>
                <a:lnTo>
                  <a:pt x="2162" y="972"/>
                </a:lnTo>
                <a:lnTo>
                  <a:pt x="2160" y="972"/>
                </a:lnTo>
                <a:lnTo>
                  <a:pt x="2160" y="972"/>
                </a:lnTo>
                <a:lnTo>
                  <a:pt x="2158" y="972"/>
                </a:lnTo>
                <a:lnTo>
                  <a:pt x="2154" y="974"/>
                </a:lnTo>
                <a:lnTo>
                  <a:pt x="2154" y="974"/>
                </a:lnTo>
                <a:lnTo>
                  <a:pt x="2154" y="974"/>
                </a:lnTo>
                <a:lnTo>
                  <a:pt x="2152" y="974"/>
                </a:lnTo>
                <a:lnTo>
                  <a:pt x="2148" y="976"/>
                </a:lnTo>
                <a:lnTo>
                  <a:pt x="2148" y="976"/>
                </a:lnTo>
                <a:lnTo>
                  <a:pt x="2148" y="976"/>
                </a:lnTo>
                <a:lnTo>
                  <a:pt x="2146" y="978"/>
                </a:lnTo>
                <a:lnTo>
                  <a:pt x="2144" y="980"/>
                </a:lnTo>
                <a:lnTo>
                  <a:pt x="2144" y="980"/>
                </a:lnTo>
                <a:lnTo>
                  <a:pt x="2142" y="982"/>
                </a:lnTo>
                <a:lnTo>
                  <a:pt x="2142" y="982"/>
                </a:lnTo>
                <a:lnTo>
                  <a:pt x="2142" y="984"/>
                </a:lnTo>
                <a:lnTo>
                  <a:pt x="2140" y="986"/>
                </a:lnTo>
                <a:lnTo>
                  <a:pt x="2140" y="986"/>
                </a:lnTo>
                <a:lnTo>
                  <a:pt x="2138" y="988"/>
                </a:lnTo>
                <a:lnTo>
                  <a:pt x="2138" y="992"/>
                </a:lnTo>
                <a:lnTo>
                  <a:pt x="2138" y="994"/>
                </a:lnTo>
                <a:lnTo>
                  <a:pt x="2138" y="994"/>
                </a:lnTo>
                <a:lnTo>
                  <a:pt x="2136" y="996"/>
                </a:lnTo>
                <a:lnTo>
                  <a:pt x="2136" y="1008"/>
                </a:lnTo>
                <a:lnTo>
                  <a:pt x="2136" y="1008"/>
                </a:lnTo>
                <a:lnTo>
                  <a:pt x="2138" y="1010"/>
                </a:lnTo>
                <a:lnTo>
                  <a:pt x="2138" y="1010"/>
                </a:lnTo>
                <a:lnTo>
                  <a:pt x="2140" y="1014"/>
                </a:lnTo>
                <a:lnTo>
                  <a:pt x="2140" y="1014"/>
                </a:lnTo>
                <a:lnTo>
                  <a:pt x="2142" y="1016"/>
                </a:lnTo>
                <a:lnTo>
                  <a:pt x="2144" y="1018"/>
                </a:lnTo>
                <a:lnTo>
                  <a:pt x="2144" y="1018"/>
                </a:lnTo>
                <a:lnTo>
                  <a:pt x="2146" y="1018"/>
                </a:lnTo>
                <a:lnTo>
                  <a:pt x="2146" y="1018"/>
                </a:lnTo>
                <a:lnTo>
                  <a:pt x="2148" y="1020"/>
                </a:lnTo>
                <a:lnTo>
                  <a:pt x="2148" y="1020"/>
                </a:lnTo>
                <a:lnTo>
                  <a:pt x="2150" y="1020"/>
                </a:lnTo>
                <a:lnTo>
                  <a:pt x="2158" y="1020"/>
                </a:lnTo>
                <a:lnTo>
                  <a:pt x="2158" y="1020"/>
                </a:lnTo>
                <a:lnTo>
                  <a:pt x="2160" y="1020"/>
                </a:lnTo>
                <a:lnTo>
                  <a:pt x="2160" y="1018"/>
                </a:lnTo>
                <a:lnTo>
                  <a:pt x="2160" y="1018"/>
                </a:lnTo>
                <a:lnTo>
                  <a:pt x="2162" y="1018"/>
                </a:lnTo>
                <a:lnTo>
                  <a:pt x="2162" y="1016"/>
                </a:lnTo>
                <a:lnTo>
                  <a:pt x="2162" y="1012"/>
                </a:lnTo>
                <a:lnTo>
                  <a:pt x="2164" y="1008"/>
                </a:lnTo>
                <a:lnTo>
                  <a:pt x="2164" y="1008"/>
                </a:lnTo>
                <a:lnTo>
                  <a:pt x="2166" y="1008"/>
                </a:lnTo>
                <a:lnTo>
                  <a:pt x="2166" y="1008"/>
                </a:lnTo>
                <a:lnTo>
                  <a:pt x="2168" y="1008"/>
                </a:lnTo>
                <a:lnTo>
                  <a:pt x="2168" y="1006"/>
                </a:lnTo>
                <a:lnTo>
                  <a:pt x="2170" y="1006"/>
                </a:lnTo>
                <a:lnTo>
                  <a:pt x="2170" y="1006"/>
                </a:lnTo>
                <a:lnTo>
                  <a:pt x="2172" y="1006"/>
                </a:lnTo>
                <a:lnTo>
                  <a:pt x="2172" y="1004"/>
                </a:lnTo>
                <a:lnTo>
                  <a:pt x="2172" y="1002"/>
                </a:lnTo>
                <a:lnTo>
                  <a:pt x="2174" y="1002"/>
                </a:lnTo>
                <a:lnTo>
                  <a:pt x="2174" y="1002"/>
                </a:lnTo>
                <a:lnTo>
                  <a:pt x="2174" y="1000"/>
                </a:lnTo>
                <a:lnTo>
                  <a:pt x="2174" y="998"/>
                </a:lnTo>
                <a:lnTo>
                  <a:pt x="2176" y="998"/>
                </a:lnTo>
                <a:lnTo>
                  <a:pt x="2176" y="996"/>
                </a:lnTo>
                <a:lnTo>
                  <a:pt x="2180" y="996"/>
                </a:lnTo>
                <a:lnTo>
                  <a:pt x="2180" y="996"/>
                </a:lnTo>
                <a:lnTo>
                  <a:pt x="2182" y="996"/>
                </a:lnTo>
                <a:lnTo>
                  <a:pt x="2182" y="994"/>
                </a:lnTo>
                <a:lnTo>
                  <a:pt x="2184" y="994"/>
                </a:lnTo>
                <a:lnTo>
                  <a:pt x="2184" y="994"/>
                </a:lnTo>
                <a:lnTo>
                  <a:pt x="2186" y="994"/>
                </a:lnTo>
                <a:lnTo>
                  <a:pt x="2188" y="992"/>
                </a:lnTo>
                <a:lnTo>
                  <a:pt x="2190" y="990"/>
                </a:lnTo>
                <a:lnTo>
                  <a:pt x="2190" y="990"/>
                </a:lnTo>
                <a:lnTo>
                  <a:pt x="2190" y="988"/>
                </a:lnTo>
                <a:lnTo>
                  <a:pt x="2190" y="982"/>
                </a:lnTo>
                <a:lnTo>
                  <a:pt x="2190" y="982"/>
                </a:lnTo>
                <a:lnTo>
                  <a:pt x="2190" y="980"/>
                </a:lnTo>
                <a:lnTo>
                  <a:pt x="2188" y="978"/>
                </a:lnTo>
                <a:lnTo>
                  <a:pt x="2186" y="976"/>
                </a:lnTo>
                <a:close/>
                <a:moveTo>
                  <a:pt x="1776" y="342"/>
                </a:moveTo>
                <a:lnTo>
                  <a:pt x="1778" y="340"/>
                </a:lnTo>
                <a:lnTo>
                  <a:pt x="1778" y="340"/>
                </a:lnTo>
                <a:lnTo>
                  <a:pt x="1778" y="338"/>
                </a:lnTo>
                <a:lnTo>
                  <a:pt x="1778" y="336"/>
                </a:lnTo>
                <a:lnTo>
                  <a:pt x="1778" y="336"/>
                </a:lnTo>
                <a:lnTo>
                  <a:pt x="1778" y="336"/>
                </a:lnTo>
                <a:lnTo>
                  <a:pt x="1776" y="332"/>
                </a:lnTo>
                <a:lnTo>
                  <a:pt x="1776" y="332"/>
                </a:lnTo>
                <a:lnTo>
                  <a:pt x="1774" y="330"/>
                </a:lnTo>
                <a:lnTo>
                  <a:pt x="1772" y="330"/>
                </a:lnTo>
                <a:lnTo>
                  <a:pt x="1772" y="330"/>
                </a:lnTo>
                <a:lnTo>
                  <a:pt x="1770" y="328"/>
                </a:lnTo>
                <a:lnTo>
                  <a:pt x="1766" y="326"/>
                </a:lnTo>
                <a:lnTo>
                  <a:pt x="1762" y="324"/>
                </a:lnTo>
                <a:lnTo>
                  <a:pt x="1762" y="324"/>
                </a:lnTo>
                <a:lnTo>
                  <a:pt x="1762" y="324"/>
                </a:lnTo>
                <a:lnTo>
                  <a:pt x="1760" y="324"/>
                </a:lnTo>
                <a:lnTo>
                  <a:pt x="1760" y="322"/>
                </a:lnTo>
                <a:lnTo>
                  <a:pt x="1760" y="322"/>
                </a:lnTo>
                <a:lnTo>
                  <a:pt x="1760" y="322"/>
                </a:lnTo>
                <a:lnTo>
                  <a:pt x="1760" y="322"/>
                </a:lnTo>
                <a:lnTo>
                  <a:pt x="1758" y="322"/>
                </a:lnTo>
                <a:lnTo>
                  <a:pt x="1758" y="322"/>
                </a:lnTo>
                <a:lnTo>
                  <a:pt x="1758" y="322"/>
                </a:lnTo>
                <a:lnTo>
                  <a:pt x="1758" y="322"/>
                </a:lnTo>
                <a:lnTo>
                  <a:pt x="1758" y="322"/>
                </a:lnTo>
                <a:lnTo>
                  <a:pt x="1754" y="322"/>
                </a:lnTo>
                <a:lnTo>
                  <a:pt x="1754" y="322"/>
                </a:lnTo>
                <a:lnTo>
                  <a:pt x="1752" y="322"/>
                </a:lnTo>
                <a:lnTo>
                  <a:pt x="1750" y="324"/>
                </a:lnTo>
                <a:lnTo>
                  <a:pt x="1750" y="324"/>
                </a:lnTo>
                <a:lnTo>
                  <a:pt x="1748" y="326"/>
                </a:lnTo>
                <a:lnTo>
                  <a:pt x="1748" y="360"/>
                </a:lnTo>
                <a:lnTo>
                  <a:pt x="1748" y="360"/>
                </a:lnTo>
                <a:lnTo>
                  <a:pt x="1750" y="362"/>
                </a:lnTo>
                <a:lnTo>
                  <a:pt x="1752" y="364"/>
                </a:lnTo>
                <a:lnTo>
                  <a:pt x="1762" y="364"/>
                </a:lnTo>
                <a:lnTo>
                  <a:pt x="1762" y="364"/>
                </a:lnTo>
                <a:lnTo>
                  <a:pt x="1762" y="382"/>
                </a:lnTo>
                <a:lnTo>
                  <a:pt x="1762" y="382"/>
                </a:lnTo>
                <a:lnTo>
                  <a:pt x="1764" y="384"/>
                </a:lnTo>
                <a:lnTo>
                  <a:pt x="1764" y="386"/>
                </a:lnTo>
                <a:lnTo>
                  <a:pt x="1764" y="388"/>
                </a:lnTo>
                <a:lnTo>
                  <a:pt x="1764" y="388"/>
                </a:lnTo>
                <a:lnTo>
                  <a:pt x="1766" y="392"/>
                </a:lnTo>
                <a:lnTo>
                  <a:pt x="1766" y="392"/>
                </a:lnTo>
                <a:lnTo>
                  <a:pt x="1770" y="394"/>
                </a:lnTo>
                <a:lnTo>
                  <a:pt x="1778" y="394"/>
                </a:lnTo>
                <a:lnTo>
                  <a:pt x="1778" y="394"/>
                </a:lnTo>
                <a:lnTo>
                  <a:pt x="1778" y="392"/>
                </a:lnTo>
                <a:lnTo>
                  <a:pt x="1782" y="392"/>
                </a:lnTo>
                <a:lnTo>
                  <a:pt x="1784" y="392"/>
                </a:lnTo>
                <a:lnTo>
                  <a:pt x="1784" y="392"/>
                </a:lnTo>
                <a:lnTo>
                  <a:pt x="1786" y="390"/>
                </a:lnTo>
                <a:lnTo>
                  <a:pt x="1786" y="390"/>
                </a:lnTo>
                <a:lnTo>
                  <a:pt x="1788" y="390"/>
                </a:lnTo>
                <a:lnTo>
                  <a:pt x="1788" y="390"/>
                </a:lnTo>
                <a:lnTo>
                  <a:pt x="1790" y="388"/>
                </a:lnTo>
                <a:lnTo>
                  <a:pt x="1792" y="386"/>
                </a:lnTo>
                <a:lnTo>
                  <a:pt x="1792" y="386"/>
                </a:lnTo>
                <a:lnTo>
                  <a:pt x="1792" y="386"/>
                </a:lnTo>
                <a:lnTo>
                  <a:pt x="1794" y="386"/>
                </a:lnTo>
                <a:lnTo>
                  <a:pt x="1794" y="386"/>
                </a:lnTo>
                <a:lnTo>
                  <a:pt x="1794" y="408"/>
                </a:lnTo>
                <a:lnTo>
                  <a:pt x="1794" y="408"/>
                </a:lnTo>
                <a:lnTo>
                  <a:pt x="1794" y="410"/>
                </a:lnTo>
                <a:lnTo>
                  <a:pt x="1798" y="416"/>
                </a:lnTo>
                <a:lnTo>
                  <a:pt x="1800" y="420"/>
                </a:lnTo>
                <a:lnTo>
                  <a:pt x="1800" y="420"/>
                </a:lnTo>
                <a:lnTo>
                  <a:pt x="1802" y="420"/>
                </a:lnTo>
                <a:lnTo>
                  <a:pt x="1806" y="422"/>
                </a:lnTo>
                <a:lnTo>
                  <a:pt x="1806" y="422"/>
                </a:lnTo>
                <a:lnTo>
                  <a:pt x="1810" y="422"/>
                </a:lnTo>
                <a:lnTo>
                  <a:pt x="1810" y="422"/>
                </a:lnTo>
                <a:lnTo>
                  <a:pt x="1812" y="422"/>
                </a:lnTo>
                <a:lnTo>
                  <a:pt x="1812" y="422"/>
                </a:lnTo>
                <a:lnTo>
                  <a:pt x="1814" y="420"/>
                </a:lnTo>
                <a:lnTo>
                  <a:pt x="1814" y="420"/>
                </a:lnTo>
                <a:lnTo>
                  <a:pt x="1832" y="420"/>
                </a:lnTo>
                <a:lnTo>
                  <a:pt x="1832" y="420"/>
                </a:lnTo>
                <a:lnTo>
                  <a:pt x="1832" y="418"/>
                </a:lnTo>
                <a:lnTo>
                  <a:pt x="1836" y="416"/>
                </a:lnTo>
                <a:lnTo>
                  <a:pt x="1836" y="416"/>
                </a:lnTo>
                <a:lnTo>
                  <a:pt x="1838" y="416"/>
                </a:lnTo>
                <a:lnTo>
                  <a:pt x="1840" y="414"/>
                </a:lnTo>
                <a:lnTo>
                  <a:pt x="1842" y="412"/>
                </a:lnTo>
                <a:lnTo>
                  <a:pt x="1844" y="410"/>
                </a:lnTo>
                <a:lnTo>
                  <a:pt x="1844" y="410"/>
                </a:lnTo>
                <a:lnTo>
                  <a:pt x="1844" y="408"/>
                </a:lnTo>
                <a:lnTo>
                  <a:pt x="1844" y="408"/>
                </a:lnTo>
                <a:lnTo>
                  <a:pt x="1846" y="406"/>
                </a:lnTo>
                <a:lnTo>
                  <a:pt x="1846" y="406"/>
                </a:lnTo>
                <a:lnTo>
                  <a:pt x="1846" y="404"/>
                </a:lnTo>
                <a:lnTo>
                  <a:pt x="1846" y="340"/>
                </a:lnTo>
                <a:lnTo>
                  <a:pt x="1846" y="340"/>
                </a:lnTo>
                <a:lnTo>
                  <a:pt x="1846" y="338"/>
                </a:lnTo>
                <a:lnTo>
                  <a:pt x="1844" y="336"/>
                </a:lnTo>
                <a:lnTo>
                  <a:pt x="1842" y="334"/>
                </a:lnTo>
                <a:lnTo>
                  <a:pt x="1842" y="334"/>
                </a:lnTo>
                <a:lnTo>
                  <a:pt x="1840" y="334"/>
                </a:lnTo>
                <a:lnTo>
                  <a:pt x="1838" y="334"/>
                </a:lnTo>
                <a:lnTo>
                  <a:pt x="1834" y="332"/>
                </a:lnTo>
                <a:lnTo>
                  <a:pt x="1834" y="332"/>
                </a:lnTo>
                <a:lnTo>
                  <a:pt x="1834" y="332"/>
                </a:lnTo>
                <a:lnTo>
                  <a:pt x="1830" y="332"/>
                </a:lnTo>
                <a:lnTo>
                  <a:pt x="1826" y="330"/>
                </a:lnTo>
                <a:lnTo>
                  <a:pt x="1826" y="330"/>
                </a:lnTo>
                <a:lnTo>
                  <a:pt x="1826" y="330"/>
                </a:lnTo>
                <a:lnTo>
                  <a:pt x="1814" y="330"/>
                </a:lnTo>
                <a:lnTo>
                  <a:pt x="1814" y="330"/>
                </a:lnTo>
                <a:lnTo>
                  <a:pt x="1812" y="330"/>
                </a:lnTo>
                <a:lnTo>
                  <a:pt x="1806" y="332"/>
                </a:lnTo>
                <a:lnTo>
                  <a:pt x="1800" y="334"/>
                </a:lnTo>
                <a:lnTo>
                  <a:pt x="1794" y="336"/>
                </a:lnTo>
                <a:lnTo>
                  <a:pt x="1794" y="336"/>
                </a:lnTo>
                <a:lnTo>
                  <a:pt x="1794" y="336"/>
                </a:lnTo>
                <a:lnTo>
                  <a:pt x="1788" y="340"/>
                </a:lnTo>
                <a:lnTo>
                  <a:pt x="1784" y="342"/>
                </a:lnTo>
                <a:lnTo>
                  <a:pt x="1784" y="342"/>
                </a:lnTo>
                <a:lnTo>
                  <a:pt x="1782" y="344"/>
                </a:lnTo>
                <a:lnTo>
                  <a:pt x="1782" y="346"/>
                </a:lnTo>
                <a:lnTo>
                  <a:pt x="1782" y="346"/>
                </a:lnTo>
                <a:lnTo>
                  <a:pt x="1782" y="346"/>
                </a:lnTo>
                <a:lnTo>
                  <a:pt x="1782" y="346"/>
                </a:lnTo>
                <a:lnTo>
                  <a:pt x="1776" y="346"/>
                </a:lnTo>
                <a:lnTo>
                  <a:pt x="1776" y="346"/>
                </a:lnTo>
                <a:lnTo>
                  <a:pt x="1776" y="344"/>
                </a:lnTo>
                <a:lnTo>
                  <a:pt x="1776" y="342"/>
                </a:lnTo>
                <a:close/>
                <a:moveTo>
                  <a:pt x="1762" y="252"/>
                </a:moveTo>
                <a:lnTo>
                  <a:pt x="1762" y="252"/>
                </a:lnTo>
                <a:lnTo>
                  <a:pt x="1762" y="254"/>
                </a:lnTo>
                <a:lnTo>
                  <a:pt x="1766" y="256"/>
                </a:lnTo>
                <a:lnTo>
                  <a:pt x="1766" y="256"/>
                </a:lnTo>
                <a:lnTo>
                  <a:pt x="1768" y="256"/>
                </a:lnTo>
                <a:lnTo>
                  <a:pt x="1772" y="256"/>
                </a:lnTo>
                <a:lnTo>
                  <a:pt x="1776" y="258"/>
                </a:lnTo>
                <a:lnTo>
                  <a:pt x="1776" y="258"/>
                </a:lnTo>
                <a:lnTo>
                  <a:pt x="1778" y="258"/>
                </a:lnTo>
                <a:lnTo>
                  <a:pt x="1798" y="258"/>
                </a:lnTo>
                <a:lnTo>
                  <a:pt x="1800" y="258"/>
                </a:lnTo>
                <a:lnTo>
                  <a:pt x="1800" y="258"/>
                </a:lnTo>
                <a:lnTo>
                  <a:pt x="1800" y="258"/>
                </a:lnTo>
                <a:lnTo>
                  <a:pt x="1800" y="260"/>
                </a:lnTo>
                <a:lnTo>
                  <a:pt x="1802" y="264"/>
                </a:lnTo>
                <a:lnTo>
                  <a:pt x="1802" y="266"/>
                </a:lnTo>
                <a:lnTo>
                  <a:pt x="1802" y="266"/>
                </a:lnTo>
                <a:lnTo>
                  <a:pt x="1802" y="268"/>
                </a:lnTo>
                <a:lnTo>
                  <a:pt x="1804" y="272"/>
                </a:lnTo>
                <a:lnTo>
                  <a:pt x="1804" y="272"/>
                </a:lnTo>
                <a:lnTo>
                  <a:pt x="1804" y="272"/>
                </a:lnTo>
                <a:lnTo>
                  <a:pt x="1806" y="274"/>
                </a:lnTo>
                <a:lnTo>
                  <a:pt x="1806" y="276"/>
                </a:lnTo>
                <a:lnTo>
                  <a:pt x="1808" y="280"/>
                </a:lnTo>
                <a:lnTo>
                  <a:pt x="1808" y="280"/>
                </a:lnTo>
                <a:lnTo>
                  <a:pt x="1812" y="282"/>
                </a:lnTo>
                <a:lnTo>
                  <a:pt x="1812" y="282"/>
                </a:lnTo>
                <a:lnTo>
                  <a:pt x="1814" y="282"/>
                </a:lnTo>
                <a:lnTo>
                  <a:pt x="1814" y="282"/>
                </a:lnTo>
                <a:lnTo>
                  <a:pt x="1816" y="284"/>
                </a:lnTo>
                <a:lnTo>
                  <a:pt x="1830" y="284"/>
                </a:lnTo>
                <a:lnTo>
                  <a:pt x="1830" y="284"/>
                </a:lnTo>
                <a:lnTo>
                  <a:pt x="1832" y="282"/>
                </a:lnTo>
                <a:lnTo>
                  <a:pt x="1834" y="280"/>
                </a:lnTo>
                <a:lnTo>
                  <a:pt x="1834" y="280"/>
                </a:lnTo>
                <a:lnTo>
                  <a:pt x="1834" y="278"/>
                </a:lnTo>
                <a:lnTo>
                  <a:pt x="1834" y="268"/>
                </a:lnTo>
                <a:lnTo>
                  <a:pt x="1834" y="268"/>
                </a:lnTo>
                <a:lnTo>
                  <a:pt x="1834" y="268"/>
                </a:lnTo>
                <a:lnTo>
                  <a:pt x="1832" y="260"/>
                </a:lnTo>
                <a:lnTo>
                  <a:pt x="1830" y="252"/>
                </a:lnTo>
                <a:lnTo>
                  <a:pt x="1828" y="246"/>
                </a:lnTo>
                <a:lnTo>
                  <a:pt x="1826" y="240"/>
                </a:lnTo>
                <a:lnTo>
                  <a:pt x="1826" y="240"/>
                </a:lnTo>
                <a:lnTo>
                  <a:pt x="1826" y="238"/>
                </a:lnTo>
                <a:lnTo>
                  <a:pt x="1822" y="234"/>
                </a:lnTo>
                <a:lnTo>
                  <a:pt x="1820" y="232"/>
                </a:lnTo>
                <a:lnTo>
                  <a:pt x="1820" y="232"/>
                </a:lnTo>
                <a:lnTo>
                  <a:pt x="1820" y="230"/>
                </a:lnTo>
                <a:lnTo>
                  <a:pt x="1818" y="228"/>
                </a:lnTo>
                <a:lnTo>
                  <a:pt x="1812" y="222"/>
                </a:lnTo>
                <a:lnTo>
                  <a:pt x="1810" y="220"/>
                </a:lnTo>
                <a:lnTo>
                  <a:pt x="1810" y="220"/>
                </a:lnTo>
                <a:lnTo>
                  <a:pt x="1808" y="220"/>
                </a:lnTo>
                <a:lnTo>
                  <a:pt x="1804" y="220"/>
                </a:lnTo>
                <a:lnTo>
                  <a:pt x="1804" y="218"/>
                </a:lnTo>
                <a:lnTo>
                  <a:pt x="1804" y="218"/>
                </a:lnTo>
                <a:lnTo>
                  <a:pt x="1800" y="218"/>
                </a:lnTo>
                <a:lnTo>
                  <a:pt x="1800" y="216"/>
                </a:lnTo>
                <a:lnTo>
                  <a:pt x="1802" y="212"/>
                </a:lnTo>
                <a:lnTo>
                  <a:pt x="1802" y="212"/>
                </a:lnTo>
                <a:lnTo>
                  <a:pt x="1802" y="208"/>
                </a:lnTo>
                <a:lnTo>
                  <a:pt x="1800" y="208"/>
                </a:lnTo>
                <a:lnTo>
                  <a:pt x="1800" y="206"/>
                </a:lnTo>
                <a:lnTo>
                  <a:pt x="1800" y="206"/>
                </a:lnTo>
                <a:lnTo>
                  <a:pt x="1800" y="204"/>
                </a:lnTo>
                <a:lnTo>
                  <a:pt x="1798" y="202"/>
                </a:lnTo>
                <a:lnTo>
                  <a:pt x="1798" y="202"/>
                </a:lnTo>
                <a:lnTo>
                  <a:pt x="1796" y="202"/>
                </a:lnTo>
                <a:lnTo>
                  <a:pt x="1786" y="202"/>
                </a:lnTo>
                <a:lnTo>
                  <a:pt x="1786" y="202"/>
                </a:lnTo>
                <a:lnTo>
                  <a:pt x="1784" y="202"/>
                </a:lnTo>
                <a:lnTo>
                  <a:pt x="1784" y="202"/>
                </a:lnTo>
                <a:lnTo>
                  <a:pt x="1784" y="202"/>
                </a:lnTo>
                <a:lnTo>
                  <a:pt x="1778" y="202"/>
                </a:lnTo>
                <a:lnTo>
                  <a:pt x="1778" y="202"/>
                </a:lnTo>
                <a:lnTo>
                  <a:pt x="1776" y="202"/>
                </a:lnTo>
                <a:lnTo>
                  <a:pt x="1772" y="204"/>
                </a:lnTo>
                <a:lnTo>
                  <a:pt x="1770" y="204"/>
                </a:lnTo>
                <a:lnTo>
                  <a:pt x="1770" y="204"/>
                </a:lnTo>
                <a:lnTo>
                  <a:pt x="1768" y="204"/>
                </a:lnTo>
                <a:lnTo>
                  <a:pt x="1766" y="206"/>
                </a:lnTo>
                <a:lnTo>
                  <a:pt x="1764" y="208"/>
                </a:lnTo>
                <a:lnTo>
                  <a:pt x="1762" y="210"/>
                </a:lnTo>
                <a:lnTo>
                  <a:pt x="1760" y="212"/>
                </a:lnTo>
                <a:lnTo>
                  <a:pt x="1760" y="212"/>
                </a:lnTo>
                <a:lnTo>
                  <a:pt x="1758" y="214"/>
                </a:lnTo>
                <a:lnTo>
                  <a:pt x="1758" y="222"/>
                </a:lnTo>
                <a:lnTo>
                  <a:pt x="1758" y="222"/>
                </a:lnTo>
                <a:lnTo>
                  <a:pt x="1760" y="224"/>
                </a:lnTo>
                <a:lnTo>
                  <a:pt x="1762" y="226"/>
                </a:lnTo>
                <a:lnTo>
                  <a:pt x="1762" y="226"/>
                </a:lnTo>
                <a:lnTo>
                  <a:pt x="1764" y="226"/>
                </a:lnTo>
                <a:lnTo>
                  <a:pt x="1764" y="226"/>
                </a:lnTo>
                <a:lnTo>
                  <a:pt x="1764" y="228"/>
                </a:lnTo>
                <a:lnTo>
                  <a:pt x="1764" y="228"/>
                </a:lnTo>
                <a:lnTo>
                  <a:pt x="1766" y="228"/>
                </a:lnTo>
                <a:lnTo>
                  <a:pt x="1766" y="230"/>
                </a:lnTo>
                <a:lnTo>
                  <a:pt x="1764" y="234"/>
                </a:lnTo>
                <a:lnTo>
                  <a:pt x="1762" y="240"/>
                </a:lnTo>
                <a:lnTo>
                  <a:pt x="1762" y="240"/>
                </a:lnTo>
                <a:lnTo>
                  <a:pt x="1762" y="240"/>
                </a:lnTo>
                <a:lnTo>
                  <a:pt x="1762" y="242"/>
                </a:lnTo>
                <a:lnTo>
                  <a:pt x="1762" y="242"/>
                </a:lnTo>
                <a:lnTo>
                  <a:pt x="1760" y="244"/>
                </a:lnTo>
                <a:lnTo>
                  <a:pt x="1760" y="244"/>
                </a:lnTo>
                <a:lnTo>
                  <a:pt x="1758" y="246"/>
                </a:lnTo>
                <a:lnTo>
                  <a:pt x="1758" y="248"/>
                </a:lnTo>
                <a:lnTo>
                  <a:pt x="1758" y="248"/>
                </a:lnTo>
                <a:lnTo>
                  <a:pt x="1760" y="250"/>
                </a:lnTo>
                <a:lnTo>
                  <a:pt x="1762" y="252"/>
                </a:lnTo>
                <a:close/>
                <a:moveTo>
                  <a:pt x="1836" y="248"/>
                </a:moveTo>
                <a:lnTo>
                  <a:pt x="1836" y="250"/>
                </a:lnTo>
                <a:lnTo>
                  <a:pt x="1836" y="250"/>
                </a:lnTo>
                <a:lnTo>
                  <a:pt x="1836" y="252"/>
                </a:lnTo>
                <a:lnTo>
                  <a:pt x="1838" y="256"/>
                </a:lnTo>
                <a:lnTo>
                  <a:pt x="1838" y="260"/>
                </a:lnTo>
                <a:lnTo>
                  <a:pt x="1838" y="260"/>
                </a:lnTo>
                <a:lnTo>
                  <a:pt x="1838" y="262"/>
                </a:lnTo>
                <a:lnTo>
                  <a:pt x="1840" y="268"/>
                </a:lnTo>
                <a:lnTo>
                  <a:pt x="1840" y="268"/>
                </a:lnTo>
                <a:lnTo>
                  <a:pt x="1840" y="268"/>
                </a:lnTo>
                <a:lnTo>
                  <a:pt x="1842" y="272"/>
                </a:lnTo>
                <a:lnTo>
                  <a:pt x="1844" y="276"/>
                </a:lnTo>
                <a:lnTo>
                  <a:pt x="1848" y="282"/>
                </a:lnTo>
                <a:lnTo>
                  <a:pt x="1848" y="282"/>
                </a:lnTo>
                <a:lnTo>
                  <a:pt x="1850" y="282"/>
                </a:lnTo>
                <a:lnTo>
                  <a:pt x="1852" y="284"/>
                </a:lnTo>
                <a:lnTo>
                  <a:pt x="1852" y="284"/>
                </a:lnTo>
                <a:lnTo>
                  <a:pt x="1852" y="286"/>
                </a:lnTo>
                <a:lnTo>
                  <a:pt x="1854" y="286"/>
                </a:lnTo>
                <a:lnTo>
                  <a:pt x="1854" y="288"/>
                </a:lnTo>
                <a:lnTo>
                  <a:pt x="1854" y="288"/>
                </a:lnTo>
                <a:lnTo>
                  <a:pt x="1854" y="288"/>
                </a:lnTo>
                <a:lnTo>
                  <a:pt x="1852" y="290"/>
                </a:lnTo>
                <a:lnTo>
                  <a:pt x="1852" y="296"/>
                </a:lnTo>
                <a:lnTo>
                  <a:pt x="1852" y="296"/>
                </a:lnTo>
                <a:lnTo>
                  <a:pt x="1854" y="298"/>
                </a:lnTo>
                <a:lnTo>
                  <a:pt x="1856" y="300"/>
                </a:lnTo>
                <a:lnTo>
                  <a:pt x="1868" y="300"/>
                </a:lnTo>
                <a:lnTo>
                  <a:pt x="1870" y="300"/>
                </a:lnTo>
                <a:lnTo>
                  <a:pt x="1870" y="300"/>
                </a:lnTo>
                <a:lnTo>
                  <a:pt x="1872" y="302"/>
                </a:lnTo>
                <a:lnTo>
                  <a:pt x="1880" y="302"/>
                </a:lnTo>
                <a:lnTo>
                  <a:pt x="1882" y="302"/>
                </a:lnTo>
                <a:lnTo>
                  <a:pt x="1882" y="302"/>
                </a:lnTo>
                <a:lnTo>
                  <a:pt x="1884" y="304"/>
                </a:lnTo>
                <a:lnTo>
                  <a:pt x="1892" y="304"/>
                </a:lnTo>
                <a:lnTo>
                  <a:pt x="1892" y="304"/>
                </a:lnTo>
                <a:lnTo>
                  <a:pt x="1894" y="302"/>
                </a:lnTo>
                <a:lnTo>
                  <a:pt x="1896" y="300"/>
                </a:lnTo>
                <a:lnTo>
                  <a:pt x="1898" y="298"/>
                </a:lnTo>
                <a:lnTo>
                  <a:pt x="1900" y="296"/>
                </a:lnTo>
                <a:lnTo>
                  <a:pt x="1900" y="296"/>
                </a:lnTo>
                <a:lnTo>
                  <a:pt x="1900" y="294"/>
                </a:lnTo>
                <a:lnTo>
                  <a:pt x="1900" y="294"/>
                </a:lnTo>
                <a:lnTo>
                  <a:pt x="1902" y="292"/>
                </a:lnTo>
                <a:lnTo>
                  <a:pt x="1902" y="292"/>
                </a:lnTo>
                <a:lnTo>
                  <a:pt x="1902" y="290"/>
                </a:lnTo>
                <a:lnTo>
                  <a:pt x="1902" y="290"/>
                </a:lnTo>
                <a:lnTo>
                  <a:pt x="1904" y="288"/>
                </a:lnTo>
                <a:lnTo>
                  <a:pt x="1904" y="288"/>
                </a:lnTo>
                <a:lnTo>
                  <a:pt x="1904" y="286"/>
                </a:lnTo>
                <a:lnTo>
                  <a:pt x="1904" y="282"/>
                </a:lnTo>
                <a:lnTo>
                  <a:pt x="1904" y="282"/>
                </a:lnTo>
                <a:lnTo>
                  <a:pt x="1904" y="280"/>
                </a:lnTo>
                <a:lnTo>
                  <a:pt x="1902" y="278"/>
                </a:lnTo>
                <a:lnTo>
                  <a:pt x="1902" y="278"/>
                </a:lnTo>
                <a:lnTo>
                  <a:pt x="1900" y="278"/>
                </a:lnTo>
                <a:lnTo>
                  <a:pt x="1874" y="278"/>
                </a:lnTo>
                <a:lnTo>
                  <a:pt x="1876" y="276"/>
                </a:lnTo>
                <a:lnTo>
                  <a:pt x="1878" y="274"/>
                </a:lnTo>
                <a:lnTo>
                  <a:pt x="1878" y="274"/>
                </a:lnTo>
                <a:lnTo>
                  <a:pt x="1878" y="274"/>
                </a:lnTo>
                <a:lnTo>
                  <a:pt x="1880" y="270"/>
                </a:lnTo>
                <a:lnTo>
                  <a:pt x="1880" y="270"/>
                </a:lnTo>
                <a:lnTo>
                  <a:pt x="1880" y="270"/>
                </a:lnTo>
                <a:lnTo>
                  <a:pt x="1882" y="264"/>
                </a:lnTo>
                <a:lnTo>
                  <a:pt x="1882" y="264"/>
                </a:lnTo>
                <a:lnTo>
                  <a:pt x="1882" y="262"/>
                </a:lnTo>
                <a:lnTo>
                  <a:pt x="1882" y="250"/>
                </a:lnTo>
                <a:lnTo>
                  <a:pt x="1882" y="250"/>
                </a:lnTo>
                <a:lnTo>
                  <a:pt x="1882" y="250"/>
                </a:lnTo>
                <a:lnTo>
                  <a:pt x="1880" y="246"/>
                </a:lnTo>
                <a:lnTo>
                  <a:pt x="1880" y="246"/>
                </a:lnTo>
                <a:lnTo>
                  <a:pt x="1880" y="244"/>
                </a:lnTo>
                <a:lnTo>
                  <a:pt x="1878" y="242"/>
                </a:lnTo>
                <a:lnTo>
                  <a:pt x="1878" y="242"/>
                </a:lnTo>
                <a:lnTo>
                  <a:pt x="1876" y="242"/>
                </a:lnTo>
                <a:lnTo>
                  <a:pt x="1864" y="242"/>
                </a:lnTo>
                <a:lnTo>
                  <a:pt x="1864" y="240"/>
                </a:lnTo>
                <a:lnTo>
                  <a:pt x="1862" y="238"/>
                </a:lnTo>
                <a:lnTo>
                  <a:pt x="1862" y="238"/>
                </a:lnTo>
                <a:lnTo>
                  <a:pt x="1860" y="238"/>
                </a:lnTo>
                <a:lnTo>
                  <a:pt x="1856" y="236"/>
                </a:lnTo>
                <a:lnTo>
                  <a:pt x="1852" y="234"/>
                </a:lnTo>
                <a:lnTo>
                  <a:pt x="1848" y="232"/>
                </a:lnTo>
                <a:lnTo>
                  <a:pt x="1848" y="232"/>
                </a:lnTo>
                <a:lnTo>
                  <a:pt x="1848" y="232"/>
                </a:lnTo>
                <a:lnTo>
                  <a:pt x="1838" y="232"/>
                </a:lnTo>
                <a:lnTo>
                  <a:pt x="1838" y="232"/>
                </a:lnTo>
                <a:lnTo>
                  <a:pt x="1836" y="232"/>
                </a:lnTo>
                <a:lnTo>
                  <a:pt x="1834" y="234"/>
                </a:lnTo>
                <a:lnTo>
                  <a:pt x="1834" y="242"/>
                </a:lnTo>
                <a:lnTo>
                  <a:pt x="1834" y="242"/>
                </a:lnTo>
                <a:lnTo>
                  <a:pt x="1834" y="244"/>
                </a:lnTo>
                <a:lnTo>
                  <a:pt x="1836" y="248"/>
                </a:lnTo>
                <a:close/>
                <a:moveTo>
                  <a:pt x="1752" y="528"/>
                </a:moveTo>
                <a:lnTo>
                  <a:pt x="1752" y="528"/>
                </a:lnTo>
                <a:lnTo>
                  <a:pt x="1752" y="528"/>
                </a:lnTo>
                <a:lnTo>
                  <a:pt x="1754" y="532"/>
                </a:lnTo>
                <a:lnTo>
                  <a:pt x="1754" y="532"/>
                </a:lnTo>
                <a:lnTo>
                  <a:pt x="1758" y="534"/>
                </a:lnTo>
                <a:lnTo>
                  <a:pt x="1758" y="534"/>
                </a:lnTo>
                <a:lnTo>
                  <a:pt x="1760" y="534"/>
                </a:lnTo>
                <a:lnTo>
                  <a:pt x="1762" y="536"/>
                </a:lnTo>
                <a:lnTo>
                  <a:pt x="1764" y="538"/>
                </a:lnTo>
                <a:lnTo>
                  <a:pt x="1764" y="538"/>
                </a:lnTo>
                <a:lnTo>
                  <a:pt x="1766" y="540"/>
                </a:lnTo>
                <a:lnTo>
                  <a:pt x="1768" y="540"/>
                </a:lnTo>
                <a:lnTo>
                  <a:pt x="1770" y="540"/>
                </a:lnTo>
                <a:lnTo>
                  <a:pt x="1770" y="540"/>
                </a:lnTo>
                <a:lnTo>
                  <a:pt x="1772" y="540"/>
                </a:lnTo>
                <a:lnTo>
                  <a:pt x="1774" y="540"/>
                </a:lnTo>
                <a:lnTo>
                  <a:pt x="1774" y="540"/>
                </a:lnTo>
                <a:lnTo>
                  <a:pt x="1776" y="540"/>
                </a:lnTo>
                <a:lnTo>
                  <a:pt x="1776" y="540"/>
                </a:lnTo>
                <a:lnTo>
                  <a:pt x="1776" y="542"/>
                </a:lnTo>
                <a:lnTo>
                  <a:pt x="1776" y="542"/>
                </a:lnTo>
                <a:lnTo>
                  <a:pt x="1776" y="544"/>
                </a:lnTo>
                <a:lnTo>
                  <a:pt x="1780" y="552"/>
                </a:lnTo>
                <a:lnTo>
                  <a:pt x="1784" y="560"/>
                </a:lnTo>
                <a:lnTo>
                  <a:pt x="1788" y="568"/>
                </a:lnTo>
                <a:lnTo>
                  <a:pt x="1792" y="576"/>
                </a:lnTo>
                <a:lnTo>
                  <a:pt x="1792" y="576"/>
                </a:lnTo>
                <a:lnTo>
                  <a:pt x="1794" y="576"/>
                </a:lnTo>
                <a:lnTo>
                  <a:pt x="1800" y="582"/>
                </a:lnTo>
                <a:lnTo>
                  <a:pt x="1806" y="588"/>
                </a:lnTo>
                <a:lnTo>
                  <a:pt x="1808" y="590"/>
                </a:lnTo>
                <a:lnTo>
                  <a:pt x="1808" y="590"/>
                </a:lnTo>
                <a:lnTo>
                  <a:pt x="1808" y="590"/>
                </a:lnTo>
                <a:lnTo>
                  <a:pt x="1814" y="594"/>
                </a:lnTo>
                <a:lnTo>
                  <a:pt x="1814" y="594"/>
                </a:lnTo>
                <a:lnTo>
                  <a:pt x="1816" y="594"/>
                </a:lnTo>
                <a:lnTo>
                  <a:pt x="1820" y="594"/>
                </a:lnTo>
                <a:lnTo>
                  <a:pt x="1820" y="594"/>
                </a:lnTo>
                <a:lnTo>
                  <a:pt x="1822" y="594"/>
                </a:lnTo>
                <a:lnTo>
                  <a:pt x="1824" y="592"/>
                </a:lnTo>
                <a:lnTo>
                  <a:pt x="1824" y="592"/>
                </a:lnTo>
                <a:lnTo>
                  <a:pt x="1824" y="590"/>
                </a:lnTo>
                <a:lnTo>
                  <a:pt x="1824" y="588"/>
                </a:lnTo>
                <a:lnTo>
                  <a:pt x="1826" y="586"/>
                </a:lnTo>
                <a:lnTo>
                  <a:pt x="1828" y="584"/>
                </a:lnTo>
                <a:lnTo>
                  <a:pt x="1830" y="582"/>
                </a:lnTo>
                <a:lnTo>
                  <a:pt x="1830" y="582"/>
                </a:lnTo>
                <a:lnTo>
                  <a:pt x="1830" y="580"/>
                </a:lnTo>
                <a:lnTo>
                  <a:pt x="1830" y="580"/>
                </a:lnTo>
                <a:lnTo>
                  <a:pt x="1832" y="580"/>
                </a:lnTo>
                <a:lnTo>
                  <a:pt x="1834" y="578"/>
                </a:lnTo>
                <a:lnTo>
                  <a:pt x="1834" y="578"/>
                </a:lnTo>
                <a:lnTo>
                  <a:pt x="1834" y="576"/>
                </a:lnTo>
                <a:lnTo>
                  <a:pt x="1834" y="576"/>
                </a:lnTo>
                <a:lnTo>
                  <a:pt x="1834" y="574"/>
                </a:lnTo>
                <a:lnTo>
                  <a:pt x="1836" y="574"/>
                </a:lnTo>
                <a:lnTo>
                  <a:pt x="1836" y="574"/>
                </a:lnTo>
                <a:lnTo>
                  <a:pt x="1838" y="574"/>
                </a:lnTo>
                <a:lnTo>
                  <a:pt x="1838" y="572"/>
                </a:lnTo>
                <a:lnTo>
                  <a:pt x="1842" y="570"/>
                </a:lnTo>
                <a:lnTo>
                  <a:pt x="1842" y="570"/>
                </a:lnTo>
                <a:lnTo>
                  <a:pt x="1844" y="570"/>
                </a:lnTo>
                <a:lnTo>
                  <a:pt x="1844" y="570"/>
                </a:lnTo>
                <a:lnTo>
                  <a:pt x="1846" y="570"/>
                </a:lnTo>
                <a:lnTo>
                  <a:pt x="1846" y="570"/>
                </a:lnTo>
                <a:lnTo>
                  <a:pt x="1846" y="570"/>
                </a:lnTo>
                <a:lnTo>
                  <a:pt x="1846" y="570"/>
                </a:lnTo>
                <a:lnTo>
                  <a:pt x="1848" y="572"/>
                </a:lnTo>
                <a:lnTo>
                  <a:pt x="1850" y="572"/>
                </a:lnTo>
                <a:lnTo>
                  <a:pt x="1854" y="572"/>
                </a:lnTo>
                <a:lnTo>
                  <a:pt x="1854" y="572"/>
                </a:lnTo>
                <a:lnTo>
                  <a:pt x="1856" y="572"/>
                </a:lnTo>
                <a:lnTo>
                  <a:pt x="1858" y="570"/>
                </a:lnTo>
                <a:lnTo>
                  <a:pt x="1858" y="570"/>
                </a:lnTo>
                <a:lnTo>
                  <a:pt x="1858" y="568"/>
                </a:lnTo>
                <a:lnTo>
                  <a:pt x="1858" y="552"/>
                </a:lnTo>
                <a:lnTo>
                  <a:pt x="1858" y="552"/>
                </a:lnTo>
                <a:lnTo>
                  <a:pt x="1858" y="552"/>
                </a:lnTo>
                <a:lnTo>
                  <a:pt x="1856" y="546"/>
                </a:lnTo>
                <a:lnTo>
                  <a:pt x="1856" y="532"/>
                </a:lnTo>
                <a:lnTo>
                  <a:pt x="1856" y="532"/>
                </a:lnTo>
                <a:lnTo>
                  <a:pt x="1856" y="530"/>
                </a:lnTo>
                <a:lnTo>
                  <a:pt x="1854" y="528"/>
                </a:lnTo>
                <a:lnTo>
                  <a:pt x="1854" y="526"/>
                </a:lnTo>
                <a:lnTo>
                  <a:pt x="1854" y="526"/>
                </a:lnTo>
                <a:lnTo>
                  <a:pt x="1854" y="524"/>
                </a:lnTo>
                <a:lnTo>
                  <a:pt x="1852" y="520"/>
                </a:lnTo>
                <a:lnTo>
                  <a:pt x="1852" y="520"/>
                </a:lnTo>
                <a:lnTo>
                  <a:pt x="1852" y="520"/>
                </a:lnTo>
                <a:lnTo>
                  <a:pt x="1850" y="518"/>
                </a:lnTo>
                <a:lnTo>
                  <a:pt x="1848" y="514"/>
                </a:lnTo>
                <a:lnTo>
                  <a:pt x="1848" y="514"/>
                </a:lnTo>
                <a:lnTo>
                  <a:pt x="1846" y="514"/>
                </a:lnTo>
                <a:lnTo>
                  <a:pt x="1842" y="512"/>
                </a:lnTo>
                <a:lnTo>
                  <a:pt x="1840" y="508"/>
                </a:lnTo>
                <a:lnTo>
                  <a:pt x="1838" y="506"/>
                </a:lnTo>
                <a:lnTo>
                  <a:pt x="1838" y="506"/>
                </a:lnTo>
                <a:lnTo>
                  <a:pt x="1836" y="506"/>
                </a:lnTo>
                <a:lnTo>
                  <a:pt x="1834" y="504"/>
                </a:lnTo>
                <a:lnTo>
                  <a:pt x="1836" y="502"/>
                </a:lnTo>
                <a:lnTo>
                  <a:pt x="1840" y="498"/>
                </a:lnTo>
                <a:lnTo>
                  <a:pt x="1844" y="494"/>
                </a:lnTo>
                <a:lnTo>
                  <a:pt x="1844" y="494"/>
                </a:lnTo>
                <a:lnTo>
                  <a:pt x="1844" y="494"/>
                </a:lnTo>
                <a:lnTo>
                  <a:pt x="1846" y="488"/>
                </a:lnTo>
                <a:lnTo>
                  <a:pt x="1846" y="488"/>
                </a:lnTo>
                <a:lnTo>
                  <a:pt x="1848" y="484"/>
                </a:lnTo>
                <a:lnTo>
                  <a:pt x="1848" y="484"/>
                </a:lnTo>
                <a:lnTo>
                  <a:pt x="1848" y="484"/>
                </a:lnTo>
                <a:lnTo>
                  <a:pt x="1850" y="478"/>
                </a:lnTo>
                <a:lnTo>
                  <a:pt x="1852" y="468"/>
                </a:lnTo>
                <a:lnTo>
                  <a:pt x="1852" y="468"/>
                </a:lnTo>
                <a:lnTo>
                  <a:pt x="1852" y="468"/>
                </a:lnTo>
                <a:lnTo>
                  <a:pt x="1852" y="466"/>
                </a:lnTo>
                <a:lnTo>
                  <a:pt x="1852" y="466"/>
                </a:lnTo>
                <a:lnTo>
                  <a:pt x="1852" y="464"/>
                </a:lnTo>
                <a:lnTo>
                  <a:pt x="1850" y="464"/>
                </a:lnTo>
                <a:lnTo>
                  <a:pt x="1848" y="464"/>
                </a:lnTo>
                <a:lnTo>
                  <a:pt x="1848" y="462"/>
                </a:lnTo>
                <a:lnTo>
                  <a:pt x="1848" y="462"/>
                </a:lnTo>
                <a:lnTo>
                  <a:pt x="1846" y="462"/>
                </a:lnTo>
                <a:lnTo>
                  <a:pt x="1840" y="462"/>
                </a:lnTo>
                <a:lnTo>
                  <a:pt x="1840" y="462"/>
                </a:lnTo>
                <a:lnTo>
                  <a:pt x="1840" y="460"/>
                </a:lnTo>
                <a:lnTo>
                  <a:pt x="1840" y="458"/>
                </a:lnTo>
                <a:lnTo>
                  <a:pt x="1840" y="458"/>
                </a:lnTo>
                <a:lnTo>
                  <a:pt x="1840" y="456"/>
                </a:lnTo>
                <a:lnTo>
                  <a:pt x="1838" y="456"/>
                </a:lnTo>
                <a:lnTo>
                  <a:pt x="1836" y="456"/>
                </a:lnTo>
                <a:lnTo>
                  <a:pt x="1836" y="454"/>
                </a:lnTo>
                <a:lnTo>
                  <a:pt x="1836" y="454"/>
                </a:lnTo>
                <a:lnTo>
                  <a:pt x="1834" y="452"/>
                </a:lnTo>
                <a:lnTo>
                  <a:pt x="1834" y="452"/>
                </a:lnTo>
                <a:lnTo>
                  <a:pt x="1832" y="452"/>
                </a:lnTo>
                <a:lnTo>
                  <a:pt x="1828" y="454"/>
                </a:lnTo>
                <a:lnTo>
                  <a:pt x="1824" y="456"/>
                </a:lnTo>
                <a:lnTo>
                  <a:pt x="1820" y="458"/>
                </a:lnTo>
                <a:lnTo>
                  <a:pt x="1818" y="458"/>
                </a:lnTo>
                <a:lnTo>
                  <a:pt x="1818" y="458"/>
                </a:lnTo>
                <a:lnTo>
                  <a:pt x="1816" y="458"/>
                </a:lnTo>
                <a:lnTo>
                  <a:pt x="1810" y="460"/>
                </a:lnTo>
                <a:lnTo>
                  <a:pt x="1800" y="460"/>
                </a:lnTo>
                <a:lnTo>
                  <a:pt x="1800" y="460"/>
                </a:lnTo>
                <a:lnTo>
                  <a:pt x="1798" y="460"/>
                </a:lnTo>
                <a:lnTo>
                  <a:pt x="1792" y="462"/>
                </a:lnTo>
                <a:lnTo>
                  <a:pt x="1792" y="462"/>
                </a:lnTo>
                <a:lnTo>
                  <a:pt x="1792" y="462"/>
                </a:lnTo>
                <a:lnTo>
                  <a:pt x="1790" y="464"/>
                </a:lnTo>
                <a:lnTo>
                  <a:pt x="1788" y="464"/>
                </a:lnTo>
                <a:lnTo>
                  <a:pt x="1788" y="464"/>
                </a:lnTo>
                <a:lnTo>
                  <a:pt x="1786" y="464"/>
                </a:lnTo>
                <a:lnTo>
                  <a:pt x="1782" y="466"/>
                </a:lnTo>
                <a:lnTo>
                  <a:pt x="1782" y="466"/>
                </a:lnTo>
                <a:lnTo>
                  <a:pt x="1780" y="466"/>
                </a:lnTo>
                <a:lnTo>
                  <a:pt x="1778" y="470"/>
                </a:lnTo>
                <a:lnTo>
                  <a:pt x="1778" y="470"/>
                </a:lnTo>
                <a:lnTo>
                  <a:pt x="1778" y="472"/>
                </a:lnTo>
                <a:lnTo>
                  <a:pt x="1778" y="474"/>
                </a:lnTo>
                <a:lnTo>
                  <a:pt x="1778" y="474"/>
                </a:lnTo>
                <a:lnTo>
                  <a:pt x="1778" y="474"/>
                </a:lnTo>
                <a:lnTo>
                  <a:pt x="1776" y="474"/>
                </a:lnTo>
                <a:lnTo>
                  <a:pt x="1774" y="476"/>
                </a:lnTo>
                <a:lnTo>
                  <a:pt x="1774" y="476"/>
                </a:lnTo>
                <a:lnTo>
                  <a:pt x="1772" y="478"/>
                </a:lnTo>
                <a:lnTo>
                  <a:pt x="1772" y="484"/>
                </a:lnTo>
                <a:lnTo>
                  <a:pt x="1772" y="484"/>
                </a:lnTo>
                <a:lnTo>
                  <a:pt x="1772" y="486"/>
                </a:lnTo>
                <a:lnTo>
                  <a:pt x="1774" y="490"/>
                </a:lnTo>
                <a:lnTo>
                  <a:pt x="1776" y="494"/>
                </a:lnTo>
                <a:lnTo>
                  <a:pt x="1778" y="498"/>
                </a:lnTo>
                <a:lnTo>
                  <a:pt x="1780" y="502"/>
                </a:lnTo>
                <a:lnTo>
                  <a:pt x="1782" y="506"/>
                </a:lnTo>
                <a:lnTo>
                  <a:pt x="1782" y="510"/>
                </a:lnTo>
                <a:lnTo>
                  <a:pt x="1782" y="512"/>
                </a:lnTo>
                <a:lnTo>
                  <a:pt x="1780" y="514"/>
                </a:lnTo>
                <a:lnTo>
                  <a:pt x="1780" y="512"/>
                </a:lnTo>
                <a:lnTo>
                  <a:pt x="1778" y="508"/>
                </a:lnTo>
                <a:lnTo>
                  <a:pt x="1776" y="506"/>
                </a:lnTo>
                <a:lnTo>
                  <a:pt x="1776" y="504"/>
                </a:lnTo>
                <a:lnTo>
                  <a:pt x="1776" y="504"/>
                </a:lnTo>
                <a:lnTo>
                  <a:pt x="1776" y="502"/>
                </a:lnTo>
                <a:lnTo>
                  <a:pt x="1774" y="500"/>
                </a:lnTo>
                <a:lnTo>
                  <a:pt x="1774" y="500"/>
                </a:lnTo>
                <a:lnTo>
                  <a:pt x="1772" y="500"/>
                </a:lnTo>
                <a:lnTo>
                  <a:pt x="1772" y="500"/>
                </a:lnTo>
                <a:lnTo>
                  <a:pt x="1770" y="498"/>
                </a:lnTo>
                <a:lnTo>
                  <a:pt x="1760" y="498"/>
                </a:lnTo>
                <a:lnTo>
                  <a:pt x="1760" y="498"/>
                </a:lnTo>
                <a:lnTo>
                  <a:pt x="1758" y="498"/>
                </a:lnTo>
                <a:lnTo>
                  <a:pt x="1756" y="500"/>
                </a:lnTo>
                <a:lnTo>
                  <a:pt x="1754" y="502"/>
                </a:lnTo>
                <a:lnTo>
                  <a:pt x="1754" y="502"/>
                </a:lnTo>
                <a:lnTo>
                  <a:pt x="1752" y="502"/>
                </a:lnTo>
                <a:lnTo>
                  <a:pt x="1750" y="506"/>
                </a:lnTo>
                <a:lnTo>
                  <a:pt x="1750" y="506"/>
                </a:lnTo>
                <a:lnTo>
                  <a:pt x="1750" y="508"/>
                </a:lnTo>
                <a:lnTo>
                  <a:pt x="1750" y="520"/>
                </a:lnTo>
                <a:lnTo>
                  <a:pt x="1750" y="520"/>
                </a:lnTo>
                <a:lnTo>
                  <a:pt x="1750" y="522"/>
                </a:lnTo>
                <a:lnTo>
                  <a:pt x="1752" y="528"/>
                </a:lnTo>
                <a:close/>
                <a:moveTo>
                  <a:pt x="2338" y="1268"/>
                </a:moveTo>
                <a:lnTo>
                  <a:pt x="2336" y="1266"/>
                </a:lnTo>
                <a:lnTo>
                  <a:pt x="2336" y="1266"/>
                </a:lnTo>
                <a:lnTo>
                  <a:pt x="2334" y="1266"/>
                </a:lnTo>
                <a:lnTo>
                  <a:pt x="2332" y="1266"/>
                </a:lnTo>
                <a:lnTo>
                  <a:pt x="2332" y="1264"/>
                </a:lnTo>
                <a:lnTo>
                  <a:pt x="2332" y="1264"/>
                </a:lnTo>
                <a:lnTo>
                  <a:pt x="2330" y="1264"/>
                </a:lnTo>
                <a:lnTo>
                  <a:pt x="2322" y="1264"/>
                </a:lnTo>
                <a:lnTo>
                  <a:pt x="2322" y="1264"/>
                </a:lnTo>
                <a:lnTo>
                  <a:pt x="2318" y="1266"/>
                </a:lnTo>
                <a:lnTo>
                  <a:pt x="2318" y="1266"/>
                </a:lnTo>
                <a:lnTo>
                  <a:pt x="2318" y="1266"/>
                </a:lnTo>
                <a:lnTo>
                  <a:pt x="2316" y="1268"/>
                </a:lnTo>
                <a:lnTo>
                  <a:pt x="2316" y="1268"/>
                </a:lnTo>
                <a:lnTo>
                  <a:pt x="2314" y="1270"/>
                </a:lnTo>
                <a:lnTo>
                  <a:pt x="2314" y="1274"/>
                </a:lnTo>
                <a:lnTo>
                  <a:pt x="2310" y="1282"/>
                </a:lnTo>
                <a:lnTo>
                  <a:pt x="2310" y="1282"/>
                </a:lnTo>
                <a:lnTo>
                  <a:pt x="2310" y="1282"/>
                </a:lnTo>
                <a:lnTo>
                  <a:pt x="2308" y="1290"/>
                </a:lnTo>
                <a:lnTo>
                  <a:pt x="2306" y="1298"/>
                </a:lnTo>
                <a:lnTo>
                  <a:pt x="2304" y="1304"/>
                </a:lnTo>
                <a:lnTo>
                  <a:pt x="2304" y="1304"/>
                </a:lnTo>
                <a:lnTo>
                  <a:pt x="2304" y="1304"/>
                </a:lnTo>
                <a:lnTo>
                  <a:pt x="2304" y="1308"/>
                </a:lnTo>
                <a:lnTo>
                  <a:pt x="2304" y="1308"/>
                </a:lnTo>
                <a:lnTo>
                  <a:pt x="2306" y="1310"/>
                </a:lnTo>
                <a:lnTo>
                  <a:pt x="2308" y="1312"/>
                </a:lnTo>
                <a:lnTo>
                  <a:pt x="2308" y="1312"/>
                </a:lnTo>
                <a:lnTo>
                  <a:pt x="2310" y="1314"/>
                </a:lnTo>
                <a:lnTo>
                  <a:pt x="2312" y="1314"/>
                </a:lnTo>
                <a:lnTo>
                  <a:pt x="2312" y="1314"/>
                </a:lnTo>
                <a:lnTo>
                  <a:pt x="2314" y="1312"/>
                </a:lnTo>
                <a:lnTo>
                  <a:pt x="2314" y="1312"/>
                </a:lnTo>
                <a:lnTo>
                  <a:pt x="2322" y="1312"/>
                </a:lnTo>
                <a:lnTo>
                  <a:pt x="2322" y="1312"/>
                </a:lnTo>
                <a:lnTo>
                  <a:pt x="2324" y="1310"/>
                </a:lnTo>
                <a:lnTo>
                  <a:pt x="2324" y="1310"/>
                </a:lnTo>
                <a:lnTo>
                  <a:pt x="2326" y="1312"/>
                </a:lnTo>
                <a:lnTo>
                  <a:pt x="2326" y="1312"/>
                </a:lnTo>
                <a:lnTo>
                  <a:pt x="2328" y="1312"/>
                </a:lnTo>
                <a:lnTo>
                  <a:pt x="2328" y="1312"/>
                </a:lnTo>
                <a:lnTo>
                  <a:pt x="2330" y="1314"/>
                </a:lnTo>
                <a:lnTo>
                  <a:pt x="2332" y="1312"/>
                </a:lnTo>
                <a:lnTo>
                  <a:pt x="2334" y="1310"/>
                </a:lnTo>
                <a:lnTo>
                  <a:pt x="2334" y="1310"/>
                </a:lnTo>
                <a:lnTo>
                  <a:pt x="2334" y="1310"/>
                </a:lnTo>
                <a:lnTo>
                  <a:pt x="2336" y="1306"/>
                </a:lnTo>
                <a:lnTo>
                  <a:pt x="2338" y="1302"/>
                </a:lnTo>
                <a:lnTo>
                  <a:pt x="2340" y="1300"/>
                </a:lnTo>
                <a:lnTo>
                  <a:pt x="2340" y="1300"/>
                </a:lnTo>
                <a:lnTo>
                  <a:pt x="2340" y="1298"/>
                </a:lnTo>
                <a:lnTo>
                  <a:pt x="2340" y="1274"/>
                </a:lnTo>
                <a:lnTo>
                  <a:pt x="2340" y="1274"/>
                </a:lnTo>
                <a:lnTo>
                  <a:pt x="2340" y="1272"/>
                </a:lnTo>
                <a:lnTo>
                  <a:pt x="2338" y="1272"/>
                </a:lnTo>
                <a:lnTo>
                  <a:pt x="2338" y="1270"/>
                </a:lnTo>
                <a:lnTo>
                  <a:pt x="2338" y="1270"/>
                </a:lnTo>
                <a:lnTo>
                  <a:pt x="2338" y="1268"/>
                </a:lnTo>
                <a:lnTo>
                  <a:pt x="2338" y="1268"/>
                </a:lnTo>
                <a:close/>
                <a:moveTo>
                  <a:pt x="772" y="1282"/>
                </a:moveTo>
                <a:lnTo>
                  <a:pt x="772" y="1282"/>
                </a:lnTo>
                <a:lnTo>
                  <a:pt x="772" y="1284"/>
                </a:lnTo>
                <a:lnTo>
                  <a:pt x="772" y="1286"/>
                </a:lnTo>
                <a:lnTo>
                  <a:pt x="772" y="1286"/>
                </a:lnTo>
                <a:lnTo>
                  <a:pt x="772" y="1288"/>
                </a:lnTo>
                <a:lnTo>
                  <a:pt x="774" y="1292"/>
                </a:lnTo>
                <a:lnTo>
                  <a:pt x="774" y="1292"/>
                </a:lnTo>
                <a:lnTo>
                  <a:pt x="776" y="1294"/>
                </a:lnTo>
                <a:lnTo>
                  <a:pt x="778" y="1296"/>
                </a:lnTo>
                <a:lnTo>
                  <a:pt x="780" y="1298"/>
                </a:lnTo>
                <a:lnTo>
                  <a:pt x="780" y="1298"/>
                </a:lnTo>
                <a:lnTo>
                  <a:pt x="780" y="1298"/>
                </a:lnTo>
                <a:lnTo>
                  <a:pt x="782" y="1300"/>
                </a:lnTo>
                <a:lnTo>
                  <a:pt x="784" y="1302"/>
                </a:lnTo>
                <a:lnTo>
                  <a:pt x="784" y="1302"/>
                </a:lnTo>
                <a:lnTo>
                  <a:pt x="788" y="1304"/>
                </a:lnTo>
                <a:lnTo>
                  <a:pt x="792" y="1302"/>
                </a:lnTo>
                <a:lnTo>
                  <a:pt x="792" y="1302"/>
                </a:lnTo>
                <a:lnTo>
                  <a:pt x="794" y="1298"/>
                </a:lnTo>
                <a:lnTo>
                  <a:pt x="794" y="1292"/>
                </a:lnTo>
                <a:lnTo>
                  <a:pt x="796" y="1286"/>
                </a:lnTo>
                <a:lnTo>
                  <a:pt x="798" y="1278"/>
                </a:lnTo>
                <a:lnTo>
                  <a:pt x="798" y="1278"/>
                </a:lnTo>
                <a:lnTo>
                  <a:pt x="798" y="1276"/>
                </a:lnTo>
                <a:lnTo>
                  <a:pt x="798" y="1270"/>
                </a:lnTo>
                <a:lnTo>
                  <a:pt x="798" y="1270"/>
                </a:lnTo>
                <a:lnTo>
                  <a:pt x="798" y="1270"/>
                </a:lnTo>
                <a:lnTo>
                  <a:pt x="800" y="1268"/>
                </a:lnTo>
                <a:lnTo>
                  <a:pt x="800" y="1268"/>
                </a:lnTo>
                <a:lnTo>
                  <a:pt x="802" y="1264"/>
                </a:lnTo>
                <a:lnTo>
                  <a:pt x="802" y="1258"/>
                </a:lnTo>
                <a:lnTo>
                  <a:pt x="802" y="1258"/>
                </a:lnTo>
                <a:lnTo>
                  <a:pt x="802" y="1258"/>
                </a:lnTo>
                <a:lnTo>
                  <a:pt x="804" y="1256"/>
                </a:lnTo>
                <a:lnTo>
                  <a:pt x="804" y="1246"/>
                </a:lnTo>
                <a:lnTo>
                  <a:pt x="804" y="1246"/>
                </a:lnTo>
                <a:lnTo>
                  <a:pt x="802" y="1244"/>
                </a:lnTo>
                <a:lnTo>
                  <a:pt x="800" y="1244"/>
                </a:lnTo>
                <a:lnTo>
                  <a:pt x="800" y="1242"/>
                </a:lnTo>
                <a:lnTo>
                  <a:pt x="800" y="1240"/>
                </a:lnTo>
                <a:lnTo>
                  <a:pt x="800" y="1240"/>
                </a:lnTo>
                <a:lnTo>
                  <a:pt x="798" y="1240"/>
                </a:lnTo>
                <a:lnTo>
                  <a:pt x="800" y="1238"/>
                </a:lnTo>
                <a:lnTo>
                  <a:pt x="804" y="1234"/>
                </a:lnTo>
                <a:lnTo>
                  <a:pt x="810" y="1230"/>
                </a:lnTo>
                <a:lnTo>
                  <a:pt x="810" y="1230"/>
                </a:lnTo>
                <a:lnTo>
                  <a:pt x="810" y="1230"/>
                </a:lnTo>
                <a:lnTo>
                  <a:pt x="814" y="1226"/>
                </a:lnTo>
                <a:lnTo>
                  <a:pt x="818" y="1222"/>
                </a:lnTo>
                <a:lnTo>
                  <a:pt x="822" y="1220"/>
                </a:lnTo>
                <a:lnTo>
                  <a:pt x="822" y="1220"/>
                </a:lnTo>
                <a:lnTo>
                  <a:pt x="822" y="1220"/>
                </a:lnTo>
                <a:lnTo>
                  <a:pt x="824" y="1218"/>
                </a:lnTo>
                <a:lnTo>
                  <a:pt x="826" y="1216"/>
                </a:lnTo>
                <a:lnTo>
                  <a:pt x="828" y="1216"/>
                </a:lnTo>
                <a:lnTo>
                  <a:pt x="828" y="1216"/>
                </a:lnTo>
                <a:lnTo>
                  <a:pt x="830" y="1216"/>
                </a:lnTo>
                <a:lnTo>
                  <a:pt x="832" y="1214"/>
                </a:lnTo>
                <a:lnTo>
                  <a:pt x="832" y="1214"/>
                </a:lnTo>
                <a:lnTo>
                  <a:pt x="834" y="1212"/>
                </a:lnTo>
                <a:lnTo>
                  <a:pt x="834" y="1212"/>
                </a:lnTo>
                <a:lnTo>
                  <a:pt x="834" y="1208"/>
                </a:lnTo>
                <a:lnTo>
                  <a:pt x="834" y="1208"/>
                </a:lnTo>
                <a:lnTo>
                  <a:pt x="832" y="1204"/>
                </a:lnTo>
                <a:lnTo>
                  <a:pt x="832" y="1204"/>
                </a:lnTo>
                <a:lnTo>
                  <a:pt x="832" y="1204"/>
                </a:lnTo>
                <a:lnTo>
                  <a:pt x="830" y="1200"/>
                </a:lnTo>
                <a:lnTo>
                  <a:pt x="826" y="1198"/>
                </a:lnTo>
                <a:lnTo>
                  <a:pt x="824" y="1198"/>
                </a:lnTo>
                <a:lnTo>
                  <a:pt x="824" y="1198"/>
                </a:lnTo>
                <a:lnTo>
                  <a:pt x="822" y="1196"/>
                </a:lnTo>
                <a:lnTo>
                  <a:pt x="820" y="1196"/>
                </a:lnTo>
                <a:lnTo>
                  <a:pt x="818" y="1196"/>
                </a:lnTo>
                <a:lnTo>
                  <a:pt x="818" y="1196"/>
                </a:lnTo>
                <a:lnTo>
                  <a:pt x="818" y="1194"/>
                </a:lnTo>
                <a:lnTo>
                  <a:pt x="814" y="1192"/>
                </a:lnTo>
                <a:lnTo>
                  <a:pt x="814" y="1192"/>
                </a:lnTo>
                <a:lnTo>
                  <a:pt x="812" y="1192"/>
                </a:lnTo>
                <a:lnTo>
                  <a:pt x="810" y="1192"/>
                </a:lnTo>
                <a:lnTo>
                  <a:pt x="808" y="1192"/>
                </a:lnTo>
                <a:lnTo>
                  <a:pt x="806" y="1190"/>
                </a:lnTo>
                <a:lnTo>
                  <a:pt x="806" y="1190"/>
                </a:lnTo>
                <a:lnTo>
                  <a:pt x="804" y="1188"/>
                </a:lnTo>
                <a:lnTo>
                  <a:pt x="804" y="1188"/>
                </a:lnTo>
                <a:lnTo>
                  <a:pt x="802" y="1188"/>
                </a:lnTo>
                <a:lnTo>
                  <a:pt x="802" y="1188"/>
                </a:lnTo>
                <a:lnTo>
                  <a:pt x="802" y="1186"/>
                </a:lnTo>
                <a:lnTo>
                  <a:pt x="798" y="1184"/>
                </a:lnTo>
                <a:lnTo>
                  <a:pt x="798" y="1184"/>
                </a:lnTo>
                <a:lnTo>
                  <a:pt x="794" y="1186"/>
                </a:lnTo>
                <a:lnTo>
                  <a:pt x="794" y="1186"/>
                </a:lnTo>
                <a:lnTo>
                  <a:pt x="790" y="1188"/>
                </a:lnTo>
                <a:lnTo>
                  <a:pt x="790" y="1188"/>
                </a:lnTo>
                <a:lnTo>
                  <a:pt x="788" y="1190"/>
                </a:lnTo>
                <a:lnTo>
                  <a:pt x="784" y="1194"/>
                </a:lnTo>
                <a:lnTo>
                  <a:pt x="780" y="1198"/>
                </a:lnTo>
                <a:lnTo>
                  <a:pt x="780" y="1198"/>
                </a:lnTo>
                <a:lnTo>
                  <a:pt x="780" y="1198"/>
                </a:lnTo>
                <a:lnTo>
                  <a:pt x="778" y="1202"/>
                </a:lnTo>
                <a:lnTo>
                  <a:pt x="778" y="1202"/>
                </a:lnTo>
                <a:lnTo>
                  <a:pt x="778" y="1202"/>
                </a:lnTo>
                <a:lnTo>
                  <a:pt x="776" y="1208"/>
                </a:lnTo>
                <a:lnTo>
                  <a:pt x="776" y="1208"/>
                </a:lnTo>
                <a:lnTo>
                  <a:pt x="774" y="1212"/>
                </a:lnTo>
                <a:lnTo>
                  <a:pt x="774" y="1212"/>
                </a:lnTo>
                <a:lnTo>
                  <a:pt x="774" y="1212"/>
                </a:lnTo>
                <a:lnTo>
                  <a:pt x="772" y="1224"/>
                </a:lnTo>
                <a:lnTo>
                  <a:pt x="772" y="1224"/>
                </a:lnTo>
                <a:lnTo>
                  <a:pt x="772" y="1226"/>
                </a:lnTo>
                <a:lnTo>
                  <a:pt x="772" y="1268"/>
                </a:lnTo>
                <a:lnTo>
                  <a:pt x="772" y="1268"/>
                </a:lnTo>
                <a:lnTo>
                  <a:pt x="772" y="1270"/>
                </a:lnTo>
                <a:lnTo>
                  <a:pt x="774" y="1276"/>
                </a:lnTo>
                <a:lnTo>
                  <a:pt x="774" y="1282"/>
                </a:lnTo>
                <a:lnTo>
                  <a:pt x="772" y="1282"/>
                </a:lnTo>
                <a:close/>
                <a:moveTo>
                  <a:pt x="1516" y="314"/>
                </a:moveTo>
                <a:lnTo>
                  <a:pt x="1516" y="314"/>
                </a:lnTo>
                <a:lnTo>
                  <a:pt x="1520" y="316"/>
                </a:lnTo>
                <a:lnTo>
                  <a:pt x="1520" y="316"/>
                </a:lnTo>
                <a:lnTo>
                  <a:pt x="1522" y="316"/>
                </a:lnTo>
                <a:lnTo>
                  <a:pt x="1522" y="316"/>
                </a:lnTo>
                <a:lnTo>
                  <a:pt x="1524" y="318"/>
                </a:lnTo>
                <a:lnTo>
                  <a:pt x="1530" y="318"/>
                </a:lnTo>
                <a:lnTo>
                  <a:pt x="1530" y="318"/>
                </a:lnTo>
                <a:lnTo>
                  <a:pt x="1532" y="316"/>
                </a:lnTo>
                <a:lnTo>
                  <a:pt x="1532" y="316"/>
                </a:lnTo>
                <a:lnTo>
                  <a:pt x="1536" y="316"/>
                </a:lnTo>
                <a:lnTo>
                  <a:pt x="1536" y="316"/>
                </a:lnTo>
                <a:lnTo>
                  <a:pt x="1536" y="316"/>
                </a:lnTo>
                <a:lnTo>
                  <a:pt x="1540" y="314"/>
                </a:lnTo>
                <a:lnTo>
                  <a:pt x="1544" y="314"/>
                </a:lnTo>
                <a:lnTo>
                  <a:pt x="1544" y="314"/>
                </a:lnTo>
                <a:lnTo>
                  <a:pt x="1544" y="326"/>
                </a:lnTo>
                <a:lnTo>
                  <a:pt x="1544" y="326"/>
                </a:lnTo>
                <a:lnTo>
                  <a:pt x="1546" y="328"/>
                </a:lnTo>
                <a:lnTo>
                  <a:pt x="1548" y="330"/>
                </a:lnTo>
                <a:lnTo>
                  <a:pt x="1554" y="330"/>
                </a:lnTo>
                <a:lnTo>
                  <a:pt x="1554" y="330"/>
                </a:lnTo>
                <a:lnTo>
                  <a:pt x="1554" y="330"/>
                </a:lnTo>
                <a:lnTo>
                  <a:pt x="1554" y="330"/>
                </a:lnTo>
                <a:lnTo>
                  <a:pt x="1552" y="330"/>
                </a:lnTo>
                <a:lnTo>
                  <a:pt x="1552" y="332"/>
                </a:lnTo>
                <a:lnTo>
                  <a:pt x="1552" y="336"/>
                </a:lnTo>
                <a:lnTo>
                  <a:pt x="1552" y="336"/>
                </a:lnTo>
                <a:lnTo>
                  <a:pt x="1552" y="336"/>
                </a:lnTo>
                <a:lnTo>
                  <a:pt x="1550" y="338"/>
                </a:lnTo>
                <a:lnTo>
                  <a:pt x="1550" y="344"/>
                </a:lnTo>
                <a:lnTo>
                  <a:pt x="1550" y="344"/>
                </a:lnTo>
                <a:lnTo>
                  <a:pt x="1552" y="346"/>
                </a:lnTo>
                <a:lnTo>
                  <a:pt x="1554" y="348"/>
                </a:lnTo>
                <a:lnTo>
                  <a:pt x="1566" y="348"/>
                </a:lnTo>
                <a:lnTo>
                  <a:pt x="1566" y="348"/>
                </a:lnTo>
                <a:lnTo>
                  <a:pt x="1566" y="346"/>
                </a:lnTo>
                <a:lnTo>
                  <a:pt x="1570" y="346"/>
                </a:lnTo>
                <a:lnTo>
                  <a:pt x="1570" y="346"/>
                </a:lnTo>
                <a:lnTo>
                  <a:pt x="1576" y="344"/>
                </a:lnTo>
                <a:lnTo>
                  <a:pt x="1582" y="342"/>
                </a:lnTo>
                <a:lnTo>
                  <a:pt x="1582" y="342"/>
                </a:lnTo>
                <a:lnTo>
                  <a:pt x="1584" y="340"/>
                </a:lnTo>
                <a:lnTo>
                  <a:pt x="1584" y="340"/>
                </a:lnTo>
                <a:lnTo>
                  <a:pt x="1580" y="344"/>
                </a:lnTo>
                <a:lnTo>
                  <a:pt x="1574" y="352"/>
                </a:lnTo>
                <a:lnTo>
                  <a:pt x="1568" y="360"/>
                </a:lnTo>
                <a:lnTo>
                  <a:pt x="1568" y="360"/>
                </a:lnTo>
                <a:lnTo>
                  <a:pt x="1568" y="362"/>
                </a:lnTo>
                <a:lnTo>
                  <a:pt x="1568" y="366"/>
                </a:lnTo>
                <a:lnTo>
                  <a:pt x="1568" y="366"/>
                </a:lnTo>
                <a:lnTo>
                  <a:pt x="1570" y="368"/>
                </a:lnTo>
                <a:lnTo>
                  <a:pt x="1572" y="370"/>
                </a:lnTo>
                <a:lnTo>
                  <a:pt x="1578" y="370"/>
                </a:lnTo>
                <a:lnTo>
                  <a:pt x="1580" y="370"/>
                </a:lnTo>
                <a:lnTo>
                  <a:pt x="1580" y="370"/>
                </a:lnTo>
                <a:lnTo>
                  <a:pt x="1580" y="370"/>
                </a:lnTo>
                <a:lnTo>
                  <a:pt x="1582" y="372"/>
                </a:lnTo>
                <a:lnTo>
                  <a:pt x="1582" y="374"/>
                </a:lnTo>
                <a:lnTo>
                  <a:pt x="1582" y="376"/>
                </a:lnTo>
                <a:lnTo>
                  <a:pt x="1582" y="376"/>
                </a:lnTo>
                <a:lnTo>
                  <a:pt x="1584" y="378"/>
                </a:lnTo>
                <a:lnTo>
                  <a:pt x="1586" y="380"/>
                </a:lnTo>
                <a:lnTo>
                  <a:pt x="1588" y="382"/>
                </a:lnTo>
                <a:lnTo>
                  <a:pt x="1590" y="384"/>
                </a:lnTo>
                <a:lnTo>
                  <a:pt x="1590" y="384"/>
                </a:lnTo>
                <a:lnTo>
                  <a:pt x="1592" y="386"/>
                </a:lnTo>
                <a:lnTo>
                  <a:pt x="1596" y="386"/>
                </a:lnTo>
                <a:lnTo>
                  <a:pt x="1596" y="386"/>
                </a:lnTo>
                <a:lnTo>
                  <a:pt x="1598" y="384"/>
                </a:lnTo>
                <a:lnTo>
                  <a:pt x="1598" y="384"/>
                </a:lnTo>
                <a:lnTo>
                  <a:pt x="1598" y="384"/>
                </a:lnTo>
                <a:lnTo>
                  <a:pt x="1600" y="390"/>
                </a:lnTo>
                <a:lnTo>
                  <a:pt x="1602" y="398"/>
                </a:lnTo>
                <a:lnTo>
                  <a:pt x="1604" y="404"/>
                </a:lnTo>
                <a:lnTo>
                  <a:pt x="1604" y="408"/>
                </a:lnTo>
                <a:lnTo>
                  <a:pt x="1604" y="408"/>
                </a:lnTo>
                <a:lnTo>
                  <a:pt x="1604" y="410"/>
                </a:lnTo>
                <a:lnTo>
                  <a:pt x="1606" y="416"/>
                </a:lnTo>
                <a:lnTo>
                  <a:pt x="1606" y="416"/>
                </a:lnTo>
                <a:lnTo>
                  <a:pt x="1608" y="416"/>
                </a:lnTo>
                <a:lnTo>
                  <a:pt x="1612" y="420"/>
                </a:lnTo>
                <a:lnTo>
                  <a:pt x="1614" y="422"/>
                </a:lnTo>
                <a:lnTo>
                  <a:pt x="1614" y="422"/>
                </a:lnTo>
                <a:lnTo>
                  <a:pt x="1616" y="424"/>
                </a:lnTo>
                <a:lnTo>
                  <a:pt x="1622" y="424"/>
                </a:lnTo>
                <a:lnTo>
                  <a:pt x="1630" y="422"/>
                </a:lnTo>
                <a:lnTo>
                  <a:pt x="1638" y="422"/>
                </a:lnTo>
                <a:lnTo>
                  <a:pt x="1638" y="422"/>
                </a:lnTo>
                <a:lnTo>
                  <a:pt x="1638" y="422"/>
                </a:lnTo>
                <a:lnTo>
                  <a:pt x="1646" y="420"/>
                </a:lnTo>
                <a:lnTo>
                  <a:pt x="1654" y="418"/>
                </a:lnTo>
                <a:lnTo>
                  <a:pt x="1654" y="418"/>
                </a:lnTo>
                <a:lnTo>
                  <a:pt x="1654" y="416"/>
                </a:lnTo>
                <a:lnTo>
                  <a:pt x="1666" y="410"/>
                </a:lnTo>
                <a:lnTo>
                  <a:pt x="1680" y="404"/>
                </a:lnTo>
                <a:lnTo>
                  <a:pt x="1680" y="404"/>
                </a:lnTo>
                <a:lnTo>
                  <a:pt x="1682" y="404"/>
                </a:lnTo>
                <a:lnTo>
                  <a:pt x="1682" y="404"/>
                </a:lnTo>
                <a:lnTo>
                  <a:pt x="1682" y="404"/>
                </a:lnTo>
                <a:lnTo>
                  <a:pt x="1684" y="404"/>
                </a:lnTo>
                <a:lnTo>
                  <a:pt x="1686" y="406"/>
                </a:lnTo>
                <a:lnTo>
                  <a:pt x="1688" y="408"/>
                </a:lnTo>
                <a:lnTo>
                  <a:pt x="1688" y="408"/>
                </a:lnTo>
                <a:lnTo>
                  <a:pt x="1688" y="410"/>
                </a:lnTo>
                <a:lnTo>
                  <a:pt x="1688" y="410"/>
                </a:lnTo>
                <a:lnTo>
                  <a:pt x="1692" y="412"/>
                </a:lnTo>
                <a:lnTo>
                  <a:pt x="1708" y="412"/>
                </a:lnTo>
                <a:lnTo>
                  <a:pt x="1708" y="412"/>
                </a:lnTo>
                <a:lnTo>
                  <a:pt x="1710" y="410"/>
                </a:lnTo>
                <a:lnTo>
                  <a:pt x="1710" y="410"/>
                </a:lnTo>
                <a:lnTo>
                  <a:pt x="1726" y="410"/>
                </a:lnTo>
                <a:lnTo>
                  <a:pt x="1726" y="410"/>
                </a:lnTo>
                <a:lnTo>
                  <a:pt x="1728" y="408"/>
                </a:lnTo>
                <a:lnTo>
                  <a:pt x="1730" y="404"/>
                </a:lnTo>
                <a:lnTo>
                  <a:pt x="1732" y="400"/>
                </a:lnTo>
                <a:lnTo>
                  <a:pt x="1734" y="396"/>
                </a:lnTo>
                <a:lnTo>
                  <a:pt x="1736" y="392"/>
                </a:lnTo>
                <a:lnTo>
                  <a:pt x="1736" y="392"/>
                </a:lnTo>
                <a:lnTo>
                  <a:pt x="1736" y="392"/>
                </a:lnTo>
                <a:lnTo>
                  <a:pt x="1738" y="386"/>
                </a:lnTo>
                <a:lnTo>
                  <a:pt x="1738" y="386"/>
                </a:lnTo>
                <a:lnTo>
                  <a:pt x="1740" y="382"/>
                </a:lnTo>
                <a:lnTo>
                  <a:pt x="1740" y="382"/>
                </a:lnTo>
                <a:lnTo>
                  <a:pt x="1740" y="382"/>
                </a:lnTo>
                <a:lnTo>
                  <a:pt x="1742" y="376"/>
                </a:lnTo>
                <a:lnTo>
                  <a:pt x="1742" y="376"/>
                </a:lnTo>
                <a:lnTo>
                  <a:pt x="1742" y="374"/>
                </a:lnTo>
                <a:lnTo>
                  <a:pt x="1742" y="366"/>
                </a:lnTo>
                <a:lnTo>
                  <a:pt x="1742" y="366"/>
                </a:lnTo>
                <a:lnTo>
                  <a:pt x="1742" y="364"/>
                </a:lnTo>
                <a:lnTo>
                  <a:pt x="1740" y="364"/>
                </a:lnTo>
                <a:lnTo>
                  <a:pt x="1740" y="360"/>
                </a:lnTo>
                <a:lnTo>
                  <a:pt x="1740" y="360"/>
                </a:lnTo>
                <a:lnTo>
                  <a:pt x="1740" y="358"/>
                </a:lnTo>
                <a:lnTo>
                  <a:pt x="1738" y="356"/>
                </a:lnTo>
                <a:lnTo>
                  <a:pt x="1736" y="356"/>
                </a:lnTo>
                <a:lnTo>
                  <a:pt x="1736" y="354"/>
                </a:lnTo>
                <a:lnTo>
                  <a:pt x="1736" y="354"/>
                </a:lnTo>
                <a:lnTo>
                  <a:pt x="1736" y="352"/>
                </a:lnTo>
                <a:lnTo>
                  <a:pt x="1734" y="350"/>
                </a:lnTo>
                <a:lnTo>
                  <a:pt x="1734" y="350"/>
                </a:lnTo>
                <a:lnTo>
                  <a:pt x="1732" y="350"/>
                </a:lnTo>
                <a:lnTo>
                  <a:pt x="1730" y="350"/>
                </a:lnTo>
                <a:lnTo>
                  <a:pt x="1730" y="350"/>
                </a:lnTo>
                <a:lnTo>
                  <a:pt x="1728" y="348"/>
                </a:lnTo>
                <a:lnTo>
                  <a:pt x="1728" y="348"/>
                </a:lnTo>
                <a:lnTo>
                  <a:pt x="1722" y="348"/>
                </a:lnTo>
                <a:lnTo>
                  <a:pt x="1722" y="348"/>
                </a:lnTo>
                <a:lnTo>
                  <a:pt x="1720" y="348"/>
                </a:lnTo>
                <a:lnTo>
                  <a:pt x="1718" y="350"/>
                </a:lnTo>
                <a:lnTo>
                  <a:pt x="1718" y="350"/>
                </a:lnTo>
                <a:lnTo>
                  <a:pt x="1716" y="352"/>
                </a:lnTo>
                <a:lnTo>
                  <a:pt x="1716" y="352"/>
                </a:lnTo>
                <a:lnTo>
                  <a:pt x="1716" y="350"/>
                </a:lnTo>
                <a:lnTo>
                  <a:pt x="1716" y="350"/>
                </a:lnTo>
                <a:lnTo>
                  <a:pt x="1716" y="350"/>
                </a:lnTo>
                <a:lnTo>
                  <a:pt x="1714" y="344"/>
                </a:lnTo>
                <a:lnTo>
                  <a:pt x="1714" y="334"/>
                </a:lnTo>
                <a:lnTo>
                  <a:pt x="1716" y="330"/>
                </a:lnTo>
                <a:lnTo>
                  <a:pt x="1716" y="330"/>
                </a:lnTo>
                <a:lnTo>
                  <a:pt x="1716" y="328"/>
                </a:lnTo>
                <a:lnTo>
                  <a:pt x="1716" y="320"/>
                </a:lnTo>
                <a:lnTo>
                  <a:pt x="1718" y="314"/>
                </a:lnTo>
                <a:lnTo>
                  <a:pt x="1718" y="314"/>
                </a:lnTo>
                <a:lnTo>
                  <a:pt x="1718" y="310"/>
                </a:lnTo>
                <a:lnTo>
                  <a:pt x="1718" y="310"/>
                </a:lnTo>
                <a:lnTo>
                  <a:pt x="1716" y="310"/>
                </a:lnTo>
                <a:lnTo>
                  <a:pt x="1714" y="310"/>
                </a:lnTo>
                <a:lnTo>
                  <a:pt x="1714" y="310"/>
                </a:lnTo>
                <a:lnTo>
                  <a:pt x="1712" y="308"/>
                </a:lnTo>
                <a:lnTo>
                  <a:pt x="1706" y="308"/>
                </a:lnTo>
                <a:lnTo>
                  <a:pt x="1706" y="308"/>
                </a:lnTo>
                <a:lnTo>
                  <a:pt x="1704" y="308"/>
                </a:lnTo>
                <a:lnTo>
                  <a:pt x="1698" y="310"/>
                </a:lnTo>
                <a:lnTo>
                  <a:pt x="1698" y="310"/>
                </a:lnTo>
                <a:lnTo>
                  <a:pt x="1698" y="310"/>
                </a:lnTo>
                <a:lnTo>
                  <a:pt x="1694" y="312"/>
                </a:lnTo>
                <a:lnTo>
                  <a:pt x="1694" y="312"/>
                </a:lnTo>
                <a:lnTo>
                  <a:pt x="1694" y="312"/>
                </a:lnTo>
                <a:lnTo>
                  <a:pt x="1692" y="314"/>
                </a:lnTo>
                <a:lnTo>
                  <a:pt x="1692" y="314"/>
                </a:lnTo>
                <a:lnTo>
                  <a:pt x="1692" y="314"/>
                </a:lnTo>
                <a:lnTo>
                  <a:pt x="1690" y="314"/>
                </a:lnTo>
                <a:lnTo>
                  <a:pt x="1688" y="316"/>
                </a:lnTo>
                <a:lnTo>
                  <a:pt x="1688" y="316"/>
                </a:lnTo>
                <a:lnTo>
                  <a:pt x="1686" y="318"/>
                </a:lnTo>
                <a:lnTo>
                  <a:pt x="1686" y="320"/>
                </a:lnTo>
                <a:lnTo>
                  <a:pt x="1686" y="320"/>
                </a:lnTo>
                <a:lnTo>
                  <a:pt x="1684" y="320"/>
                </a:lnTo>
                <a:lnTo>
                  <a:pt x="1684" y="322"/>
                </a:lnTo>
                <a:lnTo>
                  <a:pt x="1684" y="334"/>
                </a:lnTo>
                <a:lnTo>
                  <a:pt x="1684" y="334"/>
                </a:lnTo>
                <a:lnTo>
                  <a:pt x="1684" y="336"/>
                </a:lnTo>
                <a:lnTo>
                  <a:pt x="1686" y="340"/>
                </a:lnTo>
                <a:lnTo>
                  <a:pt x="1686" y="340"/>
                </a:lnTo>
                <a:lnTo>
                  <a:pt x="1688" y="346"/>
                </a:lnTo>
                <a:lnTo>
                  <a:pt x="1688" y="346"/>
                </a:lnTo>
                <a:lnTo>
                  <a:pt x="1690" y="346"/>
                </a:lnTo>
                <a:lnTo>
                  <a:pt x="1690" y="346"/>
                </a:lnTo>
                <a:lnTo>
                  <a:pt x="1688" y="348"/>
                </a:lnTo>
                <a:lnTo>
                  <a:pt x="1688" y="348"/>
                </a:lnTo>
                <a:lnTo>
                  <a:pt x="1686" y="350"/>
                </a:lnTo>
                <a:lnTo>
                  <a:pt x="1686" y="350"/>
                </a:lnTo>
                <a:lnTo>
                  <a:pt x="1684" y="352"/>
                </a:lnTo>
                <a:lnTo>
                  <a:pt x="1684" y="354"/>
                </a:lnTo>
                <a:lnTo>
                  <a:pt x="1684" y="354"/>
                </a:lnTo>
                <a:lnTo>
                  <a:pt x="1684" y="354"/>
                </a:lnTo>
                <a:lnTo>
                  <a:pt x="1682" y="356"/>
                </a:lnTo>
                <a:lnTo>
                  <a:pt x="1682" y="356"/>
                </a:lnTo>
                <a:lnTo>
                  <a:pt x="1680" y="356"/>
                </a:lnTo>
                <a:lnTo>
                  <a:pt x="1680" y="358"/>
                </a:lnTo>
                <a:lnTo>
                  <a:pt x="1680" y="364"/>
                </a:lnTo>
                <a:lnTo>
                  <a:pt x="1680" y="364"/>
                </a:lnTo>
                <a:lnTo>
                  <a:pt x="1682" y="368"/>
                </a:lnTo>
                <a:lnTo>
                  <a:pt x="1682" y="368"/>
                </a:lnTo>
                <a:lnTo>
                  <a:pt x="1684" y="370"/>
                </a:lnTo>
                <a:lnTo>
                  <a:pt x="1684" y="370"/>
                </a:lnTo>
                <a:lnTo>
                  <a:pt x="1682" y="370"/>
                </a:lnTo>
                <a:lnTo>
                  <a:pt x="1682" y="368"/>
                </a:lnTo>
                <a:lnTo>
                  <a:pt x="1682" y="368"/>
                </a:lnTo>
                <a:lnTo>
                  <a:pt x="1680" y="368"/>
                </a:lnTo>
                <a:lnTo>
                  <a:pt x="1676" y="366"/>
                </a:lnTo>
                <a:lnTo>
                  <a:pt x="1676" y="366"/>
                </a:lnTo>
                <a:lnTo>
                  <a:pt x="1676" y="366"/>
                </a:lnTo>
                <a:lnTo>
                  <a:pt x="1668" y="366"/>
                </a:lnTo>
                <a:lnTo>
                  <a:pt x="1668" y="364"/>
                </a:lnTo>
                <a:lnTo>
                  <a:pt x="1668" y="364"/>
                </a:lnTo>
                <a:lnTo>
                  <a:pt x="1666" y="364"/>
                </a:lnTo>
                <a:lnTo>
                  <a:pt x="1666" y="364"/>
                </a:lnTo>
                <a:lnTo>
                  <a:pt x="1668" y="362"/>
                </a:lnTo>
                <a:lnTo>
                  <a:pt x="1668" y="362"/>
                </a:lnTo>
                <a:lnTo>
                  <a:pt x="1668" y="360"/>
                </a:lnTo>
                <a:lnTo>
                  <a:pt x="1668" y="346"/>
                </a:lnTo>
                <a:lnTo>
                  <a:pt x="1668" y="346"/>
                </a:lnTo>
                <a:lnTo>
                  <a:pt x="1668" y="344"/>
                </a:lnTo>
                <a:lnTo>
                  <a:pt x="1666" y="344"/>
                </a:lnTo>
                <a:lnTo>
                  <a:pt x="1666" y="342"/>
                </a:lnTo>
                <a:lnTo>
                  <a:pt x="1666" y="342"/>
                </a:lnTo>
                <a:lnTo>
                  <a:pt x="1666" y="342"/>
                </a:lnTo>
                <a:lnTo>
                  <a:pt x="1664" y="338"/>
                </a:lnTo>
                <a:lnTo>
                  <a:pt x="1664" y="338"/>
                </a:lnTo>
                <a:lnTo>
                  <a:pt x="1664" y="336"/>
                </a:lnTo>
                <a:lnTo>
                  <a:pt x="1660" y="332"/>
                </a:lnTo>
                <a:lnTo>
                  <a:pt x="1660" y="332"/>
                </a:lnTo>
                <a:lnTo>
                  <a:pt x="1658" y="332"/>
                </a:lnTo>
                <a:lnTo>
                  <a:pt x="1656" y="332"/>
                </a:lnTo>
                <a:lnTo>
                  <a:pt x="1652" y="330"/>
                </a:lnTo>
                <a:lnTo>
                  <a:pt x="1650" y="326"/>
                </a:lnTo>
                <a:lnTo>
                  <a:pt x="1646" y="322"/>
                </a:lnTo>
                <a:lnTo>
                  <a:pt x="1644" y="322"/>
                </a:lnTo>
                <a:lnTo>
                  <a:pt x="1644" y="320"/>
                </a:lnTo>
                <a:lnTo>
                  <a:pt x="1644" y="320"/>
                </a:lnTo>
                <a:lnTo>
                  <a:pt x="1644" y="318"/>
                </a:lnTo>
                <a:lnTo>
                  <a:pt x="1642" y="318"/>
                </a:lnTo>
                <a:lnTo>
                  <a:pt x="1642" y="310"/>
                </a:lnTo>
                <a:lnTo>
                  <a:pt x="1642" y="310"/>
                </a:lnTo>
                <a:lnTo>
                  <a:pt x="1642" y="308"/>
                </a:lnTo>
                <a:lnTo>
                  <a:pt x="1640" y="308"/>
                </a:lnTo>
                <a:lnTo>
                  <a:pt x="1630" y="308"/>
                </a:lnTo>
                <a:lnTo>
                  <a:pt x="1630" y="308"/>
                </a:lnTo>
                <a:lnTo>
                  <a:pt x="1628" y="308"/>
                </a:lnTo>
                <a:lnTo>
                  <a:pt x="1622" y="310"/>
                </a:lnTo>
                <a:lnTo>
                  <a:pt x="1616" y="312"/>
                </a:lnTo>
                <a:lnTo>
                  <a:pt x="1616" y="312"/>
                </a:lnTo>
                <a:lnTo>
                  <a:pt x="1616" y="312"/>
                </a:lnTo>
                <a:lnTo>
                  <a:pt x="1612" y="314"/>
                </a:lnTo>
                <a:lnTo>
                  <a:pt x="1612" y="314"/>
                </a:lnTo>
                <a:lnTo>
                  <a:pt x="1606" y="316"/>
                </a:lnTo>
                <a:lnTo>
                  <a:pt x="1606" y="316"/>
                </a:lnTo>
                <a:lnTo>
                  <a:pt x="1606" y="316"/>
                </a:lnTo>
                <a:lnTo>
                  <a:pt x="1602" y="320"/>
                </a:lnTo>
                <a:lnTo>
                  <a:pt x="1602" y="320"/>
                </a:lnTo>
                <a:lnTo>
                  <a:pt x="1594" y="326"/>
                </a:lnTo>
                <a:lnTo>
                  <a:pt x="1594" y="320"/>
                </a:lnTo>
                <a:lnTo>
                  <a:pt x="1594" y="320"/>
                </a:lnTo>
                <a:lnTo>
                  <a:pt x="1594" y="318"/>
                </a:lnTo>
                <a:lnTo>
                  <a:pt x="1592" y="318"/>
                </a:lnTo>
                <a:lnTo>
                  <a:pt x="1592" y="318"/>
                </a:lnTo>
                <a:lnTo>
                  <a:pt x="1592" y="318"/>
                </a:lnTo>
                <a:lnTo>
                  <a:pt x="1602" y="314"/>
                </a:lnTo>
                <a:lnTo>
                  <a:pt x="1610" y="310"/>
                </a:lnTo>
                <a:lnTo>
                  <a:pt x="1610" y="310"/>
                </a:lnTo>
                <a:lnTo>
                  <a:pt x="1612" y="308"/>
                </a:lnTo>
                <a:lnTo>
                  <a:pt x="1618" y="302"/>
                </a:lnTo>
                <a:lnTo>
                  <a:pt x="1624" y="296"/>
                </a:lnTo>
                <a:lnTo>
                  <a:pt x="1624" y="296"/>
                </a:lnTo>
                <a:lnTo>
                  <a:pt x="1624" y="296"/>
                </a:lnTo>
                <a:lnTo>
                  <a:pt x="1636" y="280"/>
                </a:lnTo>
                <a:lnTo>
                  <a:pt x="1636" y="280"/>
                </a:lnTo>
                <a:lnTo>
                  <a:pt x="1636" y="280"/>
                </a:lnTo>
                <a:lnTo>
                  <a:pt x="1640" y="272"/>
                </a:lnTo>
                <a:lnTo>
                  <a:pt x="1640" y="272"/>
                </a:lnTo>
                <a:lnTo>
                  <a:pt x="1640" y="272"/>
                </a:lnTo>
                <a:lnTo>
                  <a:pt x="1642" y="262"/>
                </a:lnTo>
                <a:lnTo>
                  <a:pt x="1642" y="258"/>
                </a:lnTo>
                <a:lnTo>
                  <a:pt x="1642" y="258"/>
                </a:lnTo>
                <a:lnTo>
                  <a:pt x="1642" y="256"/>
                </a:lnTo>
                <a:lnTo>
                  <a:pt x="1640" y="254"/>
                </a:lnTo>
                <a:lnTo>
                  <a:pt x="1640" y="254"/>
                </a:lnTo>
                <a:lnTo>
                  <a:pt x="1638" y="254"/>
                </a:lnTo>
                <a:lnTo>
                  <a:pt x="1636" y="254"/>
                </a:lnTo>
                <a:lnTo>
                  <a:pt x="1632" y="252"/>
                </a:lnTo>
                <a:lnTo>
                  <a:pt x="1632" y="252"/>
                </a:lnTo>
                <a:lnTo>
                  <a:pt x="1632" y="252"/>
                </a:lnTo>
                <a:lnTo>
                  <a:pt x="1622" y="252"/>
                </a:lnTo>
                <a:lnTo>
                  <a:pt x="1622" y="252"/>
                </a:lnTo>
                <a:lnTo>
                  <a:pt x="1620" y="252"/>
                </a:lnTo>
                <a:lnTo>
                  <a:pt x="1612" y="254"/>
                </a:lnTo>
                <a:lnTo>
                  <a:pt x="1608" y="254"/>
                </a:lnTo>
                <a:lnTo>
                  <a:pt x="1608" y="254"/>
                </a:lnTo>
                <a:lnTo>
                  <a:pt x="1606" y="254"/>
                </a:lnTo>
                <a:lnTo>
                  <a:pt x="1600" y="258"/>
                </a:lnTo>
                <a:lnTo>
                  <a:pt x="1594" y="260"/>
                </a:lnTo>
                <a:lnTo>
                  <a:pt x="1594" y="260"/>
                </a:lnTo>
                <a:lnTo>
                  <a:pt x="1594" y="260"/>
                </a:lnTo>
                <a:lnTo>
                  <a:pt x="1582" y="266"/>
                </a:lnTo>
                <a:lnTo>
                  <a:pt x="1570" y="272"/>
                </a:lnTo>
                <a:lnTo>
                  <a:pt x="1562" y="276"/>
                </a:lnTo>
                <a:lnTo>
                  <a:pt x="1552" y="280"/>
                </a:lnTo>
                <a:lnTo>
                  <a:pt x="1550" y="280"/>
                </a:lnTo>
                <a:lnTo>
                  <a:pt x="1550" y="280"/>
                </a:lnTo>
                <a:lnTo>
                  <a:pt x="1548" y="280"/>
                </a:lnTo>
                <a:lnTo>
                  <a:pt x="1542" y="282"/>
                </a:lnTo>
                <a:lnTo>
                  <a:pt x="1532" y="282"/>
                </a:lnTo>
                <a:lnTo>
                  <a:pt x="1532" y="282"/>
                </a:lnTo>
                <a:lnTo>
                  <a:pt x="1530" y="282"/>
                </a:lnTo>
                <a:lnTo>
                  <a:pt x="1528" y="284"/>
                </a:lnTo>
                <a:lnTo>
                  <a:pt x="1528" y="284"/>
                </a:lnTo>
                <a:lnTo>
                  <a:pt x="1526" y="286"/>
                </a:lnTo>
                <a:lnTo>
                  <a:pt x="1526" y="290"/>
                </a:lnTo>
                <a:lnTo>
                  <a:pt x="1526" y="290"/>
                </a:lnTo>
                <a:lnTo>
                  <a:pt x="1528" y="294"/>
                </a:lnTo>
                <a:lnTo>
                  <a:pt x="1528" y="294"/>
                </a:lnTo>
                <a:lnTo>
                  <a:pt x="1528" y="294"/>
                </a:lnTo>
                <a:lnTo>
                  <a:pt x="1526" y="296"/>
                </a:lnTo>
                <a:lnTo>
                  <a:pt x="1524" y="298"/>
                </a:lnTo>
                <a:lnTo>
                  <a:pt x="1522" y="300"/>
                </a:lnTo>
                <a:lnTo>
                  <a:pt x="1522" y="300"/>
                </a:lnTo>
                <a:lnTo>
                  <a:pt x="1522" y="300"/>
                </a:lnTo>
                <a:lnTo>
                  <a:pt x="1520" y="300"/>
                </a:lnTo>
                <a:lnTo>
                  <a:pt x="1518" y="302"/>
                </a:lnTo>
                <a:lnTo>
                  <a:pt x="1518" y="302"/>
                </a:lnTo>
                <a:lnTo>
                  <a:pt x="1516" y="302"/>
                </a:lnTo>
                <a:lnTo>
                  <a:pt x="1516" y="304"/>
                </a:lnTo>
                <a:lnTo>
                  <a:pt x="1516" y="306"/>
                </a:lnTo>
                <a:lnTo>
                  <a:pt x="1516" y="306"/>
                </a:lnTo>
                <a:lnTo>
                  <a:pt x="1516" y="306"/>
                </a:lnTo>
                <a:lnTo>
                  <a:pt x="1514" y="308"/>
                </a:lnTo>
                <a:lnTo>
                  <a:pt x="1514" y="310"/>
                </a:lnTo>
                <a:lnTo>
                  <a:pt x="1514" y="310"/>
                </a:lnTo>
                <a:lnTo>
                  <a:pt x="1516" y="314"/>
                </a:lnTo>
                <a:lnTo>
                  <a:pt x="1516" y="314"/>
                </a:lnTo>
                <a:close/>
                <a:moveTo>
                  <a:pt x="1570" y="322"/>
                </a:moveTo>
                <a:lnTo>
                  <a:pt x="1572" y="320"/>
                </a:lnTo>
                <a:lnTo>
                  <a:pt x="1572" y="320"/>
                </a:lnTo>
                <a:lnTo>
                  <a:pt x="1572" y="318"/>
                </a:lnTo>
                <a:lnTo>
                  <a:pt x="1572" y="312"/>
                </a:lnTo>
                <a:lnTo>
                  <a:pt x="1574" y="310"/>
                </a:lnTo>
                <a:lnTo>
                  <a:pt x="1574" y="310"/>
                </a:lnTo>
                <a:lnTo>
                  <a:pt x="1574" y="308"/>
                </a:lnTo>
                <a:lnTo>
                  <a:pt x="1574" y="308"/>
                </a:lnTo>
                <a:lnTo>
                  <a:pt x="1574" y="308"/>
                </a:lnTo>
                <a:lnTo>
                  <a:pt x="1574" y="308"/>
                </a:lnTo>
                <a:lnTo>
                  <a:pt x="1574" y="308"/>
                </a:lnTo>
                <a:lnTo>
                  <a:pt x="1578" y="310"/>
                </a:lnTo>
                <a:lnTo>
                  <a:pt x="1584" y="310"/>
                </a:lnTo>
                <a:lnTo>
                  <a:pt x="1584" y="310"/>
                </a:lnTo>
                <a:lnTo>
                  <a:pt x="1584" y="310"/>
                </a:lnTo>
                <a:lnTo>
                  <a:pt x="1584" y="312"/>
                </a:lnTo>
                <a:lnTo>
                  <a:pt x="1584" y="312"/>
                </a:lnTo>
                <a:lnTo>
                  <a:pt x="1586" y="314"/>
                </a:lnTo>
                <a:lnTo>
                  <a:pt x="1586" y="314"/>
                </a:lnTo>
                <a:lnTo>
                  <a:pt x="1584" y="314"/>
                </a:lnTo>
                <a:lnTo>
                  <a:pt x="1582" y="314"/>
                </a:lnTo>
                <a:lnTo>
                  <a:pt x="1580" y="316"/>
                </a:lnTo>
                <a:lnTo>
                  <a:pt x="1580" y="316"/>
                </a:lnTo>
                <a:lnTo>
                  <a:pt x="1578" y="318"/>
                </a:lnTo>
                <a:lnTo>
                  <a:pt x="1578" y="318"/>
                </a:lnTo>
                <a:lnTo>
                  <a:pt x="1576" y="320"/>
                </a:lnTo>
                <a:lnTo>
                  <a:pt x="1572" y="322"/>
                </a:lnTo>
                <a:lnTo>
                  <a:pt x="1572" y="322"/>
                </a:lnTo>
                <a:lnTo>
                  <a:pt x="1570" y="322"/>
                </a:lnTo>
                <a:lnTo>
                  <a:pt x="1570" y="322"/>
                </a:lnTo>
                <a:close/>
                <a:moveTo>
                  <a:pt x="3260" y="1454"/>
                </a:moveTo>
                <a:lnTo>
                  <a:pt x="3258" y="1446"/>
                </a:lnTo>
                <a:lnTo>
                  <a:pt x="3258" y="1446"/>
                </a:lnTo>
                <a:lnTo>
                  <a:pt x="3258" y="1446"/>
                </a:lnTo>
                <a:lnTo>
                  <a:pt x="3254" y="1438"/>
                </a:lnTo>
                <a:lnTo>
                  <a:pt x="3254" y="1434"/>
                </a:lnTo>
                <a:lnTo>
                  <a:pt x="3254" y="1434"/>
                </a:lnTo>
                <a:lnTo>
                  <a:pt x="3254" y="1434"/>
                </a:lnTo>
                <a:lnTo>
                  <a:pt x="3252" y="1430"/>
                </a:lnTo>
                <a:lnTo>
                  <a:pt x="3252" y="1430"/>
                </a:lnTo>
                <a:lnTo>
                  <a:pt x="3252" y="1428"/>
                </a:lnTo>
                <a:lnTo>
                  <a:pt x="3250" y="1428"/>
                </a:lnTo>
                <a:lnTo>
                  <a:pt x="3250" y="1420"/>
                </a:lnTo>
                <a:lnTo>
                  <a:pt x="3250" y="1420"/>
                </a:lnTo>
                <a:lnTo>
                  <a:pt x="3250" y="1418"/>
                </a:lnTo>
                <a:lnTo>
                  <a:pt x="3248" y="1418"/>
                </a:lnTo>
                <a:lnTo>
                  <a:pt x="3246" y="1418"/>
                </a:lnTo>
                <a:lnTo>
                  <a:pt x="3246" y="1416"/>
                </a:lnTo>
                <a:lnTo>
                  <a:pt x="3246" y="1416"/>
                </a:lnTo>
                <a:lnTo>
                  <a:pt x="3244" y="1416"/>
                </a:lnTo>
                <a:lnTo>
                  <a:pt x="3242" y="1416"/>
                </a:lnTo>
                <a:lnTo>
                  <a:pt x="3240" y="1418"/>
                </a:lnTo>
                <a:lnTo>
                  <a:pt x="3238" y="1420"/>
                </a:lnTo>
                <a:lnTo>
                  <a:pt x="3238" y="1420"/>
                </a:lnTo>
                <a:lnTo>
                  <a:pt x="3236" y="1422"/>
                </a:lnTo>
                <a:lnTo>
                  <a:pt x="3236" y="1424"/>
                </a:lnTo>
                <a:lnTo>
                  <a:pt x="3236" y="1424"/>
                </a:lnTo>
                <a:lnTo>
                  <a:pt x="3238" y="1426"/>
                </a:lnTo>
                <a:lnTo>
                  <a:pt x="3238" y="1428"/>
                </a:lnTo>
                <a:lnTo>
                  <a:pt x="3236" y="1432"/>
                </a:lnTo>
                <a:lnTo>
                  <a:pt x="3236" y="1432"/>
                </a:lnTo>
                <a:lnTo>
                  <a:pt x="3236" y="1434"/>
                </a:lnTo>
                <a:lnTo>
                  <a:pt x="3236" y="1434"/>
                </a:lnTo>
                <a:lnTo>
                  <a:pt x="3234" y="1434"/>
                </a:lnTo>
                <a:lnTo>
                  <a:pt x="3232" y="1434"/>
                </a:lnTo>
                <a:lnTo>
                  <a:pt x="3232" y="1434"/>
                </a:lnTo>
                <a:lnTo>
                  <a:pt x="3232" y="1424"/>
                </a:lnTo>
                <a:lnTo>
                  <a:pt x="3232" y="1424"/>
                </a:lnTo>
                <a:lnTo>
                  <a:pt x="3232" y="1424"/>
                </a:lnTo>
                <a:lnTo>
                  <a:pt x="3230" y="1418"/>
                </a:lnTo>
                <a:lnTo>
                  <a:pt x="3230" y="1410"/>
                </a:lnTo>
                <a:lnTo>
                  <a:pt x="3230" y="1410"/>
                </a:lnTo>
                <a:lnTo>
                  <a:pt x="3230" y="1410"/>
                </a:lnTo>
                <a:lnTo>
                  <a:pt x="3228" y="1406"/>
                </a:lnTo>
                <a:lnTo>
                  <a:pt x="3228" y="1406"/>
                </a:lnTo>
                <a:lnTo>
                  <a:pt x="3228" y="1404"/>
                </a:lnTo>
                <a:lnTo>
                  <a:pt x="3226" y="1402"/>
                </a:lnTo>
                <a:lnTo>
                  <a:pt x="3224" y="1400"/>
                </a:lnTo>
                <a:lnTo>
                  <a:pt x="3220" y="1396"/>
                </a:lnTo>
                <a:lnTo>
                  <a:pt x="3216" y="1394"/>
                </a:lnTo>
                <a:lnTo>
                  <a:pt x="3214" y="1390"/>
                </a:lnTo>
                <a:lnTo>
                  <a:pt x="3214" y="1390"/>
                </a:lnTo>
                <a:lnTo>
                  <a:pt x="3214" y="1388"/>
                </a:lnTo>
                <a:lnTo>
                  <a:pt x="3212" y="1386"/>
                </a:lnTo>
                <a:lnTo>
                  <a:pt x="3212" y="1386"/>
                </a:lnTo>
                <a:lnTo>
                  <a:pt x="3210" y="1386"/>
                </a:lnTo>
                <a:lnTo>
                  <a:pt x="3206" y="1384"/>
                </a:lnTo>
                <a:lnTo>
                  <a:pt x="3206" y="1384"/>
                </a:lnTo>
                <a:lnTo>
                  <a:pt x="3206" y="1384"/>
                </a:lnTo>
                <a:lnTo>
                  <a:pt x="3186" y="1384"/>
                </a:lnTo>
                <a:lnTo>
                  <a:pt x="3186" y="1382"/>
                </a:lnTo>
                <a:lnTo>
                  <a:pt x="3184" y="1382"/>
                </a:lnTo>
                <a:lnTo>
                  <a:pt x="3184" y="1374"/>
                </a:lnTo>
                <a:lnTo>
                  <a:pt x="3186" y="1370"/>
                </a:lnTo>
                <a:lnTo>
                  <a:pt x="3186" y="1370"/>
                </a:lnTo>
                <a:lnTo>
                  <a:pt x="3186" y="1368"/>
                </a:lnTo>
                <a:lnTo>
                  <a:pt x="3184" y="1364"/>
                </a:lnTo>
                <a:lnTo>
                  <a:pt x="3184" y="1360"/>
                </a:lnTo>
                <a:lnTo>
                  <a:pt x="3184" y="1360"/>
                </a:lnTo>
                <a:lnTo>
                  <a:pt x="3184" y="1358"/>
                </a:lnTo>
                <a:lnTo>
                  <a:pt x="3182" y="1356"/>
                </a:lnTo>
                <a:lnTo>
                  <a:pt x="3182" y="1356"/>
                </a:lnTo>
                <a:lnTo>
                  <a:pt x="3180" y="1356"/>
                </a:lnTo>
                <a:lnTo>
                  <a:pt x="3180" y="1356"/>
                </a:lnTo>
                <a:lnTo>
                  <a:pt x="3180" y="1354"/>
                </a:lnTo>
                <a:lnTo>
                  <a:pt x="3178" y="1354"/>
                </a:lnTo>
                <a:lnTo>
                  <a:pt x="3164" y="1354"/>
                </a:lnTo>
                <a:lnTo>
                  <a:pt x="3164" y="1354"/>
                </a:lnTo>
                <a:lnTo>
                  <a:pt x="3162" y="1354"/>
                </a:lnTo>
                <a:lnTo>
                  <a:pt x="3156" y="1356"/>
                </a:lnTo>
                <a:lnTo>
                  <a:pt x="3150" y="1358"/>
                </a:lnTo>
                <a:lnTo>
                  <a:pt x="3150" y="1358"/>
                </a:lnTo>
                <a:lnTo>
                  <a:pt x="3150" y="1358"/>
                </a:lnTo>
                <a:lnTo>
                  <a:pt x="3146" y="1360"/>
                </a:lnTo>
                <a:lnTo>
                  <a:pt x="3142" y="1360"/>
                </a:lnTo>
                <a:lnTo>
                  <a:pt x="3142" y="1360"/>
                </a:lnTo>
                <a:lnTo>
                  <a:pt x="3140" y="1360"/>
                </a:lnTo>
                <a:lnTo>
                  <a:pt x="3136" y="1362"/>
                </a:lnTo>
                <a:lnTo>
                  <a:pt x="3136" y="1362"/>
                </a:lnTo>
                <a:lnTo>
                  <a:pt x="3136" y="1362"/>
                </a:lnTo>
                <a:lnTo>
                  <a:pt x="3134" y="1364"/>
                </a:lnTo>
                <a:lnTo>
                  <a:pt x="3132" y="1366"/>
                </a:lnTo>
                <a:lnTo>
                  <a:pt x="3132" y="1366"/>
                </a:lnTo>
                <a:lnTo>
                  <a:pt x="3132" y="1366"/>
                </a:lnTo>
                <a:lnTo>
                  <a:pt x="3130" y="1366"/>
                </a:lnTo>
                <a:lnTo>
                  <a:pt x="3128" y="1368"/>
                </a:lnTo>
                <a:lnTo>
                  <a:pt x="3128" y="1370"/>
                </a:lnTo>
                <a:lnTo>
                  <a:pt x="3128" y="1370"/>
                </a:lnTo>
                <a:lnTo>
                  <a:pt x="3128" y="1370"/>
                </a:lnTo>
                <a:lnTo>
                  <a:pt x="3126" y="1372"/>
                </a:lnTo>
                <a:lnTo>
                  <a:pt x="3126" y="1372"/>
                </a:lnTo>
                <a:lnTo>
                  <a:pt x="3126" y="1372"/>
                </a:lnTo>
                <a:lnTo>
                  <a:pt x="3122" y="1374"/>
                </a:lnTo>
                <a:lnTo>
                  <a:pt x="3108" y="1374"/>
                </a:lnTo>
                <a:lnTo>
                  <a:pt x="3108" y="1374"/>
                </a:lnTo>
                <a:lnTo>
                  <a:pt x="3108" y="1372"/>
                </a:lnTo>
                <a:lnTo>
                  <a:pt x="3108" y="1372"/>
                </a:lnTo>
                <a:lnTo>
                  <a:pt x="3108" y="1370"/>
                </a:lnTo>
                <a:lnTo>
                  <a:pt x="3106" y="1370"/>
                </a:lnTo>
                <a:lnTo>
                  <a:pt x="3106" y="1366"/>
                </a:lnTo>
                <a:lnTo>
                  <a:pt x="3106" y="1366"/>
                </a:lnTo>
                <a:lnTo>
                  <a:pt x="3106" y="1364"/>
                </a:lnTo>
                <a:lnTo>
                  <a:pt x="3104" y="1362"/>
                </a:lnTo>
                <a:lnTo>
                  <a:pt x="3102" y="1362"/>
                </a:lnTo>
                <a:lnTo>
                  <a:pt x="3102" y="1360"/>
                </a:lnTo>
                <a:lnTo>
                  <a:pt x="3102" y="1360"/>
                </a:lnTo>
                <a:lnTo>
                  <a:pt x="3102" y="1358"/>
                </a:lnTo>
                <a:lnTo>
                  <a:pt x="3100" y="1358"/>
                </a:lnTo>
                <a:lnTo>
                  <a:pt x="3092" y="1358"/>
                </a:lnTo>
                <a:lnTo>
                  <a:pt x="3092" y="1358"/>
                </a:lnTo>
                <a:lnTo>
                  <a:pt x="3090" y="1358"/>
                </a:lnTo>
                <a:lnTo>
                  <a:pt x="3088" y="1360"/>
                </a:lnTo>
                <a:lnTo>
                  <a:pt x="3086" y="1362"/>
                </a:lnTo>
                <a:lnTo>
                  <a:pt x="3082" y="1364"/>
                </a:lnTo>
                <a:lnTo>
                  <a:pt x="3082" y="1364"/>
                </a:lnTo>
                <a:lnTo>
                  <a:pt x="3082" y="1364"/>
                </a:lnTo>
                <a:lnTo>
                  <a:pt x="3078" y="1368"/>
                </a:lnTo>
                <a:lnTo>
                  <a:pt x="3076" y="1370"/>
                </a:lnTo>
                <a:lnTo>
                  <a:pt x="3074" y="1372"/>
                </a:lnTo>
                <a:lnTo>
                  <a:pt x="3074" y="1372"/>
                </a:lnTo>
                <a:lnTo>
                  <a:pt x="3074" y="1336"/>
                </a:lnTo>
                <a:lnTo>
                  <a:pt x="3076" y="1328"/>
                </a:lnTo>
                <a:lnTo>
                  <a:pt x="3076" y="1328"/>
                </a:lnTo>
                <a:lnTo>
                  <a:pt x="3076" y="1326"/>
                </a:lnTo>
                <a:lnTo>
                  <a:pt x="3076" y="1316"/>
                </a:lnTo>
                <a:lnTo>
                  <a:pt x="3078" y="1310"/>
                </a:lnTo>
                <a:lnTo>
                  <a:pt x="3078" y="1310"/>
                </a:lnTo>
                <a:lnTo>
                  <a:pt x="3078" y="1308"/>
                </a:lnTo>
                <a:lnTo>
                  <a:pt x="3078" y="1302"/>
                </a:lnTo>
                <a:lnTo>
                  <a:pt x="3080" y="1298"/>
                </a:lnTo>
                <a:lnTo>
                  <a:pt x="3080" y="1298"/>
                </a:lnTo>
                <a:lnTo>
                  <a:pt x="3080" y="1296"/>
                </a:lnTo>
                <a:lnTo>
                  <a:pt x="3080" y="1288"/>
                </a:lnTo>
                <a:lnTo>
                  <a:pt x="3080" y="1288"/>
                </a:lnTo>
                <a:lnTo>
                  <a:pt x="3080" y="1286"/>
                </a:lnTo>
                <a:lnTo>
                  <a:pt x="3078" y="1284"/>
                </a:lnTo>
                <a:lnTo>
                  <a:pt x="3076" y="1282"/>
                </a:lnTo>
                <a:lnTo>
                  <a:pt x="3076" y="1282"/>
                </a:lnTo>
                <a:lnTo>
                  <a:pt x="3074" y="1282"/>
                </a:lnTo>
                <a:lnTo>
                  <a:pt x="3066" y="1282"/>
                </a:lnTo>
                <a:lnTo>
                  <a:pt x="3066" y="1282"/>
                </a:lnTo>
                <a:lnTo>
                  <a:pt x="3064" y="1282"/>
                </a:lnTo>
                <a:lnTo>
                  <a:pt x="3060" y="1284"/>
                </a:lnTo>
                <a:lnTo>
                  <a:pt x="3058" y="1284"/>
                </a:lnTo>
                <a:lnTo>
                  <a:pt x="3058" y="1284"/>
                </a:lnTo>
                <a:lnTo>
                  <a:pt x="3056" y="1284"/>
                </a:lnTo>
                <a:lnTo>
                  <a:pt x="3052" y="1286"/>
                </a:lnTo>
                <a:lnTo>
                  <a:pt x="3048" y="1286"/>
                </a:lnTo>
                <a:lnTo>
                  <a:pt x="3048" y="1286"/>
                </a:lnTo>
                <a:lnTo>
                  <a:pt x="3046" y="1286"/>
                </a:lnTo>
                <a:lnTo>
                  <a:pt x="3044" y="1288"/>
                </a:lnTo>
                <a:lnTo>
                  <a:pt x="3042" y="1290"/>
                </a:lnTo>
                <a:lnTo>
                  <a:pt x="3042" y="1290"/>
                </a:lnTo>
                <a:lnTo>
                  <a:pt x="3040" y="1292"/>
                </a:lnTo>
                <a:lnTo>
                  <a:pt x="3040" y="1298"/>
                </a:lnTo>
                <a:lnTo>
                  <a:pt x="3040" y="1298"/>
                </a:lnTo>
                <a:lnTo>
                  <a:pt x="3040" y="1298"/>
                </a:lnTo>
                <a:lnTo>
                  <a:pt x="3038" y="1298"/>
                </a:lnTo>
                <a:lnTo>
                  <a:pt x="3038" y="1298"/>
                </a:lnTo>
                <a:lnTo>
                  <a:pt x="3040" y="1294"/>
                </a:lnTo>
                <a:lnTo>
                  <a:pt x="3040" y="1294"/>
                </a:lnTo>
                <a:lnTo>
                  <a:pt x="3040" y="1292"/>
                </a:lnTo>
                <a:lnTo>
                  <a:pt x="3040" y="1290"/>
                </a:lnTo>
                <a:lnTo>
                  <a:pt x="3042" y="1286"/>
                </a:lnTo>
                <a:lnTo>
                  <a:pt x="3044" y="1282"/>
                </a:lnTo>
                <a:lnTo>
                  <a:pt x="3044" y="1282"/>
                </a:lnTo>
                <a:lnTo>
                  <a:pt x="3044" y="1280"/>
                </a:lnTo>
                <a:lnTo>
                  <a:pt x="3044" y="1276"/>
                </a:lnTo>
                <a:lnTo>
                  <a:pt x="3046" y="1276"/>
                </a:lnTo>
                <a:lnTo>
                  <a:pt x="3048" y="1272"/>
                </a:lnTo>
                <a:lnTo>
                  <a:pt x="3050" y="1270"/>
                </a:lnTo>
                <a:lnTo>
                  <a:pt x="3050" y="1270"/>
                </a:lnTo>
                <a:lnTo>
                  <a:pt x="3050" y="1268"/>
                </a:lnTo>
                <a:lnTo>
                  <a:pt x="3050" y="1268"/>
                </a:lnTo>
                <a:lnTo>
                  <a:pt x="3052" y="1266"/>
                </a:lnTo>
                <a:lnTo>
                  <a:pt x="3052" y="1266"/>
                </a:lnTo>
                <a:lnTo>
                  <a:pt x="3052" y="1264"/>
                </a:lnTo>
                <a:lnTo>
                  <a:pt x="3052" y="1262"/>
                </a:lnTo>
                <a:lnTo>
                  <a:pt x="3052" y="1262"/>
                </a:lnTo>
                <a:lnTo>
                  <a:pt x="3052" y="1260"/>
                </a:lnTo>
                <a:lnTo>
                  <a:pt x="3050" y="1256"/>
                </a:lnTo>
                <a:lnTo>
                  <a:pt x="3050" y="1256"/>
                </a:lnTo>
                <a:lnTo>
                  <a:pt x="3050" y="1254"/>
                </a:lnTo>
                <a:lnTo>
                  <a:pt x="3048" y="1254"/>
                </a:lnTo>
                <a:lnTo>
                  <a:pt x="3046" y="1250"/>
                </a:lnTo>
                <a:lnTo>
                  <a:pt x="3044" y="1246"/>
                </a:lnTo>
                <a:lnTo>
                  <a:pt x="3044" y="1246"/>
                </a:lnTo>
                <a:lnTo>
                  <a:pt x="3044" y="1246"/>
                </a:lnTo>
                <a:lnTo>
                  <a:pt x="3038" y="1238"/>
                </a:lnTo>
                <a:lnTo>
                  <a:pt x="3032" y="1228"/>
                </a:lnTo>
                <a:lnTo>
                  <a:pt x="3032" y="1228"/>
                </a:lnTo>
                <a:lnTo>
                  <a:pt x="3032" y="1226"/>
                </a:lnTo>
                <a:lnTo>
                  <a:pt x="3024" y="1220"/>
                </a:lnTo>
                <a:lnTo>
                  <a:pt x="3024" y="1220"/>
                </a:lnTo>
                <a:lnTo>
                  <a:pt x="3018" y="1212"/>
                </a:lnTo>
                <a:lnTo>
                  <a:pt x="3018" y="1212"/>
                </a:lnTo>
                <a:lnTo>
                  <a:pt x="3018" y="1212"/>
                </a:lnTo>
                <a:lnTo>
                  <a:pt x="3014" y="1208"/>
                </a:lnTo>
                <a:lnTo>
                  <a:pt x="3012" y="1204"/>
                </a:lnTo>
                <a:lnTo>
                  <a:pt x="3012" y="1204"/>
                </a:lnTo>
                <a:lnTo>
                  <a:pt x="3012" y="1204"/>
                </a:lnTo>
                <a:lnTo>
                  <a:pt x="3008" y="1200"/>
                </a:lnTo>
                <a:lnTo>
                  <a:pt x="3006" y="1198"/>
                </a:lnTo>
                <a:lnTo>
                  <a:pt x="3006" y="1198"/>
                </a:lnTo>
                <a:lnTo>
                  <a:pt x="3004" y="1196"/>
                </a:lnTo>
                <a:lnTo>
                  <a:pt x="3000" y="1194"/>
                </a:lnTo>
                <a:lnTo>
                  <a:pt x="3000" y="1194"/>
                </a:lnTo>
                <a:lnTo>
                  <a:pt x="3000" y="1194"/>
                </a:lnTo>
                <a:lnTo>
                  <a:pt x="2996" y="1194"/>
                </a:lnTo>
                <a:lnTo>
                  <a:pt x="2996" y="1194"/>
                </a:lnTo>
                <a:lnTo>
                  <a:pt x="2996" y="1194"/>
                </a:lnTo>
                <a:lnTo>
                  <a:pt x="2994" y="1192"/>
                </a:lnTo>
                <a:lnTo>
                  <a:pt x="2972" y="1192"/>
                </a:lnTo>
                <a:lnTo>
                  <a:pt x="2972" y="1192"/>
                </a:lnTo>
                <a:lnTo>
                  <a:pt x="2970" y="1192"/>
                </a:lnTo>
                <a:lnTo>
                  <a:pt x="2964" y="1194"/>
                </a:lnTo>
                <a:lnTo>
                  <a:pt x="2934" y="1194"/>
                </a:lnTo>
                <a:lnTo>
                  <a:pt x="2938" y="1192"/>
                </a:lnTo>
                <a:lnTo>
                  <a:pt x="2942" y="1188"/>
                </a:lnTo>
                <a:lnTo>
                  <a:pt x="2944" y="1186"/>
                </a:lnTo>
                <a:lnTo>
                  <a:pt x="2944" y="1186"/>
                </a:lnTo>
                <a:lnTo>
                  <a:pt x="2946" y="1184"/>
                </a:lnTo>
                <a:lnTo>
                  <a:pt x="2946" y="1182"/>
                </a:lnTo>
                <a:lnTo>
                  <a:pt x="2948" y="1182"/>
                </a:lnTo>
                <a:lnTo>
                  <a:pt x="2950" y="1180"/>
                </a:lnTo>
                <a:lnTo>
                  <a:pt x="2950" y="1180"/>
                </a:lnTo>
                <a:lnTo>
                  <a:pt x="2950" y="1178"/>
                </a:lnTo>
                <a:lnTo>
                  <a:pt x="2950" y="1174"/>
                </a:lnTo>
                <a:lnTo>
                  <a:pt x="2950" y="1174"/>
                </a:lnTo>
                <a:lnTo>
                  <a:pt x="2950" y="1172"/>
                </a:lnTo>
                <a:lnTo>
                  <a:pt x="2948" y="1170"/>
                </a:lnTo>
                <a:lnTo>
                  <a:pt x="2948" y="1170"/>
                </a:lnTo>
                <a:lnTo>
                  <a:pt x="2948" y="1170"/>
                </a:lnTo>
                <a:lnTo>
                  <a:pt x="2946" y="1168"/>
                </a:lnTo>
                <a:lnTo>
                  <a:pt x="2944" y="1166"/>
                </a:lnTo>
                <a:lnTo>
                  <a:pt x="2944" y="1166"/>
                </a:lnTo>
                <a:lnTo>
                  <a:pt x="2942" y="1164"/>
                </a:lnTo>
                <a:lnTo>
                  <a:pt x="2938" y="1164"/>
                </a:lnTo>
                <a:lnTo>
                  <a:pt x="2932" y="1162"/>
                </a:lnTo>
                <a:lnTo>
                  <a:pt x="2932" y="1162"/>
                </a:lnTo>
                <a:lnTo>
                  <a:pt x="2932" y="1162"/>
                </a:lnTo>
                <a:lnTo>
                  <a:pt x="2928" y="1162"/>
                </a:lnTo>
                <a:lnTo>
                  <a:pt x="2928" y="1162"/>
                </a:lnTo>
                <a:lnTo>
                  <a:pt x="2926" y="1160"/>
                </a:lnTo>
                <a:lnTo>
                  <a:pt x="2922" y="1160"/>
                </a:lnTo>
                <a:lnTo>
                  <a:pt x="2922" y="1160"/>
                </a:lnTo>
                <a:lnTo>
                  <a:pt x="2920" y="1162"/>
                </a:lnTo>
                <a:lnTo>
                  <a:pt x="2918" y="1162"/>
                </a:lnTo>
                <a:lnTo>
                  <a:pt x="2914" y="1164"/>
                </a:lnTo>
                <a:lnTo>
                  <a:pt x="2914" y="1164"/>
                </a:lnTo>
                <a:lnTo>
                  <a:pt x="2914" y="1164"/>
                </a:lnTo>
                <a:lnTo>
                  <a:pt x="2912" y="1164"/>
                </a:lnTo>
                <a:lnTo>
                  <a:pt x="2908" y="1166"/>
                </a:lnTo>
                <a:lnTo>
                  <a:pt x="2904" y="1168"/>
                </a:lnTo>
                <a:lnTo>
                  <a:pt x="2904" y="1168"/>
                </a:lnTo>
                <a:lnTo>
                  <a:pt x="2902" y="1170"/>
                </a:lnTo>
                <a:lnTo>
                  <a:pt x="2902" y="1170"/>
                </a:lnTo>
                <a:lnTo>
                  <a:pt x="2902" y="1170"/>
                </a:lnTo>
                <a:lnTo>
                  <a:pt x="2898" y="1168"/>
                </a:lnTo>
                <a:lnTo>
                  <a:pt x="2898" y="1168"/>
                </a:lnTo>
                <a:lnTo>
                  <a:pt x="2898" y="1168"/>
                </a:lnTo>
                <a:lnTo>
                  <a:pt x="2892" y="1168"/>
                </a:lnTo>
                <a:lnTo>
                  <a:pt x="2886" y="1166"/>
                </a:lnTo>
                <a:lnTo>
                  <a:pt x="2880" y="1164"/>
                </a:lnTo>
                <a:lnTo>
                  <a:pt x="2876" y="1162"/>
                </a:lnTo>
                <a:lnTo>
                  <a:pt x="2876" y="1162"/>
                </a:lnTo>
                <a:lnTo>
                  <a:pt x="2876" y="1162"/>
                </a:lnTo>
                <a:lnTo>
                  <a:pt x="2870" y="1160"/>
                </a:lnTo>
                <a:lnTo>
                  <a:pt x="2870" y="1160"/>
                </a:lnTo>
                <a:lnTo>
                  <a:pt x="2870" y="1160"/>
                </a:lnTo>
                <a:lnTo>
                  <a:pt x="2860" y="1160"/>
                </a:lnTo>
                <a:lnTo>
                  <a:pt x="2860" y="1160"/>
                </a:lnTo>
                <a:lnTo>
                  <a:pt x="2858" y="1162"/>
                </a:lnTo>
                <a:lnTo>
                  <a:pt x="2856" y="1164"/>
                </a:lnTo>
                <a:lnTo>
                  <a:pt x="2854" y="1166"/>
                </a:lnTo>
                <a:lnTo>
                  <a:pt x="2854" y="1166"/>
                </a:lnTo>
                <a:lnTo>
                  <a:pt x="2852" y="1168"/>
                </a:lnTo>
                <a:lnTo>
                  <a:pt x="2852" y="1172"/>
                </a:lnTo>
                <a:lnTo>
                  <a:pt x="2850" y="1170"/>
                </a:lnTo>
                <a:lnTo>
                  <a:pt x="2844" y="1164"/>
                </a:lnTo>
                <a:lnTo>
                  <a:pt x="2840" y="1160"/>
                </a:lnTo>
                <a:lnTo>
                  <a:pt x="2840" y="1160"/>
                </a:lnTo>
                <a:lnTo>
                  <a:pt x="2838" y="1158"/>
                </a:lnTo>
                <a:lnTo>
                  <a:pt x="2834" y="1156"/>
                </a:lnTo>
                <a:lnTo>
                  <a:pt x="2834" y="1156"/>
                </a:lnTo>
                <a:lnTo>
                  <a:pt x="2834" y="1156"/>
                </a:lnTo>
                <a:lnTo>
                  <a:pt x="2832" y="1156"/>
                </a:lnTo>
                <a:lnTo>
                  <a:pt x="2826" y="1154"/>
                </a:lnTo>
                <a:lnTo>
                  <a:pt x="2820" y="1152"/>
                </a:lnTo>
                <a:lnTo>
                  <a:pt x="2816" y="1150"/>
                </a:lnTo>
                <a:lnTo>
                  <a:pt x="2816" y="1150"/>
                </a:lnTo>
                <a:lnTo>
                  <a:pt x="2816" y="1150"/>
                </a:lnTo>
                <a:lnTo>
                  <a:pt x="2812" y="1150"/>
                </a:lnTo>
                <a:lnTo>
                  <a:pt x="2810" y="1148"/>
                </a:lnTo>
                <a:lnTo>
                  <a:pt x="2808" y="1148"/>
                </a:lnTo>
                <a:lnTo>
                  <a:pt x="2806" y="1146"/>
                </a:lnTo>
                <a:lnTo>
                  <a:pt x="2804" y="1142"/>
                </a:lnTo>
                <a:lnTo>
                  <a:pt x="2804" y="1142"/>
                </a:lnTo>
                <a:lnTo>
                  <a:pt x="2802" y="1140"/>
                </a:lnTo>
                <a:lnTo>
                  <a:pt x="2800" y="1140"/>
                </a:lnTo>
                <a:lnTo>
                  <a:pt x="2798" y="1138"/>
                </a:lnTo>
                <a:lnTo>
                  <a:pt x="2796" y="1138"/>
                </a:lnTo>
                <a:lnTo>
                  <a:pt x="2796" y="1138"/>
                </a:lnTo>
                <a:lnTo>
                  <a:pt x="2794" y="1136"/>
                </a:lnTo>
                <a:lnTo>
                  <a:pt x="2788" y="1136"/>
                </a:lnTo>
                <a:lnTo>
                  <a:pt x="2788" y="1136"/>
                </a:lnTo>
                <a:lnTo>
                  <a:pt x="2788" y="1136"/>
                </a:lnTo>
                <a:lnTo>
                  <a:pt x="2786" y="1134"/>
                </a:lnTo>
                <a:lnTo>
                  <a:pt x="2786" y="1134"/>
                </a:lnTo>
                <a:lnTo>
                  <a:pt x="2786" y="1134"/>
                </a:lnTo>
                <a:lnTo>
                  <a:pt x="2786" y="1134"/>
                </a:lnTo>
                <a:lnTo>
                  <a:pt x="2786" y="1132"/>
                </a:lnTo>
                <a:lnTo>
                  <a:pt x="2786" y="1118"/>
                </a:lnTo>
                <a:lnTo>
                  <a:pt x="2788" y="1114"/>
                </a:lnTo>
                <a:lnTo>
                  <a:pt x="2788" y="1114"/>
                </a:lnTo>
                <a:lnTo>
                  <a:pt x="2788" y="1112"/>
                </a:lnTo>
                <a:lnTo>
                  <a:pt x="2786" y="1108"/>
                </a:lnTo>
                <a:lnTo>
                  <a:pt x="2786" y="1106"/>
                </a:lnTo>
                <a:lnTo>
                  <a:pt x="2786" y="1106"/>
                </a:lnTo>
                <a:lnTo>
                  <a:pt x="2786" y="1104"/>
                </a:lnTo>
                <a:lnTo>
                  <a:pt x="2784" y="1102"/>
                </a:lnTo>
                <a:lnTo>
                  <a:pt x="2782" y="1100"/>
                </a:lnTo>
                <a:lnTo>
                  <a:pt x="2782" y="1100"/>
                </a:lnTo>
                <a:lnTo>
                  <a:pt x="2780" y="1098"/>
                </a:lnTo>
                <a:lnTo>
                  <a:pt x="2776" y="1096"/>
                </a:lnTo>
                <a:lnTo>
                  <a:pt x="2776" y="1096"/>
                </a:lnTo>
                <a:lnTo>
                  <a:pt x="2776" y="1096"/>
                </a:lnTo>
                <a:lnTo>
                  <a:pt x="2770" y="1094"/>
                </a:lnTo>
                <a:lnTo>
                  <a:pt x="2766" y="1092"/>
                </a:lnTo>
                <a:lnTo>
                  <a:pt x="2766" y="1092"/>
                </a:lnTo>
                <a:lnTo>
                  <a:pt x="2766" y="1092"/>
                </a:lnTo>
                <a:lnTo>
                  <a:pt x="2762" y="1092"/>
                </a:lnTo>
                <a:lnTo>
                  <a:pt x="2758" y="1090"/>
                </a:lnTo>
                <a:lnTo>
                  <a:pt x="2756" y="1090"/>
                </a:lnTo>
                <a:lnTo>
                  <a:pt x="2756" y="1088"/>
                </a:lnTo>
                <a:lnTo>
                  <a:pt x="2758" y="1088"/>
                </a:lnTo>
                <a:lnTo>
                  <a:pt x="2758" y="1088"/>
                </a:lnTo>
                <a:lnTo>
                  <a:pt x="2760" y="1088"/>
                </a:lnTo>
                <a:lnTo>
                  <a:pt x="2760" y="1086"/>
                </a:lnTo>
                <a:lnTo>
                  <a:pt x="2760" y="1084"/>
                </a:lnTo>
                <a:lnTo>
                  <a:pt x="2762" y="1084"/>
                </a:lnTo>
                <a:lnTo>
                  <a:pt x="2762" y="1084"/>
                </a:lnTo>
                <a:lnTo>
                  <a:pt x="2762" y="1082"/>
                </a:lnTo>
                <a:lnTo>
                  <a:pt x="2762" y="1080"/>
                </a:lnTo>
                <a:lnTo>
                  <a:pt x="2762" y="1080"/>
                </a:lnTo>
                <a:lnTo>
                  <a:pt x="2762" y="1078"/>
                </a:lnTo>
                <a:lnTo>
                  <a:pt x="2760" y="1076"/>
                </a:lnTo>
                <a:lnTo>
                  <a:pt x="2758" y="1074"/>
                </a:lnTo>
                <a:lnTo>
                  <a:pt x="2754" y="1070"/>
                </a:lnTo>
                <a:lnTo>
                  <a:pt x="2754" y="1070"/>
                </a:lnTo>
                <a:lnTo>
                  <a:pt x="2752" y="1068"/>
                </a:lnTo>
                <a:lnTo>
                  <a:pt x="2750" y="1068"/>
                </a:lnTo>
                <a:lnTo>
                  <a:pt x="2748" y="1066"/>
                </a:lnTo>
                <a:lnTo>
                  <a:pt x="2748" y="1066"/>
                </a:lnTo>
                <a:lnTo>
                  <a:pt x="2746" y="1064"/>
                </a:lnTo>
                <a:lnTo>
                  <a:pt x="2744" y="1064"/>
                </a:lnTo>
                <a:lnTo>
                  <a:pt x="2738" y="1062"/>
                </a:lnTo>
                <a:lnTo>
                  <a:pt x="2732" y="1060"/>
                </a:lnTo>
                <a:lnTo>
                  <a:pt x="2726" y="1058"/>
                </a:lnTo>
                <a:lnTo>
                  <a:pt x="2720" y="1056"/>
                </a:lnTo>
                <a:lnTo>
                  <a:pt x="2720" y="1056"/>
                </a:lnTo>
                <a:lnTo>
                  <a:pt x="2718" y="1056"/>
                </a:lnTo>
                <a:lnTo>
                  <a:pt x="2714" y="1052"/>
                </a:lnTo>
                <a:lnTo>
                  <a:pt x="2712" y="1050"/>
                </a:lnTo>
                <a:lnTo>
                  <a:pt x="2710" y="1046"/>
                </a:lnTo>
                <a:lnTo>
                  <a:pt x="2710" y="1046"/>
                </a:lnTo>
                <a:lnTo>
                  <a:pt x="2710" y="1046"/>
                </a:lnTo>
                <a:lnTo>
                  <a:pt x="2706" y="1042"/>
                </a:lnTo>
                <a:lnTo>
                  <a:pt x="2700" y="1036"/>
                </a:lnTo>
                <a:lnTo>
                  <a:pt x="2696" y="1032"/>
                </a:lnTo>
                <a:lnTo>
                  <a:pt x="2696" y="1032"/>
                </a:lnTo>
                <a:lnTo>
                  <a:pt x="2694" y="1030"/>
                </a:lnTo>
                <a:lnTo>
                  <a:pt x="2690" y="1028"/>
                </a:lnTo>
                <a:lnTo>
                  <a:pt x="2686" y="1024"/>
                </a:lnTo>
                <a:lnTo>
                  <a:pt x="2682" y="1020"/>
                </a:lnTo>
                <a:lnTo>
                  <a:pt x="2680" y="1018"/>
                </a:lnTo>
                <a:lnTo>
                  <a:pt x="2680" y="1018"/>
                </a:lnTo>
                <a:lnTo>
                  <a:pt x="2680" y="1018"/>
                </a:lnTo>
                <a:lnTo>
                  <a:pt x="2680" y="1016"/>
                </a:lnTo>
                <a:lnTo>
                  <a:pt x="2678" y="1014"/>
                </a:lnTo>
                <a:lnTo>
                  <a:pt x="2678" y="1014"/>
                </a:lnTo>
                <a:lnTo>
                  <a:pt x="2676" y="1012"/>
                </a:lnTo>
                <a:lnTo>
                  <a:pt x="2670" y="1010"/>
                </a:lnTo>
                <a:lnTo>
                  <a:pt x="2670" y="1010"/>
                </a:lnTo>
                <a:lnTo>
                  <a:pt x="2670" y="1008"/>
                </a:lnTo>
                <a:lnTo>
                  <a:pt x="2664" y="1006"/>
                </a:lnTo>
                <a:lnTo>
                  <a:pt x="2650" y="1000"/>
                </a:lnTo>
                <a:lnTo>
                  <a:pt x="2636" y="992"/>
                </a:lnTo>
                <a:lnTo>
                  <a:pt x="2636" y="992"/>
                </a:lnTo>
                <a:lnTo>
                  <a:pt x="2636" y="992"/>
                </a:lnTo>
                <a:lnTo>
                  <a:pt x="2630" y="990"/>
                </a:lnTo>
                <a:lnTo>
                  <a:pt x="2630" y="990"/>
                </a:lnTo>
                <a:lnTo>
                  <a:pt x="2622" y="986"/>
                </a:lnTo>
                <a:lnTo>
                  <a:pt x="2622" y="986"/>
                </a:lnTo>
                <a:lnTo>
                  <a:pt x="2622" y="986"/>
                </a:lnTo>
                <a:lnTo>
                  <a:pt x="2620" y="986"/>
                </a:lnTo>
                <a:lnTo>
                  <a:pt x="2620" y="986"/>
                </a:lnTo>
                <a:lnTo>
                  <a:pt x="2618" y="988"/>
                </a:lnTo>
                <a:lnTo>
                  <a:pt x="2616" y="990"/>
                </a:lnTo>
                <a:lnTo>
                  <a:pt x="2616" y="990"/>
                </a:lnTo>
                <a:lnTo>
                  <a:pt x="2614" y="992"/>
                </a:lnTo>
                <a:lnTo>
                  <a:pt x="2614" y="1008"/>
                </a:lnTo>
                <a:lnTo>
                  <a:pt x="2614" y="1008"/>
                </a:lnTo>
                <a:lnTo>
                  <a:pt x="2614" y="1008"/>
                </a:lnTo>
                <a:lnTo>
                  <a:pt x="2616" y="1014"/>
                </a:lnTo>
                <a:lnTo>
                  <a:pt x="2616" y="1022"/>
                </a:lnTo>
                <a:lnTo>
                  <a:pt x="2616" y="1022"/>
                </a:lnTo>
                <a:lnTo>
                  <a:pt x="2616" y="1022"/>
                </a:lnTo>
                <a:lnTo>
                  <a:pt x="2618" y="1030"/>
                </a:lnTo>
                <a:lnTo>
                  <a:pt x="2620" y="1038"/>
                </a:lnTo>
                <a:lnTo>
                  <a:pt x="2620" y="1050"/>
                </a:lnTo>
                <a:lnTo>
                  <a:pt x="2618" y="1054"/>
                </a:lnTo>
                <a:lnTo>
                  <a:pt x="2618" y="1054"/>
                </a:lnTo>
                <a:lnTo>
                  <a:pt x="2618" y="1056"/>
                </a:lnTo>
                <a:lnTo>
                  <a:pt x="2618" y="1060"/>
                </a:lnTo>
                <a:lnTo>
                  <a:pt x="2616" y="1064"/>
                </a:lnTo>
                <a:lnTo>
                  <a:pt x="2616" y="1064"/>
                </a:lnTo>
                <a:lnTo>
                  <a:pt x="2616" y="1064"/>
                </a:lnTo>
                <a:lnTo>
                  <a:pt x="2614" y="1070"/>
                </a:lnTo>
                <a:lnTo>
                  <a:pt x="2612" y="1074"/>
                </a:lnTo>
                <a:lnTo>
                  <a:pt x="2610" y="1078"/>
                </a:lnTo>
                <a:lnTo>
                  <a:pt x="2608" y="1084"/>
                </a:lnTo>
                <a:lnTo>
                  <a:pt x="2604" y="1088"/>
                </a:lnTo>
                <a:lnTo>
                  <a:pt x="2602" y="1090"/>
                </a:lnTo>
                <a:lnTo>
                  <a:pt x="2598" y="1092"/>
                </a:lnTo>
                <a:lnTo>
                  <a:pt x="2596" y="1092"/>
                </a:lnTo>
                <a:lnTo>
                  <a:pt x="2596" y="1092"/>
                </a:lnTo>
                <a:lnTo>
                  <a:pt x="2594" y="1094"/>
                </a:lnTo>
                <a:lnTo>
                  <a:pt x="2592" y="1094"/>
                </a:lnTo>
                <a:lnTo>
                  <a:pt x="2584" y="1094"/>
                </a:lnTo>
                <a:lnTo>
                  <a:pt x="2584" y="1094"/>
                </a:lnTo>
                <a:lnTo>
                  <a:pt x="2582" y="1094"/>
                </a:lnTo>
                <a:lnTo>
                  <a:pt x="2576" y="1096"/>
                </a:lnTo>
                <a:lnTo>
                  <a:pt x="2576" y="1096"/>
                </a:lnTo>
                <a:lnTo>
                  <a:pt x="2576" y="1096"/>
                </a:lnTo>
                <a:lnTo>
                  <a:pt x="2574" y="1094"/>
                </a:lnTo>
                <a:lnTo>
                  <a:pt x="2570" y="1092"/>
                </a:lnTo>
                <a:lnTo>
                  <a:pt x="2564" y="1088"/>
                </a:lnTo>
                <a:lnTo>
                  <a:pt x="2558" y="1084"/>
                </a:lnTo>
                <a:lnTo>
                  <a:pt x="2558" y="1084"/>
                </a:lnTo>
                <a:lnTo>
                  <a:pt x="2558" y="1082"/>
                </a:lnTo>
                <a:lnTo>
                  <a:pt x="2550" y="1076"/>
                </a:lnTo>
                <a:lnTo>
                  <a:pt x="2542" y="1070"/>
                </a:lnTo>
                <a:lnTo>
                  <a:pt x="2534" y="1062"/>
                </a:lnTo>
                <a:lnTo>
                  <a:pt x="2528" y="1056"/>
                </a:lnTo>
                <a:lnTo>
                  <a:pt x="2526" y="1052"/>
                </a:lnTo>
                <a:lnTo>
                  <a:pt x="2526" y="1052"/>
                </a:lnTo>
                <a:lnTo>
                  <a:pt x="2526" y="1052"/>
                </a:lnTo>
                <a:lnTo>
                  <a:pt x="2524" y="1050"/>
                </a:lnTo>
                <a:lnTo>
                  <a:pt x="2522" y="1046"/>
                </a:lnTo>
                <a:lnTo>
                  <a:pt x="2522" y="1046"/>
                </a:lnTo>
                <a:lnTo>
                  <a:pt x="2522" y="1046"/>
                </a:lnTo>
                <a:lnTo>
                  <a:pt x="2520" y="1044"/>
                </a:lnTo>
                <a:lnTo>
                  <a:pt x="2518" y="1036"/>
                </a:lnTo>
                <a:lnTo>
                  <a:pt x="2516" y="1030"/>
                </a:lnTo>
                <a:lnTo>
                  <a:pt x="2516" y="1022"/>
                </a:lnTo>
                <a:lnTo>
                  <a:pt x="2516" y="1022"/>
                </a:lnTo>
                <a:lnTo>
                  <a:pt x="2516" y="1020"/>
                </a:lnTo>
                <a:lnTo>
                  <a:pt x="2514" y="1012"/>
                </a:lnTo>
                <a:lnTo>
                  <a:pt x="2512" y="1008"/>
                </a:lnTo>
                <a:lnTo>
                  <a:pt x="2512" y="1004"/>
                </a:lnTo>
                <a:lnTo>
                  <a:pt x="2512" y="1004"/>
                </a:lnTo>
                <a:lnTo>
                  <a:pt x="2512" y="1002"/>
                </a:lnTo>
                <a:lnTo>
                  <a:pt x="2510" y="1000"/>
                </a:lnTo>
                <a:lnTo>
                  <a:pt x="2510" y="1000"/>
                </a:lnTo>
                <a:lnTo>
                  <a:pt x="2510" y="1000"/>
                </a:lnTo>
                <a:lnTo>
                  <a:pt x="2508" y="998"/>
                </a:lnTo>
                <a:lnTo>
                  <a:pt x="2506" y="998"/>
                </a:lnTo>
                <a:lnTo>
                  <a:pt x="2506" y="998"/>
                </a:lnTo>
                <a:lnTo>
                  <a:pt x="2504" y="996"/>
                </a:lnTo>
                <a:lnTo>
                  <a:pt x="2504" y="996"/>
                </a:lnTo>
                <a:lnTo>
                  <a:pt x="2502" y="994"/>
                </a:lnTo>
                <a:lnTo>
                  <a:pt x="2486" y="994"/>
                </a:lnTo>
                <a:lnTo>
                  <a:pt x="2486" y="994"/>
                </a:lnTo>
                <a:lnTo>
                  <a:pt x="2484" y="994"/>
                </a:lnTo>
                <a:lnTo>
                  <a:pt x="2478" y="996"/>
                </a:lnTo>
                <a:lnTo>
                  <a:pt x="2470" y="996"/>
                </a:lnTo>
                <a:lnTo>
                  <a:pt x="2470" y="996"/>
                </a:lnTo>
                <a:lnTo>
                  <a:pt x="2468" y="996"/>
                </a:lnTo>
                <a:lnTo>
                  <a:pt x="2462" y="998"/>
                </a:lnTo>
                <a:lnTo>
                  <a:pt x="2456" y="998"/>
                </a:lnTo>
                <a:lnTo>
                  <a:pt x="2452" y="996"/>
                </a:lnTo>
                <a:lnTo>
                  <a:pt x="2452" y="996"/>
                </a:lnTo>
                <a:lnTo>
                  <a:pt x="2452" y="996"/>
                </a:lnTo>
                <a:lnTo>
                  <a:pt x="2450" y="996"/>
                </a:lnTo>
                <a:lnTo>
                  <a:pt x="2450" y="996"/>
                </a:lnTo>
                <a:lnTo>
                  <a:pt x="2450" y="996"/>
                </a:lnTo>
                <a:lnTo>
                  <a:pt x="2448" y="994"/>
                </a:lnTo>
                <a:lnTo>
                  <a:pt x="2448" y="994"/>
                </a:lnTo>
                <a:lnTo>
                  <a:pt x="2448" y="994"/>
                </a:lnTo>
                <a:lnTo>
                  <a:pt x="2448" y="992"/>
                </a:lnTo>
                <a:lnTo>
                  <a:pt x="2446" y="986"/>
                </a:lnTo>
                <a:lnTo>
                  <a:pt x="2446" y="982"/>
                </a:lnTo>
                <a:lnTo>
                  <a:pt x="2446" y="982"/>
                </a:lnTo>
                <a:lnTo>
                  <a:pt x="2446" y="980"/>
                </a:lnTo>
                <a:lnTo>
                  <a:pt x="2444" y="978"/>
                </a:lnTo>
                <a:lnTo>
                  <a:pt x="2444" y="978"/>
                </a:lnTo>
                <a:lnTo>
                  <a:pt x="2444" y="978"/>
                </a:lnTo>
                <a:lnTo>
                  <a:pt x="2442" y="976"/>
                </a:lnTo>
                <a:lnTo>
                  <a:pt x="2442" y="976"/>
                </a:lnTo>
                <a:lnTo>
                  <a:pt x="2440" y="974"/>
                </a:lnTo>
                <a:lnTo>
                  <a:pt x="2436" y="974"/>
                </a:lnTo>
                <a:lnTo>
                  <a:pt x="2436" y="974"/>
                </a:lnTo>
                <a:lnTo>
                  <a:pt x="2436" y="974"/>
                </a:lnTo>
                <a:lnTo>
                  <a:pt x="2434" y="972"/>
                </a:lnTo>
                <a:lnTo>
                  <a:pt x="2430" y="970"/>
                </a:lnTo>
                <a:lnTo>
                  <a:pt x="2426" y="968"/>
                </a:lnTo>
                <a:lnTo>
                  <a:pt x="2418" y="964"/>
                </a:lnTo>
                <a:lnTo>
                  <a:pt x="2408" y="960"/>
                </a:lnTo>
                <a:lnTo>
                  <a:pt x="2400" y="958"/>
                </a:lnTo>
                <a:lnTo>
                  <a:pt x="2392" y="956"/>
                </a:lnTo>
                <a:lnTo>
                  <a:pt x="2390" y="954"/>
                </a:lnTo>
                <a:lnTo>
                  <a:pt x="2390" y="954"/>
                </a:lnTo>
                <a:lnTo>
                  <a:pt x="2388" y="952"/>
                </a:lnTo>
                <a:lnTo>
                  <a:pt x="2384" y="952"/>
                </a:lnTo>
                <a:lnTo>
                  <a:pt x="2380" y="950"/>
                </a:lnTo>
                <a:lnTo>
                  <a:pt x="2380" y="950"/>
                </a:lnTo>
                <a:lnTo>
                  <a:pt x="2380" y="950"/>
                </a:lnTo>
                <a:lnTo>
                  <a:pt x="2372" y="950"/>
                </a:lnTo>
                <a:lnTo>
                  <a:pt x="2372" y="950"/>
                </a:lnTo>
                <a:lnTo>
                  <a:pt x="2370" y="952"/>
                </a:lnTo>
                <a:lnTo>
                  <a:pt x="2368" y="952"/>
                </a:lnTo>
                <a:lnTo>
                  <a:pt x="2368" y="952"/>
                </a:lnTo>
                <a:lnTo>
                  <a:pt x="2368" y="952"/>
                </a:lnTo>
                <a:lnTo>
                  <a:pt x="2366" y="954"/>
                </a:lnTo>
                <a:lnTo>
                  <a:pt x="2364" y="956"/>
                </a:lnTo>
                <a:lnTo>
                  <a:pt x="2364" y="956"/>
                </a:lnTo>
                <a:lnTo>
                  <a:pt x="2364" y="956"/>
                </a:lnTo>
                <a:lnTo>
                  <a:pt x="2364" y="958"/>
                </a:lnTo>
                <a:lnTo>
                  <a:pt x="2362" y="960"/>
                </a:lnTo>
                <a:lnTo>
                  <a:pt x="2362" y="970"/>
                </a:lnTo>
                <a:lnTo>
                  <a:pt x="2352" y="970"/>
                </a:lnTo>
                <a:lnTo>
                  <a:pt x="2348" y="968"/>
                </a:lnTo>
                <a:lnTo>
                  <a:pt x="2348" y="968"/>
                </a:lnTo>
                <a:lnTo>
                  <a:pt x="2348" y="968"/>
                </a:lnTo>
                <a:lnTo>
                  <a:pt x="2336" y="968"/>
                </a:lnTo>
                <a:lnTo>
                  <a:pt x="2324" y="966"/>
                </a:lnTo>
                <a:lnTo>
                  <a:pt x="2290" y="966"/>
                </a:lnTo>
                <a:lnTo>
                  <a:pt x="2290" y="966"/>
                </a:lnTo>
                <a:lnTo>
                  <a:pt x="2288" y="966"/>
                </a:lnTo>
                <a:lnTo>
                  <a:pt x="2284" y="968"/>
                </a:lnTo>
                <a:lnTo>
                  <a:pt x="2284" y="968"/>
                </a:lnTo>
                <a:lnTo>
                  <a:pt x="2284" y="970"/>
                </a:lnTo>
                <a:lnTo>
                  <a:pt x="2282" y="970"/>
                </a:lnTo>
                <a:lnTo>
                  <a:pt x="2282" y="970"/>
                </a:lnTo>
                <a:lnTo>
                  <a:pt x="2282" y="970"/>
                </a:lnTo>
                <a:lnTo>
                  <a:pt x="2280" y="972"/>
                </a:lnTo>
                <a:lnTo>
                  <a:pt x="2278" y="974"/>
                </a:lnTo>
                <a:lnTo>
                  <a:pt x="2278" y="974"/>
                </a:lnTo>
                <a:lnTo>
                  <a:pt x="2276" y="976"/>
                </a:lnTo>
                <a:lnTo>
                  <a:pt x="2276" y="976"/>
                </a:lnTo>
                <a:lnTo>
                  <a:pt x="2276" y="976"/>
                </a:lnTo>
                <a:lnTo>
                  <a:pt x="2274" y="980"/>
                </a:lnTo>
                <a:lnTo>
                  <a:pt x="2274" y="988"/>
                </a:lnTo>
                <a:lnTo>
                  <a:pt x="2274" y="988"/>
                </a:lnTo>
                <a:lnTo>
                  <a:pt x="2276" y="990"/>
                </a:lnTo>
                <a:lnTo>
                  <a:pt x="2276" y="990"/>
                </a:lnTo>
                <a:lnTo>
                  <a:pt x="2276" y="994"/>
                </a:lnTo>
                <a:lnTo>
                  <a:pt x="2276" y="994"/>
                </a:lnTo>
                <a:lnTo>
                  <a:pt x="2276" y="994"/>
                </a:lnTo>
                <a:lnTo>
                  <a:pt x="2278" y="1002"/>
                </a:lnTo>
                <a:lnTo>
                  <a:pt x="2282" y="1012"/>
                </a:lnTo>
                <a:lnTo>
                  <a:pt x="2282" y="1012"/>
                </a:lnTo>
                <a:lnTo>
                  <a:pt x="2282" y="1012"/>
                </a:lnTo>
                <a:lnTo>
                  <a:pt x="2286" y="1018"/>
                </a:lnTo>
                <a:lnTo>
                  <a:pt x="2288" y="1022"/>
                </a:lnTo>
                <a:lnTo>
                  <a:pt x="2288" y="1024"/>
                </a:lnTo>
                <a:lnTo>
                  <a:pt x="2288" y="1024"/>
                </a:lnTo>
                <a:lnTo>
                  <a:pt x="2288" y="1024"/>
                </a:lnTo>
                <a:lnTo>
                  <a:pt x="2290" y="1028"/>
                </a:lnTo>
                <a:lnTo>
                  <a:pt x="2290" y="1034"/>
                </a:lnTo>
                <a:lnTo>
                  <a:pt x="2290" y="1034"/>
                </a:lnTo>
                <a:lnTo>
                  <a:pt x="2292" y="1036"/>
                </a:lnTo>
                <a:lnTo>
                  <a:pt x="2292" y="1036"/>
                </a:lnTo>
                <a:lnTo>
                  <a:pt x="2292" y="1042"/>
                </a:lnTo>
                <a:lnTo>
                  <a:pt x="2292" y="1044"/>
                </a:lnTo>
                <a:lnTo>
                  <a:pt x="2290" y="1046"/>
                </a:lnTo>
                <a:lnTo>
                  <a:pt x="2290" y="1046"/>
                </a:lnTo>
                <a:lnTo>
                  <a:pt x="2288" y="1048"/>
                </a:lnTo>
                <a:lnTo>
                  <a:pt x="2288" y="1054"/>
                </a:lnTo>
                <a:lnTo>
                  <a:pt x="2288" y="1054"/>
                </a:lnTo>
                <a:lnTo>
                  <a:pt x="2288" y="1054"/>
                </a:lnTo>
                <a:lnTo>
                  <a:pt x="2292" y="1060"/>
                </a:lnTo>
                <a:lnTo>
                  <a:pt x="2294" y="1064"/>
                </a:lnTo>
                <a:lnTo>
                  <a:pt x="2298" y="1070"/>
                </a:lnTo>
                <a:lnTo>
                  <a:pt x="2300" y="1074"/>
                </a:lnTo>
                <a:lnTo>
                  <a:pt x="2300" y="1074"/>
                </a:lnTo>
                <a:lnTo>
                  <a:pt x="2302" y="1076"/>
                </a:lnTo>
                <a:lnTo>
                  <a:pt x="2306" y="1080"/>
                </a:lnTo>
                <a:lnTo>
                  <a:pt x="2310" y="1084"/>
                </a:lnTo>
                <a:lnTo>
                  <a:pt x="2310" y="1086"/>
                </a:lnTo>
                <a:lnTo>
                  <a:pt x="2312" y="1092"/>
                </a:lnTo>
                <a:lnTo>
                  <a:pt x="2312" y="1120"/>
                </a:lnTo>
                <a:lnTo>
                  <a:pt x="2310" y="1124"/>
                </a:lnTo>
                <a:lnTo>
                  <a:pt x="2310" y="1124"/>
                </a:lnTo>
                <a:lnTo>
                  <a:pt x="2310" y="1126"/>
                </a:lnTo>
                <a:lnTo>
                  <a:pt x="2310" y="1128"/>
                </a:lnTo>
                <a:lnTo>
                  <a:pt x="2310" y="1132"/>
                </a:lnTo>
                <a:lnTo>
                  <a:pt x="2306" y="1136"/>
                </a:lnTo>
                <a:lnTo>
                  <a:pt x="2306" y="1136"/>
                </a:lnTo>
                <a:lnTo>
                  <a:pt x="2304" y="1136"/>
                </a:lnTo>
                <a:lnTo>
                  <a:pt x="2302" y="1140"/>
                </a:lnTo>
                <a:lnTo>
                  <a:pt x="2302" y="1140"/>
                </a:lnTo>
                <a:lnTo>
                  <a:pt x="2302" y="1142"/>
                </a:lnTo>
                <a:lnTo>
                  <a:pt x="2302" y="1156"/>
                </a:lnTo>
                <a:lnTo>
                  <a:pt x="2302" y="1156"/>
                </a:lnTo>
                <a:lnTo>
                  <a:pt x="2302" y="1156"/>
                </a:lnTo>
                <a:lnTo>
                  <a:pt x="2304" y="1160"/>
                </a:lnTo>
                <a:lnTo>
                  <a:pt x="2304" y="1160"/>
                </a:lnTo>
                <a:lnTo>
                  <a:pt x="2306" y="1162"/>
                </a:lnTo>
                <a:lnTo>
                  <a:pt x="2306" y="1162"/>
                </a:lnTo>
                <a:lnTo>
                  <a:pt x="2306" y="1164"/>
                </a:lnTo>
                <a:lnTo>
                  <a:pt x="2306" y="1164"/>
                </a:lnTo>
                <a:lnTo>
                  <a:pt x="2308" y="1166"/>
                </a:lnTo>
                <a:lnTo>
                  <a:pt x="2310" y="1166"/>
                </a:lnTo>
                <a:lnTo>
                  <a:pt x="2310" y="1166"/>
                </a:lnTo>
                <a:lnTo>
                  <a:pt x="2310" y="1166"/>
                </a:lnTo>
                <a:lnTo>
                  <a:pt x="2312" y="1168"/>
                </a:lnTo>
                <a:lnTo>
                  <a:pt x="2314" y="1168"/>
                </a:lnTo>
                <a:lnTo>
                  <a:pt x="2314" y="1168"/>
                </a:lnTo>
                <a:lnTo>
                  <a:pt x="2320" y="1172"/>
                </a:lnTo>
                <a:lnTo>
                  <a:pt x="2320" y="1172"/>
                </a:lnTo>
                <a:lnTo>
                  <a:pt x="2322" y="1172"/>
                </a:lnTo>
                <a:lnTo>
                  <a:pt x="2324" y="1172"/>
                </a:lnTo>
                <a:lnTo>
                  <a:pt x="2326" y="1174"/>
                </a:lnTo>
                <a:lnTo>
                  <a:pt x="2326" y="1174"/>
                </a:lnTo>
                <a:lnTo>
                  <a:pt x="2326" y="1174"/>
                </a:lnTo>
                <a:lnTo>
                  <a:pt x="2330" y="1176"/>
                </a:lnTo>
                <a:lnTo>
                  <a:pt x="2330" y="1176"/>
                </a:lnTo>
                <a:lnTo>
                  <a:pt x="2332" y="1176"/>
                </a:lnTo>
                <a:lnTo>
                  <a:pt x="2332" y="1176"/>
                </a:lnTo>
                <a:lnTo>
                  <a:pt x="2334" y="1178"/>
                </a:lnTo>
                <a:lnTo>
                  <a:pt x="2334" y="1178"/>
                </a:lnTo>
                <a:lnTo>
                  <a:pt x="2336" y="1178"/>
                </a:lnTo>
                <a:lnTo>
                  <a:pt x="2338" y="1178"/>
                </a:lnTo>
                <a:lnTo>
                  <a:pt x="2340" y="1180"/>
                </a:lnTo>
                <a:lnTo>
                  <a:pt x="2340" y="1180"/>
                </a:lnTo>
                <a:lnTo>
                  <a:pt x="2342" y="1180"/>
                </a:lnTo>
                <a:lnTo>
                  <a:pt x="2346" y="1182"/>
                </a:lnTo>
                <a:lnTo>
                  <a:pt x="2348" y="1184"/>
                </a:lnTo>
                <a:lnTo>
                  <a:pt x="2350" y="1188"/>
                </a:lnTo>
                <a:lnTo>
                  <a:pt x="2350" y="1188"/>
                </a:lnTo>
                <a:lnTo>
                  <a:pt x="2352" y="1190"/>
                </a:lnTo>
                <a:lnTo>
                  <a:pt x="2354" y="1192"/>
                </a:lnTo>
                <a:lnTo>
                  <a:pt x="2356" y="1196"/>
                </a:lnTo>
                <a:lnTo>
                  <a:pt x="2360" y="1204"/>
                </a:lnTo>
                <a:lnTo>
                  <a:pt x="2360" y="1204"/>
                </a:lnTo>
                <a:lnTo>
                  <a:pt x="2362" y="1204"/>
                </a:lnTo>
                <a:lnTo>
                  <a:pt x="2366" y="1212"/>
                </a:lnTo>
                <a:lnTo>
                  <a:pt x="2370" y="1220"/>
                </a:lnTo>
                <a:lnTo>
                  <a:pt x="2374" y="1228"/>
                </a:lnTo>
                <a:lnTo>
                  <a:pt x="2378" y="1236"/>
                </a:lnTo>
                <a:lnTo>
                  <a:pt x="2378" y="1236"/>
                </a:lnTo>
                <a:lnTo>
                  <a:pt x="2380" y="1242"/>
                </a:lnTo>
                <a:lnTo>
                  <a:pt x="2382" y="1248"/>
                </a:lnTo>
                <a:lnTo>
                  <a:pt x="2384" y="1256"/>
                </a:lnTo>
                <a:lnTo>
                  <a:pt x="2384" y="1288"/>
                </a:lnTo>
                <a:lnTo>
                  <a:pt x="2384" y="1288"/>
                </a:lnTo>
                <a:lnTo>
                  <a:pt x="2384" y="1288"/>
                </a:lnTo>
                <a:lnTo>
                  <a:pt x="2382" y="1290"/>
                </a:lnTo>
                <a:lnTo>
                  <a:pt x="2380" y="1294"/>
                </a:lnTo>
                <a:lnTo>
                  <a:pt x="2380" y="1296"/>
                </a:lnTo>
                <a:lnTo>
                  <a:pt x="2376" y="1300"/>
                </a:lnTo>
                <a:lnTo>
                  <a:pt x="2376" y="1300"/>
                </a:lnTo>
                <a:lnTo>
                  <a:pt x="2374" y="1302"/>
                </a:lnTo>
                <a:lnTo>
                  <a:pt x="2372" y="1308"/>
                </a:lnTo>
                <a:lnTo>
                  <a:pt x="2372" y="1308"/>
                </a:lnTo>
                <a:lnTo>
                  <a:pt x="2372" y="1308"/>
                </a:lnTo>
                <a:lnTo>
                  <a:pt x="2370" y="1310"/>
                </a:lnTo>
                <a:lnTo>
                  <a:pt x="2368" y="1314"/>
                </a:lnTo>
                <a:lnTo>
                  <a:pt x="2368" y="1314"/>
                </a:lnTo>
                <a:lnTo>
                  <a:pt x="2368" y="1314"/>
                </a:lnTo>
                <a:lnTo>
                  <a:pt x="2366" y="1316"/>
                </a:lnTo>
                <a:lnTo>
                  <a:pt x="2366" y="1320"/>
                </a:lnTo>
                <a:lnTo>
                  <a:pt x="2364" y="1322"/>
                </a:lnTo>
                <a:lnTo>
                  <a:pt x="2360" y="1326"/>
                </a:lnTo>
                <a:lnTo>
                  <a:pt x="2358" y="1328"/>
                </a:lnTo>
                <a:lnTo>
                  <a:pt x="2358" y="1328"/>
                </a:lnTo>
                <a:lnTo>
                  <a:pt x="2356" y="1330"/>
                </a:lnTo>
                <a:lnTo>
                  <a:pt x="2356" y="1332"/>
                </a:lnTo>
                <a:lnTo>
                  <a:pt x="2354" y="1332"/>
                </a:lnTo>
                <a:lnTo>
                  <a:pt x="2354" y="1332"/>
                </a:lnTo>
                <a:lnTo>
                  <a:pt x="2352" y="1332"/>
                </a:lnTo>
                <a:lnTo>
                  <a:pt x="2346" y="1336"/>
                </a:lnTo>
                <a:lnTo>
                  <a:pt x="2340" y="1338"/>
                </a:lnTo>
                <a:lnTo>
                  <a:pt x="2340" y="1338"/>
                </a:lnTo>
                <a:lnTo>
                  <a:pt x="2340" y="1338"/>
                </a:lnTo>
                <a:lnTo>
                  <a:pt x="2336" y="1342"/>
                </a:lnTo>
                <a:lnTo>
                  <a:pt x="2336" y="1342"/>
                </a:lnTo>
                <a:lnTo>
                  <a:pt x="2336" y="1342"/>
                </a:lnTo>
                <a:lnTo>
                  <a:pt x="2334" y="1342"/>
                </a:lnTo>
                <a:lnTo>
                  <a:pt x="2330" y="1346"/>
                </a:lnTo>
                <a:lnTo>
                  <a:pt x="2330" y="1346"/>
                </a:lnTo>
                <a:lnTo>
                  <a:pt x="2328" y="1348"/>
                </a:lnTo>
                <a:lnTo>
                  <a:pt x="2326" y="1352"/>
                </a:lnTo>
                <a:lnTo>
                  <a:pt x="2326" y="1352"/>
                </a:lnTo>
                <a:lnTo>
                  <a:pt x="2326" y="1352"/>
                </a:lnTo>
                <a:lnTo>
                  <a:pt x="2324" y="1354"/>
                </a:lnTo>
                <a:lnTo>
                  <a:pt x="2324" y="1360"/>
                </a:lnTo>
                <a:lnTo>
                  <a:pt x="2324" y="1360"/>
                </a:lnTo>
                <a:lnTo>
                  <a:pt x="2324" y="1360"/>
                </a:lnTo>
                <a:lnTo>
                  <a:pt x="2322" y="1362"/>
                </a:lnTo>
                <a:lnTo>
                  <a:pt x="2324" y="1364"/>
                </a:lnTo>
                <a:lnTo>
                  <a:pt x="2324" y="1366"/>
                </a:lnTo>
                <a:lnTo>
                  <a:pt x="2324" y="1368"/>
                </a:lnTo>
                <a:lnTo>
                  <a:pt x="2324" y="1368"/>
                </a:lnTo>
                <a:lnTo>
                  <a:pt x="2326" y="1370"/>
                </a:lnTo>
                <a:lnTo>
                  <a:pt x="2326" y="1372"/>
                </a:lnTo>
                <a:lnTo>
                  <a:pt x="2326" y="1372"/>
                </a:lnTo>
                <a:lnTo>
                  <a:pt x="2326" y="1372"/>
                </a:lnTo>
                <a:lnTo>
                  <a:pt x="2328" y="1374"/>
                </a:lnTo>
                <a:lnTo>
                  <a:pt x="2330" y="1376"/>
                </a:lnTo>
                <a:lnTo>
                  <a:pt x="2332" y="1378"/>
                </a:lnTo>
                <a:lnTo>
                  <a:pt x="2332" y="1378"/>
                </a:lnTo>
                <a:lnTo>
                  <a:pt x="2332" y="1380"/>
                </a:lnTo>
                <a:lnTo>
                  <a:pt x="2336" y="1382"/>
                </a:lnTo>
                <a:lnTo>
                  <a:pt x="2338" y="1382"/>
                </a:lnTo>
                <a:lnTo>
                  <a:pt x="2338" y="1386"/>
                </a:lnTo>
                <a:lnTo>
                  <a:pt x="2340" y="1390"/>
                </a:lnTo>
                <a:lnTo>
                  <a:pt x="2342" y="1394"/>
                </a:lnTo>
                <a:lnTo>
                  <a:pt x="2342" y="1394"/>
                </a:lnTo>
                <a:lnTo>
                  <a:pt x="2344" y="1400"/>
                </a:lnTo>
                <a:lnTo>
                  <a:pt x="2344" y="1400"/>
                </a:lnTo>
                <a:lnTo>
                  <a:pt x="2344" y="1400"/>
                </a:lnTo>
                <a:lnTo>
                  <a:pt x="2346" y="1404"/>
                </a:lnTo>
                <a:lnTo>
                  <a:pt x="2348" y="1410"/>
                </a:lnTo>
                <a:lnTo>
                  <a:pt x="2348" y="1410"/>
                </a:lnTo>
                <a:lnTo>
                  <a:pt x="2348" y="1410"/>
                </a:lnTo>
                <a:lnTo>
                  <a:pt x="2354" y="1422"/>
                </a:lnTo>
                <a:lnTo>
                  <a:pt x="2354" y="1422"/>
                </a:lnTo>
                <a:lnTo>
                  <a:pt x="2358" y="1434"/>
                </a:lnTo>
                <a:lnTo>
                  <a:pt x="2358" y="1434"/>
                </a:lnTo>
                <a:lnTo>
                  <a:pt x="2358" y="1434"/>
                </a:lnTo>
                <a:lnTo>
                  <a:pt x="2364" y="1446"/>
                </a:lnTo>
                <a:lnTo>
                  <a:pt x="2364" y="1446"/>
                </a:lnTo>
                <a:lnTo>
                  <a:pt x="2366" y="1452"/>
                </a:lnTo>
                <a:lnTo>
                  <a:pt x="2368" y="1458"/>
                </a:lnTo>
                <a:lnTo>
                  <a:pt x="2368" y="1458"/>
                </a:lnTo>
                <a:lnTo>
                  <a:pt x="2368" y="1458"/>
                </a:lnTo>
                <a:lnTo>
                  <a:pt x="2370" y="1462"/>
                </a:lnTo>
                <a:lnTo>
                  <a:pt x="2370" y="1466"/>
                </a:lnTo>
                <a:lnTo>
                  <a:pt x="2370" y="1466"/>
                </a:lnTo>
                <a:lnTo>
                  <a:pt x="2370" y="1468"/>
                </a:lnTo>
                <a:lnTo>
                  <a:pt x="2374" y="1476"/>
                </a:lnTo>
                <a:lnTo>
                  <a:pt x="2374" y="1476"/>
                </a:lnTo>
                <a:lnTo>
                  <a:pt x="2376" y="1484"/>
                </a:lnTo>
                <a:lnTo>
                  <a:pt x="2378" y="1490"/>
                </a:lnTo>
                <a:lnTo>
                  <a:pt x="2378" y="1496"/>
                </a:lnTo>
                <a:lnTo>
                  <a:pt x="2378" y="1496"/>
                </a:lnTo>
                <a:lnTo>
                  <a:pt x="2378" y="1498"/>
                </a:lnTo>
                <a:lnTo>
                  <a:pt x="2380" y="1504"/>
                </a:lnTo>
                <a:lnTo>
                  <a:pt x="2380" y="1512"/>
                </a:lnTo>
                <a:lnTo>
                  <a:pt x="2380" y="1512"/>
                </a:lnTo>
                <a:lnTo>
                  <a:pt x="2380" y="1512"/>
                </a:lnTo>
                <a:lnTo>
                  <a:pt x="2380" y="1512"/>
                </a:lnTo>
                <a:lnTo>
                  <a:pt x="2380" y="1512"/>
                </a:lnTo>
                <a:lnTo>
                  <a:pt x="2378" y="1512"/>
                </a:lnTo>
                <a:lnTo>
                  <a:pt x="2374" y="1510"/>
                </a:lnTo>
                <a:lnTo>
                  <a:pt x="2370" y="1508"/>
                </a:lnTo>
                <a:lnTo>
                  <a:pt x="2370" y="1506"/>
                </a:lnTo>
                <a:lnTo>
                  <a:pt x="2370" y="1506"/>
                </a:lnTo>
                <a:lnTo>
                  <a:pt x="2368" y="1506"/>
                </a:lnTo>
                <a:lnTo>
                  <a:pt x="2362" y="1506"/>
                </a:lnTo>
                <a:lnTo>
                  <a:pt x="2362" y="1506"/>
                </a:lnTo>
                <a:lnTo>
                  <a:pt x="2360" y="1506"/>
                </a:lnTo>
                <a:lnTo>
                  <a:pt x="2358" y="1508"/>
                </a:lnTo>
                <a:lnTo>
                  <a:pt x="2358" y="1508"/>
                </a:lnTo>
                <a:lnTo>
                  <a:pt x="2356" y="1510"/>
                </a:lnTo>
                <a:lnTo>
                  <a:pt x="2356" y="1512"/>
                </a:lnTo>
                <a:lnTo>
                  <a:pt x="2354" y="1516"/>
                </a:lnTo>
                <a:lnTo>
                  <a:pt x="2354" y="1516"/>
                </a:lnTo>
                <a:lnTo>
                  <a:pt x="2354" y="1516"/>
                </a:lnTo>
                <a:lnTo>
                  <a:pt x="2354" y="1520"/>
                </a:lnTo>
                <a:lnTo>
                  <a:pt x="2354" y="1520"/>
                </a:lnTo>
                <a:lnTo>
                  <a:pt x="2354" y="1520"/>
                </a:lnTo>
                <a:lnTo>
                  <a:pt x="2352" y="1522"/>
                </a:lnTo>
                <a:lnTo>
                  <a:pt x="2352" y="1522"/>
                </a:lnTo>
                <a:lnTo>
                  <a:pt x="2352" y="1520"/>
                </a:lnTo>
                <a:lnTo>
                  <a:pt x="2350" y="1518"/>
                </a:lnTo>
                <a:lnTo>
                  <a:pt x="2350" y="1518"/>
                </a:lnTo>
                <a:lnTo>
                  <a:pt x="2348" y="1518"/>
                </a:lnTo>
                <a:lnTo>
                  <a:pt x="2340" y="1518"/>
                </a:lnTo>
                <a:lnTo>
                  <a:pt x="2340" y="1516"/>
                </a:lnTo>
                <a:lnTo>
                  <a:pt x="2340" y="1516"/>
                </a:lnTo>
                <a:lnTo>
                  <a:pt x="2338" y="1516"/>
                </a:lnTo>
                <a:lnTo>
                  <a:pt x="2334" y="1516"/>
                </a:lnTo>
                <a:lnTo>
                  <a:pt x="2334" y="1514"/>
                </a:lnTo>
                <a:lnTo>
                  <a:pt x="2332" y="1512"/>
                </a:lnTo>
                <a:lnTo>
                  <a:pt x="2330" y="1510"/>
                </a:lnTo>
                <a:lnTo>
                  <a:pt x="2330" y="1510"/>
                </a:lnTo>
                <a:lnTo>
                  <a:pt x="2330" y="1508"/>
                </a:lnTo>
                <a:lnTo>
                  <a:pt x="2326" y="1504"/>
                </a:lnTo>
                <a:lnTo>
                  <a:pt x="2324" y="1502"/>
                </a:lnTo>
                <a:lnTo>
                  <a:pt x="2324" y="1502"/>
                </a:lnTo>
                <a:lnTo>
                  <a:pt x="2322" y="1500"/>
                </a:lnTo>
                <a:lnTo>
                  <a:pt x="2320" y="1498"/>
                </a:lnTo>
                <a:lnTo>
                  <a:pt x="2318" y="1496"/>
                </a:lnTo>
                <a:lnTo>
                  <a:pt x="2318" y="1496"/>
                </a:lnTo>
                <a:lnTo>
                  <a:pt x="2316" y="1494"/>
                </a:lnTo>
                <a:lnTo>
                  <a:pt x="2310" y="1492"/>
                </a:lnTo>
                <a:lnTo>
                  <a:pt x="2308" y="1488"/>
                </a:lnTo>
                <a:lnTo>
                  <a:pt x="2304" y="1484"/>
                </a:lnTo>
                <a:lnTo>
                  <a:pt x="2304" y="1484"/>
                </a:lnTo>
                <a:lnTo>
                  <a:pt x="2302" y="1484"/>
                </a:lnTo>
                <a:lnTo>
                  <a:pt x="2292" y="1478"/>
                </a:lnTo>
                <a:lnTo>
                  <a:pt x="2286" y="1470"/>
                </a:lnTo>
                <a:lnTo>
                  <a:pt x="2282" y="1466"/>
                </a:lnTo>
                <a:lnTo>
                  <a:pt x="2282" y="1466"/>
                </a:lnTo>
                <a:lnTo>
                  <a:pt x="2280" y="1466"/>
                </a:lnTo>
                <a:lnTo>
                  <a:pt x="2276" y="1464"/>
                </a:lnTo>
                <a:lnTo>
                  <a:pt x="2274" y="1462"/>
                </a:lnTo>
                <a:lnTo>
                  <a:pt x="2272" y="1462"/>
                </a:lnTo>
                <a:lnTo>
                  <a:pt x="2272" y="1462"/>
                </a:lnTo>
                <a:lnTo>
                  <a:pt x="2274" y="1462"/>
                </a:lnTo>
                <a:lnTo>
                  <a:pt x="2282" y="1462"/>
                </a:lnTo>
                <a:lnTo>
                  <a:pt x="2286" y="1464"/>
                </a:lnTo>
                <a:lnTo>
                  <a:pt x="2290" y="1466"/>
                </a:lnTo>
                <a:lnTo>
                  <a:pt x="2290" y="1466"/>
                </a:lnTo>
                <a:lnTo>
                  <a:pt x="2292" y="1466"/>
                </a:lnTo>
                <a:lnTo>
                  <a:pt x="2296" y="1466"/>
                </a:lnTo>
                <a:lnTo>
                  <a:pt x="2300" y="1468"/>
                </a:lnTo>
                <a:lnTo>
                  <a:pt x="2304" y="1470"/>
                </a:lnTo>
                <a:lnTo>
                  <a:pt x="2304" y="1470"/>
                </a:lnTo>
                <a:lnTo>
                  <a:pt x="2306" y="1470"/>
                </a:lnTo>
                <a:lnTo>
                  <a:pt x="2312" y="1470"/>
                </a:lnTo>
                <a:lnTo>
                  <a:pt x="2312" y="1470"/>
                </a:lnTo>
                <a:lnTo>
                  <a:pt x="2314" y="1468"/>
                </a:lnTo>
                <a:lnTo>
                  <a:pt x="2316" y="1466"/>
                </a:lnTo>
                <a:lnTo>
                  <a:pt x="2318" y="1464"/>
                </a:lnTo>
                <a:lnTo>
                  <a:pt x="2318" y="1464"/>
                </a:lnTo>
                <a:lnTo>
                  <a:pt x="2318" y="1462"/>
                </a:lnTo>
                <a:lnTo>
                  <a:pt x="2318" y="1454"/>
                </a:lnTo>
                <a:lnTo>
                  <a:pt x="2318" y="1454"/>
                </a:lnTo>
                <a:lnTo>
                  <a:pt x="2318" y="1454"/>
                </a:lnTo>
                <a:lnTo>
                  <a:pt x="2316" y="1450"/>
                </a:lnTo>
                <a:lnTo>
                  <a:pt x="2314" y="1446"/>
                </a:lnTo>
                <a:lnTo>
                  <a:pt x="2312" y="1442"/>
                </a:lnTo>
                <a:lnTo>
                  <a:pt x="2312" y="1442"/>
                </a:lnTo>
                <a:lnTo>
                  <a:pt x="2312" y="1440"/>
                </a:lnTo>
                <a:lnTo>
                  <a:pt x="2310" y="1438"/>
                </a:lnTo>
                <a:lnTo>
                  <a:pt x="2310" y="1438"/>
                </a:lnTo>
                <a:lnTo>
                  <a:pt x="2308" y="1438"/>
                </a:lnTo>
                <a:lnTo>
                  <a:pt x="2308" y="1438"/>
                </a:lnTo>
                <a:lnTo>
                  <a:pt x="2308" y="1436"/>
                </a:lnTo>
                <a:lnTo>
                  <a:pt x="2306" y="1436"/>
                </a:lnTo>
                <a:lnTo>
                  <a:pt x="2284" y="1436"/>
                </a:lnTo>
                <a:lnTo>
                  <a:pt x="2284" y="1436"/>
                </a:lnTo>
                <a:lnTo>
                  <a:pt x="2282" y="1436"/>
                </a:lnTo>
                <a:lnTo>
                  <a:pt x="2280" y="1438"/>
                </a:lnTo>
                <a:lnTo>
                  <a:pt x="2280" y="1438"/>
                </a:lnTo>
                <a:lnTo>
                  <a:pt x="2280" y="1438"/>
                </a:lnTo>
                <a:lnTo>
                  <a:pt x="2278" y="1438"/>
                </a:lnTo>
                <a:lnTo>
                  <a:pt x="2276" y="1440"/>
                </a:lnTo>
                <a:lnTo>
                  <a:pt x="2270" y="1440"/>
                </a:lnTo>
                <a:lnTo>
                  <a:pt x="2270" y="1438"/>
                </a:lnTo>
                <a:lnTo>
                  <a:pt x="2270" y="1438"/>
                </a:lnTo>
                <a:lnTo>
                  <a:pt x="2268" y="1438"/>
                </a:lnTo>
                <a:lnTo>
                  <a:pt x="2268" y="1438"/>
                </a:lnTo>
                <a:lnTo>
                  <a:pt x="2268" y="1436"/>
                </a:lnTo>
                <a:lnTo>
                  <a:pt x="2266" y="1436"/>
                </a:lnTo>
                <a:lnTo>
                  <a:pt x="2266" y="1412"/>
                </a:lnTo>
                <a:lnTo>
                  <a:pt x="2266" y="1412"/>
                </a:lnTo>
                <a:lnTo>
                  <a:pt x="2266" y="1412"/>
                </a:lnTo>
                <a:lnTo>
                  <a:pt x="2264" y="1406"/>
                </a:lnTo>
                <a:lnTo>
                  <a:pt x="2264" y="1392"/>
                </a:lnTo>
                <a:lnTo>
                  <a:pt x="2262" y="1384"/>
                </a:lnTo>
                <a:lnTo>
                  <a:pt x="2260" y="1378"/>
                </a:lnTo>
                <a:lnTo>
                  <a:pt x="2258" y="1370"/>
                </a:lnTo>
                <a:lnTo>
                  <a:pt x="2258" y="1366"/>
                </a:lnTo>
                <a:lnTo>
                  <a:pt x="2258" y="1366"/>
                </a:lnTo>
                <a:lnTo>
                  <a:pt x="2258" y="1366"/>
                </a:lnTo>
                <a:lnTo>
                  <a:pt x="2256" y="1362"/>
                </a:lnTo>
                <a:lnTo>
                  <a:pt x="2254" y="1358"/>
                </a:lnTo>
                <a:lnTo>
                  <a:pt x="2252" y="1354"/>
                </a:lnTo>
                <a:lnTo>
                  <a:pt x="2252" y="1354"/>
                </a:lnTo>
                <a:lnTo>
                  <a:pt x="2252" y="1352"/>
                </a:lnTo>
                <a:lnTo>
                  <a:pt x="2250" y="1350"/>
                </a:lnTo>
                <a:lnTo>
                  <a:pt x="2248" y="1348"/>
                </a:lnTo>
                <a:lnTo>
                  <a:pt x="2248" y="1348"/>
                </a:lnTo>
                <a:lnTo>
                  <a:pt x="2246" y="1346"/>
                </a:lnTo>
                <a:lnTo>
                  <a:pt x="2242" y="1344"/>
                </a:lnTo>
                <a:lnTo>
                  <a:pt x="2238" y="1342"/>
                </a:lnTo>
                <a:lnTo>
                  <a:pt x="2234" y="1340"/>
                </a:lnTo>
                <a:lnTo>
                  <a:pt x="2234" y="1340"/>
                </a:lnTo>
                <a:lnTo>
                  <a:pt x="2234" y="1340"/>
                </a:lnTo>
                <a:lnTo>
                  <a:pt x="2224" y="1340"/>
                </a:lnTo>
                <a:lnTo>
                  <a:pt x="2224" y="1340"/>
                </a:lnTo>
                <a:lnTo>
                  <a:pt x="2222" y="1340"/>
                </a:lnTo>
                <a:lnTo>
                  <a:pt x="2218" y="1342"/>
                </a:lnTo>
                <a:lnTo>
                  <a:pt x="2208" y="1342"/>
                </a:lnTo>
                <a:lnTo>
                  <a:pt x="2200" y="1344"/>
                </a:lnTo>
                <a:lnTo>
                  <a:pt x="2190" y="1346"/>
                </a:lnTo>
                <a:lnTo>
                  <a:pt x="2182" y="1348"/>
                </a:lnTo>
                <a:lnTo>
                  <a:pt x="2176" y="1348"/>
                </a:lnTo>
                <a:lnTo>
                  <a:pt x="2176" y="1348"/>
                </a:lnTo>
                <a:lnTo>
                  <a:pt x="2174" y="1348"/>
                </a:lnTo>
                <a:lnTo>
                  <a:pt x="2174" y="1348"/>
                </a:lnTo>
                <a:lnTo>
                  <a:pt x="2174" y="1348"/>
                </a:lnTo>
                <a:lnTo>
                  <a:pt x="2164" y="1348"/>
                </a:lnTo>
                <a:lnTo>
                  <a:pt x="2160" y="1346"/>
                </a:lnTo>
                <a:lnTo>
                  <a:pt x="2156" y="1344"/>
                </a:lnTo>
                <a:lnTo>
                  <a:pt x="2152" y="1342"/>
                </a:lnTo>
                <a:lnTo>
                  <a:pt x="2148" y="1336"/>
                </a:lnTo>
                <a:lnTo>
                  <a:pt x="2148" y="1336"/>
                </a:lnTo>
                <a:lnTo>
                  <a:pt x="2146" y="1336"/>
                </a:lnTo>
                <a:lnTo>
                  <a:pt x="2144" y="1336"/>
                </a:lnTo>
                <a:lnTo>
                  <a:pt x="2144" y="1334"/>
                </a:lnTo>
                <a:lnTo>
                  <a:pt x="2144" y="1334"/>
                </a:lnTo>
                <a:lnTo>
                  <a:pt x="2144" y="1332"/>
                </a:lnTo>
                <a:lnTo>
                  <a:pt x="2142" y="1332"/>
                </a:lnTo>
                <a:lnTo>
                  <a:pt x="2140" y="1332"/>
                </a:lnTo>
                <a:lnTo>
                  <a:pt x="2140" y="1332"/>
                </a:lnTo>
                <a:lnTo>
                  <a:pt x="2138" y="1330"/>
                </a:lnTo>
                <a:lnTo>
                  <a:pt x="2130" y="1330"/>
                </a:lnTo>
                <a:lnTo>
                  <a:pt x="2120" y="1328"/>
                </a:lnTo>
                <a:lnTo>
                  <a:pt x="2112" y="1328"/>
                </a:lnTo>
                <a:lnTo>
                  <a:pt x="2106" y="1326"/>
                </a:lnTo>
                <a:lnTo>
                  <a:pt x="2106" y="1324"/>
                </a:lnTo>
                <a:lnTo>
                  <a:pt x="2106" y="1324"/>
                </a:lnTo>
                <a:lnTo>
                  <a:pt x="2104" y="1324"/>
                </a:lnTo>
                <a:lnTo>
                  <a:pt x="2100" y="1324"/>
                </a:lnTo>
                <a:lnTo>
                  <a:pt x="2100" y="1322"/>
                </a:lnTo>
                <a:lnTo>
                  <a:pt x="2096" y="1318"/>
                </a:lnTo>
                <a:lnTo>
                  <a:pt x="2096" y="1318"/>
                </a:lnTo>
                <a:lnTo>
                  <a:pt x="2094" y="1318"/>
                </a:lnTo>
                <a:lnTo>
                  <a:pt x="2092" y="1316"/>
                </a:lnTo>
                <a:lnTo>
                  <a:pt x="2090" y="1314"/>
                </a:lnTo>
                <a:lnTo>
                  <a:pt x="2090" y="1314"/>
                </a:lnTo>
                <a:lnTo>
                  <a:pt x="2088" y="1312"/>
                </a:lnTo>
                <a:lnTo>
                  <a:pt x="2080" y="1306"/>
                </a:lnTo>
                <a:lnTo>
                  <a:pt x="2082" y="1306"/>
                </a:lnTo>
                <a:lnTo>
                  <a:pt x="2078" y="1302"/>
                </a:lnTo>
                <a:lnTo>
                  <a:pt x="2078" y="1302"/>
                </a:lnTo>
                <a:lnTo>
                  <a:pt x="2076" y="1302"/>
                </a:lnTo>
                <a:lnTo>
                  <a:pt x="2072" y="1300"/>
                </a:lnTo>
                <a:lnTo>
                  <a:pt x="2064" y="1294"/>
                </a:lnTo>
                <a:lnTo>
                  <a:pt x="2054" y="1288"/>
                </a:lnTo>
                <a:lnTo>
                  <a:pt x="2046" y="1284"/>
                </a:lnTo>
                <a:lnTo>
                  <a:pt x="2036" y="1278"/>
                </a:lnTo>
                <a:lnTo>
                  <a:pt x="2036" y="1278"/>
                </a:lnTo>
                <a:lnTo>
                  <a:pt x="2036" y="1278"/>
                </a:lnTo>
                <a:lnTo>
                  <a:pt x="2030" y="1276"/>
                </a:lnTo>
                <a:lnTo>
                  <a:pt x="2030" y="1276"/>
                </a:lnTo>
                <a:lnTo>
                  <a:pt x="2030" y="1276"/>
                </a:lnTo>
                <a:lnTo>
                  <a:pt x="2024" y="1276"/>
                </a:lnTo>
                <a:lnTo>
                  <a:pt x="2012" y="1272"/>
                </a:lnTo>
                <a:lnTo>
                  <a:pt x="2012" y="1272"/>
                </a:lnTo>
                <a:lnTo>
                  <a:pt x="2012" y="1272"/>
                </a:lnTo>
                <a:lnTo>
                  <a:pt x="1998" y="1270"/>
                </a:lnTo>
                <a:lnTo>
                  <a:pt x="1992" y="1268"/>
                </a:lnTo>
                <a:lnTo>
                  <a:pt x="1992" y="1268"/>
                </a:lnTo>
                <a:lnTo>
                  <a:pt x="1992" y="1268"/>
                </a:lnTo>
                <a:lnTo>
                  <a:pt x="1982" y="1268"/>
                </a:lnTo>
                <a:lnTo>
                  <a:pt x="1982" y="1268"/>
                </a:lnTo>
                <a:lnTo>
                  <a:pt x="1980" y="1268"/>
                </a:lnTo>
                <a:lnTo>
                  <a:pt x="1976" y="1270"/>
                </a:lnTo>
                <a:lnTo>
                  <a:pt x="1972" y="1270"/>
                </a:lnTo>
                <a:lnTo>
                  <a:pt x="1972" y="1270"/>
                </a:lnTo>
                <a:lnTo>
                  <a:pt x="1970" y="1270"/>
                </a:lnTo>
                <a:lnTo>
                  <a:pt x="1966" y="1272"/>
                </a:lnTo>
                <a:lnTo>
                  <a:pt x="1966" y="1272"/>
                </a:lnTo>
                <a:lnTo>
                  <a:pt x="1966" y="1272"/>
                </a:lnTo>
                <a:lnTo>
                  <a:pt x="1964" y="1274"/>
                </a:lnTo>
                <a:lnTo>
                  <a:pt x="1960" y="1276"/>
                </a:lnTo>
                <a:lnTo>
                  <a:pt x="1960" y="1276"/>
                </a:lnTo>
                <a:lnTo>
                  <a:pt x="1960" y="1276"/>
                </a:lnTo>
                <a:lnTo>
                  <a:pt x="1960" y="1274"/>
                </a:lnTo>
                <a:lnTo>
                  <a:pt x="1958" y="1274"/>
                </a:lnTo>
                <a:lnTo>
                  <a:pt x="1956" y="1270"/>
                </a:lnTo>
                <a:lnTo>
                  <a:pt x="1954" y="1266"/>
                </a:lnTo>
                <a:lnTo>
                  <a:pt x="1952" y="1260"/>
                </a:lnTo>
                <a:lnTo>
                  <a:pt x="1952" y="1260"/>
                </a:lnTo>
                <a:lnTo>
                  <a:pt x="1952" y="1260"/>
                </a:lnTo>
                <a:lnTo>
                  <a:pt x="1950" y="1256"/>
                </a:lnTo>
                <a:lnTo>
                  <a:pt x="1948" y="1252"/>
                </a:lnTo>
                <a:lnTo>
                  <a:pt x="1948" y="1250"/>
                </a:lnTo>
                <a:lnTo>
                  <a:pt x="1948" y="1250"/>
                </a:lnTo>
                <a:lnTo>
                  <a:pt x="1948" y="1248"/>
                </a:lnTo>
                <a:lnTo>
                  <a:pt x="1944" y="1242"/>
                </a:lnTo>
                <a:lnTo>
                  <a:pt x="1942" y="1238"/>
                </a:lnTo>
                <a:lnTo>
                  <a:pt x="1940" y="1232"/>
                </a:lnTo>
                <a:lnTo>
                  <a:pt x="1940" y="1230"/>
                </a:lnTo>
                <a:lnTo>
                  <a:pt x="1940" y="1230"/>
                </a:lnTo>
                <a:lnTo>
                  <a:pt x="1940" y="1228"/>
                </a:lnTo>
                <a:lnTo>
                  <a:pt x="1938" y="1224"/>
                </a:lnTo>
                <a:lnTo>
                  <a:pt x="1938" y="1212"/>
                </a:lnTo>
                <a:lnTo>
                  <a:pt x="1938" y="1212"/>
                </a:lnTo>
                <a:lnTo>
                  <a:pt x="1938" y="1210"/>
                </a:lnTo>
                <a:lnTo>
                  <a:pt x="1936" y="1206"/>
                </a:lnTo>
                <a:lnTo>
                  <a:pt x="1936" y="1204"/>
                </a:lnTo>
                <a:lnTo>
                  <a:pt x="1936" y="1204"/>
                </a:lnTo>
                <a:lnTo>
                  <a:pt x="1936" y="1202"/>
                </a:lnTo>
                <a:lnTo>
                  <a:pt x="1934" y="1198"/>
                </a:lnTo>
                <a:lnTo>
                  <a:pt x="1934" y="1198"/>
                </a:lnTo>
                <a:lnTo>
                  <a:pt x="1934" y="1198"/>
                </a:lnTo>
                <a:lnTo>
                  <a:pt x="1932" y="1196"/>
                </a:lnTo>
                <a:lnTo>
                  <a:pt x="1932" y="1196"/>
                </a:lnTo>
                <a:lnTo>
                  <a:pt x="1930" y="1194"/>
                </a:lnTo>
                <a:lnTo>
                  <a:pt x="1930" y="1194"/>
                </a:lnTo>
                <a:lnTo>
                  <a:pt x="1928" y="1192"/>
                </a:lnTo>
                <a:lnTo>
                  <a:pt x="1928" y="1192"/>
                </a:lnTo>
                <a:lnTo>
                  <a:pt x="1916" y="1192"/>
                </a:lnTo>
                <a:lnTo>
                  <a:pt x="1916" y="1192"/>
                </a:lnTo>
                <a:lnTo>
                  <a:pt x="1914" y="1192"/>
                </a:lnTo>
                <a:lnTo>
                  <a:pt x="1908" y="1194"/>
                </a:lnTo>
                <a:lnTo>
                  <a:pt x="1898" y="1194"/>
                </a:lnTo>
                <a:lnTo>
                  <a:pt x="1898" y="1194"/>
                </a:lnTo>
                <a:lnTo>
                  <a:pt x="1898" y="1194"/>
                </a:lnTo>
                <a:lnTo>
                  <a:pt x="1896" y="1192"/>
                </a:lnTo>
                <a:lnTo>
                  <a:pt x="1892" y="1190"/>
                </a:lnTo>
                <a:lnTo>
                  <a:pt x="1888" y="1188"/>
                </a:lnTo>
                <a:lnTo>
                  <a:pt x="1888" y="1188"/>
                </a:lnTo>
                <a:lnTo>
                  <a:pt x="1886" y="1186"/>
                </a:lnTo>
                <a:lnTo>
                  <a:pt x="1884" y="1182"/>
                </a:lnTo>
                <a:lnTo>
                  <a:pt x="1884" y="1146"/>
                </a:lnTo>
                <a:lnTo>
                  <a:pt x="1886" y="1142"/>
                </a:lnTo>
                <a:lnTo>
                  <a:pt x="1886" y="1142"/>
                </a:lnTo>
                <a:lnTo>
                  <a:pt x="1886" y="1142"/>
                </a:lnTo>
                <a:lnTo>
                  <a:pt x="1886" y="1126"/>
                </a:lnTo>
                <a:lnTo>
                  <a:pt x="1888" y="1120"/>
                </a:lnTo>
                <a:lnTo>
                  <a:pt x="1888" y="1120"/>
                </a:lnTo>
                <a:lnTo>
                  <a:pt x="1888" y="1120"/>
                </a:lnTo>
                <a:lnTo>
                  <a:pt x="1888" y="1114"/>
                </a:lnTo>
                <a:lnTo>
                  <a:pt x="1890" y="1108"/>
                </a:lnTo>
                <a:lnTo>
                  <a:pt x="1890" y="1108"/>
                </a:lnTo>
                <a:lnTo>
                  <a:pt x="1892" y="1104"/>
                </a:lnTo>
                <a:lnTo>
                  <a:pt x="1894" y="1100"/>
                </a:lnTo>
                <a:lnTo>
                  <a:pt x="1896" y="1096"/>
                </a:lnTo>
                <a:lnTo>
                  <a:pt x="1898" y="1094"/>
                </a:lnTo>
                <a:lnTo>
                  <a:pt x="1900" y="1092"/>
                </a:lnTo>
                <a:lnTo>
                  <a:pt x="1900" y="1092"/>
                </a:lnTo>
                <a:lnTo>
                  <a:pt x="1900" y="1090"/>
                </a:lnTo>
                <a:lnTo>
                  <a:pt x="1900" y="1086"/>
                </a:lnTo>
                <a:lnTo>
                  <a:pt x="1902" y="1082"/>
                </a:lnTo>
                <a:lnTo>
                  <a:pt x="1902" y="1082"/>
                </a:lnTo>
                <a:lnTo>
                  <a:pt x="1902" y="1082"/>
                </a:lnTo>
                <a:lnTo>
                  <a:pt x="1902" y="1074"/>
                </a:lnTo>
                <a:lnTo>
                  <a:pt x="1904" y="1074"/>
                </a:lnTo>
                <a:lnTo>
                  <a:pt x="1904" y="1074"/>
                </a:lnTo>
                <a:lnTo>
                  <a:pt x="1904" y="1072"/>
                </a:lnTo>
                <a:lnTo>
                  <a:pt x="1904" y="1070"/>
                </a:lnTo>
                <a:lnTo>
                  <a:pt x="1906" y="1070"/>
                </a:lnTo>
                <a:lnTo>
                  <a:pt x="1908" y="1068"/>
                </a:lnTo>
                <a:lnTo>
                  <a:pt x="1910" y="1064"/>
                </a:lnTo>
                <a:lnTo>
                  <a:pt x="1916" y="1062"/>
                </a:lnTo>
                <a:lnTo>
                  <a:pt x="1916" y="1062"/>
                </a:lnTo>
                <a:lnTo>
                  <a:pt x="1918" y="1060"/>
                </a:lnTo>
                <a:lnTo>
                  <a:pt x="1918" y="1060"/>
                </a:lnTo>
                <a:lnTo>
                  <a:pt x="1920" y="1060"/>
                </a:lnTo>
                <a:lnTo>
                  <a:pt x="1920" y="1058"/>
                </a:lnTo>
                <a:lnTo>
                  <a:pt x="1920" y="1056"/>
                </a:lnTo>
                <a:lnTo>
                  <a:pt x="1922" y="1056"/>
                </a:lnTo>
                <a:lnTo>
                  <a:pt x="1922" y="1056"/>
                </a:lnTo>
                <a:lnTo>
                  <a:pt x="1922" y="1054"/>
                </a:lnTo>
                <a:lnTo>
                  <a:pt x="1922" y="1046"/>
                </a:lnTo>
                <a:lnTo>
                  <a:pt x="1922" y="1046"/>
                </a:lnTo>
                <a:lnTo>
                  <a:pt x="1922" y="1044"/>
                </a:lnTo>
                <a:lnTo>
                  <a:pt x="1920" y="1042"/>
                </a:lnTo>
                <a:lnTo>
                  <a:pt x="1920" y="1038"/>
                </a:lnTo>
                <a:lnTo>
                  <a:pt x="1920" y="1038"/>
                </a:lnTo>
                <a:lnTo>
                  <a:pt x="1922" y="1038"/>
                </a:lnTo>
                <a:lnTo>
                  <a:pt x="1922" y="1036"/>
                </a:lnTo>
                <a:lnTo>
                  <a:pt x="1926" y="1034"/>
                </a:lnTo>
                <a:lnTo>
                  <a:pt x="1930" y="1032"/>
                </a:lnTo>
                <a:lnTo>
                  <a:pt x="1934" y="1032"/>
                </a:lnTo>
                <a:lnTo>
                  <a:pt x="1934" y="1032"/>
                </a:lnTo>
                <a:lnTo>
                  <a:pt x="1934" y="1032"/>
                </a:lnTo>
                <a:lnTo>
                  <a:pt x="1938" y="1030"/>
                </a:lnTo>
                <a:lnTo>
                  <a:pt x="1942" y="1028"/>
                </a:lnTo>
                <a:lnTo>
                  <a:pt x="1942" y="1028"/>
                </a:lnTo>
                <a:lnTo>
                  <a:pt x="1944" y="1028"/>
                </a:lnTo>
                <a:lnTo>
                  <a:pt x="1946" y="1026"/>
                </a:lnTo>
                <a:lnTo>
                  <a:pt x="1946" y="1026"/>
                </a:lnTo>
                <a:lnTo>
                  <a:pt x="1946" y="1024"/>
                </a:lnTo>
                <a:lnTo>
                  <a:pt x="1946" y="1022"/>
                </a:lnTo>
                <a:lnTo>
                  <a:pt x="1948" y="1022"/>
                </a:lnTo>
                <a:lnTo>
                  <a:pt x="1950" y="1020"/>
                </a:lnTo>
                <a:lnTo>
                  <a:pt x="1950" y="1020"/>
                </a:lnTo>
                <a:lnTo>
                  <a:pt x="1950" y="1018"/>
                </a:lnTo>
                <a:lnTo>
                  <a:pt x="1950" y="1008"/>
                </a:lnTo>
                <a:lnTo>
                  <a:pt x="1950" y="1008"/>
                </a:lnTo>
                <a:lnTo>
                  <a:pt x="1958" y="1008"/>
                </a:lnTo>
                <a:lnTo>
                  <a:pt x="1958" y="1008"/>
                </a:lnTo>
                <a:lnTo>
                  <a:pt x="1958" y="1008"/>
                </a:lnTo>
                <a:lnTo>
                  <a:pt x="1962" y="1006"/>
                </a:lnTo>
                <a:lnTo>
                  <a:pt x="1964" y="1006"/>
                </a:lnTo>
                <a:lnTo>
                  <a:pt x="1964" y="1006"/>
                </a:lnTo>
                <a:lnTo>
                  <a:pt x="1966" y="1006"/>
                </a:lnTo>
                <a:lnTo>
                  <a:pt x="1966" y="1004"/>
                </a:lnTo>
                <a:lnTo>
                  <a:pt x="1968" y="1004"/>
                </a:lnTo>
                <a:lnTo>
                  <a:pt x="1968" y="1004"/>
                </a:lnTo>
                <a:lnTo>
                  <a:pt x="1970" y="1004"/>
                </a:lnTo>
                <a:lnTo>
                  <a:pt x="1970" y="1002"/>
                </a:lnTo>
                <a:lnTo>
                  <a:pt x="1970" y="1002"/>
                </a:lnTo>
                <a:lnTo>
                  <a:pt x="1972" y="1000"/>
                </a:lnTo>
                <a:lnTo>
                  <a:pt x="1972" y="1000"/>
                </a:lnTo>
                <a:lnTo>
                  <a:pt x="1974" y="1000"/>
                </a:lnTo>
                <a:lnTo>
                  <a:pt x="1978" y="996"/>
                </a:lnTo>
                <a:lnTo>
                  <a:pt x="1982" y="992"/>
                </a:lnTo>
                <a:lnTo>
                  <a:pt x="1982" y="992"/>
                </a:lnTo>
                <a:lnTo>
                  <a:pt x="1982" y="990"/>
                </a:lnTo>
                <a:lnTo>
                  <a:pt x="1982" y="988"/>
                </a:lnTo>
                <a:lnTo>
                  <a:pt x="1984" y="988"/>
                </a:lnTo>
                <a:lnTo>
                  <a:pt x="1984" y="988"/>
                </a:lnTo>
                <a:lnTo>
                  <a:pt x="1984" y="986"/>
                </a:lnTo>
                <a:lnTo>
                  <a:pt x="1984" y="982"/>
                </a:lnTo>
                <a:lnTo>
                  <a:pt x="1984" y="982"/>
                </a:lnTo>
                <a:lnTo>
                  <a:pt x="1984" y="980"/>
                </a:lnTo>
                <a:lnTo>
                  <a:pt x="1982" y="978"/>
                </a:lnTo>
                <a:lnTo>
                  <a:pt x="1980" y="976"/>
                </a:lnTo>
                <a:lnTo>
                  <a:pt x="1980" y="972"/>
                </a:lnTo>
                <a:lnTo>
                  <a:pt x="1982" y="970"/>
                </a:lnTo>
                <a:lnTo>
                  <a:pt x="1984" y="968"/>
                </a:lnTo>
                <a:lnTo>
                  <a:pt x="1984" y="968"/>
                </a:lnTo>
                <a:lnTo>
                  <a:pt x="1984" y="966"/>
                </a:lnTo>
                <a:lnTo>
                  <a:pt x="1986" y="962"/>
                </a:lnTo>
                <a:lnTo>
                  <a:pt x="1988" y="960"/>
                </a:lnTo>
                <a:lnTo>
                  <a:pt x="1994" y="954"/>
                </a:lnTo>
                <a:lnTo>
                  <a:pt x="1994" y="954"/>
                </a:lnTo>
                <a:lnTo>
                  <a:pt x="1994" y="954"/>
                </a:lnTo>
                <a:lnTo>
                  <a:pt x="2000" y="946"/>
                </a:lnTo>
                <a:lnTo>
                  <a:pt x="2000" y="946"/>
                </a:lnTo>
                <a:lnTo>
                  <a:pt x="2000" y="944"/>
                </a:lnTo>
                <a:lnTo>
                  <a:pt x="2004" y="944"/>
                </a:lnTo>
                <a:lnTo>
                  <a:pt x="2004" y="944"/>
                </a:lnTo>
                <a:lnTo>
                  <a:pt x="2006" y="944"/>
                </a:lnTo>
                <a:lnTo>
                  <a:pt x="2006" y="942"/>
                </a:lnTo>
                <a:lnTo>
                  <a:pt x="2010" y="942"/>
                </a:lnTo>
                <a:lnTo>
                  <a:pt x="2010" y="942"/>
                </a:lnTo>
                <a:lnTo>
                  <a:pt x="2010" y="942"/>
                </a:lnTo>
                <a:lnTo>
                  <a:pt x="2016" y="940"/>
                </a:lnTo>
                <a:lnTo>
                  <a:pt x="2020" y="940"/>
                </a:lnTo>
                <a:lnTo>
                  <a:pt x="2020" y="940"/>
                </a:lnTo>
                <a:lnTo>
                  <a:pt x="2022" y="940"/>
                </a:lnTo>
                <a:lnTo>
                  <a:pt x="2022" y="938"/>
                </a:lnTo>
                <a:lnTo>
                  <a:pt x="2024" y="938"/>
                </a:lnTo>
                <a:lnTo>
                  <a:pt x="2024" y="938"/>
                </a:lnTo>
                <a:lnTo>
                  <a:pt x="2026" y="938"/>
                </a:lnTo>
                <a:lnTo>
                  <a:pt x="2028" y="936"/>
                </a:lnTo>
                <a:lnTo>
                  <a:pt x="2028" y="936"/>
                </a:lnTo>
                <a:lnTo>
                  <a:pt x="2028" y="934"/>
                </a:lnTo>
                <a:lnTo>
                  <a:pt x="2028" y="932"/>
                </a:lnTo>
                <a:lnTo>
                  <a:pt x="2030" y="932"/>
                </a:lnTo>
                <a:lnTo>
                  <a:pt x="2030" y="932"/>
                </a:lnTo>
                <a:lnTo>
                  <a:pt x="2030" y="930"/>
                </a:lnTo>
                <a:lnTo>
                  <a:pt x="2030" y="928"/>
                </a:lnTo>
                <a:lnTo>
                  <a:pt x="2032" y="928"/>
                </a:lnTo>
                <a:lnTo>
                  <a:pt x="2032" y="928"/>
                </a:lnTo>
                <a:lnTo>
                  <a:pt x="2032" y="926"/>
                </a:lnTo>
                <a:lnTo>
                  <a:pt x="2032" y="920"/>
                </a:lnTo>
                <a:lnTo>
                  <a:pt x="2034" y="920"/>
                </a:lnTo>
                <a:lnTo>
                  <a:pt x="2034" y="920"/>
                </a:lnTo>
                <a:lnTo>
                  <a:pt x="2034" y="918"/>
                </a:lnTo>
                <a:lnTo>
                  <a:pt x="2034" y="916"/>
                </a:lnTo>
                <a:lnTo>
                  <a:pt x="2036" y="914"/>
                </a:lnTo>
                <a:lnTo>
                  <a:pt x="2038" y="912"/>
                </a:lnTo>
                <a:lnTo>
                  <a:pt x="2040" y="910"/>
                </a:lnTo>
                <a:lnTo>
                  <a:pt x="2040" y="910"/>
                </a:lnTo>
                <a:lnTo>
                  <a:pt x="2040" y="908"/>
                </a:lnTo>
                <a:lnTo>
                  <a:pt x="2044" y="908"/>
                </a:lnTo>
                <a:lnTo>
                  <a:pt x="2044" y="908"/>
                </a:lnTo>
                <a:lnTo>
                  <a:pt x="2044" y="908"/>
                </a:lnTo>
                <a:lnTo>
                  <a:pt x="2046" y="906"/>
                </a:lnTo>
                <a:lnTo>
                  <a:pt x="2046" y="906"/>
                </a:lnTo>
                <a:lnTo>
                  <a:pt x="2048" y="906"/>
                </a:lnTo>
                <a:lnTo>
                  <a:pt x="2048" y="904"/>
                </a:lnTo>
                <a:lnTo>
                  <a:pt x="2048" y="896"/>
                </a:lnTo>
                <a:lnTo>
                  <a:pt x="2050" y="896"/>
                </a:lnTo>
                <a:lnTo>
                  <a:pt x="2050" y="896"/>
                </a:lnTo>
                <a:lnTo>
                  <a:pt x="2050" y="894"/>
                </a:lnTo>
                <a:lnTo>
                  <a:pt x="2050" y="890"/>
                </a:lnTo>
                <a:lnTo>
                  <a:pt x="2052" y="890"/>
                </a:lnTo>
                <a:lnTo>
                  <a:pt x="2052" y="890"/>
                </a:lnTo>
                <a:lnTo>
                  <a:pt x="2052" y="888"/>
                </a:lnTo>
                <a:lnTo>
                  <a:pt x="2054" y="880"/>
                </a:lnTo>
                <a:lnTo>
                  <a:pt x="2056" y="872"/>
                </a:lnTo>
                <a:lnTo>
                  <a:pt x="2056" y="858"/>
                </a:lnTo>
                <a:lnTo>
                  <a:pt x="2058" y="854"/>
                </a:lnTo>
                <a:lnTo>
                  <a:pt x="2060" y="850"/>
                </a:lnTo>
                <a:lnTo>
                  <a:pt x="2060" y="850"/>
                </a:lnTo>
                <a:lnTo>
                  <a:pt x="2060" y="870"/>
                </a:lnTo>
                <a:lnTo>
                  <a:pt x="2062" y="878"/>
                </a:lnTo>
                <a:lnTo>
                  <a:pt x="2062" y="892"/>
                </a:lnTo>
                <a:lnTo>
                  <a:pt x="2062" y="892"/>
                </a:lnTo>
                <a:lnTo>
                  <a:pt x="2062" y="892"/>
                </a:lnTo>
                <a:lnTo>
                  <a:pt x="2064" y="906"/>
                </a:lnTo>
                <a:lnTo>
                  <a:pt x="2064" y="922"/>
                </a:lnTo>
                <a:lnTo>
                  <a:pt x="2062" y="928"/>
                </a:lnTo>
                <a:lnTo>
                  <a:pt x="2060" y="932"/>
                </a:lnTo>
                <a:lnTo>
                  <a:pt x="2060" y="932"/>
                </a:lnTo>
                <a:lnTo>
                  <a:pt x="2060" y="934"/>
                </a:lnTo>
                <a:lnTo>
                  <a:pt x="2060" y="938"/>
                </a:lnTo>
                <a:lnTo>
                  <a:pt x="2058" y="942"/>
                </a:lnTo>
                <a:lnTo>
                  <a:pt x="2056" y="946"/>
                </a:lnTo>
                <a:lnTo>
                  <a:pt x="2054" y="950"/>
                </a:lnTo>
                <a:lnTo>
                  <a:pt x="2054" y="950"/>
                </a:lnTo>
                <a:lnTo>
                  <a:pt x="2054" y="952"/>
                </a:lnTo>
                <a:lnTo>
                  <a:pt x="2054" y="960"/>
                </a:lnTo>
                <a:lnTo>
                  <a:pt x="2054" y="960"/>
                </a:lnTo>
                <a:lnTo>
                  <a:pt x="2056" y="962"/>
                </a:lnTo>
                <a:lnTo>
                  <a:pt x="2058" y="964"/>
                </a:lnTo>
                <a:lnTo>
                  <a:pt x="2058" y="964"/>
                </a:lnTo>
                <a:lnTo>
                  <a:pt x="2060" y="964"/>
                </a:lnTo>
                <a:lnTo>
                  <a:pt x="2062" y="964"/>
                </a:lnTo>
                <a:lnTo>
                  <a:pt x="2062" y="962"/>
                </a:lnTo>
                <a:lnTo>
                  <a:pt x="2064" y="962"/>
                </a:lnTo>
                <a:lnTo>
                  <a:pt x="2064" y="962"/>
                </a:lnTo>
                <a:lnTo>
                  <a:pt x="2066" y="962"/>
                </a:lnTo>
                <a:lnTo>
                  <a:pt x="2066" y="960"/>
                </a:lnTo>
                <a:lnTo>
                  <a:pt x="2070" y="958"/>
                </a:lnTo>
                <a:lnTo>
                  <a:pt x="2070" y="958"/>
                </a:lnTo>
                <a:lnTo>
                  <a:pt x="2072" y="958"/>
                </a:lnTo>
                <a:lnTo>
                  <a:pt x="2074" y="956"/>
                </a:lnTo>
                <a:lnTo>
                  <a:pt x="2074" y="954"/>
                </a:lnTo>
                <a:lnTo>
                  <a:pt x="2076" y="954"/>
                </a:lnTo>
                <a:lnTo>
                  <a:pt x="2076" y="954"/>
                </a:lnTo>
                <a:lnTo>
                  <a:pt x="2078" y="954"/>
                </a:lnTo>
                <a:lnTo>
                  <a:pt x="2078" y="952"/>
                </a:lnTo>
                <a:lnTo>
                  <a:pt x="2084" y="950"/>
                </a:lnTo>
                <a:lnTo>
                  <a:pt x="2084" y="950"/>
                </a:lnTo>
                <a:lnTo>
                  <a:pt x="2084" y="950"/>
                </a:lnTo>
                <a:lnTo>
                  <a:pt x="2084" y="972"/>
                </a:lnTo>
                <a:lnTo>
                  <a:pt x="2084" y="972"/>
                </a:lnTo>
                <a:lnTo>
                  <a:pt x="2086" y="974"/>
                </a:lnTo>
                <a:lnTo>
                  <a:pt x="2086" y="974"/>
                </a:lnTo>
                <a:lnTo>
                  <a:pt x="2086" y="976"/>
                </a:lnTo>
                <a:lnTo>
                  <a:pt x="2086" y="976"/>
                </a:lnTo>
                <a:lnTo>
                  <a:pt x="2088" y="978"/>
                </a:lnTo>
                <a:lnTo>
                  <a:pt x="2090" y="978"/>
                </a:lnTo>
                <a:lnTo>
                  <a:pt x="2098" y="978"/>
                </a:lnTo>
                <a:lnTo>
                  <a:pt x="2098" y="978"/>
                </a:lnTo>
                <a:lnTo>
                  <a:pt x="2100" y="978"/>
                </a:lnTo>
                <a:lnTo>
                  <a:pt x="2102" y="976"/>
                </a:lnTo>
                <a:lnTo>
                  <a:pt x="2102" y="974"/>
                </a:lnTo>
                <a:lnTo>
                  <a:pt x="2106" y="972"/>
                </a:lnTo>
                <a:lnTo>
                  <a:pt x="2106" y="972"/>
                </a:lnTo>
                <a:lnTo>
                  <a:pt x="2108" y="970"/>
                </a:lnTo>
                <a:lnTo>
                  <a:pt x="2110" y="966"/>
                </a:lnTo>
                <a:lnTo>
                  <a:pt x="2114" y="964"/>
                </a:lnTo>
                <a:lnTo>
                  <a:pt x="2114" y="964"/>
                </a:lnTo>
                <a:lnTo>
                  <a:pt x="2114" y="962"/>
                </a:lnTo>
                <a:lnTo>
                  <a:pt x="2116" y="960"/>
                </a:lnTo>
                <a:lnTo>
                  <a:pt x="2124" y="952"/>
                </a:lnTo>
                <a:lnTo>
                  <a:pt x="2124" y="952"/>
                </a:lnTo>
                <a:lnTo>
                  <a:pt x="2124" y="952"/>
                </a:lnTo>
                <a:lnTo>
                  <a:pt x="2130" y="944"/>
                </a:lnTo>
                <a:lnTo>
                  <a:pt x="2136" y="938"/>
                </a:lnTo>
                <a:lnTo>
                  <a:pt x="2136" y="938"/>
                </a:lnTo>
                <a:lnTo>
                  <a:pt x="2138" y="936"/>
                </a:lnTo>
                <a:lnTo>
                  <a:pt x="2140" y="934"/>
                </a:lnTo>
                <a:lnTo>
                  <a:pt x="2142" y="932"/>
                </a:lnTo>
                <a:lnTo>
                  <a:pt x="2142" y="932"/>
                </a:lnTo>
                <a:lnTo>
                  <a:pt x="2144" y="930"/>
                </a:lnTo>
                <a:lnTo>
                  <a:pt x="2146" y="928"/>
                </a:lnTo>
                <a:lnTo>
                  <a:pt x="2146" y="928"/>
                </a:lnTo>
                <a:lnTo>
                  <a:pt x="2148" y="930"/>
                </a:lnTo>
                <a:lnTo>
                  <a:pt x="2148" y="930"/>
                </a:lnTo>
                <a:lnTo>
                  <a:pt x="2150" y="930"/>
                </a:lnTo>
                <a:lnTo>
                  <a:pt x="2154" y="930"/>
                </a:lnTo>
                <a:lnTo>
                  <a:pt x="2154" y="934"/>
                </a:lnTo>
                <a:lnTo>
                  <a:pt x="2154" y="934"/>
                </a:lnTo>
                <a:lnTo>
                  <a:pt x="2156" y="936"/>
                </a:lnTo>
                <a:lnTo>
                  <a:pt x="2156" y="936"/>
                </a:lnTo>
                <a:lnTo>
                  <a:pt x="2156" y="936"/>
                </a:lnTo>
                <a:lnTo>
                  <a:pt x="2158" y="938"/>
                </a:lnTo>
                <a:lnTo>
                  <a:pt x="2160" y="938"/>
                </a:lnTo>
                <a:lnTo>
                  <a:pt x="2160" y="938"/>
                </a:lnTo>
                <a:lnTo>
                  <a:pt x="2162" y="940"/>
                </a:lnTo>
                <a:lnTo>
                  <a:pt x="2162" y="940"/>
                </a:lnTo>
                <a:lnTo>
                  <a:pt x="2164" y="940"/>
                </a:lnTo>
                <a:lnTo>
                  <a:pt x="2166" y="940"/>
                </a:lnTo>
                <a:lnTo>
                  <a:pt x="2172" y="942"/>
                </a:lnTo>
                <a:lnTo>
                  <a:pt x="2178" y="944"/>
                </a:lnTo>
                <a:lnTo>
                  <a:pt x="2178" y="944"/>
                </a:lnTo>
                <a:lnTo>
                  <a:pt x="2180" y="944"/>
                </a:lnTo>
                <a:lnTo>
                  <a:pt x="2186" y="944"/>
                </a:lnTo>
                <a:lnTo>
                  <a:pt x="2190" y="946"/>
                </a:lnTo>
                <a:lnTo>
                  <a:pt x="2190" y="946"/>
                </a:lnTo>
                <a:lnTo>
                  <a:pt x="2192" y="946"/>
                </a:lnTo>
                <a:lnTo>
                  <a:pt x="2198" y="946"/>
                </a:lnTo>
                <a:lnTo>
                  <a:pt x="2198" y="946"/>
                </a:lnTo>
                <a:lnTo>
                  <a:pt x="2200" y="946"/>
                </a:lnTo>
                <a:lnTo>
                  <a:pt x="2200" y="944"/>
                </a:lnTo>
                <a:lnTo>
                  <a:pt x="2202" y="944"/>
                </a:lnTo>
                <a:lnTo>
                  <a:pt x="2202" y="944"/>
                </a:lnTo>
                <a:lnTo>
                  <a:pt x="2204" y="944"/>
                </a:lnTo>
                <a:lnTo>
                  <a:pt x="2206" y="942"/>
                </a:lnTo>
                <a:lnTo>
                  <a:pt x="2208" y="940"/>
                </a:lnTo>
                <a:lnTo>
                  <a:pt x="2208" y="940"/>
                </a:lnTo>
                <a:lnTo>
                  <a:pt x="2210" y="938"/>
                </a:lnTo>
                <a:lnTo>
                  <a:pt x="2212" y="934"/>
                </a:lnTo>
                <a:lnTo>
                  <a:pt x="2214" y="930"/>
                </a:lnTo>
                <a:lnTo>
                  <a:pt x="2214" y="930"/>
                </a:lnTo>
                <a:lnTo>
                  <a:pt x="2214" y="930"/>
                </a:lnTo>
                <a:lnTo>
                  <a:pt x="2214" y="916"/>
                </a:lnTo>
                <a:lnTo>
                  <a:pt x="2214" y="916"/>
                </a:lnTo>
                <a:lnTo>
                  <a:pt x="2214" y="914"/>
                </a:lnTo>
                <a:lnTo>
                  <a:pt x="2212" y="912"/>
                </a:lnTo>
                <a:lnTo>
                  <a:pt x="2212" y="912"/>
                </a:lnTo>
                <a:lnTo>
                  <a:pt x="2210" y="910"/>
                </a:lnTo>
                <a:lnTo>
                  <a:pt x="2208" y="910"/>
                </a:lnTo>
                <a:lnTo>
                  <a:pt x="2208" y="910"/>
                </a:lnTo>
                <a:lnTo>
                  <a:pt x="2206" y="908"/>
                </a:lnTo>
                <a:lnTo>
                  <a:pt x="2190" y="908"/>
                </a:lnTo>
                <a:lnTo>
                  <a:pt x="2190" y="908"/>
                </a:lnTo>
                <a:lnTo>
                  <a:pt x="2190" y="908"/>
                </a:lnTo>
                <a:lnTo>
                  <a:pt x="2188" y="906"/>
                </a:lnTo>
                <a:lnTo>
                  <a:pt x="2186" y="906"/>
                </a:lnTo>
                <a:lnTo>
                  <a:pt x="2186" y="906"/>
                </a:lnTo>
                <a:lnTo>
                  <a:pt x="2182" y="908"/>
                </a:lnTo>
                <a:lnTo>
                  <a:pt x="2182" y="908"/>
                </a:lnTo>
                <a:lnTo>
                  <a:pt x="2180" y="908"/>
                </a:lnTo>
                <a:lnTo>
                  <a:pt x="2180" y="906"/>
                </a:lnTo>
                <a:lnTo>
                  <a:pt x="2180" y="906"/>
                </a:lnTo>
                <a:lnTo>
                  <a:pt x="2180" y="904"/>
                </a:lnTo>
                <a:lnTo>
                  <a:pt x="2178" y="902"/>
                </a:lnTo>
                <a:lnTo>
                  <a:pt x="2178" y="900"/>
                </a:lnTo>
                <a:lnTo>
                  <a:pt x="2178" y="900"/>
                </a:lnTo>
                <a:lnTo>
                  <a:pt x="2178" y="898"/>
                </a:lnTo>
                <a:lnTo>
                  <a:pt x="2174" y="894"/>
                </a:lnTo>
                <a:lnTo>
                  <a:pt x="2170" y="890"/>
                </a:lnTo>
                <a:lnTo>
                  <a:pt x="2166" y="886"/>
                </a:lnTo>
                <a:lnTo>
                  <a:pt x="2166" y="886"/>
                </a:lnTo>
                <a:lnTo>
                  <a:pt x="2164" y="886"/>
                </a:lnTo>
                <a:lnTo>
                  <a:pt x="2158" y="882"/>
                </a:lnTo>
                <a:lnTo>
                  <a:pt x="2146" y="876"/>
                </a:lnTo>
                <a:lnTo>
                  <a:pt x="2146" y="876"/>
                </a:lnTo>
                <a:lnTo>
                  <a:pt x="2146" y="874"/>
                </a:lnTo>
                <a:lnTo>
                  <a:pt x="2134" y="870"/>
                </a:lnTo>
                <a:lnTo>
                  <a:pt x="2124" y="866"/>
                </a:lnTo>
                <a:lnTo>
                  <a:pt x="2124" y="866"/>
                </a:lnTo>
                <a:lnTo>
                  <a:pt x="2124" y="864"/>
                </a:lnTo>
                <a:lnTo>
                  <a:pt x="2118" y="864"/>
                </a:lnTo>
                <a:lnTo>
                  <a:pt x="2112" y="860"/>
                </a:lnTo>
                <a:lnTo>
                  <a:pt x="2110" y="858"/>
                </a:lnTo>
                <a:lnTo>
                  <a:pt x="2106" y="854"/>
                </a:lnTo>
                <a:lnTo>
                  <a:pt x="2104" y="852"/>
                </a:lnTo>
                <a:lnTo>
                  <a:pt x="2104" y="852"/>
                </a:lnTo>
                <a:lnTo>
                  <a:pt x="2102" y="850"/>
                </a:lnTo>
                <a:lnTo>
                  <a:pt x="2102" y="850"/>
                </a:lnTo>
                <a:lnTo>
                  <a:pt x="2102" y="850"/>
                </a:lnTo>
                <a:lnTo>
                  <a:pt x="2102" y="848"/>
                </a:lnTo>
                <a:lnTo>
                  <a:pt x="2100" y="844"/>
                </a:lnTo>
                <a:lnTo>
                  <a:pt x="2100" y="840"/>
                </a:lnTo>
                <a:lnTo>
                  <a:pt x="2100" y="840"/>
                </a:lnTo>
                <a:lnTo>
                  <a:pt x="2100" y="838"/>
                </a:lnTo>
                <a:lnTo>
                  <a:pt x="2100" y="838"/>
                </a:lnTo>
                <a:lnTo>
                  <a:pt x="2100" y="838"/>
                </a:lnTo>
                <a:lnTo>
                  <a:pt x="2102" y="838"/>
                </a:lnTo>
                <a:lnTo>
                  <a:pt x="2102" y="838"/>
                </a:lnTo>
                <a:lnTo>
                  <a:pt x="2104" y="840"/>
                </a:lnTo>
                <a:lnTo>
                  <a:pt x="2104" y="840"/>
                </a:lnTo>
                <a:lnTo>
                  <a:pt x="2106" y="840"/>
                </a:lnTo>
                <a:lnTo>
                  <a:pt x="2110" y="840"/>
                </a:lnTo>
                <a:lnTo>
                  <a:pt x="2110" y="840"/>
                </a:lnTo>
                <a:lnTo>
                  <a:pt x="2112" y="840"/>
                </a:lnTo>
                <a:lnTo>
                  <a:pt x="2114" y="838"/>
                </a:lnTo>
                <a:lnTo>
                  <a:pt x="2116" y="836"/>
                </a:lnTo>
                <a:lnTo>
                  <a:pt x="2120" y="832"/>
                </a:lnTo>
                <a:lnTo>
                  <a:pt x="2120" y="832"/>
                </a:lnTo>
                <a:lnTo>
                  <a:pt x="2120" y="830"/>
                </a:lnTo>
                <a:lnTo>
                  <a:pt x="2122" y="826"/>
                </a:lnTo>
                <a:lnTo>
                  <a:pt x="2122" y="826"/>
                </a:lnTo>
                <a:lnTo>
                  <a:pt x="2122" y="826"/>
                </a:lnTo>
                <a:lnTo>
                  <a:pt x="2124" y="820"/>
                </a:lnTo>
                <a:lnTo>
                  <a:pt x="2124" y="820"/>
                </a:lnTo>
                <a:lnTo>
                  <a:pt x="2126" y="816"/>
                </a:lnTo>
                <a:lnTo>
                  <a:pt x="2126" y="816"/>
                </a:lnTo>
                <a:lnTo>
                  <a:pt x="2126" y="816"/>
                </a:lnTo>
                <a:lnTo>
                  <a:pt x="2128" y="810"/>
                </a:lnTo>
                <a:lnTo>
                  <a:pt x="2132" y="806"/>
                </a:lnTo>
                <a:lnTo>
                  <a:pt x="2134" y="800"/>
                </a:lnTo>
                <a:lnTo>
                  <a:pt x="2136" y="798"/>
                </a:lnTo>
                <a:lnTo>
                  <a:pt x="2138" y="792"/>
                </a:lnTo>
                <a:lnTo>
                  <a:pt x="2142" y="788"/>
                </a:lnTo>
                <a:lnTo>
                  <a:pt x="2146" y="784"/>
                </a:lnTo>
                <a:lnTo>
                  <a:pt x="2146" y="784"/>
                </a:lnTo>
                <a:lnTo>
                  <a:pt x="2146" y="782"/>
                </a:lnTo>
                <a:lnTo>
                  <a:pt x="2148" y="776"/>
                </a:lnTo>
                <a:lnTo>
                  <a:pt x="2148" y="778"/>
                </a:lnTo>
                <a:lnTo>
                  <a:pt x="2150" y="774"/>
                </a:lnTo>
                <a:lnTo>
                  <a:pt x="2150" y="774"/>
                </a:lnTo>
                <a:lnTo>
                  <a:pt x="2150" y="772"/>
                </a:lnTo>
                <a:lnTo>
                  <a:pt x="2152" y="766"/>
                </a:lnTo>
                <a:lnTo>
                  <a:pt x="2152" y="766"/>
                </a:lnTo>
                <a:lnTo>
                  <a:pt x="2152" y="766"/>
                </a:lnTo>
                <a:lnTo>
                  <a:pt x="2152" y="756"/>
                </a:lnTo>
                <a:lnTo>
                  <a:pt x="2152" y="756"/>
                </a:lnTo>
                <a:lnTo>
                  <a:pt x="2152" y="754"/>
                </a:lnTo>
                <a:lnTo>
                  <a:pt x="2150" y="752"/>
                </a:lnTo>
                <a:lnTo>
                  <a:pt x="2148" y="748"/>
                </a:lnTo>
                <a:lnTo>
                  <a:pt x="2148" y="748"/>
                </a:lnTo>
                <a:lnTo>
                  <a:pt x="2148" y="748"/>
                </a:lnTo>
                <a:lnTo>
                  <a:pt x="2146" y="746"/>
                </a:lnTo>
                <a:lnTo>
                  <a:pt x="2142" y="740"/>
                </a:lnTo>
                <a:lnTo>
                  <a:pt x="2142" y="740"/>
                </a:lnTo>
                <a:lnTo>
                  <a:pt x="2142" y="740"/>
                </a:lnTo>
                <a:lnTo>
                  <a:pt x="2136" y="734"/>
                </a:lnTo>
                <a:lnTo>
                  <a:pt x="2132" y="728"/>
                </a:lnTo>
                <a:lnTo>
                  <a:pt x="2128" y="720"/>
                </a:lnTo>
                <a:lnTo>
                  <a:pt x="2128" y="720"/>
                </a:lnTo>
                <a:lnTo>
                  <a:pt x="2128" y="720"/>
                </a:lnTo>
                <a:lnTo>
                  <a:pt x="2126" y="718"/>
                </a:lnTo>
                <a:lnTo>
                  <a:pt x="2124" y="714"/>
                </a:lnTo>
                <a:lnTo>
                  <a:pt x="2124" y="714"/>
                </a:lnTo>
                <a:lnTo>
                  <a:pt x="2124" y="714"/>
                </a:lnTo>
                <a:lnTo>
                  <a:pt x="2122" y="712"/>
                </a:lnTo>
                <a:lnTo>
                  <a:pt x="2122" y="710"/>
                </a:lnTo>
                <a:lnTo>
                  <a:pt x="2128" y="710"/>
                </a:lnTo>
                <a:lnTo>
                  <a:pt x="2128" y="708"/>
                </a:lnTo>
                <a:lnTo>
                  <a:pt x="2132" y="708"/>
                </a:lnTo>
                <a:lnTo>
                  <a:pt x="2132" y="708"/>
                </a:lnTo>
                <a:lnTo>
                  <a:pt x="2132" y="708"/>
                </a:lnTo>
                <a:lnTo>
                  <a:pt x="2136" y="706"/>
                </a:lnTo>
                <a:lnTo>
                  <a:pt x="2136" y="706"/>
                </a:lnTo>
                <a:lnTo>
                  <a:pt x="2138" y="704"/>
                </a:lnTo>
                <a:lnTo>
                  <a:pt x="2138" y="704"/>
                </a:lnTo>
                <a:lnTo>
                  <a:pt x="2140" y="704"/>
                </a:lnTo>
                <a:lnTo>
                  <a:pt x="2140" y="702"/>
                </a:lnTo>
                <a:lnTo>
                  <a:pt x="2140" y="688"/>
                </a:lnTo>
                <a:lnTo>
                  <a:pt x="2140" y="688"/>
                </a:lnTo>
                <a:lnTo>
                  <a:pt x="2140" y="686"/>
                </a:lnTo>
                <a:lnTo>
                  <a:pt x="2136" y="680"/>
                </a:lnTo>
                <a:lnTo>
                  <a:pt x="2134" y="676"/>
                </a:lnTo>
                <a:lnTo>
                  <a:pt x="2134" y="674"/>
                </a:lnTo>
                <a:lnTo>
                  <a:pt x="2134" y="674"/>
                </a:lnTo>
                <a:lnTo>
                  <a:pt x="2134" y="672"/>
                </a:lnTo>
                <a:lnTo>
                  <a:pt x="2132" y="672"/>
                </a:lnTo>
                <a:lnTo>
                  <a:pt x="2132" y="672"/>
                </a:lnTo>
                <a:lnTo>
                  <a:pt x="2132" y="670"/>
                </a:lnTo>
                <a:lnTo>
                  <a:pt x="2128" y="666"/>
                </a:lnTo>
                <a:lnTo>
                  <a:pt x="2128" y="666"/>
                </a:lnTo>
                <a:lnTo>
                  <a:pt x="2126" y="666"/>
                </a:lnTo>
                <a:lnTo>
                  <a:pt x="2122" y="664"/>
                </a:lnTo>
                <a:lnTo>
                  <a:pt x="2122" y="662"/>
                </a:lnTo>
                <a:lnTo>
                  <a:pt x="2118" y="658"/>
                </a:lnTo>
                <a:lnTo>
                  <a:pt x="2118" y="658"/>
                </a:lnTo>
                <a:lnTo>
                  <a:pt x="2118" y="658"/>
                </a:lnTo>
                <a:lnTo>
                  <a:pt x="2118" y="658"/>
                </a:lnTo>
                <a:lnTo>
                  <a:pt x="2120" y="656"/>
                </a:lnTo>
                <a:lnTo>
                  <a:pt x="2120" y="656"/>
                </a:lnTo>
                <a:lnTo>
                  <a:pt x="2120" y="654"/>
                </a:lnTo>
                <a:lnTo>
                  <a:pt x="2120" y="652"/>
                </a:lnTo>
                <a:lnTo>
                  <a:pt x="2118" y="650"/>
                </a:lnTo>
                <a:lnTo>
                  <a:pt x="2118" y="650"/>
                </a:lnTo>
                <a:lnTo>
                  <a:pt x="2116" y="650"/>
                </a:lnTo>
                <a:lnTo>
                  <a:pt x="2112" y="648"/>
                </a:lnTo>
                <a:lnTo>
                  <a:pt x="2112" y="648"/>
                </a:lnTo>
                <a:lnTo>
                  <a:pt x="2112" y="648"/>
                </a:lnTo>
                <a:lnTo>
                  <a:pt x="2108" y="648"/>
                </a:lnTo>
                <a:lnTo>
                  <a:pt x="2104" y="646"/>
                </a:lnTo>
                <a:lnTo>
                  <a:pt x="2104" y="646"/>
                </a:lnTo>
                <a:lnTo>
                  <a:pt x="2104" y="646"/>
                </a:lnTo>
                <a:lnTo>
                  <a:pt x="2100" y="646"/>
                </a:lnTo>
                <a:lnTo>
                  <a:pt x="2096" y="644"/>
                </a:lnTo>
                <a:lnTo>
                  <a:pt x="2100" y="642"/>
                </a:lnTo>
                <a:lnTo>
                  <a:pt x="2110" y="642"/>
                </a:lnTo>
                <a:lnTo>
                  <a:pt x="2118" y="642"/>
                </a:lnTo>
                <a:lnTo>
                  <a:pt x="2120" y="642"/>
                </a:lnTo>
                <a:lnTo>
                  <a:pt x="2120" y="642"/>
                </a:lnTo>
                <a:lnTo>
                  <a:pt x="2120" y="642"/>
                </a:lnTo>
                <a:lnTo>
                  <a:pt x="2124" y="644"/>
                </a:lnTo>
                <a:lnTo>
                  <a:pt x="2132" y="650"/>
                </a:lnTo>
                <a:lnTo>
                  <a:pt x="2132" y="650"/>
                </a:lnTo>
                <a:lnTo>
                  <a:pt x="2132" y="650"/>
                </a:lnTo>
                <a:lnTo>
                  <a:pt x="2136" y="652"/>
                </a:lnTo>
                <a:lnTo>
                  <a:pt x="2140" y="654"/>
                </a:lnTo>
                <a:lnTo>
                  <a:pt x="2140" y="654"/>
                </a:lnTo>
                <a:lnTo>
                  <a:pt x="2142" y="654"/>
                </a:lnTo>
                <a:lnTo>
                  <a:pt x="2144" y="654"/>
                </a:lnTo>
                <a:lnTo>
                  <a:pt x="2148" y="656"/>
                </a:lnTo>
                <a:lnTo>
                  <a:pt x="2148" y="656"/>
                </a:lnTo>
                <a:lnTo>
                  <a:pt x="2150" y="656"/>
                </a:lnTo>
                <a:lnTo>
                  <a:pt x="2152" y="656"/>
                </a:lnTo>
                <a:lnTo>
                  <a:pt x="2152" y="656"/>
                </a:lnTo>
                <a:lnTo>
                  <a:pt x="2154" y="656"/>
                </a:lnTo>
                <a:lnTo>
                  <a:pt x="2154" y="654"/>
                </a:lnTo>
                <a:lnTo>
                  <a:pt x="2156" y="654"/>
                </a:lnTo>
                <a:lnTo>
                  <a:pt x="2156" y="654"/>
                </a:lnTo>
                <a:lnTo>
                  <a:pt x="2158" y="654"/>
                </a:lnTo>
                <a:lnTo>
                  <a:pt x="2158" y="652"/>
                </a:lnTo>
                <a:lnTo>
                  <a:pt x="2160" y="652"/>
                </a:lnTo>
                <a:lnTo>
                  <a:pt x="2160" y="652"/>
                </a:lnTo>
                <a:lnTo>
                  <a:pt x="2162" y="652"/>
                </a:lnTo>
                <a:lnTo>
                  <a:pt x="2162" y="650"/>
                </a:lnTo>
                <a:lnTo>
                  <a:pt x="2162" y="650"/>
                </a:lnTo>
                <a:lnTo>
                  <a:pt x="2164" y="648"/>
                </a:lnTo>
                <a:lnTo>
                  <a:pt x="2164" y="648"/>
                </a:lnTo>
                <a:lnTo>
                  <a:pt x="2164" y="646"/>
                </a:lnTo>
                <a:lnTo>
                  <a:pt x="2164" y="644"/>
                </a:lnTo>
                <a:lnTo>
                  <a:pt x="2166" y="642"/>
                </a:lnTo>
                <a:lnTo>
                  <a:pt x="2166" y="642"/>
                </a:lnTo>
                <a:lnTo>
                  <a:pt x="2166" y="640"/>
                </a:lnTo>
                <a:lnTo>
                  <a:pt x="2166" y="640"/>
                </a:lnTo>
                <a:lnTo>
                  <a:pt x="2168" y="640"/>
                </a:lnTo>
                <a:lnTo>
                  <a:pt x="2168" y="638"/>
                </a:lnTo>
                <a:lnTo>
                  <a:pt x="2168" y="636"/>
                </a:lnTo>
                <a:lnTo>
                  <a:pt x="2168" y="636"/>
                </a:lnTo>
                <a:lnTo>
                  <a:pt x="2170" y="634"/>
                </a:lnTo>
                <a:lnTo>
                  <a:pt x="2170" y="634"/>
                </a:lnTo>
                <a:lnTo>
                  <a:pt x="2172" y="632"/>
                </a:lnTo>
                <a:lnTo>
                  <a:pt x="2172" y="632"/>
                </a:lnTo>
                <a:lnTo>
                  <a:pt x="2172" y="630"/>
                </a:lnTo>
                <a:lnTo>
                  <a:pt x="2172" y="630"/>
                </a:lnTo>
                <a:lnTo>
                  <a:pt x="2174" y="628"/>
                </a:lnTo>
                <a:lnTo>
                  <a:pt x="2174" y="628"/>
                </a:lnTo>
                <a:lnTo>
                  <a:pt x="2174" y="628"/>
                </a:lnTo>
                <a:lnTo>
                  <a:pt x="2176" y="624"/>
                </a:lnTo>
                <a:lnTo>
                  <a:pt x="2178" y="622"/>
                </a:lnTo>
                <a:lnTo>
                  <a:pt x="2178" y="622"/>
                </a:lnTo>
                <a:lnTo>
                  <a:pt x="2180" y="622"/>
                </a:lnTo>
                <a:lnTo>
                  <a:pt x="2180" y="626"/>
                </a:lnTo>
                <a:lnTo>
                  <a:pt x="2182" y="628"/>
                </a:lnTo>
                <a:lnTo>
                  <a:pt x="2182" y="630"/>
                </a:lnTo>
                <a:lnTo>
                  <a:pt x="2182" y="630"/>
                </a:lnTo>
                <a:lnTo>
                  <a:pt x="2184" y="632"/>
                </a:lnTo>
                <a:lnTo>
                  <a:pt x="2186" y="634"/>
                </a:lnTo>
                <a:lnTo>
                  <a:pt x="2186" y="634"/>
                </a:lnTo>
                <a:lnTo>
                  <a:pt x="2188" y="634"/>
                </a:lnTo>
                <a:lnTo>
                  <a:pt x="2188" y="634"/>
                </a:lnTo>
                <a:lnTo>
                  <a:pt x="2188" y="638"/>
                </a:lnTo>
                <a:lnTo>
                  <a:pt x="2188" y="638"/>
                </a:lnTo>
                <a:lnTo>
                  <a:pt x="2190" y="638"/>
                </a:lnTo>
                <a:lnTo>
                  <a:pt x="2194" y="640"/>
                </a:lnTo>
                <a:lnTo>
                  <a:pt x="2194" y="640"/>
                </a:lnTo>
                <a:lnTo>
                  <a:pt x="2194" y="640"/>
                </a:lnTo>
                <a:lnTo>
                  <a:pt x="2204" y="642"/>
                </a:lnTo>
                <a:lnTo>
                  <a:pt x="2214" y="646"/>
                </a:lnTo>
                <a:lnTo>
                  <a:pt x="2222" y="648"/>
                </a:lnTo>
                <a:lnTo>
                  <a:pt x="2226" y="650"/>
                </a:lnTo>
                <a:lnTo>
                  <a:pt x="2228" y="652"/>
                </a:lnTo>
                <a:lnTo>
                  <a:pt x="2224" y="654"/>
                </a:lnTo>
                <a:lnTo>
                  <a:pt x="2222" y="654"/>
                </a:lnTo>
                <a:lnTo>
                  <a:pt x="2222" y="654"/>
                </a:lnTo>
                <a:lnTo>
                  <a:pt x="2220" y="654"/>
                </a:lnTo>
                <a:lnTo>
                  <a:pt x="2218" y="656"/>
                </a:lnTo>
                <a:lnTo>
                  <a:pt x="2218" y="656"/>
                </a:lnTo>
                <a:lnTo>
                  <a:pt x="2216" y="658"/>
                </a:lnTo>
                <a:lnTo>
                  <a:pt x="2216" y="658"/>
                </a:lnTo>
                <a:lnTo>
                  <a:pt x="2216" y="660"/>
                </a:lnTo>
                <a:lnTo>
                  <a:pt x="2216" y="660"/>
                </a:lnTo>
                <a:lnTo>
                  <a:pt x="2214" y="662"/>
                </a:lnTo>
                <a:lnTo>
                  <a:pt x="2214" y="668"/>
                </a:lnTo>
                <a:lnTo>
                  <a:pt x="2214" y="668"/>
                </a:lnTo>
                <a:lnTo>
                  <a:pt x="2216" y="670"/>
                </a:lnTo>
                <a:lnTo>
                  <a:pt x="2216" y="672"/>
                </a:lnTo>
                <a:lnTo>
                  <a:pt x="2216" y="672"/>
                </a:lnTo>
                <a:lnTo>
                  <a:pt x="2216" y="672"/>
                </a:lnTo>
                <a:lnTo>
                  <a:pt x="2218" y="674"/>
                </a:lnTo>
                <a:lnTo>
                  <a:pt x="2220" y="674"/>
                </a:lnTo>
                <a:lnTo>
                  <a:pt x="2220" y="674"/>
                </a:lnTo>
                <a:lnTo>
                  <a:pt x="2222" y="676"/>
                </a:lnTo>
                <a:lnTo>
                  <a:pt x="2222" y="676"/>
                </a:lnTo>
                <a:lnTo>
                  <a:pt x="2224" y="676"/>
                </a:lnTo>
                <a:lnTo>
                  <a:pt x="2228" y="676"/>
                </a:lnTo>
                <a:lnTo>
                  <a:pt x="2228" y="676"/>
                </a:lnTo>
                <a:lnTo>
                  <a:pt x="2230" y="676"/>
                </a:lnTo>
                <a:lnTo>
                  <a:pt x="2230" y="674"/>
                </a:lnTo>
                <a:lnTo>
                  <a:pt x="2234" y="674"/>
                </a:lnTo>
                <a:lnTo>
                  <a:pt x="2234" y="674"/>
                </a:lnTo>
                <a:lnTo>
                  <a:pt x="2236" y="674"/>
                </a:lnTo>
                <a:lnTo>
                  <a:pt x="2236" y="672"/>
                </a:lnTo>
                <a:lnTo>
                  <a:pt x="2238" y="672"/>
                </a:lnTo>
                <a:lnTo>
                  <a:pt x="2238" y="672"/>
                </a:lnTo>
                <a:lnTo>
                  <a:pt x="2240" y="672"/>
                </a:lnTo>
                <a:lnTo>
                  <a:pt x="2240" y="670"/>
                </a:lnTo>
                <a:lnTo>
                  <a:pt x="2242" y="670"/>
                </a:lnTo>
                <a:lnTo>
                  <a:pt x="2242" y="670"/>
                </a:lnTo>
                <a:lnTo>
                  <a:pt x="2244" y="670"/>
                </a:lnTo>
                <a:lnTo>
                  <a:pt x="2244" y="668"/>
                </a:lnTo>
                <a:lnTo>
                  <a:pt x="2244" y="668"/>
                </a:lnTo>
                <a:lnTo>
                  <a:pt x="2246" y="666"/>
                </a:lnTo>
                <a:lnTo>
                  <a:pt x="2246" y="664"/>
                </a:lnTo>
                <a:lnTo>
                  <a:pt x="2246" y="664"/>
                </a:lnTo>
                <a:lnTo>
                  <a:pt x="2258" y="670"/>
                </a:lnTo>
                <a:lnTo>
                  <a:pt x="2270" y="676"/>
                </a:lnTo>
                <a:lnTo>
                  <a:pt x="2282" y="684"/>
                </a:lnTo>
                <a:lnTo>
                  <a:pt x="2288" y="690"/>
                </a:lnTo>
                <a:lnTo>
                  <a:pt x="2268" y="690"/>
                </a:lnTo>
                <a:lnTo>
                  <a:pt x="2268" y="690"/>
                </a:lnTo>
                <a:lnTo>
                  <a:pt x="2266" y="690"/>
                </a:lnTo>
                <a:lnTo>
                  <a:pt x="2266" y="690"/>
                </a:lnTo>
                <a:lnTo>
                  <a:pt x="2264" y="690"/>
                </a:lnTo>
                <a:lnTo>
                  <a:pt x="2260" y="690"/>
                </a:lnTo>
                <a:lnTo>
                  <a:pt x="2260" y="688"/>
                </a:lnTo>
                <a:lnTo>
                  <a:pt x="2260" y="688"/>
                </a:lnTo>
                <a:lnTo>
                  <a:pt x="2258" y="688"/>
                </a:lnTo>
                <a:lnTo>
                  <a:pt x="2232" y="688"/>
                </a:lnTo>
                <a:lnTo>
                  <a:pt x="2232" y="688"/>
                </a:lnTo>
                <a:lnTo>
                  <a:pt x="2230" y="688"/>
                </a:lnTo>
                <a:lnTo>
                  <a:pt x="2226" y="690"/>
                </a:lnTo>
                <a:lnTo>
                  <a:pt x="2222" y="690"/>
                </a:lnTo>
                <a:lnTo>
                  <a:pt x="2222" y="690"/>
                </a:lnTo>
                <a:lnTo>
                  <a:pt x="2220" y="690"/>
                </a:lnTo>
                <a:lnTo>
                  <a:pt x="2218" y="692"/>
                </a:lnTo>
                <a:lnTo>
                  <a:pt x="2218" y="692"/>
                </a:lnTo>
                <a:lnTo>
                  <a:pt x="2216" y="694"/>
                </a:lnTo>
                <a:lnTo>
                  <a:pt x="2216" y="716"/>
                </a:lnTo>
                <a:lnTo>
                  <a:pt x="2216" y="716"/>
                </a:lnTo>
                <a:lnTo>
                  <a:pt x="2216" y="716"/>
                </a:lnTo>
                <a:lnTo>
                  <a:pt x="2218" y="722"/>
                </a:lnTo>
                <a:lnTo>
                  <a:pt x="2218" y="728"/>
                </a:lnTo>
                <a:lnTo>
                  <a:pt x="2218" y="728"/>
                </a:lnTo>
                <a:lnTo>
                  <a:pt x="2218" y="730"/>
                </a:lnTo>
                <a:lnTo>
                  <a:pt x="2220" y="734"/>
                </a:lnTo>
                <a:lnTo>
                  <a:pt x="2220" y="732"/>
                </a:lnTo>
                <a:lnTo>
                  <a:pt x="2222" y="738"/>
                </a:lnTo>
                <a:lnTo>
                  <a:pt x="2222" y="738"/>
                </a:lnTo>
                <a:lnTo>
                  <a:pt x="2222" y="740"/>
                </a:lnTo>
                <a:lnTo>
                  <a:pt x="2224" y="744"/>
                </a:lnTo>
                <a:lnTo>
                  <a:pt x="2224" y="744"/>
                </a:lnTo>
                <a:lnTo>
                  <a:pt x="2226" y="744"/>
                </a:lnTo>
                <a:lnTo>
                  <a:pt x="2230" y="748"/>
                </a:lnTo>
                <a:lnTo>
                  <a:pt x="2232" y="750"/>
                </a:lnTo>
                <a:lnTo>
                  <a:pt x="2234" y="752"/>
                </a:lnTo>
                <a:lnTo>
                  <a:pt x="2234" y="752"/>
                </a:lnTo>
                <a:lnTo>
                  <a:pt x="2234" y="752"/>
                </a:lnTo>
                <a:lnTo>
                  <a:pt x="2234" y="752"/>
                </a:lnTo>
                <a:lnTo>
                  <a:pt x="2238" y="754"/>
                </a:lnTo>
                <a:lnTo>
                  <a:pt x="2246" y="754"/>
                </a:lnTo>
                <a:lnTo>
                  <a:pt x="2246" y="754"/>
                </a:lnTo>
                <a:lnTo>
                  <a:pt x="2248" y="752"/>
                </a:lnTo>
                <a:lnTo>
                  <a:pt x="2252" y="752"/>
                </a:lnTo>
                <a:lnTo>
                  <a:pt x="2252" y="752"/>
                </a:lnTo>
                <a:lnTo>
                  <a:pt x="2254" y="752"/>
                </a:lnTo>
                <a:lnTo>
                  <a:pt x="2254" y="750"/>
                </a:lnTo>
                <a:lnTo>
                  <a:pt x="2254" y="748"/>
                </a:lnTo>
                <a:lnTo>
                  <a:pt x="2254" y="748"/>
                </a:lnTo>
                <a:lnTo>
                  <a:pt x="2256" y="748"/>
                </a:lnTo>
                <a:lnTo>
                  <a:pt x="2256" y="748"/>
                </a:lnTo>
                <a:lnTo>
                  <a:pt x="2256" y="748"/>
                </a:lnTo>
                <a:lnTo>
                  <a:pt x="2258" y="746"/>
                </a:lnTo>
                <a:lnTo>
                  <a:pt x="2258" y="746"/>
                </a:lnTo>
                <a:lnTo>
                  <a:pt x="2260" y="746"/>
                </a:lnTo>
                <a:lnTo>
                  <a:pt x="2262" y="744"/>
                </a:lnTo>
                <a:lnTo>
                  <a:pt x="2262" y="742"/>
                </a:lnTo>
                <a:lnTo>
                  <a:pt x="2264" y="742"/>
                </a:lnTo>
                <a:lnTo>
                  <a:pt x="2264" y="742"/>
                </a:lnTo>
                <a:lnTo>
                  <a:pt x="2266" y="742"/>
                </a:lnTo>
                <a:lnTo>
                  <a:pt x="2266" y="740"/>
                </a:lnTo>
                <a:lnTo>
                  <a:pt x="2270" y="740"/>
                </a:lnTo>
                <a:lnTo>
                  <a:pt x="2270" y="740"/>
                </a:lnTo>
                <a:lnTo>
                  <a:pt x="2272" y="740"/>
                </a:lnTo>
                <a:lnTo>
                  <a:pt x="2274" y="738"/>
                </a:lnTo>
                <a:lnTo>
                  <a:pt x="2276" y="736"/>
                </a:lnTo>
                <a:lnTo>
                  <a:pt x="2276" y="736"/>
                </a:lnTo>
                <a:lnTo>
                  <a:pt x="2276" y="734"/>
                </a:lnTo>
                <a:lnTo>
                  <a:pt x="2276" y="718"/>
                </a:lnTo>
                <a:lnTo>
                  <a:pt x="2276" y="718"/>
                </a:lnTo>
                <a:lnTo>
                  <a:pt x="2276" y="716"/>
                </a:lnTo>
                <a:lnTo>
                  <a:pt x="2276" y="716"/>
                </a:lnTo>
                <a:lnTo>
                  <a:pt x="2278" y="714"/>
                </a:lnTo>
                <a:lnTo>
                  <a:pt x="2282" y="714"/>
                </a:lnTo>
                <a:lnTo>
                  <a:pt x="2282" y="714"/>
                </a:lnTo>
                <a:lnTo>
                  <a:pt x="2282" y="714"/>
                </a:lnTo>
                <a:lnTo>
                  <a:pt x="2286" y="712"/>
                </a:lnTo>
                <a:lnTo>
                  <a:pt x="2288" y="712"/>
                </a:lnTo>
                <a:lnTo>
                  <a:pt x="2288" y="712"/>
                </a:lnTo>
                <a:lnTo>
                  <a:pt x="2290" y="712"/>
                </a:lnTo>
                <a:lnTo>
                  <a:pt x="2290" y="710"/>
                </a:lnTo>
                <a:lnTo>
                  <a:pt x="2292" y="710"/>
                </a:lnTo>
                <a:lnTo>
                  <a:pt x="2292" y="710"/>
                </a:lnTo>
                <a:lnTo>
                  <a:pt x="2294" y="710"/>
                </a:lnTo>
                <a:lnTo>
                  <a:pt x="2296" y="708"/>
                </a:lnTo>
                <a:lnTo>
                  <a:pt x="2296" y="708"/>
                </a:lnTo>
                <a:lnTo>
                  <a:pt x="2296" y="706"/>
                </a:lnTo>
                <a:lnTo>
                  <a:pt x="2296" y="706"/>
                </a:lnTo>
                <a:lnTo>
                  <a:pt x="2298" y="704"/>
                </a:lnTo>
                <a:lnTo>
                  <a:pt x="2298" y="704"/>
                </a:lnTo>
                <a:lnTo>
                  <a:pt x="2298" y="702"/>
                </a:lnTo>
                <a:lnTo>
                  <a:pt x="2298" y="698"/>
                </a:lnTo>
                <a:lnTo>
                  <a:pt x="2302" y="700"/>
                </a:lnTo>
                <a:lnTo>
                  <a:pt x="2310" y="710"/>
                </a:lnTo>
                <a:lnTo>
                  <a:pt x="2316" y="720"/>
                </a:lnTo>
                <a:lnTo>
                  <a:pt x="2322" y="730"/>
                </a:lnTo>
                <a:lnTo>
                  <a:pt x="2320" y="734"/>
                </a:lnTo>
                <a:lnTo>
                  <a:pt x="2316" y="742"/>
                </a:lnTo>
                <a:lnTo>
                  <a:pt x="2316" y="742"/>
                </a:lnTo>
                <a:lnTo>
                  <a:pt x="2316" y="744"/>
                </a:lnTo>
                <a:lnTo>
                  <a:pt x="2314" y="750"/>
                </a:lnTo>
                <a:lnTo>
                  <a:pt x="2310" y="758"/>
                </a:lnTo>
                <a:lnTo>
                  <a:pt x="2310" y="758"/>
                </a:lnTo>
                <a:lnTo>
                  <a:pt x="2310" y="760"/>
                </a:lnTo>
                <a:lnTo>
                  <a:pt x="2308" y="766"/>
                </a:lnTo>
                <a:lnTo>
                  <a:pt x="2304" y="772"/>
                </a:lnTo>
                <a:lnTo>
                  <a:pt x="2302" y="778"/>
                </a:lnTo>
                <a:lnTo>
                  <a:pt x="2296" y="782"/>
                </a:lnTo>
                <a:lnTo>
                  <a:pt x="2296" y="782"/>
                </a:lnTo>
                <a:lnTo>
                  <a:pt x="2294" y="784"/>
                </a:lnTo>
                <a:lnTo>
                  <a:pt x="2294" y="788"/>
                </a:lnTo>
                <a:lnTo>
                  <a:pt x="2294" y="788"/>
                </a:lnTo>
                <a:lnTo>
                  <a:pt x="2296" y="790"/>
                </a:lnTo>
                <a:lnTo>
                  <a:pt x="2300" y="794"/>
                </a:lnTo>
                <a:lnTo>
                  <a:pt x="2300" y="794"/>
                </a:lnTo>
                <a:lnTo>
                  <a:pt x="2300" y="794"/>
                </a:lnTo>
                <a:lnTo>
                  <a:pt x="2304" y="796"/>
                </a:lnTo>
                <a:lnTo>
                  <a:pt x="2312" y="800"/>
                </a:lnTo>
                <a:lnTo>
                  <a:pt x="2316" y="802"/>
                </a:lnTo>
                <a:lnTo>
                  <a:pt x="2320" y="804"/>
                </a:lnTo>
                <a:lnTo>
                  <a:pt x="2320" y="804"/>
                </a:lnTo>
                <a:lnTo>
                  <a:pt x="2320" y="806"/>
                </a:lnTo>
                <a:lnTo>
                  <a:pt x="2314" y="806"/>
                </a:lnTo>
                <a:lnTo>
                  <a:pt x="2314" y="806"/>
                </a:lnTo>
                <a:lnTo>
                  <a:pt x="2314" y="808"/>
                </a:lnTo>
                <a:lnTo>
                  <a:pt x="2308" y="812"/>
                </a:lnTo>
                <a:lnTo>
                  <a:pt x="2300" y="816"/>
                </a:lnTo>
                <a:lnTo>
                  <a:pt x="2294" y="816"/>
                </a:lnTo>
                <a:lnTo>
                  <a:pt x="2288" y="818"/>
                </a:lnTo>
                <a:lnTo>
                  <a:pt x="2282" y="820"/>
                </a:lnTo>
                <a:lnTo>
                  <a:pt x="2282" y="820"/>
                </a:lnTo>
                <a:lnTo>
                  <a:pt x="2282" y="822"/>
                </a:lnTo>
                <a:lnTo>
                  <a:pt x="2280" y="822"/>
                </a:lnTo>
                <a:lnTo>
                  <a:pt x="2280" y="822"/>
                </a:lnTo>
                <a:lnTo>
                  <a:pt x="2280" y="822"/>
                </a:lnTo>
                <a:lnTo>
                  <a:pt x="2278" y="824"/>
                </a:lnTo>
                <a:lnTo>
                  <a:pt x="2274" y="824"/>
                </a:lnTo>
                <a:lnTo>
                  <a:pt x="2264" y="824"/>
                </a:lnTo>
                <a:lnTo>
                  <a:pt x="2264" y="824"/>
                </a:lnTo>
                <a:lnTo>
                  <a:pt x="2264" y="824"/>
                </a:lnTo>
                <a:lnTo>
                  <a:pt x="2262" y="822"/>
                </a:lnTo>
                <a:lnTo>
                  <a:pt x="2258" y="822"/>
                </a:lnTo>
                <a:lnTo>
                  <a:pt x="2258" y="822"/>
                </a:lnTo>
                <a:lnTo>
                  <a:pt x="2258" y="822"/>
                </a:lnTo>
                <a:lnTo>
                  <a:pt x="2256" y="820"/>
                </a:lnTo>
                <a:lnTo>
                  <a:pt x="2254" y="820"/>
                </a:lnTo>
                <a:lnTo>
                  <a:pt x="2254" y="820"/>
                </a:lnTo>
                <a:lnTo>
                  <a:pt x="2252" y="822"/>
                </a:lnTo>
                <a:lnTo>
                  <a:pt x="2250" y="824"/>
                </a:lnTo>
                <a:lnTo>
                  <a:pt x="2250" y="824"/>
                </a:lnTo>
                <a:lnTo>
                  <a:pt x="2248" y="826"/>
                </a:lnTo>
                <a:lnTo>
                  <a:pt x="2248" y="832"/>
                </a:lnTo>
                <a:lnTo>
                  <a:pt x="2248" y="832"/>
                </a:lnTo>
                <a:lnTo>
                  <a:pt x="2248" y="832"/>
                </a:lnTo>
                <a:lnTo>
                  <a:pt x="2250" y="836"/>
                </a:lnTo>
                <a:lnTo>
                  <a:pt x="2250" y="838"/>
                </a:lnTo>
                <a:lnTo>
                  <a:pt x="2250" y="838"/>
                </a:lnTo>
                <a:lnTo>
                  <a:pt x="2252" y="840"/>
                </a:lnTo>
                <a:lnTo>
                  <a:pt x="2250" y="840"/>
                </a:lnTo>
                <a:lnTo>
                  <a:pt x="2250" y="840"/>
                </a:lnTo>
                <a:lnTo>
                  <a:pt x="2250" y="842"/>
                </a:lnTo>
                <a:lnTo>
                  <a:pt x="2250" y="842"/>
                </a:lnTo>
                <a:lnTo>
                  <a:pt x="2250" y="846"/>
                </a:lnTo>
                <a:lnTo>
                  <a:pt x="2248" y="848"/>
                </a:lnTo>
                <a:lnTo>
                  <a:pt x="2248" y="848"/>
                </a:lnTo>
                <a:lnTo>
                  <a:pt x="2246" y="848"/>
                </a:lnTo>
                <a:lnTo>
                  <a:pt x="2244" y="852"/>
                </a:lnTo>
                <a:lnTo>
                  <a:pt x="2242" y="856"/>
                </a:lnTo>
                <a:lnTo>
                  <a:pt x="2242" y="856"/>
                </a:lnTo>
                <a:lnTo>
                  <a:pt x="2242" y="856"/>
                </a:lnTo>
                <a:lnTo>
                  <a:pt x="2240" y="862"/>
                </a:lnTo>
                <a:lnTo>
                  <a:pt x="2240" y="862"/>
                </a:lnTo>
                <a:lnTo>
                  <a:pt x="2240" y="864"/>
                </a:lnTo>
                <a:lnTo>
                  <a:pt x="2240" y="880"/>
                </a:lnTo>
                <a:lnTo>
                  <a:pt x="2240" y="880"/>
                </a:lnTo>
                <a:lnTo>
                  <a:pt x="2242" y="882"/>
                </a:lnTo>
                <a:lnTo>
                  <a:pt x="2244" y="884"/>
                </a:lnTo>
                <a:lnTo>
                  <a:pt x="2246" y="886"/>
                </a:lnTo>
                <a:lnTo>
                  <a:pt x="2246" y="886"/>
                </a:lnTo>
                <a:lnTo>
                  <a:pt x="2248" y="886"/>
                </a:lnTo>
                <a:lnTo>
                  <a:pt x="2250" y="886"/>
                </a:lnTo>
                <a:lnTo>
                  <a:pt x="2254" y="890"/>
                </a:lnTo>
                <a:lnTo>
                  <a:pt x="2254" y="890"/>
                </a:lnTo>
                <a:lnTo>
                  <a:pt x="2256" y="890"/>
                </a:lnTo>
                <a:lnTo>
                  <a:pt x="2258" y="890"/>
                </a:lnTo>
                <a:lnTo>
                  <a:pt x="2260" y="892"/>
                </a:lnTo>
                <a:lnTo>
                  <a:pt x="2260" y="892"/>
                </a:lnTo>
                <a:lnTo>
                  <a:pt x="2262" y="892"/>
                </a:lnTo>
                <a:lnTo>
                  <a:pt x="2270" y="892"/>
                </a:lnTo>
                <a:lnTo>
                  <a:pt x="2270" y="892"/>
                </a:lnTo>
                <a:lnTo>
                  <a:pt x="2270" y="892"/>
                </a:lnTo>
                <a:lnTo>
                  <a:pt x="2274" y="890"/>
                </a:lnTo>
                <a:lnTo>
                  <a:pt x="2280" y="888"/>
                </a:lnTo>
                <a:lnTo>
                  <a:pt x="2280" y="888"/>
                </a:lnTo>
                <a:lnTo>
                  <a:pt x="2282" y="888"/>
                </a:lnTo>
                <a:lnTo>
                  <a:pt x="2286" y="884"/>
                </a:lnTo>
                <a:lnTo>
                  <a:pt x="2290" y="882"/>
                </a:lnTo>
                <a:lnTo>
                  <a:pt x="2290" y="882"/>
                </a:lnTo>
                <a:lnTo>
                  <a:pt x="2296" y="878"/>
                </a:lnTo>
                <a:lnTo>
                  <a:pt x="2302" y="874"/>
                </a:lnTo>
                <a:lnTo>
                  <a:pt x="2302" y="874"/>
                </a:lnTo>
                <a:lnTo>
                  <a:pt x="2304" y="874"/>
                </a:lnTo>
                <a:lnTo>
                  <a:pt x="2306" y="872"/>
                </a:lnTo>
                <a:lnTo>
                  <a:pt x="2306" y="872"/>
                </a:lnTo>
                <a:lnTo>
                  <a:pt x="2308" y="872"/>
                </a:lnTo>
                <a:lnTo>
                  <a:pt x="2308" y="872"/>
                </a:lnTo>
                <a:lnTo>
                  <a:pt x="2308" y="872"/>
                </a:lnTo>
                <a:lnTo>
                  <a:pt x="2312" y="874"/>
                </a:lnTo>
                <a:lnTo>
                  <a:pt x="2318" y="874"/>
                </a:lnTo>
                <a:lnTo>
                  <a:pt x="2318" y="874"/>
                </a:lnTo>
                <a:lnTo>
                  <a:pt x="2320" y="874"/>
                </a:lnTo>
                <a:lnTo>
                  <a:pt x="2320" y="872"/>
                </a:lnTo>
                <a:lnTo>
                  <a:pt x="2320" y="872"/>
                </a:lnTo>
                <a:lnTo>
                  <a:pt x="2320" y="872"/>
                </a:lnTo>
                <a:lnTo>
                  <a:pt x="2324" y="870"/>
                </a:lnTo>
                <a:lnTo>
                  <a:pt x="2328" y="868"/>
                </a:lnTo>
                <a:lnTo>
                  <a:pt x="2334" y="864"/>
                </a:lnTo>
                <a:lnTo>
                  <a:pt x="2338" y="862"/>
                </a:lnTo>
                <a:lnTo>
                  <a:pt x="2338" y="862"/>
                </a:lnTo>
                <a:lnTo>
                  <a:pt x="2340" y="860"/>
                </a:lnTo>
                <a:lnTo>
                  <a:pt x="2342" y="858"/>
                </a:lnTo>
                <a:lnTo>
                  <a:pt x="2342" y="858"/>
                </a:lnTo>
                <a:lnTo>
                  <a:pt x="2342" y="858"/>
                </a:lnTo>
                <a:lnTo>
                  <a:pt x="2342" y="858"/>
                </a:lnTo>
                <a:lnTo>
                  <a:pt x="2344" y="860"/>
                </a:lnTo>
                <a:lnTo>
                  <a:pt x="2348" y="864"/>
                </a:lnTo>
                <a:lnTo>
                  <a:pt x="2352" y="868"/>
                </a:lnTo>
                <a:lnTo>
                  <a:pt x="2352" y="868"/>
                </a:lnTo>
                <a:lnTo>
                  <a:pt x="2352" y="868"/>
                </a:lnTo>
                <a:lnTo>
                  <a:pt x="2356" y="870"/>
                </a:lnTo>
                <a:lnTo>
                  <a:pt x="2364" y="876"/>
                </a:lnTo>
                <a:lnTo>
                  <a:pt x="2372" y="882"/>
                </a:lnTo>
                <a:lnTo>
                  <a:pt x="2372" y="882"/>
                </a:lnTo>
                <a:lnTo>
                  <a:pt x="2372" y="882"/>
                </a:lnTo>
                <a:lnTo>
                  <a:pt x="2382" y="886"/>
                </a:lnTo>
                <a:lnTo>
                  <a:pt x="2382" y="886"/>
                </a:lnTo>
                <a:lnTo>
                  <a:pt x="2382" y="886"/>
                </a:lnTo>
                <a:lnTo>
                  <a:pt x="2392" y="888"/>
                </a:lnTo>
                <a:lnTo>
                  <a:pt x="2400" y="890"/>
                </a:lnTo>
                <a:lnTo>
                  <a:pt x="2400" y="890"/>
                </a:lnTo>
                <a:lnTo>
                  <a:pt x="2402" y="890"/>
                </a:lnTo>
                <a:lnTo>
                  <a:pt x="2404" y="890"/>
                </a:lnTo>
                <a:lnTo>
                  <a:pt x="2404" y="892"/>
                </a:lnTo>
                <a:lnTo>
                  <a:pt x="2404" y="892"/>
                </a:lnTo>
                <a:lnTo>
                  <a:pt x="2402" y="894"/>
                </a:lnTo>
                <a:lnTo>
                  <a:pt x="2402" y="896"/>
                </a:lnTo>
                <a:lnTo>
                  <a:pt x="2402" y="898"/>
                </a:lnTo>
                <a:lnTo>
                  <a:pt x="2402" y="898"/>
                </a:lnTo>
                <a:lnTo>
                  <a:pt x="2400" y="900"/>
                </a:lnTo>
                <a:lnTo>
                  <a:pt x="2400" y="904"/>
                </a:lnTo>
                <a:lnTo>
                  <a:pt x="2400" y="904"/>
                </a:lnTo>
                <a:lnTo>
                  <a:pt x="2402" y="906"/>
                </a:lnTo>
                <a:lnTo>
                  <a:pt x="2402" y="906"/>
                </a:lnTo>
                <a:lnTo>
                  <a:pt x="2402" y="908"/>
                </a:lnTo>
                <a:lnTo>
                  <a:pt x="2402" y="908"/>
                </a:lnTo>
                <a:lnTo>
                  <a:pt x="2404" y="910"/>
                </a:lnTo>
                <a:lnTo>
                  <a:pt x="2406" y="912"/>
                </a:lnTo>
                <a:lnTo>
                  <a:pt x="2408" y="914"/>
                </a:lnTo>
                <a:lnTo>
                  <a:pt x="2408" y="914"/>
                </a:lnTo>
                <a:lnTo>
                  <a:pt x="2408" y="914"/>
                </a:lnTo>
                <a:lnTo>
                  <a:pt x="2418" y="916"/>
                </a:lnTo>
                <a:lnTo>
                  <a:pt x="2430" y="918"/>
                </a:lnTo>
                <a:lnTo>
                  <a:pt x="2454" y="922"/>
                </a:lnTo>
                <a:lnTo>
                  <a:pt x="2476" y="928"/>
                </a:lnTo>
                <a:lnTo>
                  <a:pt x="2488" y="930"/>
                </a:lnTo>
                <a:lnTo>
                  <a:pt x="2498" y="932"/>
                </a:lnTo>
                <a:lnTo>
                  <a:pt x="2508" y="934"/>
                </a:lnTo>
                <a:lnTo>
                  <a:pt x="2518" y="936"/>
                </a:lnTo>
                <a:lnTo>
                  <a:pt x="2528" y="938"/>
                </a:lnTo>
                <a:lnTo>
                  <a:pt x="2528" y="938"/>
                </a:lnTo>
                <a:lnTo>
                  <a:pt x="2530" y="938"/>
                </a:lnTo>
                <a:lnTo>
                  <a:pt x="2556" y="938"/>
                </a:lnTo>
                <a:lnTo>
                  <a:pt x="2556" y="938"/>
                </a:lnTo>
                <a:lnTo>
                  <a:pt x="2558" y="938"/>
                </a:lnTo>
                <a:lnTo>
                  <a:pt x="2558" y="936"/>
                </a:lnTo>
                <a:lnTo>
                  <a:pt x="2560" y="936"/>
                </a:lnTo>
                <a:lnTo>
                  <a:pt x="2560" y="936"/>
                </a:lnTo>
                <a:lnTo>
                  <a:pt x="2562" y="936"/>
                </a:lnTo>
                <a:lnTo>
                  <a:pt x="2562" y="934"/>
                </a:lnTo>
                <a:lnTo>
                  <a:pt x="2562" y="928"/>
                </a:lnTo>
                <a:lnTo>
                  <a:pt x="2562" y="928"/>
                </a:lnTo>
                <a:lnTo>
                  <a:pt x="2562" y="926"/>
                </a:lnTo>
                <a:lnTo>
                  <a:pt x="2560" y="924"/>
                </a:lnTo>
                <a:lnTo>
                  <a:pt x="2560" y="924"/>
                </a:lnTo>
                <a:lnTo>
                  <a:pt x="2560" y="924"/>
                </a:lnTo>
                <a:lnTo>
                  <a:pt x="2560" y="922"/>
                </a:lnTo>
                <a:lnTo>
                  <a:pt x="2558" y="920"/>
                </a:lnTo>
                <a:lnTo>
                  <a:pt x="2556" y="918"/>
                </a:lnTo>
                <a:lnTo>
                  <a:pt x="2556" y="918"/>
                </a:lnTo>
                <a:lnTo>
                  <a:pt x="2554" y="916"/>
                </a:lnTo>
                <a:lnTo>
                  <a:pt x="2552" y="916"/>
                </a:lnTo>
                <a:lnTo>
                  <a:pt x="2548" y="910"/>
                </a:lnTo>
                <a:lnTo>
                  <a:pt x="2548" y="910"/>
                </a:lnTo>
                <a:lnTo>
                  <a:pt x="2546" y="908"/>
                </a:lnTo>
                <a:lnTo>
                  <a:pt x="2540" y="906"/>
                </a:lnTo>
                <a:lnTo>
                  <a:pt x="2534" y="900"/>
                </a:lnTo>
                <a:lnTo>
                  <a:pt x="2534" y="900"/>
                </a:lnTo>
                <a:lnTo>
                  <a:pt x="2534" y="900"/>
                </a:lnTo>
                <a:lnTo>
                  <a:pt x="2526" y="894"/>
                </a:lnTo>
                <a:lnTo>
                  <a:pt x="2508" y="884"/>
                </a:lnTo>
                <a:lnTo>
                  <a:pt x="2502" y="878"/>
                </a:lnTo>
                <a:lnTo>
                  <a:pt x="2494" y="872"/>
                </a:lnTo>
                <a:lnTo>
                  <a:pt x="2494" y="872"/>
                </a:lnTo>
                <a:lnTo>
                  <a:pt x="2492" y="872"/>
                </a:lnTo>
                <a:lnTo>
                  <a:pt x="2488" y="868"/>
                </a:lnTo>
                <a:lnTo>
                  <a:pt x="2490" y="868"/>
                </a:lnTo>
                <a:lnTo>
                  <a:pt x="2500" y="870"/>
                </a:lnTo>
                <a:lnTo>
                  <a:pt x="2512" y="872"/>
                </a:lnTo>
                <a:lnTo>
                  <a:pt x="2522" y="874"/>
                </a:lnTo>
                <a:lnTo>
                  <a:pt x="2534" y="878"/>
                </a:lnTo>
                <a:lnTo>
                  <a:pt x="2546" y="882"/>
                </a:lnTo>
                <a:lnTo>
                  <a:pt x="2556" y="884"/>
                </a:lnTo>
                <a:lnTo>
                  <a:pt x="2556" y="884"/>
                </a:lnTo>
                <a:lnTo>
                  <a:pt x="2558" y="884"/>
                </a:lnTo>
                <a:lnTo>
                  <a:pt x="2562" y="884"/>
                </a:lnTo>
                <a:lnTo>
                  <a:pt x="2566" y="886"/>
                </a:lnTo>
                <a:lnTo>
                  <a:pt x="2566" y="886"/>
                </a:lnTo>
                <a:lnTo>
                  <a:pt x="2570" y="886"/>
                </a:lnTo>
                <a:lnTo>
                  <a:pt x="2572" y="884"/>
                </a:lnTo>
                <a:lnTo>
                  <a:pt x="2572" y="884"/>
                </a:lnTo>
                <a:lnTo>
                  <a:pt x="2572" y="882"/>
                </a:lnTo>
                <a:lnTo>
                  <a:pt x="2572" y="878"/>
                </a:lnTo>
                <a:lnTo>
                  <a:pt x="2572" y="878"/>
                </a:lnTo>
                <a:lnTo>
                  <a:pt x="2572" y="876"/>
                </a:lnTo>
                <a:lnTo>
                  <a:pt x="2570" y="874"/>
                </a:lnTo>
                <a:lnTo>
                  <a:pt x="2568" y="872"/>
                </a:lnTo>
                <a:lnTo>
                  <a:pt x="2568" y="872"/>
                </a:lnTo>
                <a:lnTo>
                  <a:pt x="2568" y="872"/>
                </a:lnTo>
                <a:lnTo>
                  <a:pt x="2568" y="870"/>
                </a:lnTo>
                <a:lnTo>
                  <a:pt x="2566" y="868"/>
                </a:lnTo>
                <a:lnTo>
                  <a:pt x="2566" y="818"/>
                </a:lnTo>
                <a:lnTo>
                  <a:pt x="2566" y="818"/>
                </a:lnTo>
                <a:lnTo>
                  <a:pt x="2566" y="816"/>
                </a:lnTo>
                <a:lnTo>
                  <a:pt x="2564" y="814"/>
                </a:lnTo>
                <a:lnTo>
                  <a:pt x="2564" y="814"/>
                </a:lnTo>
                <a:lnTo>
                  <a:pt x="2562" y="812"/>
                </a:lnTo>
                <a:lnTo>
                  <a:pt x="2560" y="812"/>
                </a:lnTo>
                <a:lnTo>
                  <a:pt x="2560" y="812"/>
                </a:lnTo>
                <a:lnTo>
                  <a:pt x="2558" y="814"/>
                </a:lnTo>
                <a:lnTo>
                  <a:pt x="2556" y="816"/>
                </a:lnTo>
                <a:lnTo>
                  <a:pt x="2556" y="816"/>
                </a:lnTo>
                <a:lnTo>
                  <a:pt x="2554" y="816"/>
                </a:lnTo>
                <a:lnTo>
                  <a:pt x="2540" y="816"/>
                </a:lnTo>
                <a:lnTo>
                  <a:pt x="2540" y="816"/>
                </a:lnTo>
                <a:lnTo>
                  <a:pt x="2538" y="814"/>
                </a:lnTo>
                <a:lnTo>
                  <a:pt x="2538" y="808"/>
                </a:lnTo>
                <a:lnTo>
                  <a:pt x="2540" y="808"/>
                </a:lnTo>
                <a:lnTo>
                  <a:pt x="2540" y="808"/>
                </a:lnTo>
                <a:lnTo>
                  <a:pt x="2540" y="806"/>
                </a:lnTo>
                <a:lnTo>
                  <a:pt x="2540" y="804"/>
                </a:lnTo>
                <a:lnTo>
                  <a:pt x="2542" y="804"/>
                </a:lnTo>
                <a:lnTo>
                  <a:pt x="2544" y="802"/>
                </a:lnTo>
                <a:lnTo>
                  <a:pt x="2544" y="802"/>
                </a:lnTo>
                <a:lnTo>
                  <a:pt x="2544" y="800"/>
                </a:lnTo>
                <a:lnTo>
                  <a:pt x="2544" y="798"/>
                </a:lnTo>
                <a:lnTo>
                  <a:pt x="2544" y="798"/>
                </a:lnTo>
                <a:lnTo>
                  <a:pt x="2544" y="796"/>
                </a:lnTo>
                <a:lnTo>
                  <a:pt x="2542" y="794"/>
                </a:lnTo>
                <a:lnTo>
                  <a:pt x="2542" y="794"/>
                </a:lnTo>
                <a:lnTo>
                  <a:pt x="2540" y="792"/>
                </a:lnTo>
                <a:lnTo>
                  <a:pt x="2538" y="792"/>
                </a:lnTo>
                <a:lnTo>
                  <a:pt x="2538" y="792"/>
                </a:lnTo>
                <a:lnTo>
                  <a:pt x="2536" y="792"/>
                </a:lnTo>
                <a:lnTo>
                  <a:pt x="2530" y="794"/>
                </a:lnTo>
                <a:lnTo>
                  <a:pt x="2520" y="794"/>
                </a:lnTo>
                <a:lnTo>
                  <a:pt x="2520" y="794"/>
                </a:lnTo>
                <a:lnTo>
                  <a:pt x="2518" y="792"/>
                </a:lnTo>
                <a:lnTo>
                  <a:pt x="2518" y="792"/>
                </a:lnTo>
                <a:lnTo>
                  <a:pt x="2516" y="790"/>
                </a:lnTo>
                <a:lnTo>
                  <a:pt x="2514" y="790"/>
                </a:lnTo>
                <a:lnTo>
                  <a:pt x="2514" y="790"/>
                </a:lnTo>
                <a:lnTo>
                  <a:pt x="2514" y="790"/>
                </a:lnTo>
                <a:lnTo>
                  <a:pt x="2512" y="788"/>
                </a:lnTo>
                <a:lnTo>
                  <a:pt x="2506" y="788"/>
                </a:lnTo>
                <a:lnTo>
                  <a:pt x="2500" y="786"/>
                </a:lnTo>
                <a:lnTo>
                  <a:pt x="2500" y="786"/>
                </a:lnTo>
                <a:lnTo>
                  <a:pt x="2500" y="786"/>
                </a:lnTo>
                <a:lnTo>
                  <a:pt x="2484" y="786"/>
                </a:lnTo>
                <a:lnTo>
                  <a:pt x="2482" y="784"/>
                </a:lnTo>
                <a:lnTo>
                  <a:pt x="2480" y="780"/>
                </a:lnTo>
                <a:lnTo>
                  <a:pt x="2480" y="780"/>
                </a:lnTo>
                <a:lnTo>
                  <a:pt x="2478" y="780"/>
                </a:lnTo>
                <a:lnTo>
                  <a:pt x="2476" y="778"/>
                </a:lnTo>
                <a:lnTo>
                  <a:pt x="2474" y="774"/>
                </a:lnTo>
                <a:lnTo>
                  <a:pt x="2474" y="774"/>
                </a:lnTo>
                <a:lnTo>
                  <a:pt x="2472" y="774"/>
                </a:lnTo>
                <a:lnTo>
                  <a:pt x="2470" y="772"/>
                </a:lnTo>
                <a:lnTo>
                  <a:pt x="2468" y="770"/>
                </a:lnTo>
                <a:lnTo>
                  <a:pt x="2468" y="770"/>
                </a:lnTo>
                <a:lnTo>
                  <a:pt x="2466" y="770"/>
                </a:lnTo>
                <a:lnTo>
                  <a:pt x="2458" y="766"/>
                </a:lnTo>
                <a:lnTo>
                  <a:pt x="2458" y="766"/>
                </a:lnTo>
                <a:lnTo>
                  <a:pt x="2458" y="766"/>
                </a:lnTo>
                <a:lnTo>
                  <a:pt x="2452" y="762"/>
                </a:lnTo>
                <a:lnTo>
                  <a:pt x="2450" y="762"/>
                </a:lnTo>
                <a:lnTo>
                  <a:pt x="2450" y="762"/>
                </a:lnTo>
                <a:lnTo>
                  <a:pt x="2450" y="762"/>
                </a:lnTo>
                <a:lnTo>
                  <a:pt x="2450" y="760"/>
                </a:lnTo>
                <a:lnTo>
                  <a:pt x="2452" y="760"/>
                </a:lnTo>
                <a:lnTo>
                  <a:pt x="2452" y="760"/>
                </a:lnTo>
                <a:lnTo>
                  <a:pt x="2452" y="760"/>
                </a:lnTo>
                <a:lnTo>
                  <a:pt x="2454" y="758"/>
                </a:lnTo>
                <a:lnTo>
                  <a:pt x="2454" y="758"/>
                </a:lnTo>
                <a:lnTo>
                  <a:pt x="2456" y="758"/>
                </a:lnTo>
                <a:lnTo>
                  <a:pt x="2456" y="756"/>
                </a:lnTo>
                <a:lnTo>
                  <a:pt x="2456" y="750"/>
                </a:lnTo>
                <a:lnTo>
                  <a:pt x="2456" y="750"/>
                </a:lnTo>
                <a:lnTo>
                  <a:pt x="2456" y="748"/>
                </a:lnTo>
                <a:lnTo>
                  <a:pt x="2454" y="746"/>
                </a:lnTo>
                <a:lnTo>
                  <a:pt x="2452" y="746"/>
                </a:lnTo>
                <a:lnTo>
                  <a:pt x="2452" y="746"/>
                </a:lnTo>
                <a:lnTo>
                  <a:pt x="2452" y="746"/>
                </a:lnTo>
                <a:lnTo>
                  <a:pt x="2452" y="746"/>
                </a:lnTo>
                <a:lnTo>
                  <a:pt x="2452" y="744"/>
                </a:lnTo>
                <a:lnTo>
                  <a:pt x="2448" y="740"/>
                </a:lnTo>
                <a:lnTo>
                  <a:pt x="2448" y="740"/>
                </a:lnTo>
                <a:lnTo>
                  <a:pt x="2446" y="740"/>
                </a:lnTo>
                <a:lnTo>
                  <a:pt x="2444" y="738"/>
                </a:lnTo>
                <a:lnTo>
                  <a:pt x="2444" y="738"/>
                </a:lnTo>
                <a:lnTo>
                  <a:pt x="2446" y="738"/>
                </a:lnTo>
                <a:lnTo>
                  <a:pt x="2450" y="734"/>
                </a:lnTo>
                <a:lnTo>
                  <a:pt x="2450" y="734"/>
                </a:lnTo>
                <a:lnTo>
                  <a:pt x="2450" y="734"/>
                </a:lnTo>
                <a:lnTo>
                  <a:pt x="2450" y="730"/>
                </a:lnTo>
                <a:lnTo>
                  <a:pt x="2460" y="736"/>
                </a:lnTo>
                <a:lnTo>
                  <a:pt x="2470" y="744"/>
                </a:lnTo>
                <a:lnTo>
                  <a:pt x="2470" y="744"/>
                </a:lnTo>
                <a:lnTo>
                  <a:pt x="2470" y="744"/>
                </a:lnTo>
                <a:lnTo>
                  <a:pt x="2482" y="750"/>
                </a:lnTo>
                <a:lnTo>
                  <a:pt x="2492" y="758"/>
                </a:lnTo>
                <a:lnTo>
                  <a:pt x="2504" y="766"/>
                </a:lnTo>
                <a:lnTo>
                  <a:pt x="2504" y="766"/>
                </a:lnTo>
                <a:lnTo>
                  <a:pt x="2504" y="766"/>
                </a:lnTo>
                <a:lnTo>
                  <a:pt x="2518" y="772"/>
                </a:lnTo>
                <a:lnTo>
                  <a:pt x="2524" y="774"/>
                </a:lnTo>
                <a:lnTo>
                  <a:pt x="2532" y="776"/>
                </a:lnTo>
                <a:lnTo>
                  <a:pt x="2540" y="778"/>
                </a:lnTo>
                <a:lnTo>
                  <a:pt x="2548" y="780"/>
                </a:lnTo>
                <a:lnTo>
                  <a:pt x="2548" y="780"/>
                </a:lnTo>
                <a:lnTo>
                  <a:pt x="2550" y="780"/>
                </a:lnTo>
                <a:lnTo>
                  <a:pt x="2552" y="780"/>
                </a:lnTo>
                <a:lnTo>
                  <a:pt x="2552" y="780"/>
                </a:lnTo>
                <a:lnTo>
                  <a:pt x="2554" y="780"/>
                </a:lnTo>
                <a:lnTo>
                  <a:pt x="2556" y="776"/>
                </a:lnTo>
                <a:lnTo>
                  <a:pt x="2556" y="776"/>
                </a:lnTo>
                <a:lnTo>
                  <a:pt x="2556" y="772"/>
                </a:lnTo>
                <a:lnTo>
                  <a:pt x="2552" y="764"/>
                </a:lnTo>
                <a:lnTo>
                  <a:pt x="2548" y="758"/>
                </a:lnTo>
                <a:lnTo>
                  <a:pt x="2546" y="754"/>
                </a:lnTo>
                <a:lnTo>
                  <a:pt x="2546" y="744"/>
                </a:lnTo>
                <a:lnTo>
                  <a:pt x="2548" y="742"/>
                </a:lnTo>
                <a:lnTo>
                  <a:pt x="2548" y="742"/>
                </a:lnTo>
                <a:lnTo>
                  <a:pt x="2548" y="740"/>
                </a:lnTo>
                <a:lnTo>
                  <a:pt x="2550" y="734"/>
                </a:lnTo>
                <a:lnTo>
                  <a:pt x="2550" y="734"/>
                </a:lnTo>
                <a:lnTo>
                  <a:pt x="2550" y="734"/>
                </a:lnTo>
                <a:lnTo>
                  <a:pt x="2550" y="732"/>
                </a:lnTo>
                <a:lnTo>
                  <a:pt x="2554" y="728"/>
                </a:lnTo>
                <a:lnTo>
                  <a:pt x="2554" y="728"/>
                </a:lnTo>
                <a:lnTo>
                  <a:pt x="2554" y="726"/>
                </a:lnTo>
                <a:lnTo>
                  <a:pt x="2556" y="720"/>
                </a:lnTo>
                <a:lnTo>
                  <a:pt x="2558" y="714"/>
                </a:lnTo>
                <a:lnTo>
                  <a:pt x="2562" y="708"/>
                </a:lnTo>
                <a:lnTo>
                  <a:pt x="2562" y="708"/>
                </a:lnTo>
                <a:lnTo>
                  <a:pt x="2562" y="704"/>
                </a:lnTo>
                <a:lnTo>
                  <a:pt x="2560" y="702"/>
                </a:lnTo>
                <a:lnTo>
                  <a:pt x="2558" y="700"/>
                </a:lnTo>
                <a:lnTo>
                  <a:pt x="2558" y="700"/>
                </a:lnTo>
                <a:lnTo>
                  <a:pt x="2556" y="700"/>
                </a:lnTo>
                <a:lnTo>
                  <a:pt x="2550" y="700"/>
                </a:lnTo>
                <a:lnTo>
                  <a:pt x="2552" y="696"/>
                </a:lnTo>
                <a:lnTo>
                  <a:pt x="2552" y="696"/>
                </a:lnTo>
                <a:lnTo>
                  <a:pt x="2552" y="694"/>
                </a:lnTo>
                <a:lnTo>
                  <a:pt x="2552" y="692"/>
                </a:lnTo>
                <a:lnTo>
                  <a:pt x="2554" y="684"/>
                </a:lnTo>
                <a:lnTo>
                  <a:pt x="2554" y="684"/>
                </a:lnTo>
                <a:lnTo>
                  <a:pt x="2554" y="684"/>
                </a:lnTo>
                <a:lnTo>
                  <a:pt x="2554" y="682"/>
                </a:lnTo>
                <a:lnTo>
                  <a:pt x="2556" y="680"/>
                </a:lnTo>
                <a:lnTo>
                  <a:pt x="2556" y="680"/>
                </a:lnTo>
                <a:lnTo>
                  <a:pt x="2556" y="678"/>
                </a:lnTo>
                <a:lnTo>
                  <a:pt x="2556" y="674"/>
                </a:lnTo>
                <a:lnTo>
                  <a:pt x="2556" y="674"/>
                </a:lnTo>
                <a:lnTo>
                  <a:pt x="2554" y="672"/>
                </a:lnTo>
                <a:lnTo>
                  <a:pt x="2554" y="670"/>
                </a:lnTo>
                <a:lnTo>
                  <a:pt x="2554" y="670"/>
                </a:lnTo>
                <a:lnTo>
                  <a:pt x="2554" y="668"/>
                </a:lnTo>
                <a:lnTo>
                  <a:pt x="2552" y="666"/>
                </a:lnTo>
                <a:lnTo>
                  <a:pt x="2552" y="666"/>
                </a:lnTo>
                <a:lnTo>
                  <a:pt x="2550" y="666"/>
                </a:lnTo>
                <a:lnTo>
                  <a:pt x="2548" y="666"/>
                </a:lnTo>
                <a:lnTo>
                  <a:pt x="2548" y="664"/>
                </a:lnTo>
                <a:lnTo>
                  <a:pt x="2548" y="664"/>
                </a:lnTo>
                <a:lnTo>
                  <a:pt x="2546" y="664"/>
                </a:lnTo>
                <a:lnTo>
                  <a:pt x="2544" y="664"/>
                </a:lnTo>
                <a:lnTo>
                  <a:pt x="2544" y="662"/>
                </a:lnTo>
                <a:lnTo>
                  <a:pt x="2544" y="662"/>
                </a:lnTo>
                <a:lnTo>
                  <a:pt x="2542" y="662"/>
                </a:lnTo>
                <a:lnTo>
                  <a:pt x="2532" y="662"/>
                </a:lnTo>
                <a:lnTo>
                  <a:pt x="2532" y="662"/>
                </a:lnTo>
                <a:lnTo>
                  <a:pt x="2530" y="662"/>
                </a:lnTo>
                <a:lnTo>
                  <a:pt x="2526" y="664"/>
                </a:lnTo>
                <a:lnTo>
                  <a:pt x="2518" y="664"/>
                </a:lnTo>
                <a:lnTo>
                  <a:pt x="2518" y="664"/>
                </a:lnTo>
                <a:lnTo>
                  <a:pt x="2516" y="664"/>
                </a:lnTo>
                <a:lnTo>
                  <a:pt x="2508" y="666"/>
                </a:lnTo>
                <a:lnTo>
                  <a:pt x="2508" y="666"/>
                </a:lnTo>
                <a:lnTo>
                  <a:pt x="2508" y="666"/>
                </a:lnTo>
                <a:lnTo>
                  <a:pt x="2506" y="664"/>
                </a:lnTo>
                <a:lnTo>
                  <a:pt x="2506" y="662"/>
                </a:lnTo>
                <a:lnTo>
                  <a:pt x="2506" y="662"/>
                </a:lnTo>
                <a:lnTo>
                  <a:pt x="2506" y="660"/>
                </a:lnTo>
                <a:lnTo>
                  <a:pt x="2504" y="658"/>
                </a:lnTo>
                <a:lnTo>
                  <a:pt x="2504" y="658"/>
                </a:lnTo>
                <a:lnTo>
                  <a:pt x="2504" y="658"/>
                </a:lnTo>
                <a:lnTo>
                  <a:pt x="2504" y="656"/>
                </a:lnTo>
                <a:lnTo>
                  <a:pt x="2502" y="654"/>
                </a:lnTo>
                <a:lnTo>
                  <a:pt x="2502" y="654"/>
                </a:lnTo>
                <a:lnTo>
                  <a:pt x="2500" y="654"/>
                </a:lnTo>
                <a:lnTo>
                  <a:pt x="2496" y="654"/>
                </a:lnTo>
                <a:lnTo>
                  <a:pt x="2496" y="654"/>
                </a:lnTo>
                <a:lnTo>
                  <a:pt x="2492" y="656"/>
                </a:lnTo>
                <a:lnTo>
                  <a:pt x="2492" y="656"/>
                </a:lnTo>
                <a:lnTo>
                  <a:pt x="2490" y="658"/>
                </a:lnTo>
                <a:lnTo>
                  <a:pt x="2490" y="658"/>
                </a:lnTo>
                <a:lnTo>
                  <a:pt x="2488" y="660"/>
                </a:lnTo>
                <a:lnTo>
                  <a:pt x="2488" y="660"/>
                </a:lnTo>
                <a:lnTo>
                  <a:pt x="2486" y="662"/>
                </a:lnTo>
                <a:lnTo>
                  <a:pt x="2486" y="662"/>
                </a:lnTo>
                <a:lnTo>
                  <a:pt x="2486" y="662"/>
                </a:lnTo>
                <a:lnTo>
                  <a:pt x="2484" y="662"/>
                </a:lnTo>
                <a:lnTo>
                  <a:pt x="2484" y="662"/>
                </a:lnTo>
                <a:lnTo>
                  <a:pt x="2484" y="662"/>
                </a:lnTo>
                <a:lnTo>
                  <a:pt x="2484" y="660"/>
                </a:lnTo>
                <a:lnTo>
                  <a:pt x="2482" y="658"/>
                </a:lnTo>
                <a:lnTo>
                  <a:pt x="2482" y="656"/>
                </a:lnTo>
                <a:lnTo>
                  <a:pt x="2482" y="656"/>
                </a:lnTo>
                <a:lnTo>
                  <a:pt x="2482" y="654"/>
                </a:lnTo>
                <a:lnTo>
                  <a:pt x="2480" y="650"/>
                </a:lnTo>
                <a:lnTo>
                  <a:pt x="2480" y="650"/>
                </a:lnTo>
                <a:lnTo>
                  <a:pt x="2480" y="650"/>
                </a:lnTo>
                <a:lnTo>
                  <a:pt x="2476" y="646"/>
                </a:lnTo>
                <a:lnTo>
                  <a:pt x="2476" y="646"/>
                </a:lnTo>
                <a:lnTo>
                  <a:pt x="2474" y="646"/>
                </a:lnTo>
                <a:lnTo>
                  <a:pt x="2470" y="644"/>
                </a:lnTo>
                <a:lnTo>
                  <a:pt x="2470" y="644"/>
                </a:lnTo>
                <a:lnTo>
                  <a:pt x="2470" y="644"/>
                </a:lnTo>
                <a:lnTo>
                  <a:pt x="2464" y="642"/>
                </a:lnTo>
                <a:lnTo>
                  <a:pt x="2464" y="642"/>
                </a:lnTo>
                <a:lnTo>
                  <a:pt x="2460" y="640"/>
                </a:lnTo>
                <a:lnTo>
                  <a:pt x="2460" y="640"/>
                </a:lnTo>
                <a:lnTo>
                  <a:pt x="2460" y="640"/>
                </a:lnTo>
                <a:lnTo>
                  <a:pt x="2446" y="640"/>
                </a:lnTo>
                <a:lnTo>
                  <a:pt x="2446" y="640"/>
                </a:lnTo>
                <a:lnTo>
                  <a:pt x="2444" y="640"/>
                </a:lnTo>
                <a:lnTo>
                  <a:pt x="2436" y="642"/>
                </a:lnTo>
                <a:lnTo>
                  <a:pt x="2426" y="642"/>
                </a:lnTo>
                <a:lnTo>
                  <a:pt x="2426" y="640"/>
                </a:lnTo>
                <a:lnTo>
                  <a:pt x="2426" y="640"/>
                </a:lnTo>
                <a:lnTo>
                  <a:pt x="2426" y="638"/>
                </a:lnTo>
                <a:lnTo>
                  <a:pt x="2424" y="636"/>
                </a:lnTo>
                <a:lnTo>
                  <a:pt x="2424" y="636"/>
                </a:lnTo>
                <a:lnTo>
                  <a:pt x="2422" y="636"/>
                </a:lnTo>
                <a:lnTo>
                  <a:pt x="2418" y="636"/>
                </a:lnTo>
                <a:lnTo>
                  <a:pt x="2418" y="634"/>
                </a:lnTo>
                <a:lnTo>
                  <a:pt x="2418" y="634"/>
                </a:lnTo>
                <a:lnTo>
                  <a:pt x="2416" y="634"/>
                </a:lnTo>
                <a:lnTo>
                  <a:pt x="2410" y="634"/>
                </a:lnTo>
                <a:lnTo>
                  <a:pt x="2410" y="632"/>
                </a:lnTo>
                <a:lnTo>
                  <a:pt x="2410" y="632"/>
                </a:lnTo>
                <a:lnTo>
                  <a:pt x="2408" y="632"/>
                </a:lnTo>
                <a:lnTo>
                  <a:pt x="2402" y="632"/>
                </a:lnTo>
                <a:lnTo>
                  <a:pt x="2402" y="632"/>
                </a:lnTo>
                <a:lnTo>
                  <a:pt x="2400" y="632"/>
                </a:lnTo>
                <a:lnTo>
                  <a:pt x="2398" y="634"/>
                </a:lnTo>
                <a:lnTo>
                  <a:pt x="2394" y="634"/>
                </a:lnTo>
                <a:lnTo>
                  <a:pt x="2390" y="632"/>
                </a:lnTo>
                <a:lnTo>
                  <a:pt x="2390" y="632"/>
                </a:lnTo>
                <a:lnTo>
                  <a:pt x="2390" y="632"/>
                </a:lnTo>
                <a:lnTo>
                  <a:pt x="2386" y="632"/>
                </a:lnTo>
                <a:lnTo>
                  <a:pt x="2386" y="630"/>
                </a:lnTo>
                <a:lnTo>
                  <a:pt x="2386" y="630"/>
                </a:lnTo>
                <a:lnTo>
                  <a:pt x="2386" y="628"/>
                </a:lnTo>
                <a:lnTo>
                  <a:pt x="2384" y="624"/>
                </a:lnTo>
                <a:lnTo>
                  <a:pt x="2382" y="620"/>
                </a:lnTo>
                <a:lnTo>
                  <a:pt x="2380" y="616"/>
                </a:lnTo>
                <a:lnTo>
                  <a:pt x="2380" y="618"/>
                </a:lnTo>
                <a:lnTo>
                  <a:pt x="2378" y="612"/>
                </a:lnTo>
                <a:lnTo>
                  <a:pt x="2378" y="612"/>
                </a:lnTo>
                <a:lnTo>
                  <a:pt x="2378" y="610"/>
                </a:lnTo>
                <a:lnTo>
                  <a:pt x="2382" y="606"/>
                </a:lnTo>
                <a:lnTo>
                  <a:pt x="2386" y="604"/>
                </a:lnTo>
                <a:lnTo>
                  <a:pt x="2386" y="604"/>
                </a:lnTo>
                <a:lnTo>
                  <a:pt x="2388" y="602"/>
                </a:lnTo>
                <a:lnTo>
                  <a:pt x="2388" y="602"/>
                </a:lnTo>
                <a:lnTo>
                  <a:pt x="2390" y="600"/>
                </a:lnTo>
                <a:lnTo>
                  <a:pt x="2392" y="598"/>
                </a:lnTo>
                <a:lnTo>
                  <a:pt x="2392" y="598"/>
                </a:lnTo>
                <a:lnTo>
                  <a:pt x="2392" y="596"/>
                </a:lnTo>
                <a:lnTo>
                  <a:pt x="2392" y="594"/>
                </a:lnTo>
                <a:lnTo>
                  <a:pt x="2390" y="592"/>
                </a:lnTo>
                <a:lnTo>
                  <a:pt x="2390" y="592"/>
                </a:lnTo>
                <a:lnTo>
                  <a:pt x="2384" y="584"/>
                </a:lnTo>
                <a:lnTo>
                  <a:pt x="2384" y="584"/>
                </a:lnTo>
                <a:lnTo>
                  <a:pt x="2384" y="584"/>
                </a:lnTo>
                <a:lnTo>
                  <a:pt x="2376" y="576"/>
                </a:lnTo>
                <a:lnTo>
                  <a:pt x="2368" y="568"/>
                </a:lnTo>
                <a:lnTo>
                  <a:pt x="2360" y="560"/>
                </a:lnTo>
                <a:lnTo>
                  <a:pt x="2360" y="560"/>
                </a:lnTo>
                <a:lnTo>
                  <a:pt x="2360" y="560"/>
                </a:lnTo>
                <a:lnTo>
                  <a:pt x="2352" y="554"/>
                </a:lnTo>
                <a:lnTo>
                  <a:pt x="2344" y="550"/>
                </a:lnTo>
                <a:lnTo>
                  <a:pt x="2340" y="548"/>
                </a:lnTo>
                <a:lnTo>
                  <a:pt x="2334" y="544"/>
                </a:lnTo>
                <a:lnTo>
                  <a:pt x="2334" y="544"/>
                </a:lnTo>
                <a:lnTo>
                  <a:pt x="2334" y="544"/>
                </a:lnTo>
                <a:lnTo>
                  <a:pt x="2328" y="542"/>
                </a:lnTo>
                <a:lnTo>
                  <a:pt x="2328" y="542"/>
                </a:lnTo>
                <a:lnTo>
                  <a:pt x="2328" y="542"/>
                </a:lnTo>
                <a:lnTo>
                  <a:pt x="2322" y="542"/>
                </a:lnTo>
                <a:lnTo>
                  <a:pt x="2316" y="540"/>
                </a:lnTo>
                <a:lnTo>
                  <a:pt x="2316" y="540"/>
                </a:lnTo>
                <a:lnTo>
                  <a:pt x="2316" y="540"/>
                </a:lnTo>
                <a:lnTo>
                  <a:pt x="2312" y="540"/>
                </a:lnTo>
                <a:lnTo>
                  <a:pt x="2312" y="540"/>
                </a:lnTo>
                <a:lnTo>
                  <a:pt x="2310" y="540"/>
                </a:lnTo>
                <a:lnTo>
                  <a:pt x="2308" y="542"/>
                </a:lnTo>
                <a:lnTo>
                  <a:pt x="2304" y="542"/>
                </a:lnTo>
                <a:lnTo>
                  <a:pt x="2304" y="542"/>
                </a:lnTo>
                <a:lnTo>
                  <a:pt x="2302" y="542"/>
                </a:lnTo>
                <a:lnTo>
                  <a:pt x="2300" y="544"/>
                </a:lnTo>
                <a:lnTo>
                  <a:pt x="2294" y="544"/>
                </a:lnTo>
                <a:lnTo>
                  <a:pt x="2294" y="542"/>
                </a:lnTo>
                <a:lnTo>
                  <a:pt x="2292" y="540"/>
                </a:lnTo>
                <a:lnTo>
                  <a:pt x="2292" y="540"/>
                </a:lnTo>
                <a:lnTo>
                  <a:pt x="2290" y="540"/>
                </a:lnTo>
                <a:lnTo>
                  <a:pt x="2288" y="540"/>
                </a:lnTo>
                <a:lnTo>
                  <a:pt x="2284" y="534"/>
                </a:lnTo>
                <a:lnTo>
                  <a:pt x="2284" y="534"/>
                </a:lnTo>
                <a:lnTo>
                  <a:pt x="2282" y="534"/>
                </a:lnTo>
                <a:lnTo>
                  <a:pt x="2274" y="530"/>
                </a:lnTo>
                <a:lnTo>
                  <a:pt x="2268" y="526"/>
                </a:lnTo>
                <a:lnTo>
                  <a:pt x="2262" y="522"/>
                </a:lnTo>
                <a:lnTo>
                  <a:pt x="2262" y="520"/>
                </a:lnTo>
                <a:lnTo>
                  <a:pt x="2260" y="518"/>
                </a:lnTo>
                <a:lnTo>
                  <a:pt x="2258" y="516"/>
                </a:lnTo>
                <a:lnTo>
                  <a:pt x="2258" y="516"/>
                </a:lnTo>
                <a:lnTo>
                  <a:pt x="2256" y="516"/>
                </a:lnTo>
                <a:lnTo>
                  <a:pt x="2256" y="516"/>
                </a:lnTo>
                <a:lnTo>
                  <a:pt x="2256" y="514"/>
                </a:lnTo>
                <a:lnTo>
                  <a:pt x="2254" y="514"/>
                </a:lnTo>
                <a:lnTo>
                  <a:pt x="2252" y="514"/>
                </a:lnTo>
                <a:lnTo>
                  <a:pt x="2252" y="514"/>
                </a:lnTo>
                <a:lnTo>
                  <a:pt x="2250" y="512"/>
                </a:lnTo>
                <a:lnTo>
                  <a:pt x="2250" y="512"/>
                </a:lnTo>
                <a:lnTo>
                  <a:pt x="2248" y="512"/>
                </a:lnTo>
                <a:lnTo>
                  <a:pt x="2248" y="512"/>
                </a:lnTo>
                <a:lnTo>
                  <a:pt x="2246" y="512"/>
                </a:lnTo>
                <a:lnTo>
                  <a:pt x="2244" y="514"/>
                </a:lnTo>
                <a:lnTo>
                  <a:pt x="2242" y="516"/>
                </a:lnTo>
                <a:lnTo>
                  <a:pt x="2242" y="516"/>
                </a:lnTo>
                <a:lnTo>
                  <a:pt x="2242" y="516"/>
                </a:lnTo>
                <a:lnTo>
                  <a:pt x="2240" y="516"/>
                </a:lnTo>
                <a:lnTo>
                  <a:pt x="2238" y="518"/>
                </a:lnTo>
                <a:lnTo>
                  <a:pt x="2238" y="518"/>
                </a:lnTo>
                <a:lnTo>
                  <a:pt x="2238" y="520"/>
                </a:lnTo>
                <a:lnTo>
                  <a:pt x="2236" y="522"/>
                </a:lnTo>
                <a:lnTo>
                  <a:pt x="2234" y="524"/>
                </a:lnTo>
                <a:lnTo>
                  <a:pt x="2234" y="524"/>
                </a:lnTo>
                <a:lnTo>
                  <a:pt x="2234" y="522"/>
                </a:lnTo>
                <a:lnTo>
                  <a:pt x="2232" y="520"/>
                </a:lnTo>
                <a:lnTo>
                  <a:pt x="2230" y="518"/>
                </a:lnTo>
                <a:lnTo>
                  <a:pt x="2230" y="518"/>
                </a:lnTo>
                <a:lnTo>
                  <a:pt x="2230" y="518"/>
                </a:lnTo>
                <a:lnTo>
                  <a:pt x="2230" y="516"/>
                </a:lnTo>
                <a:lnTo>
                  <a:pt x="2228" y="516"/>
                </a:lnTo>
                <a:lnTo>
                  <a:pt x="2224" y="516"/>
                </a:lnTo>
                <a:lnTo>
                  <a:pt x="2224" y="514"/>
                </a:lnTo>
                <a:lnTo>
                  <a:pt x="2224" y="514"/>
                </a:lnTo>
                <a:lnTo>
                  <a:pt x="2222" y="514"/>
                </a:lnTo>
                <a:lnTo>
                  <a:pt x="2214" y="512"/>
                </a:lnTo>
                <a:lnTo>
                  <a:pt x="2208" y="510"/>
                </a:lnTo>
                <a:lnTo>
                  <a:pt x="2208" y="510"/>
                </a:lnTo>
                <a:lnTo>
                  <a:pt x="2208" y="510"/>
                </a:lnTo>
                <a:lnTo>
                  <a:pt x="2206" y="510"/>
                </a:lnTo>
                <a:lnTo>
                  <a:pt x="2204" y="508"/>
                </a:lnTo>
                <a:lnTo>
                  <a:pt x="2202" y="506"/>
                </a:lnTo>
                <a:lnTo>
                  <a:pt x="2202" y="506"/>
                </a:lnTo>
                <a:lnTo>
                  <a:pt x="2202" y="506"/>
                </a:lnTo>
                <a:lnTo>
                  <a:pt x="2202" y="504"/>
                </a:lnTo>
                <a:lnTo>
                  <a:pt x="2200" y="502"/>
                </a:lnTo>
                <a:lnTo>
                  <a:pt x="2200" y="502"/>
                </a:lnTo>
                <a:lnTo>
                  <a:pt x="2200" y="502"/>
                </a:lnTo>
                <a:lnTo>
                  <a:pt x="2202" y="500"/>
                </a:lnTo>
                <a:lnTo>
                  <a:pt x="2202" y="496"/>
                </a:lnTo>
                <a:lnTo>
                  <a:pt x="2202" y="496"/>
                </a:lnTo>
                <a:lnTo>
                  <a:pt x="2200" y="494"/>
                </a:lnTo>
                <a:lnTo>
                  <a:pt x="2196" y="492"/>
                </a:lnTo>
                <a:lnTo>
                  <a:pt x="2196" y="492"/>
                </a:lnTo>
                <a:lnTo>
                  <a:pt x="2196" y="492"/>
                </a:lnTo>
                <a:lnTo>
                  <a:pt x="2174" y="492"/>
                </a:lnTo>
                <a:lnTo>
                  <a:pt x="2174" y="490"/>
                </a:lnTo>
                <a:lnTo>
                  <a:pt x="2174" y="490"/>
                </a:lnTo>
                <a:lnTo>
                  <a:pt x="2172" y="490"/>
                </a:lnTo>
                <a:lnTo>
                  <a:pt x="2170" y="490"/>
                </a:lnTo>
                <a:lnTo>
                  <a:pt x="2166" y="488"/>
                </a:lnTo>
                <a:lnTo>
                  <a:pt x="2166" y="488"/>
                </a:lnTo>
                <a:lnTo>
                  <a:pt x="2166" y="486"/>
                </a:lnTo>
                <a:lnTo>
                  <a:pt x="2170" y="486"/>
                </a:lnTo>
                <a:lnTo>
                  <a:pt x="2172" y="486"/>
                </a:lnTo>
                <a:lnTo>
                  <a:pt x="2172" y="486"/>
                </a:lnTo>
                <a:lnTo>
                  <a:pt x="2174" y="488"/>
                </a:lnTo>
                <a:lnTo>
                  <a:pt x="2176" y="488"/>
                </a:lnTo>
                <a:lnTo>
                  <a:pt x="2176" y="488"/>
                </a:lnTo>
                <a:lnTo>
                  <a:pt x="2178" y="486"/>
                </a:lnTo>
                <a:lnTo>
                  <a:pt x="2180" y="482"/>
                </a:lnTo>
                <a:lnTo>
                  <a:pt x="2180" y="482"/>
                </a:lnTo>
                <a:lnTo>
                  <a:pt x="2180" y="478"/>
                </a:lnTo>
                <a:lnTo>
                  <a:pt x="2178" y="476"/>
                </a:lnTo>
                <a:lnTo>
                  <a:pt x="2178" y="476"/>
                </a:lnTo>
                <a:lnTo>
                  <a:pt x="2176" y="476"/>
                </a:lnTo>
                <a:lnTo>
                  <a:pt x="2176" y="476"/>
                </a:lnTo>
                <a:lnTo>
                  <a:pt x="2174" y="474"/>
                </a:lnTo>
                <a:lnTo>
                  <a:pt x="2172" y="474"/>
                </a:lnTo>
                <a:lnTo>
                  <a:pt x="2172" y="472"/>
                </a:lnTo>
                <a:lnTo>
                  <a:pt x="2172" y="472"/>
                </a:lnTo>
                <a:lnTo>
                  <a:pt x="2170" y="472"/>
                </a:lnTo>
                <a:lnTo>
                  <a:pt x="2168" y="472"/>
                </a:lnTo>
                <a:lnTo>
                  <a:pt x="2164" y="470"/>
                </a:lnTo>
                <a:lnTo>
                  <a:pt x="2160" y="468"/>
                </a:lnTo>
                <a:lnTo>
                  <a:pt x="2160" y="468"/>
                </a:lnTo>
                <a:lnTo>
                  <a:pt x="2160" y="468"/>
                </a:lnTo>
                <a:lnTo>
                  <a:pt x="2156" y="468"/>
                </a:lnTo>
                <a:lnTo>
                  <a:pt x="2148" y="464"/>
                </a:lnTo>
                <a:lnTo>
                  <a:pt x="2138" y="460"/>
                </a:lnTo>
                <a:lnTo>
                  <a:pt x="2128" y="456"/>
                </a:lnTo>
                <a:lnTo>
                  <a:pt x="2118" y="452"/>
                </a:lnTo>
                <a:lnTo>
                  <a:pt x="2114" y="450"/>
                </a:lnTo>
                <a:lnTo>
                  <a:pt x="2114" y="450"/>
                </a:lnTo>
                <a:lnTo>
                  <a:pt x="2114" y="450"/>
                </a:lnTo>
                <a:lnTo>
                  <a:pt x="2110" y="450"/>
                </a:lnTo>
                <a:lnTo>
                  <a:pt x="2108" y="448"/>
                </a:lnTo>
                <a:lnTo>
                  <a:pt x="2106" y="446"/>
                </a:lnTo>
                <a:lnTo>
                  <a:pt x="2106" y="446"/>
                </a:lnTo>
                <a:lnTo>
                  <a:pt x="2102" y="446"/>
                </a:lnTo>
                <a:lnTo>
                  <a:pt x="2102" y="446"/>
                </a:lnTo>
                <a:lnTo>
                  <a:pt x="2100" y="448"/>
                </a:lnTo>
                <a:lnTo>
                  <a:pt x="2100" y="448"/>
                </a:lnTo>
                <a:lnTo>
                  <a:pt x="2100" y="448"/>
                </a:lnTo>
                <a:lnTo>
                  <a:pt x="2100" y="448"/>
                </a:lnTo>
                <a:lnTo>
                  <a:pt x="2098" y="450"/>
                </a:lnTo>
                <a:lnTo>
                  <a:pt x="2096" y="450"/>
                </a:lnTo>
                <a:lnTo>
                  <a:pt x="2096" y="450"/>
                </a:lnTo>
                <a:lnTo>
                  <a:pt x="2094" y="450"/>
                </a:lnTo>
                <a:lnTo>
                  <a:pt x="2090" y="452"/>
                </a:lnTo>
                <a:lnTo>
                  <a:pt x="2088" y="452"/>
                </a:lnTo>
                <a:lnTo>
                  <a:pt x="2088" y="452"/>
                </a:lnTo>
                <a:lnTo>
                  <a:pt x="2086" y="452"/>
                </a:lnTo>
                <a:lnTo>
                  <a:pt x="2084" y="454"/>
                </a:lnTo>
                <a:lnTo>
                  <a:pt x="2084" y="454"/>
                </a:lnTo>
                <a:lnTo>
                  <a:pt x="2084" y="454"/>
                </a:lnTo>
                <a:lnTo>
                  <a:pt x="2082" y="454"/>
                </a:lnTo>
                <a:lnTo>
                  <a:pt x="2080" y="456"/>
                </a:lnTo>
                <a:lnTo>
                  <a:pt x="2078" y="458"/>
                </a:lnTo>
                <a:lnTo>
                  <a:pt x="2078" y="458"/>
                </a:lnTo>
                <a:lnTo>
                  <a:pt x="2078" y="458"/>
                </a:lnTo>
                <a:lnTo>
                  <a:pt x="2060" y="458"/>
                </a:lnTo>
                <a:lnTo>
                  <a:pt x="2060" y="458"/>
                </a:lnTo>
                <a:lnTo>
                  <a:pt x="2058" y="458"/>
                </a:lnTo>
                <a:lnTo>
                  <a:pt x="2052" y="462"/>
                </a:lnTo>
                <a:lnTo>
                  <a:pt x="2046" y="464"/>
                </a:lnTo>
                <a:lnTo>
                  <a:pt x="2046" y="464"/>
                </a:lnTo>
                <a:lnTo>
                  <a:pt x="2046" y="464"/>
                </a:lnTo>
                <a:lnTo>
                  <a:pt x="2040" y="468"/>
                </a:lnTo>
                <a:lnTo>
                  <a:pt x="2040" y="468"/>
                </a:lnTo>
                <a:lnTo>
                  <a:pt x="2040" y="468"/>
                </a:lnTo>
                <a:lnTo>
                  <a:pt x="2040" y="468"/>
                </a:lnTo>
                <a:lnTo>
                  <a:pt x="2038" y="468"/>
                </a:lnTo>
                <a:lnTo>
                  <a:pt x="2038" y="468"/>
                </a:lnTo>
                <a:lnTo>
                  <a:pt x="2036" y="464"/>
                </a:lnTo>
                <a:lnTo>
                  <a:pt x="2036" y="464"/>
                </a:lnTo>
                <a:lnTo>
                  <a:pt x="2034" y="464"/>
                </a:lnTo>
                <a:lnTo>
                  <a:pt x="2030" y="462"/>
                </a:lnTo>
                <a:lnTo>
                  <a:pt x="2030" y="462"/>
                </a:lnTo>
                <a:lnTo>
                  <a:pt x="2030" y="462"/>
                </a:lnTo>
                <a:lnTo>
                  <a:pt x="2024" y="460"/>
                </a:lnTo>
                <a:lnTo>
                  <a:pt x="2024" y="460"/>
                </a:lnTo>
                <a:lnTo>
                  <a:pt x="2020" y="458"/>
                </a:lnTo>
                <a:lnTo>
                  <a:pt x="2020" y="458"/>
                </a:lnTo>
                <a:lnTo>
                  <a:pt x="2020" y="458"/>
                </a:lnTo>
                <a:lnTo>
                  <a:pt x="2014" y="456"/>
                </a:lnTo>
                <a:lnTo>
                  <a:pt x="2014" y="456"/>
                </a:lnTo>
                <a:lnTo>
                  <a:pt x="2014" y="456"/>
                </a:lnTo>
                <a:lnTo>
                  <a:pt x="1998" y="456"/>
                </a:lnTo>
                <a:lnTo>
                  <a:pt x="1998" y="456"/>
                </a:lnTo>
                <a:lnTo>
                  <a:pt x="1996" y="456"/>
                </a:lnTo>
                <a:lnTo>
                  <a:pt x="1994" y="458"/>
                </a:lnTo>
                <a:lnTo>
                  <a:pt x="1990" y="458"/>
                </a:lnTo>
                <a:lnTo>
                  <a:pt x="1990" y="458"/>
                </a:lnTo>
                <a:lnTo>
                  <a:pt x="1988" y="458"/>
                </a:lnTo>
                <a:lnTo>
                  <a:pt x="1984" y="462"/>
                </a:lnTo>
                <a:lnTo>
                  <a:pt x="1982" y="464"/>
                </a:lnTo>
                <a:lnTo>
                  <a:pt x="1982" y="464"/>
                </a:lnTo>
                <a:lnTo>
                  <a:pt x="1980" y="464"/>
                </a:lnTo>
                <a:lnTo>
                  <a:pt x="1978" y="468"/>
                </a:lnTo>
                <a:lnTo>
                  <a:pt x="1974" y="474"/>
                </a:lnTo>
                <a:lnTo>
                  <a:pt x="1972" y="478"/>
                </a:lnTo>
                <a:lnTo>
                  <a:pt x="1968" y="484"/>
                </a:lnTo>
                <a:lnTo>
                  <a:pt x="1968" y="484"/>
                </a:lnTo>
                <a:lnTo>
                  <a:pt x="1968" y="486"/>
                </a:lnTo>
                <a:lnTo>
                  <a:pt x="1966" y="492"/>
                </a:lnTo>
                <a:lnTo>
                  <a:pt x="1964" y="498"/>
                </a:lnTo>
                <a:lnTo>
                  <a:pt x="1960" y="512"/>
                </a:lnTo>
                <a:lnTo>
                  <a:pt x="1956" y="526"/>
                </a:lnTo>
                <a:lnTo>
                  <a:pt x="1954" y="540"/>
                </a:lnTo>
                <a:lnTo>
                  <a:pt x="1954" y="570"/>
                </a:lnTo>
                <a:lnTo>
                  <a:pt x="1956" y="578"/>
                </a:lnTo>
                <a:lnTo>
                  <a:pt x="1956" y="582"/>
                </a:lnTo>
                <a:lnTo>
                  <a:pt x="1956" y="582"/>
                </a:lnTo>
                <a:lnTo>
                  <a:pt x="1956" y="584"/>
                </a:lnTo>
                <a:lnTo>
                  <a:pt x="1958" y="588"/>
                </a:lnTo>
                <a:lnTo>
                  <a:pt x="1960" y="590"/>
                </a:lnTo>
                <a:lnTo>
                  <a:pt x="1960" y="592"/>
                </a:lnTo>
                <a:lnTo>
                  <a:pt x="1960" y="592"/>
                </a:lnTo>
                <a:lnTo>
                  <a:pt x="1960" y="594"/>
                </a:lnTo>
                <a:lnTo>
                  <a:pt x="1962" y="598"/>
                </a:lnTo>
                <a:lnTo>
                  <a:pt x="1966" y="604"/>
                </a:lnTo>
                <a:lnTo>
                  <a:pt x="1966" y="604"/>
                </a:lnTo>
                <a:lnTo>
                  <a:pt x="1968" y="604"/>
                </a:lnTo>
                <a:lnTo>
                  <a:pt x="1972" y="608"/>
                </a:lnTo>
                <a:lnTo>
                  <a:pt x="1976" y="612"/>
                </a:lnTo>
                <a:lnTo>
                  <a:pt x="1978" y="614"/>
                </a:lnTo>
                <a:lnTo>
                  <a:pt x="1978" y="614"/>
                </a:lnTo>
                <a:lnTo>
                  <a:pt x="1978" y="614"/>
                </a:lnTo>
                <a:lnTo>
                  <a:pt x="1980" y="616"/>
                </a:lnTo>
                <a:lnTo>
                  <a:pt x="1980" y="620"/>
                </a:lnTo>
                <a:lnTo>
                  <a:pt x="1980" y="622"/>
                </a:lnTo>
                <a:lnTo>
                  <a:pt x="1980" y="622"/>
                </a:lnTo>
                <a:lnTo>
                  <a:pt x="1978" y="624"/>
                </a:lnTo>
                <a:lnTo>
                  <a:pt x="1980" y="626"/>
                </a:lnTo>
                <a:lnTo>
                  <a:pt x="1982" y="628"/>
                </a:lnTo>
                <a:lnTo>
                  <a:pt x="1984" y="630"/>
                </a:lnTo>
                <a:lnTo>
                  <a:pt x="1986" y="632"/>
                </a:lnTo>
                <a:lnTo>
                  <a:pt x="1986" y="632"/>
                </a:lnTo>
                <a:lnTo>
                  <a:pt x="1988" y="632"/>
                </a:lnTo>
                <a:lnTo>
                  <a:pt x="1990" y="632"/>
                </a:lnTo>
                <a:lnTo>
                  <a:pt x="1992" y="634"/>
                </a:lnTo>
                <a:lnTo>
                  <a:pt x="1994" y="636"/>
                </a:lnTo>
                <a:lnTo>
                  <a:pt x="1994" y="636"/>
                </a:lnTo>
                <a:lnTo>
                  <a:pt x="1996" y="636"/>
                </a:lnTo>
                <a:lnTo>
                  <a:pt x="1998" y="636"/>
                </a:lnTo>
                <a:lnTo>
                  <a:pt x="2000" y="638"/>
                </a:lnTo>
                <a:lnTo>
                  <a:pt x="2002" y="640"/>
                </a:lnTo>
                <a:lnTo>
                  <a:pt x="2002" y="640"/>
                </a:lnTo>
                <a:lnTo>
                  <a:pt x="2004" y="640"/>
                </a:lnTo>
                <a:lnTo>
                  <a:pt x="2006" y="640"/>
                </a:lnTo>
                <a:lnTo>
                  <a:pt x="2006" y="640"/>
                </a:lnTo>
                <a:lnTo>
                  <a:pt x="2008" y="640"/>
                </a:lnTo>
                <a:lnTo>
                  <a:pt x="2008" y="638"/>
                </a:lnTo>
                <a:lnTo>
                  <a:pt x="2010" y="638"/>
                </a:lnTo>
                <a:lnTo>
                  <a:pt x="2010" y="638"/>
                </a:lnTo>
                <a:lnTo>
                  <a:pt x="2012" y="638"/>
                </a:lnTo>
                <a:lnTo>
                  <a:pt x="2012" y="636"/>
                </a:lnTo>
                <a:lnTo>
                  <a:pt x="2016" y="634"/>
                </a:lnTo>
                <a:lnTo>
                  <a:pt x="2016" y="634"/>
                </a:lnTo>
                <a:lnTo>
                  <a:pt x="2018" y="634"/>
                </a:lnTo>
                <a:lnTo>
                  <a:pt x="2020" y="632"/>
                </a:lnTo>
                <a:lnTo>
                  <a:pt x="2020" y="632"/>
                </a:lnTo>
                <a:lnTo>
                  <a:pt x="2020" y="632"/>
                </a:lnTo>
                <a:lnTo>
                  <a:pt x="2020" y="632"/>
                </a:lnTo>
                <a:lnTo>
                  <a:pt x="2020" y="632"/>
                </a:lnTo>
                <a:lnTo>
                  <a:pt x="2022" y="634"/>
                </a:lnTo>
                <a:lnTo>
                  <a:pt x="2024" y="634"/>
                </a:lnTo>
                <a:lnTo>
                  <a:pt x="2024" y="634"/>
                </a:lnTo>
                <a:lnTo>
                  <a:pt x="2028" y="636"/>
                </a:lnTo>
                <a:lnTo>
                  <a:pt x="2032" y="638"/>
                </a:lnTo>
                <a:lnTo>
                  <a:pt x="2038" y="642"/>
                </a:lnTo>
                <a:lnTo>
                  <a:pt x="2038" y="642"/>
                </a:lnTo>
                <a:lnTo>
                  <a:pt x="2040" y="642"/>
                </a:lnTo>
                <a:lnTo>
                  <a:pt x="2040" y="642"/>
                </a:lnTo>
                <a:lnTo>
                  <a:pt x="2040" y="644"/>
                </a:lnTo>
                <a:lnTo>
                  <a:pt x="2040" y="644"/>
                </a:lnTo>
                <a:lnTo>
                  <a:pt x="2040" y="644"/>
                </a:lnTo>
                <a:lnTo>
                  <a:pt x="2038" y="644"/>
                </a:lnTo>
                <a:lnTo>
                  <a:pt x="2036" y="646"/>
                </a:lnTo>
                <a:lnTo>
                  <a:pt x="2036" y="654"/>
                </a:lnTo>
                <a:lnTo>
                  <a:pt x="2036" y="654"/>
                </a:lnTo>
                <a:lnTo>
                  <a:pt x="2038" y="656"/>
                </a:lnTo>
                <a:lnTo>
                  <a:pt x="2038" y="658"/>
                </a:lnTo>
                <a:lnTo>
                  <a:pt x="2038" y="658"/>
                </a:lnTo>
                <a:lnTo>
                  <a:pt x="2038" y="658"/>
                </a:lnTo>
                <a:lnTo>
                  <a:pt x="2038" y="660"/>
                </a:lnTo>
                <a:lnTo>
                  <a:pt x="2040" y="664"/>
                </a:lnTo>
                <a:lnTo>
                  <a:pt x="2040" y="664"/>
                </a:lnTo>
                <a:lnTo>
                  <a:pt x="2042" y="664"/>
                </a:lnTo>
                <a:lnTo>
                  <a:pt x="2042" y="666"/>
                </a:lnTo>
                <a:lnTo>
                  <a:pt x="2042" y="668"/>
                </a:lnTo>
                <a:lnTo>
                  <a:pt x="2042" y="668"/>
                </a:lnTo>
                <a:lnTo>
                  <a:pt x="2044" y="670"/>
                </a:lnTo>
                <a:lnTo>
                  <a:pt x="2048" y="676"/>
                </a:lnTo>
                <a:lnTo>
                  <a:pt x="2048" y="678"/>
                </a:lnTo>
                <a:lnTo>
                  <a:pt x="2048" y="678"/>
                </a:lnTo>
                <a:lnTo>
                  <a:pt x="2048" y="680"/>
                </a:lnTo>
                <a:lnTo>
                  <a:pt x="2050" y="684"/>
                </a:lnTo>
                <a:lnTo>
                  <a:pt x="2050" y="684"/>
                </a:lnTo>
                <a:lnTo>
                  <a:pt x="2052" y="684"/>
                </a:lnTo>
                <a:lnTo>
                  <a:pt x="2052" y="688"/>
                </a:lnTo>
                <a:lnTo>
                  <a:pt x="2052" y="688"/>
                </a:lnTo>
                <a:lnTo>
                  <a:pt x="2052" y="690"/>
                </a:lnTo>
                <a:lnTo>
                  <a:pt x="2054" y="692"/>
                </a:lnTo>
                <a:lnTo>
                  <a:pt x="2054" y="694"/>
                </a:lnTo>
                <a:lnTo>
                  <a:pt x="2054" y="694"/>
                </a:lnTo>
                <a:lnTo>
                  <a:pt x="2056" y="696"/>
                </a:lnTo>
                <a:lnTo>
                  <a:pt x="2054" y="698"/>
                </a:lnTo>
                <a:lnTo>
                  <a:pt x="2052" y="700"/>
                </a:lnTo>
                <a:lnTo>
                  <a:pt x="2052" y="700"/>
                </a:lnTo>
                <a:lnTo>
                  <a:pt x="2050" y="702"/>
                </a:lnTo>
                <a:lnTo>
                  <a:pt x="2050" y="704"/>
                </a:lnTo>
                <a:lnTo>
                  <a:pt x="2050" y="706"/>
                </a:lnTo>
                <a:lnTo>
                  <a:pt x="2050" y="706"/>
                </a:lnTo>
                <a:lnTo>
                  <a:pt x="2048" y="708"/>
                </a:lnTo>
                <a:lnTo>
                  <a:pt x="2048" y="710"/>
                </a:lnTo>
                <a:lnTo>
                  <a:pt x="2046" y="712"/>
                </a:lnTo>
                <a:lnTo>
                  <a:pt x="2046" y="712"/>
                </a:lnTo>
                <a:lnTo>
                  <a:pt x="2046" y="714"/>
                </a:lnTo>
                <a:lnTo>
                  <a:pt x="2046" y="724"/>
                </a:lnTo>
                <a:lnTo>
                  <a:pt x="2044" y="726"/>
                </a:lnTo>
                <a:lnTo>
                  <a:pt x="2044" y="726"/>
                </a:lnTo>
                <a:lnTo>
                  <a:pt x="2044" y="728"/>
                </a:lnTo>
                <a:lnTo>
                  <a:pt x="2044" y="738"/>
                </a:lnTo>
                <a:lnTo>
                  <a:pt x="2044" y="740"/>
                </a:lnTo>
                <a:lnTo>
                  <a:pt x="2042" y="738"/>
                </a:lnTo>
                <a:lnTo>
                  <a:pt x="2042" y="738"/>
                </a:lnTo>
                <a:lnTo>
                  <a:pt x="2040" y="736"/>
                </a:lnTo>
                <a:lnTo>
                  <a:pt x="2038" y="736"/>
                </a:lnTo>
                <a:lnTo>
                  <a:pt x="2038" y="736"/>
                </a:lnTo>
                <a:lnTo>
                  <a:pt x="2036" y="734"/>
                </a:lnTo>
                <a:lnTo>
                  <a:pt x="2036" y="734"/>
                </a:lnTo>
                <a:lnTo>
                  <a:pt x="2034" y="732"/>
                </a:lnTo>
                <a:lnTo>
                  <a:pt x="2032" y="732"/>
                </a:lnTo>
                <a:lnTo>
                  <a:pt x="2032" y="732"/>
                </a:lnTo>
                <a:lnTo>
                  <a:pt x="2030" y="734"/>
                </a:lnTo>
                <a:lnTo>
                  <a:pt x="2028" y="736"/>
                </a:lnTo>
                <a:lnTo>
                  <a:pt x="2028" y="736"/>
                </a:lnTo>
                <a:lnTo>
                  <a:pt x="2026" y="738"/>
                </a:lnTo>
                <a:lnTo>
                  <a:pt x="2026" y="742"/>
                </a:lnTo>
                <a:lnTo>
                  <a:pt x="2026" y="742"/>
                </a:lnTo>
                <a:lnTo>
                  <a:pt x="2026" y="744"/>
                </a:lnTo>
                <a:lnTo>
                  <a:pt x="2028" y="748"/>
                </a:lnTo>
                <a:lnTo>
                  <a:pt x="2028" y="748"/>
                </a:lnTo>
                <a:lnTo>
                  <a:pt x="2030" y="748"/>
                </a:lnTo>
                <a:lnTo>
                  <a:pt x="2030" y="750"/>
                </a:lnTo>
                <a:lnTo>
                  <a:pt x="2032" y="754"/>
                </a:lnTo>
                <a:lnTo>
                  <a:pt x="2034" y="758"/>
                </a:lnTo>
                <a:lnTo>
                  <a:pt x="2034" y="758"/>
                </a:lnTo>
                <a:lnTo>
                  <a:pt x="2036" y="758"/>
                </a:lnTo>
                <a:lnTo>
                  <a:pt x="2036" y="760"/>
                </a:lnTo>
                <a:lnTo>
                  <a:pt x="2038" y="762"/>
                </a:lnTo>
                <a:lnTo>
                  <a:pt x="2038" y="770"/>
                </a:lnTo>
                <a:lnTo>
                  <a:pt x="2036" y="772"/>
                </a:lnTo>
                <a:lnTo>
                  <a:pt x="2036" y="772"/>
                </a:lnTo>
                <a:lnTo>
                  <a:pt x="2036" y="774"/>
                </a:lnTo>
                <a:lnTo>
                  <a:pt x="2036" y="776"/>
                </a:lnTo>
                <a:lnTo>
                  <a:pt x="2036" y="776"/>
                </a:lnTo>
                <a:lnTo>
                  <a:pt x="2036" y="776"/>
                </a:lnTo>
                <a:lnTo>
                  <a:pt x="2036" y="776"/>
                </a:lnTo>
                <a:lnTo>
                  <a:pt x="2034" y="774"/>
                </a:lnTo>
                <a:lnTo>
                  <a:pt x="2028" y="774"/>
                </a:lnTo>
                <a:lnTo>
                  <a:pt x="2026" y="770"/>
                </a:lnTo>
                <a:lnTo>
                  <a:pt x="2024" y="768"/>
                </a:lnTo>
                <a:lnTo>
                  <a:pt x="2024" y="768"/>
                </a:lnTo>
                <a:lnTo>
                  <a:pt x="2024" y="766"/>
                </a:lnTo>
                <a:lnTo>
                  <a:pt x="2020" y="760"/>
                </a:lnTo>
                <a:lnTo>
                  <a:pt x="2018" y="756"/>
                </a:lnTo>
                <a:lnTo>
                  <a:pt x="2018" y="750"/>
                </a:lnTo>
                <a:lnTo>
                  <a:pt x="2018" y="750"/>
                </a:lnTo>
                <a:lnTo>
                  <a:pt x="2018" y="750"/>
                </a:lnTo>
                <a:lnTo>
                  <a:pt x="2014" y="734"/>
                </a:lnTo>
                <a:lnTo>
                  <a:pt x="2012" y="720"/>
                </a:lnTo>
                <a:lnTo>
                  <a:pt x="2010" y="712"/>
                </a:lnTo>
                <a:lnTo>
                  <a:pt x="2008" y="704"/>
                </a:lnTo>
                <a:lnTo>
                  <a:pt x="2006" y="700"/>
                </a:lnTo>
                <a:lnTo>
                  <a:pt x="2006" y="698"/>
                </a:lnTo>
                <a:lnTo>
                  <a:pt x="2006" y="698"/>
                </a:lnTo>
                <a:lnTo>
                  <a:pt x="2006" y="696"/>
                </a:lnTo>
                <a:lnTo>
                  <a:pt x="2002" y="692"/>
                </a:lnTo>
                <a:lnTo>
                  <a:pt x="2002" y="692"/>
                </a:lnTo>
                <a:lnTo>
                  <a:pt x="2000" y="690"/>
                </a:lnTo>
                <a:lnTo>
                  <a:pt x="1998" y="690"/>
                </a:lnTo>
                <a:lnTo>
                  <a:pt x="1996" y="688"/>
                </a:lnTo>
                <a:lnTo>
                  <a:pt x="1996" y="688"/>
                </a:lnTo>
                <a:lnTo>
                  <a:pt x="1996" y="688"/>
                </a:lnTo>
                <a:lnTo>
                  <a:pt x="1994" y="686"/>
                </a:lnTo>
                <a:lnTo>
                  <a:pt x="1988" y="684"/>
                </a:lnTo>
                <a:lnTo>
                  <a:pt x="1988" y="682"/>
                </a:lnTo>
                <a:lnTo>
                  <a:pt x="1988" y="682"/>
                </a:lnTo>
                <a:lnTo>
                  <a:pt x="1986" y="682"/>
                </a:lnTo>
                <a:lnTo>
                  <a:pt x="1980" y="682"/>
                </a:lnTo>
                <a:lnTo>
                  <a:pt x="1980" y="682"/>
                </a:lnTo>
                <a:lnTo>
                  <a:pt x="1978" y="682"/>
                </a:lnTo>
                <a:lnTo>
                  <a:pt x="1976" y="684"/>
                </a:lnTo>
                <a:lnTo>
                  <a:pt x="1976" y="684"/>
                </a:lnTo>
                <a:lnTo>
                  <a:pt x="1974" y="686"/>
                </a:lnTo>
                <a:lnTo>
                  <a:pt x="1974" y="686"/>
                </a:lnTo>
                <a:lnTo>
                  <a:pt x="1972" y="688"/>
                </a:lnTo>
                <a:lnTo>
                  <a:pt x="1972" y="692"/>
                </a:lnTo>
                <a:lnTo>
                  <a:pt x="1972" y="694"/>
                </a:lnTo>
                <a:lnTo>
                  <a:pt x="1972" y="694"/>
                </a:lnTo>
                <a:lnTo>
                  <a:pt x="1970" y="696"/>
                </a:lnTo>
                <a:lnTo>
                  <a:pt x="1970" y="704"/>
                </a:lnTo>
                <a:lnTo>
                  <a:pt x="1968" y="708"/>
                </a:lnTo>
                <a:lnTo>
                  <a:pt x="1968" y="708"/>
                </a:lnTo>
                <a:lnTo>
                  <a:pt x="1968" y="710"/>
                </a:lnTo>
                <a:lnTo>
                  <a:pt x="1968" y="712"/>
                </a:lnTo>
                <a:lnTo>
                  <a:pt x="1966" y="714"/>
                </a:lnTo>
                <a:lnTo>
                  <a:pt x="1966" y="714"/>
                </a:lnTo>
                <a:lnTo>
                  <a:pt x="1966" y="716"/>
                </a:lnTo>
                <a:lnTo>
                  <a:pt x="1966" y="718"/>
                </a:lnTo>
                <a:lnTo>
                  <a:pt x="1966" y="720"/>
                </a:lnTo>
                <a:lnTo>
                  <a:pt x="1966" y="720"/>
                </a:lnTo>
                <a:lnTo>
                  <a:pt x="1964" y="722"/>
                </a:lnTo>
                <a:lnTo>
                  <a:pt x="1964" y="728"/>
                </a:lnTo>
                <a:lnTo>
                  <a:pt x="1964" y="728"/>
                </a:lnTo>
                <a:lnTo>
                  <a:pt x="1964" y="728"/>
                </a:lnTo>
                <a:lnTo>
                  <a:pt x="1964" y="724"/>
                </a:lnTo>
                <a:lnTo>
                  <a:pt x="1964" y="724"/>
                </a:lnTo>
                <a:lnTo>
                  <a:pt x="1964" y="722"/>
                </a:lnTo>
                <a:lnTo>
                  <a:pt x="1962" y="716"/>
                </a:lnTo>
                <a:lnTo>
                  <a:pt x="1960" y="708"/>
                </a:lnTo>
                <a:lnTo>
                  <a:pt x="1958" y="698"/>
                </a:lnTo>
                <a:lnTo>
                  <a:pt x="1958" y="698"/>
                </a:lnTo>
                <a:lnTo>
                  <a:pt x="1958" y="692"/>
                </a:lnTo>
                <a:lnTo>
                  <a:pt x="1958" y="692"/>
                </a:lnTo>
                <a:lnTo>
                  <a:pt x="1958" y="690"/>
                </a:lnTo>
                <a:lnTo>
                  <a:pt x="1956" y="686"/>
                </a:lnTo>
                <a:lnTo>
                  <a:pt x="1954" y="684"/>
                </a:lnTo>
                <a:lnTo>
                  <a:pt x="1954" y="682"/>
                </a:lnTo>
                <a:lnTo>
                  <a:pt x="1954" y="682"/>
                </a:lnTo>
                <a:lnTo>
                  <a:pt x="1954" y="680"/>
                </a:lnTo>
                <a:lnTo>
                  <a:pt x="1952" y="676"/>
                </a:lnTo>
                <a:lnTo>
                  <a:pt x="1952" y="676"/>
                </a:lnTo>
                <a:lnTo>
                  <a:pt x="1952" y="676"/>
                </a:lnTo>
                <a:lnTo>
                  <a:pt x="1950" y="674"/>
                </a:lnTo>
                <a:lnTo>
                  <a:pt x="1948" y="672"/>
                </a:lnTo>
                <a:lnTo>
                  <a:pt x="1948" y="672"/>
                </a:lnTo>
                <a:lnTo>
                  <a:pt x="1946" y="672"/>
                </a:lnTo>
                <a:lnTo>
                  <a:pt x="1944" y="672"/>
                </a:lnTo>
                <a:lnTo>
                  <a:pt x="1944" y="670"/>
                </a:lnTo>
                <a:lnTo>
                  <a:pt x="1944" y="670"/>
                </a:lnTo>
                <a:lnTo>
                  <a:pt x="1942" y="670"/>
                </a:lnTo>
                <a:lnTo>
                  <a:pt x="1938" y="668"/>
                </a:lnTo>
                <a:lnTo>
                  <a:pt x="1938" y="668"/>
                </a:lnTo>
                <a:lnTo>
                  <a:pt x="1938" y="668"/>
                </a:lnTo>
                <a:lnTo>
                  <a:pt x="1926" y="668"/>
                </a:lnTo>
                <a:lnTo>
                  <a:pt x="1928" y="666"/>
                </a:lnTo>
                <a:lnTo>
                  <a:pt x="1932" y="660"/>
                </a:lnTo>
                <a:lnTo>
                  <a:pt x="1934" y="656"/>
                </a:lnTo>
                <a:lnTo>
                  <a:pt x="1938" y="648"/>
                </a:lnTo>
                <a:lnTo>
                  <a:pt x="1942" y="642"/>
                </a:lnTo>
                <a:lnTo>
                  <a:pt x="1944" y="638"/>
                </a:lnTo>
                <a:lnTo>
                  <a:pt x="1944" y="638"/>
                </a:lnTo>
                <a:lnTo>
                  <a:pt x="1944" y="636"/>
                </a:lnTo>
                <a:lnTo>
                  <a:pt x="1944" y="634"/>
                </a:lnTo>
                <a:lnTo>
                  <a:pt x="1944" y="634"/>
                </a:lnTo>
                <a:lnTo>
                  <a:pt x="1944" y="632"/>
                </a:lnTo>
                <a:lnTo>
                  <a:pt x="1942" y="630"/>
                </a:lnTo>
                <a:lnTo>
                  <a:pt x="1942" y="630"/>
                </a:lnTo>
                <a:lnTo>
                  <a:pt x="1942" y="630"/>
                </a:lnTo>
                <a:lnTo>
                  <a:pt x="1942" y="628"/>
                </a:lnTo>
                <a:lnTo>
                  <a:pt x="1940" y="626"/>
                </a:lnTo>
                <a:lnTo>
                  <a:pt x="1940" y="626"/>
                </a:lnTo>
                <a:lnTo>
                  <a:pt x="1938" y="626"/>
                </a:lnTo>
                <a:lnTo>
                  <a:pt x="1936" y="626"/>
                </a:lnTo>
                <a:lnTo>
                  <a:pt x="1936" y="626"/>
                </a:lnTo>
                <a:lnTo>
                  <a:pt x="1934" y="624"/>
                </a:lnTo>
                <a:lnTo>
                  <a:pt x="1924" y="624"/>
                </a:lnTo>
                <a:lnTo>
                  <a:pt x="1924" y="622"/>
                </a:lnTo>
                <a:lnTo>
                  <a:pt x="1922" y="620"/>
                </a:lnTo>
                <a:lnTo>
                  <a:pt x="1922" y="620"/>
                </a:lnTo>
                <a:lnTo>
                  <a:pt x="1922" y="620"/>
                </a:lnTo>
                <a:lnTo>
                  <a:pt x="1922" y="618"/>
                </a:lnTo>
                <a:lnTo>
                  <a:pt x="1920" y="616"/>
                </a:lnTo>
                <a:lnTo>
                  <a:pt x="1920" y="610"/>
                </a:lnTo>
                <a:lnTo>
                  <a:pt x="1918" y="600"/>
                </a:lnTo>
                <a:lnTo>
                  <a:pt x="1916" y="594"/>
                </a:lnTo>
                <a:lnTo>
                  <a:pt x="1916" y="590"/>
                </a:lnTo>
                <a:lnTo>
                  <a:pt x="1916" y="590"/>
                </a:lnTo>
                <a:lnTo>
                  <a:pt x="1916" y="588"/>
                </a:lnTo>
                <a:lnTo>
                  <a:pt x="1914" y="588"/>
                </a:lnTo>
                <a:lnTo>
                  <a:pt x="1912" y="588"/>
                </a:lnTo>
                <a:lnTo>
                  <a:pt x="1912" y="584"/>
                </a:lnTo>
                <a:lnTo>
                  <a:pt x="1910" y="580"/>
                </a:lnTo>
                <a:lnTo>
                  <a:pt x="1910" y="580"/>
                </a:lnTo>
                <a:lnTo>
                  <a:pt x="1908" y="580"/>
                </a:lnTo>
                <a:lnTo>
                  <a:pt x="1902" y="574"/>
                </a:lnTo>
                <a:lnTo>
                  <a:pt x="1900" y="570"/>
                </a:lnTo>
                <a:lnTo>
                  <a:pt x="1900" y="570"/>
                </a:lnTo>
                <a:lnTo>
                  <a:pt x="1898" y="570"/>
                </a:lnTo>
                <a:lnTo>
                  <a:pt x="1898" y="570"/>
                </a:lnTo>
                <a:lnTo>
                  <a:pt x="1898" y="570"/>
                </a:lnTo>
                <a:lnTo>
                  <a:pt x="1898" y="568"/>
                </a:lnTo>
                <a:lnTo>
                  <a:pt x="1896" y="564"/>
                </a:lnTo>
                <a:lnTo>
                  <a:pt x="1896" y="564"/>
                </a:lnTo>
                <a:lnTo>
                  <a:pt x="1896" y="564"/>
                </a:lnTo>
                <a:lnTo>
                  <a:pt x="1894" y="562"/>
                </a:lnTo>
                <a:lnTo>
                  <a:pt x="1894" y="558"/>
                </a:lnTo>
                <a:lnTo>
                  <a:pt x="1896" y="556"/>
                </a:lnTo>
                <a:lnTo>
                  <a:pt x="1898" y="552"/>
                </a:lnTo>
                <a:lnTo>
                  <a:pt x="1900" y="548"/>
                </a:lnTo>
                <a:lnTo>
                  <a:pt x="1900" y="548"/>
                </a:lnTo>
                <a:lnTo>
                  <a:pt x="1900" y="546"/>
                </a:lnTo>
                <a:lnTo>
                  <a:pt x="1900" y="542"/>
                </a:lnTo>
                <a:lnTo>
                  <a:pt x="1902" y="540"/>
                </a:lnTo>
                <a:lnTo>
                  <a:pt x="1902" y="540"/>
                </a:lnTo>
                <a:lnTo>
                  <a:pt x="1902" y="538"/>
                </a:lnTo>
                <a:lnTo>
                  <a:pt x="1902" y="532"/>
                </a:lnTo>
                <a:lnTo>
                  <a:pt x="1902" y="532"/>
                </a:lnTo>
                <a:lnTo>
                  <a:pt x="1902" y="530"/>
                </a:lnTo>
                <a:lnTo>
                  <a:pt x="1900" y="528"/>
                </a:lnTo>
                <a:lnTo>
                  <a:pt x="1900" y="528"/>
                </a:lnTo>
                <a:lnTo>
                  <a:pt x="1900" y="528"/>
                </a:lnTo>
                <a:lnTo>
                  <a:pt x="1900" y="528"/>
                </a:lnTo>
                <a:lnTo>
                  <a:pt x="1916" y="528"/>
                </a:lnTo>
                <a:lnTo>
                  <a:pt x="1916" y="528"/>
                </a:lnTo>
                <a:lnTo>
                  <a:pt x="1916" y="526"/>
                </a:lnTo>
                <a:lnTo>
                  <a:pt x="1922" y="524"/>
                </a:lnTo>
                <a:lnTo>
                  <a:pt x="1928" y="522"/>
                </a:lnTo>
                <a:lnTo>
                  <a:pt x="1928" y="522"/>
                </a:lnTo>
                <a:lnTo>
                  <a:pt x="1928" y="522"/>
                </a:lnTo>
                <a:lnTo>
                  <a:pt x="1932" y="520"/>
                </a:lnTo>
                <a:lnTo>
                  <a:pt x="1932" y="520"/>
                </a:lnTo>
                <a:lnTo>
                  <a:pt x="1934" y="520"/>
                </a:lnTo>
                <a:lnTo>
                  <a:pt x="1936" y="518"/>
                </a:lnTo>
                <a:lnTo>
                  <a:pt x="1936" y="518"/>
                </a:lnTo>
                <a:lnTo>
                  <a:pt x="1936" y="516"/>
                </a:lnTo>
                <a:lnTo>
                  <a:pt x="1936" y="516"/>
                </a:lnTo>
                <a:lnTo>
                  <a:pt x="1938" y="516"/>
                </a:lnTo>
                <a:lnTo>
                  <a:pt x="1938" y="514"/>
                </a:lnTo>
                <a:lnTo>
                  <a:pt x="1938" y="512"/>
                </a:lnTo>
                <a:lnTo>
                  <a:pt x="1940" y="510"/>
                </a:lnTo>
                <a:lnTo>
                  <a:pt x="1940" y="510"/>
                </a:lnTo>
                <a:lnTo>
                  <a:pt x="1940" y="508"/>
                </a:lnTo>
                <a:lnTo>
                  <a:pt x="1938" y="502"/>
                </a:lnTo>
                <a:lnTo>
                  <a:pt x="1938" y="502"/>
                </a:lnTo>
                <a:lnTo>
                  <a:pt x="1940" y="498"/>
                </a:lnTo>
                <a:lnTo>
                  <a:pt x="1940" y="498"/>
                </a:lnTo>
                <a:lnTo>
                  <a:pt x="1940" y="496"/>
                </a:lnTo>
                <a:lnTo>
                  <a:pt x="1940" y="492"/>
                </a:lnTo>
                <a:lnTo>
                  <a:pt x="1942" y="490"/>
                </a:lnTo>
                <a:lnTo>
                  <a:pt x="1946" y="482"/>
                </a:lnTo>
                <a:lnTo>
                  <a:pt x="1946" y="482"/>
                </a:lnTo>
                <a:lnTo>
                  <a:pt x="1946" y="480"/>
                </a:lnTo>
                <a:lnTo>
                  <a:pt x="1946" y="474"/>
                </a:lnTo>
                <a:lnTo>
                  <a:pt x="1948" y="472"/>
                </a:lnTo>
                <a:lnTo>
                  <a:pt x="1948" y="472"/>
                </a:lnTo>
                <a:lnTo>
                  <a:pt x="1948" y="470"/>
                </a:lnTo>
                <a:lnTo>
                  <a:pt x="1948" y="462"/>
                </a:lnTo>
                <a:lnTo>
                  <a:pt x="1948" y="462"/>
                </a:lnTo>
                <a:lnTo>
                  <a:pt x="1948" y="460"/>
                </a:lnTo>
                <a:lnTo>
                  <a:pt x="1946" y="460"/>
                </a:lnTo>
                <a:lnTo>
                  <a:pt x="1946" y="460"/>
                </a:lnTo>
                <a:lnTo>
                  <a:pt x="1946" y="458"/>
                </a:lnTo>
                <a:lnTo>
                  <a:pt x="1944" y="456"/>
                </a:lnTo>
                <a:lnTo>
                  <a:pt x="1942" y="454"/>
                </a:lnTo>
                <a:lnTo>
                  <a:pt x="1942" y="454"/>
                </a:lnTo>
                <a:lnTo>
                  <a:pt x="1940" y="454"/>
                </a:lnTo>
                <a:lnTo>
                  <a:pt x="1908" y="454"/>
                </a:lnTo>
                <a:lnTo>
                  <a:pt x="1900" y="452"/>
                </a:lnTo>
                <a:lnTo>
                  <a:pt x="1886" y="452"/>
                </a:lnTo>
                <a:lnTo>
                  <a:pt x="1886" y="452"/>
                </a:lnTo>
                <a:lnTo>
                  <a:pt x="1884" y="452"/>
                </a:lnTo>
                <a:lnTo>
                  <a:pt x="1878" y="454"/>
                </a:lnTo>
                <a:lnTo>
                  <a:pt x="1872" y="456"/>
                </a:lnTo>
                <a:lnTo>
                  <a:pt x="1872" y="456"/>
                </a:lnTo>
                <a:lnTo>
                  <a:pt x="1872" y="456"/>
                </a:lnTo>
                <a:lnTo>
                  <a:pt x="1870" y="456"/>
                </a:lnTo>
                <a:lnTo>
                  <a:pt x="1868" y="458"/>
                </a:lnTo>
                <a:lnTo>
                  <a:pt x="1868" y="458"/>
                </a:lnTo>
                <a:lnTo>
                  <a:pt x="1866" y="460"/>
                </a:lnTo>
                <a:lnTo>
                  <a:pt x="1866" y="460"/>
                </a:lnTo>
                <a:lnTo>
                  <a:pt x="1864" y="462"/>
                </a:lnTo>
                <a:lnTo>
                  <a:pt x="1864" y="464"/>
                </a:lnTo>
                <a:lnTo>
                  <a:pt x="1864" y="464"/>
                </a:lnTo>
                <a:lnTo>
                  <a:pt x="1864" y="464"/>
                </a:lnTo>
                <a:lnTo>
                  <a:pt x="1862" y="464"/>
                </a:lnTo>
                <a:lnTo>
                  <a:pt x="1860" y="468"/>
                </a:lnTo>
                <a:lnTo>
                  <a:pt x="1860" y="468"/>
                </a:lnTo>
                <a:lnTo>
                  <a:pt x="1860" y="470"/>
                </a:lnTo>
                <a:lnTo>
                  <a:pt x="1860" y="530"/>
                </a:lnTo>
                <a:lnTo>
                  <a:pt x="1860" y="530"/>
                </a:lnTo>
                <a:lnTo>
                  <a:pt x="1860" y="530"/>
                </a:lnTo>
                <a:lnTo>
                  <a:pt x="1862" y="540"/>
                </a:lnTo>
                <a:lnTo>
                  <a:pt x="1862" y="550"/>
                </a:lnTo>
                <a:lnTo>
                  <a:pt x="1862" y="550"/>
                </a:lnTo>
                <a:lnTo>
                  <a:pt x="1862" y="550"/>
                </a:lnTo>
                <a:lnTo>
                  <a:pt x="1864" y="560"/>
                </a:lnTo>
                <a:lnTo>
                  <a:pt x="1864" y="580"/>
                </a:lnTo>
                <a:lnTo>
                  <a:pt x="1862" y="580"/>
                </a:lnTo>
                <a:lnTo>
                  <a:pt x="1862" y="580"/>
                </a:lnTo>
                <a:lnTo>
                  <a:pt x="1862" y="580"/>
                </a:lnTo>
                <a:lnTo>
                  <a:pt x="1852" y="580"/>
                </a:lnTo>
                <a:lnTo>
                  <a:pt x="1852" y="580"/>
                </a:lnTo>
                <a:lnTo>
                  <a:pt x="1850" y="580"/>
                </a:lnTo>
                <a:lnTo>
                  <a:pt x="1848" y="582"/>
                </a:lnTo>
                <a:lnTo>
                  <a:pt x="1848" y="582"/>
                </a:lnTo>
                <a:lnTo>
                  <a:pt x="1848" y="584"/>
                </a:lnTo>
                <a:lnTo>
                  <a:pt x="1848" y="584"/>
                </a:lnTo>
                <a:lnTo>
                  <a:pt x="1846" y="586"/>
                </a:lnTo>
                <a:lnTo>
                  <a:pt x="1846" y="588"/>
                </a:lnTo>
                <a:lnTo>
                  <a:pt x="1844" y="592"/>
                </a:lnTo>
                <a:lnTo>
                  <a:pt x="1844" y="592"/>
                </a:lnTo>
                <a:lnTo>
                  <a:pt x="1842" y="594"/>
                </a:lnTo>
                <a:lnTo>
                  <a:pt x="1840" y="600"/>
                </a:lnTo>
                <a:lnTo>
                  <a:pt x="1840" y="598"/>
                </a:lnTo>
                <a:lnTo>
                  <a:pt x="1838" y="602"/>
                </a:lnTo>
                <a:lnTo>
                  <a:pt x="1838" y="602"/>
                </a:lnTo>
                <a:lnTo>
                  <a:pt x="1838" y="604"/>
                </a:lnTo>
                <a:lnTo>
                  <a:pt x="1838" y="608"/>
                </a:lnTo>
                <a:lnTo>
                  <a:pt x="1836" y="614"/>
                </a:lnTo>
                <a:lnTo>
                  <a:pt x="1836" y="614"/>
                </a:lnTo>
                <a:lnTo>
                  <a:pt x="1836" y="614"/>
                </a:lnTo>
                <a:lnTo>
                  <a:pt x="1836" y="626"/>
                </a:lnTo>
                <a:lnTo>
                  <a:pt x="1836" y="626"/>
                </a:lnTo>
                <a:lnTo>
                  <a:pt x="1836" y="626"/>
                </a:lnTo>
                <a:lnTo>
                  <a:pt x="1838" y="636"/>
                </a:lnTo>
                <a:lnTo>
                  <a:pt x="1838" y="636"/>
                </a:lnTo>
                <a:lnTo>
                  <a:pt x="1838" y="638"/>
                </a:lnTo>
                <a:lnTo>
                  <a:pt x="1842" y="644"/>
                </a:lnTo>
                <a:lnTo>
                  <a:pt x="1844" y="654"/>
                </a:lnTo>
                <a:lnTo>
                  <a:pt x="1844" y="654"/>
                </a:lnTo>
                <a:lnTo>
                  <a:pt x="1844" y="656"/>
                </a:lnTo>
                <a:lnTo>
                  <a:pt x="1848" y="664"/>
                </a:lnTo>
                <a:lnTo>
                  <a:pt x="1848" y="666"/>
                </a:lnTo>
                <a:lnTo>
                  <a:pt x="1848" y="666"/>
                </a:lnTo>
                <a:lnTo>
                  <a:pt x="1850" y="668"/>
                </a:lnTo>
                <a:lnTo>
                  <a:pt x="1852" y="668"/>
                </a:lnTo>
                <a:lnTo>
                  <a:pt x="1854" y="668"/>
                </a:lnTo>
                <a:lnTo>
                  <a:pt x="1858" y="670"/>
                </a:lnTo>
                <a:lnTo>
                  <a:pt x="1858" y="670"/>
                </a:lnTo>
                <a:lnTo>
                  <a:pt x="1858" y="670"/>
                </a:lnTo>
                <a:lnTo>
                  <a:pt x="1864" y="672"/>
                </a:lnTo>
                <a:lnTo>
                  <a:pt x="1870" y="676"/>
                </a:lnTo>
                <a:lnTo>
                  <a:pt x="1870" y="676"/>
                </a:lnTo>
                <a:lnTo>
                  <a:pt x="1872" y="676"/>
                </a:lnTo>
                <a:lnTo>
                  <a:pt x="1872" y="676"/>
                </a:lnTo>
                <a:lnTo>
                  <a:pt x="1872" y="678"/>
                </a:lnTo>
                <a:lnTo>
                  <a:pt x="1872" y="682"/>
                </a:lnTo>
                <a:lnTo>
                  <a:pt x="1874" y="682"/>
                </a:lnTo>
                <a:lnTo>
                  <a:pt x="1874" y="682"/>
                </a:lnTo>
                <a:lnTo>
                  <a:pt x="1874" y="686"/>
                </a:lnTo>
                <a:lnTo>
                  <a:pt x="1874" y="686"/>
                </a:lnTo>
                <a:lnTo>
                  <a:pt x="1876" y="688"/>
                </a:lnTo>
                <a:lnTo>
                  <a:pt x="1878" y="690"/>
                </a:lnTo>
                <a:lnTo>
                  <a:pt x="1882" y="694"/>
                </a:lnTo>
                <a:lnTo>
                  <a:pt x="1882" y="694"/>
                </a:lnTo>
                <a:lnTo>
                  <a:pt x="1884" y="694"/>
                </a:lnTo>
                <a:lnTo>
                  <a:pt x="1886" y="694"/>
                </a:lnTo>
                <a:lnTo>
                  <a:pt x="1888" y="696"/>
                </a:lnTo>
                <a:lnTo>
                  <a:pt x="1888" y="696"/>
                </a:lnTo>
                <a:lnTo>
                  <a:pt x="1888" y="696"/>
                </a:lnTo>
                <a:lnTo>
                  <a:pt x="1888" y="698"/>
                </a:lnTo>
                <a:lnTo>
                  <a:pt x="1888" y="698"/>
                </a:lnTo>
                <a:lnTo>
                  <a:pt x="1888" y="698"/>
                </a:lnTo>
                <a:lnTo>
                  <a:pt x="1890" y="704"/>
                </a:lnTo>
                <a:lnTo>
                  <a:pt x="1890" y="704"/>
                </a:lnTo>
                <a:lnTo>
                  <a:pt x="1890" y="706"/>
                </a:lnTo>
                <a:lnTo>
                  <a:pt x="1892" y="710"/>
                </a:lnTo>
                <a:lnTo>
                  <a:pt x="1892" y="710"/>
                </a:lnTo>
                <a:lnTo>
                  <a:pt x="1894" y="710"/>
                </a:lnTo>
                <a:lnTo>
                  <a:pt x="1896" y="712"/>
                </a:lnTo>
                <a:lnTo>
                  <a:pt x="1898" y="714"/>
                </a:lnTo>
                <a:lnTo>
                  <a:pt x="1900" y="716"/>
                </a:lnTo>
                <a:lnTo>
                  <a:pt x="1896" y="720"/>
                </a:lnTo>
                <a:lnTo>
                  <a:pt x="1896" y="720"/>
                </a:lnTo>
                <a:lnTo>
                  <a:pt x="1894" y="720"/>
                </a:lnTo>
                <a:lnTo>
                  <a:pt x="1894" y="722"/>
                </a:lnTo>
                <a:lnTo>
                  <a:pt x="1890" y="722"/>
                </a:lnTo>
                <a:lnTo>
                  <a:pt x="1890" y="722"/>
                </a:lnTo>
                <a:lnTo>
                  <a:pt x="1888" y="724"/>
                </a:lnTo>
                <a:lnTo>
                  <a:pt x="1886" y="726"/>
                </a:lnTo>
                <a:lnTo>
                  <a:pt x="1884" y="726"/>
                </a:lnTo>
                <a:lnTo>
                  <a:pt x="1884" y="726"/>
                </a:lnTo>
                <a:lnTo>
                  <a:pt x="1884" y="726"/>
                </a:lnTo>
                <a:lnTo>
                  <a:pt x="1882" y="728"/>
                </a:lnTo>
                <a:lnTo>
                  <a:pt x="1880" y="730"/>
                </a:lnTo>
                <a:lnTo>
                  <a:pt x="1878" y="732"/>
                </a:lnTo>
                <a:lnTo>
                  <a:pt x="1876" y="734"/>
                </a:lnTo>
                <a:lnTo>
                  <a:pt x="1874" y="734"/>
                </a:lnTo>
                <a:lnTo>
                  <a:pt x="1874" y="734"/>
                </a:lnTo>
                <a:lnTo>
                  <a:pt x="1874" y="734"/>
                </a:lnTo>
                <a:lnTo>
                  <a:pt x="1872" y="736"/>
                </a:lnTo>
                <a:lnTo>
                  <a:pt x="1868" y="738"/>
                </a:lnTo>
                <a:lnTo>
                  <a:pt x="1864" y="740"/>
                </a:lnTo>
                <a:lnTo>
                  <a:pt x="1862" y="740"/>
                </a:lnTo>
                <a:lnTo>
                  <a:pt x="1862" y="740"/>
                </a:lnTo>
                <a:lnTo>
                  <a:pt x="1862" y="740"/>
                </a:lnTo>
                <a:lnTo>
                  <a:pt x="1862" y="738"/>
                </a:lnTo>
                <a:lnTo>
                  <a:pt x="1860" y="736"/>
                </a:lnTo>
                <a:lnTo>
                  <a:pt x="1860" y="736"/>
                </a:lnTo>
                <a:lnTo>
                  <a:pt x="1860" y="736"/>
                </a:lnTo>
                <a:lnTo>
                  <a:pt x="1858" y="734"/>
                </a:lnTo>
                <a:lnTo>
                  <a:pt x="1858" y="734"/>
                </a:lnTo>
                <a:lnTo>
                  <a:pt x="1856" y="732"/>
                </a:lnTo>
                <a:lnTo>
                  <a:pt x="1856" y="730"/>
                </a:lnTo>
                <a:lnTo>
                  <a:pt x="1852" y="730"/>
                </a:lnTo>
                <a:lnTo>
                  <a:pt x="1850" y="730"/>
                </a:lnTo>
                <a:lnTo>
                  <a:pt x="1852" y="728"/>
                </a:lnTo>
                <a:lnTo>
                  <a:pt x="1858" y="726"/>
                </a:lnTo>
                <a:lnTo>
                  <a:pt x="1858" y="726"/>
                </a:lnTo>
                <a:lnTo>
                  <a:pt x="1858" y="726"/>
                </a:lnTo>
                <a:lnTo>
                  <a:pt x="1862" y="724"/>
                </a:lnTo>
                <a:lnTo>
                  <a:pt x="1864" y="724"/>
                </a:lnTo>
                <a:lnTo>
                  <a:pt x="1864" y="724"/>
                </a:lnTo>
                <a:lnTo>
                  <a:pt x="1866" y="724"/>
                </a:lnTo>
                <a:lnTo>
                  <a:pt x="1868" y="722"/>
                </a:lnTo>
                <a:lnTo>
                  <a:pt x="1870" y="720"/>
                </a:lnTo>
                <a:lnTo>
                  <a:pt x="1870" y="720"/>
                </a:lnTo>
                <a:lnTo>
                  <a:pt x="1870" y="718"/>
                </a:lnTo>
                <a:lnTo>
                  <a:pt x="1870" y="716"/>
                </a:lnTo>
                <a:lnTo>
                  <a:pt x="1872" y="716"/>
                </a:lnTo>
                <a:lnTo>
                  <a:pt x="1872" y="716"/>
                </a:lnTo>
                <a:lnTo>
                  <a:pt x="1872" y="714"/>
                </a:lnTo>
                <a:lnTo>
                  <a:pt x="1872" y="708"/>
                </a:lnTo>
                <a:lnTo>
                  <a:pt x="1872" y="708"/>
                </a:lnTo>
                <a:lnTo>
                  <a:pt x="1872" y="706"/>
                </a:lnTo>
                <a:lnTo>
                  <a:pt x="1870" y="704"/>
                </a:lnTo>
                <a:lnTo>
                  <a:pt x="1870" y="702"/>
                </a:lnTo>
                <a:lnTo>
                  <a:pt x="1870" y="702"/>
                </a:lnTo>
                <a:lnTo>
                  <a:pt x="1870" y="700"/>
                </a:lnTo>
                <a:lnTo>
                  <a:pt x="1866" y="696"/>
                </a:lnTo>
                <a:lnTo>
                  <a:pt x="1862" y="686"/>
                </a:lnTo>
                <a:lnTo>
                  <a:pt x="1862" y="686"/>
                </a:lnTo>
                <a:lnTo>
                  <a:pt x="1862" y="686"/>
                </a:lnTo>
                <a:lnTo>
                  <a:pt x="1856" y="678"/>
                </a:lnTo>
                <a:lnTo>
                  <a:pt x="1850" y="670"/>
                </a:lnTo>
                <a:lnTo>
                  <a:pt x="1850" y="670"/>
                </a:lnTo>
                <a:lnTo>
                  <a:pt x="1850" y="670"/>
                </a:lnTo>
                <a:lnTo>
                  <a:pt x="1846" y="666"/>
                </a:lnTo>
                <a:lnTo>
                  <a:pt x="1844" y="662"/>
                </a:lnTo>
                <a:lnTo>
                  <a:pt x="1844" y="662"/>
                </a:lnTo>
                <a:lnTo>
                  <a:pt x="1844" y="662"/>
                </a:lnTo>
                <a:lnTo>
                  <a:pt x="1840" y="658"/>
                </a:lnTo>
                <a:lnTo>
                  <a:pt x="1838" y="656"/>
                </a:lnTo>
                <a:lnTo>
                  <a:pt x="1838" y="656"/>
                </a:lnTo>
                <a:lnTo>
                  <a:pt x="1836" y="656"/>
                </a:lnTo>
                <a:lnTo>
                  <a:pt x="1834" y="656"/>
                </a:lnTo>
                <a:lnTo>
                  <a:pt x="1834" y="654"/>
                </a:lnTo>
                <a:lnTo>
                  <a:pt x="1834" y="654"/>
                </a:lnTo>
                <a:lnTo>
                  <a:pt x="1832" y="654"/>
                </a:lnTo>
                <a:lnTo>
                  <a:pt x="1822" y="654"/>
                </a:lnTo>
                <a:lnTo>
                  <a:pt x="1822" y="654"/>
                </a:lnTo>
                <a:lnTo>
                  <a:pt x="1820" y="654"/>
                </a:lnTo>
                <a:lnTo>
                  <a:pt x="1818" y="656"/>
                </a:lnTo>
                <a:lnTo>
                  <a:pt x="1814" y="658"/>
                </a:lnTo>
                <a:lnTo>
                  <a:pt x="1810" y="660"/>
                </a:lnTo>
                <a:lnTo>
                  <a:pt x="1810" y="660"/>
                </a:lnTo>
                <a:lnTo>
                  <a:pt x="1808" y="660"/>
                </a:lnTo>
                <a:lnTo>
                  <a:pt x="1806" y="664"/>
                </a:lnTo>
                <a:lnTo>
                  <a:pt x="1802" y="670"/>
                </a:lnTo>
                <a:lnTo>
                  <a:pt x="1796" y="676"/>
                </a:lnTo>
                <a:lnTo>
                  <a:pt x="1796" y="676"/>
                </a:lnTo>
                <a:lnTo>
                  <a:pt x="1794" y="676"/>
                </a:lnTo>
                <a:lnTo>
                  <a:pt x="1790" y="684"/>
                </a:lnTo>
                <a:lnTo>
                  <a:pt x="1790" y="686"/>
                </a:lnTo>
                <a:lnTo>
                  <a:pt x="1790" y="686"/>
                </a:lnTo>
                <a:lnTo>
                  <a:pt x="1788" y="688"/>
                </a:lnTo>
                <a:lnTo>
                  <a:pt x="1788" y="692"/>
                </a:lnTo>
                <a:lnTo>
                  <a:pt x="1788" y="692"/>
                </a:lnTo>
                <a:lnTo>
                  <a:pt x="1786" y="694"/>
                </a:lnTo>
                <a:lnTo>
                  <a:pt x="1786" y="698"/>
                </a:lnTo>
                <a:lnTo>
                  <a:pt x="1786" y="698"/>
                </a:lnTo>
                <a:lnTo>
                  <a:pt x="1788" y="700"/>
                </a:lnTo>
                <a:lnTo>
                  <a:pt x="1792" y="702"/>
                </a:lnTo>
                <a:lnTo>
                  <a:pt x="1792" y="702"/>
                </a:lnTo>
                <a:lnTo>
                  <a:pt x="1794" y="702"/>
                </a:lnTo>
                <a:lnTo>
                  <a:pt x="1796" y="702"/>
                </a:lnTo>
                <a:lnTo>
                  <a:pt x="1798" y="704"/>
                </a:lnTo>
                <a:lnTo>
                  <a:pt x="1798" y="704"/>
                </a:lnTo>
                <a:lnTo>
                  <a:pt x="1798" y="704"/>
                </a:lnTo>
                <a:lnTo>
                  <a:pt x="1806" y="710"/>
                </a:lnTo>
                <a:lnTo>
                  <a:pt x="1812" y="714"/>
                </a:lnTo>
                <a:lnTo>
                  <a:pt x="1814" y="714"/>
                </a:lnTo>
                <a:lnTo>
                  <a:pt x="1814" y="714"/>
                </a:lnTo>
                <a:lnTo>
                  <a:pt x="1812" y="716"/>
                </a:lnTo>
                <a:lnTo>
                  <a:pt x="1810" y="718"/>
                </a:lnTo>
                <a:lnTo>
                  <a:pt x="1808" y="720"/>
                </a:lnTo>
                <a:lnTo>
                  <a:pt x="1806" y="722"/>
                </a:lnTo>
                <a:lnTo>
                  <a:pt x="1806" y="722"/>
                </a:lnTo>
                <a:lnTo>
                  <a:pt x="1804" y="724"/>
                </a:lnTo>
                <a:lnTo>
                  <a:pt x="1804" y="724"/>
                </a:lnTo>
                <a:lnTo>
                  <a:pt x="1804" y="726"/>
                </a:lnTo>
                <a:lnTo>
                  <a:pt x="1804" y="726"/>
                </a:lnTo>
                <a:lnTo>
                  <a:pt x="1802" y="726"/>
                </a:lnTo>
                <a:lnTo>
                  <a:pt x="1800" y="730"/>
                </a:lnTo>
                <a:lnTo>
                  <a:pt x="1800" y="730"/>
                </a:lnTo>
                <a:lnTo>
                  <a:pt x="1800" y="732"/>
                </a:lnTo>
                <a:lnTo>
                  <a:pt x="1800" y="734"/>
                </a:lnTo>
                <a:lnTo>
                  <a:pt x="1800" y="734"/>
                </a:lnTo>
                <a:lnTo>
                  <a:pt x="1798" y="736"/>
                </a:lnTo>
                <a:lnTo>
                  <a:pt x="1798" y="740"/>
                </a:lnTo>
                <a:lnTo>
                  <a:pt x="1798" y="740"/>
                </a:lnTo>
                <a:lnTo>
                  <a:pt x="1798" y="740"/>
                </a:lnTo>
                <a:lnTo>
                  <a:pt x="1800" y="746"/>
                </a:lnTo>
                <a:lnTo>
                  <a:pt x="1800" y="746"/>
                </a:lnTo>
                <a:lnTo>
                  <a:pt x="1800" y="746"/>
                </a:lnTo>
                <a:lnTo>
                  <a:pt x="1798" y="748"/>
                </a:lnTo>
                <a:lnTo>
                  <a:pt x="1798" y="750"/>
                </a:lnTo>
                <a:lnTo>
                  <a:pt x="1792" y="752"/>
                </a:lnTo>
                <a:lnTo>
                  <a:pt x="1792" y="752"/>
                </a:lnTo>
                <a:lnTo>
                  <a:pt x="1792" y="752"/>
                </a:lnTo>
                <a:lnTo>
                  <a:pt x="1784" y="756"/>
                </a:lnTo>
                <a:lnTo>
                  <a:pt x="1778" y="756"/>
                </a:lnTo>
                <a:lnTo>
                  <a:pt x="1774" y="756"/>
                </a:lnTo>
                <a:lnTo>
                  <a:pt x="1774" y="756"/>
                </a:lnTo>
                <a:lnTo>
                  <a:pt x="1772" y="758"/>
                </a:lnTo>
                <a:lnTo>
                  <a:pt x="1768" y="758"/>
                </a:lnTo>
                <a:lnTo>
                  <a:pt x="1756" y="758"/>
                </a:lnTo>
                <a:lnTo>
                  <a:pt x="1752" y="758"/>
                </a:lnTo>
                <a:lnTo>
                  <a:pt x="1752" y="758"/>
                </a:lnTo>
                <a:lnTo>
                  <a:pt x="1752" y="758"/>
                </a:lnTo>
                <a:lnTo>
                  <a:pt x="1746" y="756"/>
                </a:lnTo>
                <a:lnTo>
                  <a:pt x="1740" y="752"/>
                </a:lnTo>
                <a:lnTo>
                  <a:pt x="1742" y="752"/>
                </a:lnTo>
                <a:lnTo>
                  <a:pt x="1738" y="748"/>
                </a:lnTo>
                <a:lnTo>
                  <a:pt x="1738" y="748"/>
                </a:lnTo>
                <a:lnTo>
                  <a:pt x="1736" y="748"/>
                </a:lnTo>
                <a:lnTo>
                  <a:pt x="1732" y="746"/>
                </a:lnTo>
                <a:lnTo>
                  <a:pt x="1732" y="746"/>
                </a:lnTo>
                <a:lnTo>
                  <a:pt x="1732" y="744"/>
                </a:lnTo>
                <a:lnTo>
                  <a:pt x="1730" y="744"/>
                </a:lnTo>
                <a:lnTo>
                  <a:pt x="1720" y="742"/>
                </a:lnTo>
                <a:lnTo>
                  <a:pt x="1720" y="742"/>
                </a:lnTo>
                <a:lnTo>
                  <a:pt x="1720" y="740"/>
                </a:lnTo>
                <a:lnTo>
                  <a:pt x="1710" y="740"/>
                </a:lnTo>
                <a:lnTo>
                  <a:pt x="1704" y="738"/>
                </a:lnTo>
                <a:lnTo>
                  <a:pt x="1704" y="738"/>
                </a:lnTo>
                <a:lnTo>
                  <a:pt x="1700" y="736"/>
                </a:lnTo>
                <a:lnTo>
                  <a:pt x="1698" y="734"/>
                </a:lnTo>
                <a:lnTo>
                  <a:pt x="1696" y="732"/>
                </a:lnTo>
                <a:lnTo>
                  <a:pt x="1694" y="730"/>
                </a:lnTo>
                <a:lnTo>
                  <a:pt x="1692" y="728"/>
                </a:lnTo>
                <a:lnTo>
                  <a:pt x="1688" y="722"/>
                </a:lnTo>
                <a:lnTo>
                  <a:pt x="1686" y="716"/>
                </a:lnTo>
                <a:lnTo>
                  <a:pt x="1686" y="716"/>
                </a:lnTo>
                <a:lnTo>
                  <a:pt x="1686" y="716"/>
                </a:lnTo>
                <a:lnTo>
                  <a:pt x="1682" y="708"/>
                </a:lnTo>
                <a:lnTo>
                  <a:pt x="1680" y="702"/>
                </a:lnTo>
                <a:lnTo>
                  <a:pt x="1680" y="702"/>
                </a:lnTo>
                <a:lnTo>
                  <a:pt x="1680" y="702"/>
                </a:lnTo>
                <a:lnTo>
                  <a:pt x="1676" y="696"/>
                </a:lnTo>
                <a:lnTo>
                  <a:pt x="1676" y="696"/>
                </a:lnTo>
                <a:lnTo>
                  <a:pt x="1676" y="696"/>
                </a:lnTo>
                <a:lnTo>
                  <a:pt x="1674" y="694"/>
                </a:lnTo>
                <a:lnTo>
                  <a:pt x="1674" y="692"/>
                </a:lnTo>
                <a:lnTo>
                  <a:pt x="1674" y="692"/>
                </a:lnTo>
                <a:lnTo>
                  <a:pt x="1674" y="690"/>
                </a:lnTo>
                <a:lnTo>
                  <a:pt x="1678" y="694"/>
                </a:lnTo>
                <a:lnTo>
                  <a:pt x="1678" y="694"/>
                </a:lnTo>
                <a:lnTo>
                  <a:pt x="1680" y="694"/>
                </a:lnTo>
                <a:lnTo>
                  <a:pt x="1680" y="694"/>
                </a:lnTo>
                <a:lnTo>
                  <a:pt x="1686" y="700"/>
                </a:lnTo>
                <a:lnTo>
                  <a:pt x="1686" y="700"/>
                </a:lnTo>
                <a:lnTo>
                  <a:pt x="1686" y="700"/>
                </a:lnTo>
                <a:lnTo>
                  <a:pt x="1696" y="704"/>
                </a:lnTo>
                <a:lnTo>
                  <a:pt x="1704" y="706"/>
                </a:lnTo>
                <a:lnTo>
                  <a:pt x="1714" y="708"/>
                </a:lnTo>
                <a:lnTo>
                  <a:pt x="1724" y="708"/>
                </a:lnTo>
                <a:lnTo>
                  <a:pt x="1724" y="708"/>
                </a:lnTo>
                <a:lnTo>
                  <a:pt x="1724" y="708"/>
                </a:lnTo>
                <a:lnTo>
                  <a:pt x="1730" y="706"/>
                </a:lnTo>
                <a:lnTo>
                  <a:pt x="1738" y="704"/>
                </a:lnTo>
                <a:lnTo>
                  <a:pt x="1744" y="702"/>
                </a:lnTo>
                <a:lnTo>
                  <a:pt x="1744" y="702"/>
                </a:lnTo>
                <a:lnTo>
                  <a:pt x="1746" y="702"/>
                </a:lnTo>
                <a:lnTo>
                  <a:pt x="1746" y="700"/>
                </a:lnTo>
                <a:lnTo>
                  <a:pt x="1750" y="700"/>
                </a:lnTo>
                <a:lnTo>
                  <a:pt x="1750" y="700"/>
                </a:lnTo>
                <a:lnTo>
                  <a:pt x="1752" y="700"/>
                </a:lnTo>
                <a:lnTo>
                  <a:pt x="1752" y="698"/>
                </a:lnTo>
                <a:lnTo>
                  <a:pt x="1752" y="682"/>
                </a:lnTo>
                <a:lnTo>
                  <a:pt x="1752" y="682"/>
                </a:lnTo>
                <a:lnTo>
                  <a:pt x="1752" y="680"/>
                </a:lnTo>
                <a:lnTo>
                  <a:pt x="1750" y="678"/>
                </a:lnTo>
                <a:lnTo>
                  <a:pt x="1750" y="676"/>
                </a:lnTo>
                <a:lnTo>
                  <a:pt x="1750" y="676"/>
                </a:lnTo>
                <a:lnTo>
                  <a:pt x="1750" y="674"/>
                </a:lnTo>
                <a:lnTo>
                  <a:pt x="1748" y="672"/>
                </a:lnTo>
                <a:lnTo>
                  <a:pt x="1746" y="670"/>
                </a:lnTo>
                <a:lnTo>
                  <a:pt x="1744" y="668"/>
                </a:lnTo>
                <a:lnTo>
                  <a:pt x="1744" y="666"/>
                </a:lnTo>
                <a:lnTo>
                  <a:pt x="1744" y="666"/>
                </a:lnTo>
                <a:lnTo>
                  <a:pt x="1744" y="664"/>
                </a:lnTo>
                <a:lnTo>
                  <a:pt x="1742" y="662"/>
                </a:lnTo>
                <a:lnTo>
                  <a:pt x="1742" y="660"/>
                </a:lnTo>
                <a:lnTo>
                  <a:pt x="1742" y="660"/>
                </a:lnTo>
                <a:lnTo>
                  <a:pt x="1746" y="662"/>
                </a:lnTo>
                <a:lnTo>
                  <a:pt x="1746" y="662"/>
                </a:lnTo>
                <a:lnTo>
                  <a:pt x="1746" y="662"/>
                </a:lnTo>
                <a:lnTo>
                  <a:pt x="1752" y="666"/>
                </a:lnTo>
                <a:lnTo>
                  <a:pt x="1756" y="668"/>
                </a:lnTo>
                <a:lnTo>
                  <a:pt x="1756" y="668"/>
                </a:lnTo>
                <a:lnTo>
                  <a:pt x="1756" y="668"/>
                </a:lnTo>
                <a:lnTo>
                  <a:pt x="1756" y="668"/>
                </a:lnTo>
                <a:lnTo>
                  <a:pt x="1758" y="670"/>
                </a:lnTo>
                <a:lnTo>
                  <a:pt x="1760" y="670"/>
                </a:lnTo>
                <a:lnTo>
                  <a:pt x="1766" y="670"/>
                </a:lnTo>
                <a:lnTo>
                  <a:pt x="1766" y="670"/>
                </a:lnTo>
                <a:lnTo>
                  <a:pt x="1768" y="670"/>
                </a:lnTo>
                <a:lnTo>
                  <a:pt x="1770" y="668"/>
                </a:lnTo>
                <a:lnTo>
                  <a:pt x="1770" y="668"/>
                </a:lnTo>
                <a:lnTo>
                  <a:pt x="1770" y="666"/>
                </a:lnTo>
                <a:lnTo>
                  <a:pt x="1768" y="658"/>
                </a:lnTo>
                <a:lnTo>
                  <a:pt x="1768" y="650"/>
                </a:lnTo>
                <a:lnTo>
                  <a:pt x="1768" y="650"/>
                </a:lnTo>
                <a:lnTo>
                  <a:pt x="1768" y="650"/>
                </a:lnTo>
                <a:lnTo>
                  <a:pt x="1766" y="644"/>
                </a:lnTo>
                <a:lnTo>
                  <a:pt x="1766" y="644"/>
                </a:lnTo>
                <a:lnTo>
                  <a:pt x="1766" y="642"/>
                </a:lnTo>
                <a:lnTo>
                  <a:pt x="1762" y="638"/>
                </a:lnTo>
                <a:lnTo>
                  <a:pt x="1760" y="634"/>
                </a:lnTo>
                <a:lnTo>
                  <a:pt x="1760" y="634"/>
                </a:lnTo>
                <a:lnTo>
                  <a:pt x="1760" y="632"/>
                </a:lnTo>
                <a:lnTo>
                  <a:pt x="1756" y="628"/>
                </a:lnTo>
                <a:lnTo>
                  <a:pt x="1744" y="620"/>
                </a:lnTo>
                <a:lnTo>
                  <a:pt x="1736" y="614"/>
                </a:lnTo>
                <a:lnTo>
                  <a:pt x="1738" y="614"/>
                </a:lnTo>
                <a:lnTo>
                  <a:pt x="1730" y="606"/>
                </a:lnTo>
                <a:lnTo>
                  <a:pt x="1726" y="602"/>
                </a:lnTo>
                <a:lnTo>
                  <a:pt x="1722" y="598"/>
                </a:lnTo>
                <a:lnTo>
                  <a:pt x="1720" y="594"/>
                </a:lnTo>
                <a:lnTo>
                  <a:pt x="1720" y="594"/>
                </a:lnTo>
                <a:lnTo>
                  <a:pt x="1720" y="592"/>
                </a:lnTo>
                <a:lnTo>
                  <a:pt x="1718" y="590"/>
                </a:lnTo>
                <a:lnTo>
                  <a:pt x="1722" y="586"/>
                </a:lnTo>
                <a:lnTo>
                  <a:pt x="1722" y="586"/>
                </a:lnTo>
                <a:lnTo>
                  <a:pt x="1722" y="584"/>
                </a:lnTo>
                <a:lnTo>
                  <a:pt x="1724" y="576"/>
                </a:lnTo>
                <a:lnTo>
                  <a:pt x="1724" y="566"/>
                </a:lnTo>
                <a:lnTo>
                  <a:pt x="1726" y="556"/>
                </a:lnTo>
                <a:lnTo>
                  <a:pt x="1726" y="556"/>
                </a:lnTo>
                <a:lnTo>
                  <a:pt x="1726" y="556"/>
                </a:lnTo>
                <a:lnTo>
                  <a:pt x="1724" y="548"/>
                </a:lnTo>
                <a:lnTo>
                  <a:pt x="1724" y="532"/>
                </a:lnTo>
                <a:lnTo>
                  <a:pt x="1722" y="524"/>
                </a:lnTo>
                <a:lnTo>
                  <a:pt x="1720" y="518"/>
                </a:lnTo>
                <a:lnTo>
                  <a:pt x="1720" y="512"/>
                </a:lnTo>
                <a:lnTo>
                  <a:pt x="1720" y="512"/>
                </a:lnTo>
                <a:lnTo>
                  <a:pt x="1720" y="512"/>
                </a:lnTo>
                <a:lnTo>
                  <a:pt x="1720" y="510"/>
                </a:lnTo>
                <a:lnTo>
                  <a:pt x="1720" y="510"/>
                </a:lnTo>
                <a:lnTo>
                  <a:pt x="1720" y="510"/>
                </a:lnTo>
                <a:lnTo>
                  <a:pt x="1720" y="508"/>
                </a:lnTo>
                <a:lnTo>
                  <a:pt x="1724" y="506"/>
                </a:lnTo>
                <a:lnTo>
                  <a:pt x="1728" y="504"/>
                </a:lnTo>
                <a:lnTo>
                  <a:pt x="1732" y="502"/>
                </a:lnTo>
                <a:lnTo>
                  <a:pt x="1732" y="502"/>
                </a:lnTo>
                <a:lnTo>
                  <a:pt x="1734" y="502"/>
                </a:lnTo>
                <a:lnTo>
                  <a:pt x="1736" y="500"/>
                </a:lnTo>
                <a:lnTo>
                  <a:pt x="1736" y="500"/>
                </a:lnTo>
                <a:lnTo>
                  <a:pt x="1736" y="498"/>
                </a:lnTo>
                <a:lnTo>
                  <a:pt x="1736" y="468"/>
                </a:lnTo>
                <a:lnTo>
                  <a:pt x="1736" y="468"/>
                </a:lnTo>
                <a:lnTo>
                  <a:pt x="1736" y="466"/>
                </a:lnTo>
                <a:lnTo>
                  <a:pt x="1734" y="464"/>
                </a:lnTo>
                <a:lnTo>
                  <a:pt x="1734" y="464"/>
                </a:lnTo>
                <a:lnTo>
                  <a:pt x="1732" y="464"/>
                </a:lnTo>
                <a:lnTo>
                  <a:pt x="1728" y="462"/>
                </a:lnTo>
                <a:lnTo>
                  <a:pt x="1724" y="460"/>
                </a:lnTo>
                <a:lnTo>
                  <a:pt x="1724" y="460"/>
                </a:lnTo>
                <a:lnTo>
                  <a:pt x="1724" y="460"/>
                </a:lnTo>
                <a:lnTo>
                  <a:pt x="1708" y="460"/>
                </a:lnTo>
                <a:lnTo>
                  <a:pt x="1708" y="460"/>
                </a:lnTo>
                <a:lnTo>
                  <a:pt x="1706" y="460"/>
                </a:lnTo>
                <a:lnTo>
                  <a:pt x="1704" y="462"/>
                </a:lnTo>
                <a:lnTo>
                  <a:pt x="1700" y="462"/>
                </a:lnTo>
                <a:lnTo>
                  <a:pt x="1700" y="462"/>
                </a:lnTo>
                <a:lnTo>
                  <a:pt x="1698" y="462"/>
                </a:lnTo>
                <a:lnTo>
                  <a:pt x="1694" y="464"/>
                </a:lnTo>
                <a:lnTo>
                  <a:pt x="1694" y="464"/>
                </a:lnTo>
                <a:lnTo>
                  <a:pt x="1694" y="464"/>
                </a:lnTo>
                <a:lnTo>
                  <a:pt x="1690" y="466"/>
                </a:lnTo>
                <a:lnTo>
                  <a:pt x="1690" y="466"/>
                </a:lnTo>
                <a:lnTo>
                  <a:pt x="1688" y="466"/>
                </a:lnTo>
                <a:lnTo>
                  <a:pt x="1688" y="468"/>
                </a:lnTo>
                <a:lnTo>
                  <a:pt x="1688" y="478"/>
                </a:lnTo>
                <a:lnTo>
                  <a:pt x="1678" y="478"/>
                </a:lnTo>
                <a:lnTo>
                  <a:pt x="1678" y="478"/>
                </a:lnTo>
                <a:lnTo>
                  <a:pt x="1676" y="478"/>
                </a:lnTo>
                <a:lnTo>
                  <a:pt x="1670" y="480"/>
                </a:lnTo>
                <a:lnTo>
                  <a:pt x="1664" y="482"/>
                </a:lnTo>
                <a:lnTo>
                  <a:pt x="1658" y="484"/>
                </a:lnTo>
                <a:lnTo>
                  <a:pt x="1652" y="484"/>
                </a:lnTo>
                <a:lnTo>
                  <a:pt x="1652" y="484"/>
                </a:lnTo>
                <a:lnTo>
                  <a:pt x="1650" y="484"/>
                </a:lnTo>
                <a:lnTo>
                  <a:pt x="1648" y="486"/>
                </a:lnTo>
                <a:lnTo>
                  <a:pt x="1642" y="486"/>
                </a:lnTo>
                <a:lnTo>
                  <a:pt x="1642" y="486"/>
                </a:lnTo>
                <a:lnTo>
                  <a:pt x="1640" y="486"/>
                </a:lnTo>
                <a:lnTo>
                  <a:pt x="1638" y="488"/>
                </a:lnTo>
                <a:lnTo>
                  <a:pt x="1630" y="488"/>
                </a:lnTo>
                <a:lnTo>
                  <a:pt x="1630" y="488"/>
                </a:lnTo>
                <a:lnTo>
                  <a:pt x="1628" y="488"/>
                </a:lnTo>
                <a:lnTo>
                  <a:pt x="1626" y="490"/>
                </a:lnTo>
                <a:lnTo>
                  <a:pt x="1626" y="492"/>
                </a:lnTo>
                <a:lnTo>
                  <a:pt x="1626" y="490"/>
                </a:lnTo>
                <a:lnTo>
                  <a:pt x="1626" y="490"/>
                </a:lnTo>
                <a:lnTo>
                  <a:pt x="1624" y="490"/>
                </a:lnTo>
                <a:lnTo>
                  <a:pt x="1616" y="486"/>
                </a:lnTo>
                <a:lnTo>
                  <a:pt x="1608" y="482"/>
                </a:lnTo>
                <a:lnTo>
                  <a:pt x="1600" y="476"/>
                </a:lnTo>
                <a:lnTo>
                  <a:pt x="1600" y="474"/>
                </a:lnTo>
                <a:lnTo>
                  <a:pt x="1600" y="474"/>
                </a:lnTo>
                <a:lnTo>
                  <a:pt x="1598" y="474"/>
                </a:lnTo>
                <a:lnTo>
                  <a:pt x="1596" y="472"/>
                </a:lnTo>
                <a:lnTo>
                  <a:pt x="1594" y="468"/>
                </a:lnTo>
                <a:lnTo>
                  <a:pt x="1592" y="466"/>
                </a:lnTo>
                <a:lnTo>
                  <a:pt x="1592" y="462"/>
                </a:lnTo>
                <a:lnTo>
                  <a:pt x="1592" y="462"/>
                </a:lnTo>
                <a:lnTo>
                  <a:pt x="1592" y="462"/>
                </a:lnTo>
                <a:lnTo>
                  <a:pt x="1590" y="456"/>
                </a:lnTo>
                <a:lnTo>
                  <a:pt x="1590" y="456"/>
                </a:lnTo>
                <a:lnTo>
                  <a:pt x="1588" y="454"/>
                </a:lnTo>
                <a:lnTo>
                  <a:pt x="1588" y="454"/>
                </a:lnTo>
                <a:lnTo>
                  <a:pt x="1586" y="452"/>
                </a:lnTo>
                <a:lnTo>
                  <a:pt x="1580" y="452"/>
                </a:lnTo>
                <a:lnTo>
                  <a:pt x="1580" y="448"/>
                </a:lnTo>
                <a:lnTo>
                  <a:pt x="1580" y="448"/>
                </a:lnTo>
                <a:lnTo>
                  <a:pt x="1580" y="448"/>
                </a:lnTo>
                <a:lnTo>
                  <a:pt x="1578" y="442"/>
                </a:lnTo>
                <a:lnTo>
                  <a:pt x="1578" y="444"/>
                </a:lnTo>
                <a:lnTo>
                  <a:pt x="1576" y="438"/>
                </a:lnTo>
                <a:lnTo>
                  <a:pt x="1574" y="432"/>
                </a:lnTo>
                <a:lnTo>
                  <a:pt x="1574" y="432"/>
                </a:lnTo>
                <a:lnTo>
                  <a:pt x="1574" y="430"/>
                </a:lnTo>
                <a:lnTo>
                  <a:pt x="1570" y="424"/>
                </a:lnTo>
                <a:lnTo>
                  <a:pt x="1570" y="424"/>
                </a:lnTo>
                <a:lnTo>
                  <a:pt x="1570" y="424"/>
                </a:lnTo>
                <a:lnTo>
                  <a:pt x="1566" y="420"/>
                </a:lnTo>
                <a:lnTo>
                  <a:pt x="1564" y="416"/>
                </a:lnTo>
                <a:lnTo>
                  <a:pt x="1564" y="416"/>
                </a:lnTo>
                <a:lnTo>
                  <a:pt x="1564" y="416"/>
                </a:lnTo>
                <a:lnTo>
                  <a:pt x="1562" y="412"/>
                </a:lnTo>
                <a:lnTo>
                  <a:pt x="1562" y="400"/>
                </a:lnTo>
                <a:lnTo>
                  <a:pt x="1562" y="400"/>
                </a:lnTo>
                <a:lnTo>
                  <a:pt x="1562" y="398"/>
                </a:lnTo>
                <a:lnTo>
                  <a:pt x="1560" y="396"/>
                </a:lnTo>
                <a:lnTo>
                  <a:pt x="1558" y="394"/>
                </a:lnTo>
                <a:lnTo>
                  <a:pt x="1556" y="392"/>
                </a:lnTo>
                <a:lnTo>
                  <a:pt x="1556" y="392"/>
                </a:lnTo>
                <a:lnTo>
                  <a:pt x="1554" y="392"/>
                </a:lnTo>
                <a:lnTo>
                  <a:pt x="1548" y="392"/>
                </a:lnTo>
                <a:lnTo>
                  <a:pt x="1548" y="392"/>
                </a:lnTo>
                <a:lnTo>
                  <a:pt x="1546" y="392"/>
                </a:lnTo>
                <a:lnTo>
                  <a:pt x="1544" y="394"/>
                </a:lnTo>
                <a:lnTo>
                  <a:pt x="1542" y="394"/>
                </a:lnTo>
                <a:lnTo>
                  <a:pt x="1542" y="394"/>
                </a:lnTo>
                <a:lnTo>
                  <a:pt x="1540" y="394"/>
                </a:lnTo>
                <a:lnTo>
                  <a:pt x="1538" y="396"/>
                </a:lnTo>
                <a:lnTo>
                  <a:pt x="1536" y="396"/>
                </a:lnTo>
                <a:lnTo>
                  <a:pt x="1536" y="396"/>
                </a:lnTo>
                <a:lnTo>
                  <a:pt x="1536" y="396"/>
                </a:lnTo>
                <a:lnTo>
                  <a:pt x="1534" y="394"/>
                </a:lnTo>
                <a:lnTo>
                  <a:pt x="1532" y="392"/>
                </a:lnTo>
                <a:lnTo>
                  <a:pt x="1528" y="388"/>
                </a:lnTo>
                <a:lnTo>
                  <a:pt x="1528" y="388"/>
                </a:lnTo>
                <a:lnTo>
                  <a:pt x="1526" y="388"/>
                </a:lnTo>
                <a:lnTo>
                  <a:pt x="1522" y="386"/>
                </a:lnTo>
                <a:lnTo>
                  <a:pt x="1520" y="382"/>
                </a:lnTo>
                <a:lnTo>
                  <a:pt x="1518" y="380"/>
                </a:lnTo>
                <a:lnTo>
                  <a:pt x="1516" y="380"/>
                </a:lnTo>
                <a:lnTo>
                  <a:pt x="1516" y="370"/>
                </a:lnTo>
                <a:lnTo>
                  <a:pt x="1516" y="370"/>
                </a:lnTo>
                <a:lnTo>
                  <a:pt x="1516" y="368"/>
                </a:lnTo>
                <a:lnTo>
                  <a:pt x="1514" y="366"/>
                </a:lnTo>
                <a:lnTo>
                  <a:pt x="1514" y="366"/>
                </a:lnTo>
                <a:lnTo>
                  <a:pt x="1512" y="366"/>
                </a:lnTo>
                <a:lnTo>
                  <a:pt x="1508" y="366"/>
                </a:lnTo>
                <a:lnTo>
                  <a:pt x="1508" y="366"/>
                </a:lnTo>
                <a:lnTo>
                  <a:pt x="1506" y="366"/>
                </a:lnTo>
                <a:lnTo>
                  <a:pt x="1504" y="368"/>
                </a:lnTo>
                <a:lnTo>
                  <a:pt x="1502" y="368"/>
                </a:lnTo>
                <a:lnTo>
                  <a:pt x="1502" y="368"/>
                </a:lnTo>
                <a:lnTo>
                  <a:pt x="1500" y="368"/>
                </a:lnTo>
                <a:lnTo>
                  <a:pt x="1496" y="370"/>
                </a:lnTo>
                <a:lnTo>
                  <a:pt x="1484" y="370"/>
                </a:lnTo>
                <a:lnTo>
                  <a:pt x="1484" y="368"/>
                </a:lnTo>
                <a:lnTo>
                  <a:pt x="1484" y="368"/>
                </a:lnTo>
                <a:lnTo>
                  <a:pt x="1482" y="368"/>
                </a:lnTo>
                <a:lnTo>
                  <a:pt x="1470" y="366"/>
                </a:lnTo>
                <a:lnTo>
                  <a:pt x="1470" y="366"/>
                </a:lnTo>
                <a:lnTo>
                  <a:pt x="1464" y="364"/>
                </a:lnTo>
                <a:lnTo>
                  <a:pt x="1464" y="362"/>
                </a:lnTo>
                <a:lnTo>
                  <a:pt x="1464" y="362"/>
                </a:lnTo>
                <a:lnTo>
                  <a:pt x="1462" y="362"/>
                </a:lnTo>
                <a:lnTo>
                  <a:pt x="1456" y="362"/>
                </a:lnTo>
                <a:lnTo>
                  <a:pt x="1456" y="362"/>
                </a:lnTo>
                <a:lnTo>
                  <a:pt x="1454" y="362"/>
                </a:lnTo>
                <a:lnTo>
                  <a:pt x="1452" y="364"/>
                </a:lnTo>
                <a:lnTo>
                  <a:pt x="1452" y="400"/>
                </a:lnTo>
                <a:lnTo>
                  <a:pt x="1450" y="402"/>
                </a:lnTo>
                <a:lnTo>
                  <a:pt x="1444" y="406"/>
                </a:lnTo>
                <a:lnTo>
                  <a:pt x="1434" y="414"/>
                </a:lnTo>
                <a:lnTo>
                  <a:pt x="1424" y="422"/>
                </a:lnTo>
                <a:lnTo>
                  <a:pt x="1414" y="430"/>
                </a:lnTo>
                <a:lnTo>
                  <a:pt x="1398" y="448"/>
                </a:lnTo>
                <a:lnTo>
                  <a:pt x="1390" y="456"/>
                </a:lnTo>
                <a:lnTo>
                  <a:pt x="1384" y="464"/>
                </a:lnTo>
                <a:lnTo>
                  <a:pt x="1384" y="464"/>
                </a:lnTo>
                <a:lnTo>
                  <a:pt x="1382" y="466"/>
                </a:lnTo>
                <a:lnTo>
                  <a:pt x="1382" y="470"/>
                </a:lnTo>
                <a:lnTo>
                  <a:pt x="1382" y="470"/>
                </a:lnTo>
                <a:lnTo>
                  <a:pt x="1384" y="472"/>
                </a:lnTo>
                <a:lnTo>
                  <a:pt x="1386" y="474"/>
                </a:lnTo>
                <a:lnTo>
                  <a:pt x="1386" y="474"/>
                </a:lnTo>
                <a:lnTo>
                  <a:pt x="1386" y="476"/>
                </a:lnTo>
                <a:lnTo>
                  <a:pt x="1392" y="476"/>
                </a:lnTo>
                <a:lnTo>
                  <a:pt x="1398" y="476"/>
                </a:lnTo>
                <a:lnTo>
                  <a:pt x="1398" y="478"/>
                </a:lnTo>
                <a:lnTo>
                  <a:pt x="1400" y="482"/>
                </a:lnTo>
                <a:lnTo>
                  <a:pt x="1402" y="486"/>
                </a:lnTo>
                <a:lnTo>
                  <a:pt x="1404" y="490"/>
                </a:lnTo>
                <a:lnTo>
                  <a:pt x="1404" y="496"/>
                </a:lnTo>
                <a:lnTo>
                  <a:pt x="1404" y="496"/>
                </a:lnTo>
                <a:lnTo>
                  <a:pt x="1404" y="498"/>
                </a:lnTo>
                <a:lnTo>
                  <a:pt x="1406" y="502"/>
                </a:lnTo>
                <a:lnTo>
                  <a:pt x="1406" y="506"/>
                </a:lnTo>
                <a:lnTo>
                  <a:pt x="1404" y="508"/>
                </a:lnTo>
                <a:lnTo>
                  <a:pt x="1404" y="508"/>
                </a:lnTo>
                <a:lnTo>
                  <a:pt x="1404" y="510"/>
                </a:lnTo>
                <a:lnTo>
                  <a:pt x="1404" y="516"/>
                </a:lnTo>
                <a:lnTo>
                  <a:pt x="1404" y="516"/>
                </a:lnTo>
                <a:lnTo>
                  <a:pt x="1404" y="518"/>
                </a:lnTo>
                <a:lnTo>
                  <a:pt x="1408" y="520"/>
                </a:lnTo>
                <a:lnTo>
                  <a:pt x="1408" y="520"/>
                </a:lnTo>
                <a:lnTo>
                  <a:pt x="1410" y="522"/>
                </a:lnTo>
                <a:lnTo>
                  <a:pt x="1464" y="522"/>
                </a:lnTo>
                <a:lnTo>
                  <a:pt x="1464" y="522"/>
                </a:lnTo>
                <a:lnTo>
                  <a:pt x="1466" y="520"/>
                </a:lnTo>
                <a:lnTo>
                  <a:pt x="1468" y="518"/>
                </a:lnTo>
                <a:lnTo>
                  <a:pt x="1468" y="518"/>
                </a:lnTo>
                <a:lnTo>
                  <a:pt x="1468" y="518"/>
                </a:lnTo>
                <a:lnTo>
                  <a:pt x="1472" y="510"/>
                </a:lnTo>
                <a:lnTo>
                  <a:pt x="1472" y="510"/>
                </a:lnTo>
                <a:lnTo>
                  <a:pt x="1472" y="510"/>
                </a:lnTo>
                <a:lnTo>
                  <a:pt x="1474" y="504"/>
                </a:lnTo>
                <a:lnTo>
                  <a:pt x="1480" y="496"/>
                </a:lnTo>
                <a:lnTo>
                  <a:pt x="1484" y="492"/>
                </a:lnTo>
                <a:lnTo>
                  <a:pt x="1488" y="488"/>
                </a:lnTo>
                <a:lnTo>
                  <a:pt x="1494" y="484"/>
                </a:lnTo>
                <a:lnTo>
                  <a:pt x="1500" y="480"/>
                </a:lnTo>
                <a:lnTo>
                  <a:pt x="1504" y="478"/>
                </a:lnTo>
                <a:lnTo>
                  <a:pt x="1504" y="480"/>
                </a:lnTo>
                <a:lnTo>
                  <a:pt x="1504" y="480"/>
                </a:lnTo>
                <a:lnTo>
                  <a:pt x="1504" y="480"/>
                </a:lnTo>
                <a:lnTo>
                  <a:pt x="1502" y="480"/>
                </a:lnTo>
                <a:lnTo>
                  <a:pt x="1500" y="484"/>
                </a:lnTo>
                <a:lnTo>
                  <a:pt x="1498" y="488"/>
                </a:lnTo>
                <a:lnTo>
                  <a:pt x="1496" y="492"/>
                </a:lnTo>
                <a:lnTo>
                  <a:pt x="1492" y="494"/>
                </a:lnTo>
                <a:lnTo>
                  <a:pt x="1492" y="494"/>
                </a:lnTo>
                <a:lnTo>
                  <a:pt x="1492" y="494"/>
                </a:lnTo>
                <a:lnTo>
                  <a:pt x="1486" y="500"/>
                </a:lnTo>
                <a:lnTo>
                  <a:pt x="1480" y="504"/>
                </a:lnTo>
                <a:lnTo>
                  <a:pt x="1478" y="508"/>
                </a:lnTo>
                <a:lnTo>
                  <a:pt x="1474" y="510"/>
                </a:lnTo>
                <a:lnTo>
                  <a:pt x="1474" y="510"/>
                </a:lnTo>
                <a:lnTo>
                  <a:pt x="1474" y="512"/>
                </a:lnTo>
                <a:lnTo>
                  <a:pt x="1474" y="516"/>
                </a:lnTo>
                <a:lnTo>
                  <a:pt x="1474" y="516"/>
                </a:lnTo>
                <a:lnTo>
                  <a:pt x="1474" y="518"/>
                </a:lnTo>
                <a:lnTo>
                  <a:pt x="1478" y="520"/>
                </a:lnTo>
                <a:lnTo>
                  <a:pt x="1478" y="520"/>
                </a:lnTo>
                <a:lnTo>
                  <a:pt x="1480" y="522"/>
                </a:lnTo>
                <a:lnTo>
                  <a:pt x="1482" y="522"/>
                </a:lnTo>
                <a:lnTo>
                  <a:pt x="1482" y="522"/>
                </a:lnTo>
                <a:lnTo>
                  <a:pt x="1484" y="526"/>
                </a:lnTo>
                <a:lnTo>
                  <a:pt x="1486" y="530"/>
                </a:lnTo>
                <a:lnTo>
                  <a:pt x="1486" y="530"/>
                </a:lnTo>
                <a:lnTo>
                  <a:pt x="1488" y="530"/>
                </a:lnTo>
                <a:lnTo>
                  <a:pt x="1490" y="532"/>
                </a:lnTo>
                <a:lnTo>
                  <a:pt x="1492" y="534"/>
                </a:lnTo>
                <a:lnTo>
                  <a:pt x="1492" y="534"/>
                </a:lnTo>
                <a:lnTo>
                  <a:pt x="1492" y="534"/>
                </a:lnTo>
                <a:lnTo>
                  <a:pt x="1490" y="536"/>
                </a:lnTo>
                <a:lnTo>
                  <a:pt x="1490" y="536"/>
                </a:lnTo>
                <a:lnTo>
                  <a:pt x="1490" y="536"/>
                </a:lnTo>
                <a:lnTo>
                  <a:pt x="1486" y="536"/>
                </a:lnTo>
                <a:lnTo>
                  <a:pt x="1486" y="538"/>
                </a:lnTo>
                <a:lnTo>
                  <a:pt x="1484" y="538"/>
                </a:lnTo>
                <a:lnTo>
                  <a:pt x="1484" y="538"/>
                </a:lnTo>
                <a:lnTo>
                  <a:pt x="1480" y="538"/>
                </a:lnTo>
                <a:lnTo>
                  <a:pt x="1480" y="540"/>
                </a:lnTo>
                <a:lnTo>
                  <a:pt x="1478" y="540"/>
                </a:lnTo>
                <a:lnTo>
                  <a:pt x="1478" y="540"/>
                </a:lnTo>
                <a:lnTo>
                  <a:pt x="1476" y="540"/>
                </a:lnTo>
                <a:lnTo>
                  <a:pt x="1474" y="542"/>
                </a:lnTo>
                <a:lnTo>
                  <a:pt x="1474" y="554"/>
                </a:lnTo>
                <a:lnTo>
                  <a:pt x="1474" y="554"/>
                </a:lnTo>
                <a:lnTo>
                  <a:pt x="1474" y="556"/>
                </a:lnTo>
                <a:lnTo>
                  <a:pt x="1476" y="558"/>
                </a:lnTo>
                <a:lnTo>
                  <a:pt x="1476" y="560"/>
                </a:lnTo>
                <a:lnTo>
                  <a:pt x="1476" y="560"/>
                </a:lnTo>
                <a:lnTo>
                  <a:pt x="1478" y="562"/>
                </a:lnTo>
                <a:lnTo>
                  <a:pt x="1478" y="564"/>
                </a:lnTo>
                <a:lnTo>
                  <a:pt x="1482" y="570"/>
                </a:lnTo>
                <a:lnTo>
                  <a:pt x="1482" y="570"/>
                </a:lnTo>
                <a:lnTo>
                  <a:pt x="1484" y="570"/>
                </a:lnTo>
                <a:lnTo>
                  <a:pt x="1488" y="574"/>
                </a:lnTo>
                <a:lnTo>
                  <a:pt x="1488" y="574"/>
                </a:lnTo>
                <a:lnTo>
                  <a:pt x="1488" y="574"/>
                </a:lnTo>
                <a:lnTo>
                  <a:pt x="1490" y="576"/>
                </a:lnTo>
                <a:lnTo>
                  <a:pt x="1496" y="578"/>
                </a:lnTo>
                <a:lnTo>
                  <a:pt x="1496" y="578"/>
                </a:lnTo>
                <a:lnTo>
                  <a:pt x="1504" y="582"/>
                </a:lnTo>
                <a:lnTo>
                  <a:pt x="1504" y="582"/>
                </a:lnTo>
                <a:lnTo>
                  <a:pt x="1504" y="582"/>
                </a:lnTo>
                <a:lnTo>
                  <a:pt x="1512" y="584"/>
                </a:lnTo>
                <a:lnTo>
                  <a:pt x="1512" y="584"/>
                </a:lnTo>
                <a:lnTo>
                  <a:pt x="1514" y="584"/>
                </a:lnTo>
                <a:lnTo>
                  <a:pt x="1520" y="584"/>
                </a:lnTo>
                <a:lnTo>
                  <a:pt x="1536" y="588"/>
                </a:lnTo>
                <a:lnTo>
                  <a:pt x="1544" y="588"/>
                </a:lnTo>
                <a:lnTo>
                  <a:pt x="1550" y="590"/>
                </a:lnTo>
                <a:lnTo>
                  <a:pt x="1556" y="592"/>
                </a:lnTo>
                <a:lnTo>
                  <a:pt x="1562" y="596"/>
                </a:lnTo>
                <a:lnTo>
                  <a:pt x="1566" y="598"/>
                </a:lnTo>
                <a:lnTo>
                  <a:pt x="1564" y="600"/>
                </a:lnTo>
                <a:lnTo>
                  <a:pt x="1546" y="600"/>
                </a:lnTo>
                <a:lnTo>
                  <a:pt x="1542" y="598"/>
                </a:lnTo>
                <a:lnTo>
                  <a:pt x="1542" y="598"/>
                </a:lnTo>
                <a:lnTo>
                  <a:pt x="1542" y="598"/>
                </a:lnTo>
                <a:lnTo>
                  <a:pt x="1538" y="598"/>
                </a:lnTo>
                <a:lnTo>
                  <a:pt x="1532" y="596"/>
                </a:lnTo>
                <a:lnTo>
                  <a:pt x="1528" y="594"/>
                </a:lnTo>
                <a:lnTo>
                  <a:pt x="1528" y="594"/>
                </a:lnTo>
                <a:lnTo>
                  <a:pt x="1528" y="594"/>
                </a:lnTo>
                <a:lnTo>
                  <a:pt x="1518" y="592"/>
                </a:lnTo>
                <a:lnTo>
                  <a:pt x="1510" y="590"/>
                </a:lnTo>
                <a:lnTo>
                  <a:pt x="1510" y="590"/>
                </a:lnTo>
                <a:lnTo>
                  <a:pt x="1510" y="590"/>
                </a:lnTo>
                <a:lnTo>
                  <a:pt x="1500" y="590"/>
                </a:lnTo>
                <a:lnTo>
                  <a:pt x="1500" y="590"/>
                </a:lnTo>
                <a:lnTo>
                  <a:pt x="1490" y="588"/>
                </a:lnTo>
                <a:lnTo>
                  <a:pt x="1490" y="588"/>
                </a:lnTo>
                <a:lnTo>
                  <a:pt x="1488" y="588"/>
                </a:lnTo>
                <a:lnTo>
                  <a:pt x="1484" y="590"/>
                </a:lnTo>
                <a:lnTo>
                  <a:pt x="1476" y="590"/>
                </a:lnTo>
                <a:lnTo>
                  <a:pt x="1476" y="590"/>
                </a:lnTo>
                <a:lnTo>
                  <a:pt x="1474" y="590"/>
                </a:lnTo>
                <a:lnTo>
                  <a:pt x="1472" y="592"/>
                </a:lnTo>
                <a:lnTo>
                  <a:pt x="1468" y="594"/>
                </a:lnTo>
                <a:lnTo>
                  <a:pt x="1468" y="594"/>
                </a:lnTo>
                <a:lnTo>
                  <a:pt x="1468" y="596"/>
                </a:lnTo>
                <a:lnTo>
                  <a:pt x="1468" y="612"/>
                </a:lnTo>
                <a:lnTo>
                  <a:pt x="1468" y="612"/>
                </a:lnTo>
                <a:lnTo>
                  <a:pt x="1470" y="614"/>
                </a:lnTo>
                <a:lnTo>
                  <a:pt x="1470" y="618"/>
                </a:lnTo>
                <a:lnTo>
                  <a:pt x="1470" y="618"/>
                </a:lnTo>
                <a:lnTo>
                  <a:pt x="1470" y="620"/>
                </a:lnTo>
                <a:lnTo>
                  <a:pt x="1472" y="622"/>
                </a:lnTo>
                <a:lnTo>
                  <a:pt x="1472" y="624"/>
                </a:lnTo>
                <a:lnTo>
                  <a:pt x="1472" y="624"/>
                </a:lnTo>
                <a:lnTo>
                  <a:pt x="1472" y="626"/>
                </a:lnTo>
                <a:lnTo>
                  <a:pt x="1474" y="630"/>
                </a:lnTo>
                <a:lnTo>
                  <a:pt x="1474" y="630"/>
                </a:lnTo>
                <a:lnTo>
                  <a:pt x="1478" y="630"/>
                </a:lnTo>
                <a:lnTo>
                  <a:pt x="1478" y="630"/>
                </a:lnTo>
                <a:lnTo>
                  <a:pt x="1478" y="634"/>
                </a:lnTo>
                <a:lnTo>
                  <a:pt x="1478" y="634"/>
                </a:lnTo>
                <a:lnTo>
                  <a:pt x="1480" y="634"/>
                </a:lnTo>
                <a:lnTo>
                  <a:pt x="1484" y="636"/>
                </a:lnTo>
                <a:lnTo>
                  <a:pt x="1486" y="640"/>
                </a:lnTo>
                <a:lnTo>
                  <a:pt x="1486" y="640"/>
                </a:lnTo>
                <a:lnTo>
                  <a:pt x="1488" y="640"/>
                </a:lnTo>
                <a:lnTo>
                  <a:pt x="1494" y="642"/>
                </a:lnTo>
                <a:lnTo>
                  <a:pt x="1494" y="642"/>
                </a:lnTo>
                <a:lnTo>
                  <a:pt x="1502" y="646"/>
                </a:lnTo>
                <a:lnTo>
                  <a:pt x="1512" y="650"/>
                </a:lnTo>
                <a:lnTo>
                  <a:pt x="1520" y="654"/>
                </a:lnTo>
                <a:lnTo>
                  <a:pt x="1522" y="656"/>
                </a:lnTo>
                <a:lnTo>
                  <a:pt x="1522" y="656"/>
                </a:lnTo>
                <a:lnTo>
                  <a:pt x="1522" y="656"/>
                </a:lnTo>
                <a:lnTo>
                  <a:pt x="1520" y="658"/>
                </a:lnTo>
                <a:lnTo>
                  <a:pt x="1520" y="670"/>
                </a:lnTo>
                <a:lnTo>
                  <a:pt x="1522" y="678"/>
                </a:lnTo>
                <a:lnTo>
                  <a:pt x="1522" y="680"/>
                </a:lnTo>
                <a:lnTo>
                  <a:pt x="1522" y="680"/>
                </a:lnTo>
                <a:lnTo>
                  <a:pt x="1520" y="682"/>
                </a:lnTo>
                <a:lnTo>
                  <a:pt x="1520" y="686"/>
                </a:lnTo>
                <a:lnTo>
                  <a:pt x="1520" y="686"/>
                </a:lnTo>
                <a:lnTo>
                  <a:pt x="1522" y="688"/>
                </a:lnTo>
                <a:lnTo>
                  <a:pt x="1524" y="690"/>
                </a:lnTo>
                <a:lnTo>
                  <a:pt x="1524" y="690"/>
                </a:lnTo>
                <a:lnTo>
                  <a:pt x="1526" y="690"/>
                </a:lnTo>
                <a:lnTo>
                  <a:pt x="1526" y="690"/>
                </a:lnTo>
                <a:lnTo>
                  <a:pt x="1538" y="694"/>
                </a:lnTo>
                <a:lnTo>
                  <a:pt x="1550" y="698"/>
                </a:lnTo>
                <a:lnTo>
                  <a:pt x="1550" y="698"/>
                </a:lnTo>
                <a:lnTo>
                  <a:pt x="1550" y="698"/>
                </a:lnTo>
                <a:lnTo>
                  <a:pt x="1564" y="700"/>
                </a:lnTo>
                <a:lnTo>
                  <a:pt x="1564" y="700"/>
                </a:lnTo>
                <a:lnTo>
                  <a:pt x="1566" y="700"/>
                </a:lnTo>
                <a:lnTo>
                  <a:pt x="1584" y="700"/>
                </a:lnTo>
                <a:lnTo>
                  <a:pt x="1584" y="700"/>
                </a:lnTo>
                <a:lnTo>
                  <a:pt x="1584" y="700"/>
                </a:lnTo>
                <a:lnTo>
                  <a:pt x="1596" y="698"/>
                </a:lnTo>
                <a:lnTo>
                  <a:pt x="1608" y="698"/>
                </a:lnTo>
                <a:lnTo>
                  <a:pt x="1608" y="698"/>
                </a:lnTo>
                <a:lnTo>
                  <a:pt x="1608" y="698"/>
                </a:lnTo>
                <a:lnTo>
                  <a:pt x="1618" y="694"/>
                </a:lnTo>
                <a:lnTo>
                  <a:pt x="1630" y="690"/>
                </a:lnTo>
                <a:lnTo>
                  <a:pt x="1640" y="686"/>
                </a:lnTo>
                <a:lnTo>
                  <a:pt x="1640" y="686"/>
                </a:lnTo>
                <a:lnTo>
                  <a:pt x="1640" y="686"/>
                </a:lnTo>
                <a:lnTo>
                  <a:pt x="1648" y="680"/>
                </a:lnTo>
                <a:lnTo>
                  <a:pt x="1658" y="674"/>
                </a:lnTo>
                <a:lnTo>
                  <a:pt x="1658" y="674"/>
                </a:lnTo>
                <a:lnTo>
                  <a:pt x="1660" y="674"/>
                </a:lnTo>
                <a:lnTo>
                  <a:pt x="1662" y="670"/>
                </a:lnTo>
                <a:lnTo>
                  <a:pt x="1662" y="672"/>
                </a:lnTo>
                <a:lnTo>
                  <a:pt x="1664" y="676"/>
                </a:lnTo>
                <a:lnTo>
                  <a:pt x="1666" y="680"/>
                </a:lnTo>
                <a:lnTo>
                  <a:pt x="1668" y="684"/>
                </a:lnTo>
                <a:lnTo>
                  <a:pt x="1670" y="688"/>
                </a:lnTo>
                <a:lnTo>
                  <a:pt x="1670" y="688"/>
                </a:lnTo>
                <a:lnTo>
                  <a:pt x="1670" y="688"/>
                </a:lnTo>
                <a:lnTo>
                  <a:pt x="1670" y="688"/>
                </a:lnTo>
                <a:lnTo>
                  <a:pt x="1670" y="688"/>
                </a:lnTo>
                <a:lnTo>
                  <a:pt x="1668" y="688"/>
                </a:lnTo>
                <a:lnTo>
                  <a:pt x="1668" y="686"/>
                </a:lnTo>
                <a:lnTo>
                  <a:pt x="1668" y="686"/>
                </a:lnTo>
                <a:lnTo>
                  <a:pt x="1666" y="684"/>
                </a:lnTo>
                <a:lnTo>
                  <a:pt x="1656" y="684"/>
                </a:lnTo>
                <a:lnTo>
                  <a:pt x="1656" y="684"/>
                </a:lnTo>
                <a:lnTo>
                  <a:pt x="1654" y="686"/>
                </a:lnTo>
                <a:lnTo>
                  <a:pt x="1652" y="688"/>
                </a:lnTo>
                <a:lnTo>
                  <a:pt x="1646" y="692"/>
                </a:lnTo>
                <a:lnTo>
                  <a:pt x="1642" y="694"/>
                </a:lnTo>
                <a:lnTo>
                  <a:pt x="1638" y="694"/>
                </a:lnTo>
                <a:lnTo>
                  <a:pt x="1638" y="694"/>
                </a:lnTo>
                <a:lnTo>
                  <a:pt x="1636" y="694"/>
                </a:lnTo>
                <a:lnTo>
                  <a:pt x="1632" y="696"/>
                </a:lnTo>
                <a:lnTo>
                  <a:pt x="1628" y="696"/>
                </a:lnTo>
                <a:lnTo>
                  <a:pt x="1628" y="696"/>
                </a:lnTo>
                <a:lnTo>
                  <a:pt x="1626" y="696"/>
                </a:lnTo>
                <a:lnTo>
                  <a:pt x="1620" y="698"/>
                </a:lnTo>
                <a:lnTo>
                  <a:pt x="1614" y="700"/>
                </a:lnTo>
                <a:lnTo>
                  <a:pt x="1614" y="700"/>
                </a:lnTo>
                <a:lnTo>
                  <a:pt x="1614" y="700"/>
                </a:lnTo>
                <a:lnTo>
                  <a:pt x="1610" y="702"/>
                </a:lnTo>
                <a:lnTo>
                  <a:pt x="1610" y="702"/>
                </a:lnTo>
                <a:lnTo>
                  <a:pt x="1610" y="702"/>
                </a:lnTo>
                <a:lnTo>
                  <a:pt x="1608" y="702"/>
                </a:lnTo>
                <a:lnTo>
                  <a:pt x="1608" y="702"/>
                </a:lnTo>
                <a:lnTo>
                  <a:pt x="1608" y="702"/>
                </a:lnTo>
                <a:lnTo>
                  <a:pt x="1606" y="704"/>
                </a:lnTo>
                <a:lnTo>
                  <a:pt x="1604" y="706"/>
                </a:lnTo>
                <a:lnTo>
                  <a:pt x="1604" y="706"/>
                </a:lnTo>
                <a:lnTo>
                  <a:pt x="1602" y="708"/>
                </a:lnTo>
                <a:lnTo>
                  <a:pt x="1602" y="710"/>
                </a:lnTo>
                <a:lnTo>
                  <a:pt x="1602" y="710"/>
                </a:lnTo>
                <a:lnTo>
                  <a:pt x="1604" y="712"/>
                </a:lnTo>
                <a:lnTo>
                  <a:pt x="1606" y="714"/>
                </a:lnTo>
                <a:lnTo>
                  <a:pt x="1608" y="716"/>
                </a:lnTo>
                <a:lnTo>
                  <a:pt x="1608" y="716"/>
                </a:lnTo>
                <a:lnTo>
                  <a:pt x="1610" y="716"/>
                </a:lnTo>
                <a:lnTo>
                  <a:pt x="1612" y="716"/>
                </a:lnTo>
                <a:lnTo>
                  <a:pt x="1614" y="718"/>
                </a:lnTo>
                <a:lnTo>
                  <a:pt x="1616" y="720"/>
                </a:lnTo>
                <a:lnTo>
                  <a:pt x="1618" y="722"/>
                </a:lnTo>
                <a:lnTo>
                  <a:pt x="1618" y="724"/>
                </a:lnTo>
                <a:lnTo>
                  <a:pt x="1618" y="730"/>
                </a:lnTo>
                <a:lnTo>
                  <a:pt x="1618" y="730"/>
                </a:lnTo>
                <a:lnTo>
                  <a:pt x="1618" y="732"/>
                </a:lnTo>
                <a:lnTo>
                  <a:pt x="1620" y="734"/>
                </a:lnTo>
                <a:lnTo>
                  <a:pt x="1620" y="752"/>
                </a:lnTo>
                <a:lnTo>
                  <a:pt x="1622" y="762"/>
                </a:lnTo>
                <a:lnTo>
                  <a:pt x="1622" y="762"/>
                </a:lnTo>
                <a:lnTo>
                  <a:pt x="1622" y="778"/>
                </a:lnTo>
                <a:lnTo>
                  <a:pt x="1622" y="778"/>
                </a:lnTo>
                <a:lnTo>
                  <a:pt x="1622" y="778"/>
                </a:lnTo>
                <a:lnTo>
                  <a:pt x="1622" y="778"/>
                </a:lnTo>
                <a:lnTo>
                  <a:pt x="1622" y="778"/>
                </a:lnTo>
                <a:lnTo>
                  <a:pt x="1620" y="776"/>
                </a:lnTo>
                <a:lnTo>
                  <a:pt x="1620" y="756"/>
                </a:lnTo>
                <a:lnTo>
                  <a:pt x="1620" y="756"/>
                </a:lnTo>
                <a:lnTo>
                  <a:pt x="1620" y="754"/>
                </a:lnTo>
                <a:lnTo>
                  <a:pt x="1618" y="752"/>
                </a:lnTo>
                <a:lnTo>
                  <a:pt x="1618" y="750"/>
                </a:lnTo>
                <a:lnTo>
                  <a:pt x="1618" y="750"/>
                </a:lnTo>
                <a:lnTo>
                  <a:pt x="1618" y="748"/>
                </a:lnTo>
                <a:lnTo>
                  <a:pt x="1616" y="746"/>
                </a:lnTo>
                <a:lnTo>
                  <a:pt x="1614" y="744"/>
                </a:lnTo>
                <a:lnTo>
                  <a:pt x="1614" y="744"/>
                </a:lnTo>
                <a:lnTo>
                  <a:pt x="1612" y="742"/>
                </a:lnTo>
                <a:lnTo>
                  <a:pt x="1606" y="742"/>
                </a:lnTo>
                <a:lnTo>
                  <a:pt x="1606" y="742"/>
                </a:lnTo>
                <a:lnTo>
                  <a:pt x="1604" y="740"/>
                </a:lnTo>
                <a:lnTo>
                  <a:pt x="1602" y="740"/>
                </a:lnTo>
                <a:lnTo>
                  <a:pt x="1602" y="740"/>
                </a:lnTo>
                <a:lnTo>
                  <a:pt x="1602" y="740"/>
                </a:lnTo>
                <a:lnTo>
                  <a:pt x="1600" y="738"/>
                </a:lnTo>
                <a:lnTo>
                  <a:pt x="1598" y="738"/>
                </a:lnTo>
                <a:lnTo>
                  <a:pt x="1598" y="736"/>
                </a:lnTo>
                <a:lnTo>
                  <a:pt x="1598" y="734"/>
                </a:lnTo>
                <a:lnTo>
                  <a:pt x="1598" y="734"/>
                </a:lnTo>
                <a:lnTo>
                  <a:pt x="1598" y="732"/>
                </a:lnTo>
                <a:lnTo>
                  <a:pt x="1596" y="728"/>
                </a:lnTo>
                <a:lnTo>
                  <a:pt x="1596" y="728"/>
                </a:lnTo>
                <a:lnTo>
                  <a:pt x="1596" y="728"/>
                </a:lnTo>
                <a:lnTo>
                  <a:pt x="1592" y="724"/>
                </a:lnTo>
                <a:lnTo>
                  <a:pt x="1592" y="722"/>
                </a:lnTo>
                <a:lnTo>
                  <a:pt x="1592" y="722"/>
                </a:lnTo>
                <a:lnTo>
                  <a:pt x="1592" y="720"/>
                </a:lnTo>
                <a:lnTo>
                  <a:pt x="1590" y="720"/>
                </a:lnTo>
                <a:lnTo>
                  <a:pt x="1588" y="720"/>
                </a:lnTo>
                <a:lnTo>
                  <a:pt x="1588" y="718"/>
                </a:lnTo>
                <a:lnTo>
                  <a:pt x="1588" y="718"/>
                </a:lnTo>
                <a:lnTo>
                  <a:pt x="1586" y="716"/>
                </a:lnTo>
                <a:lnTo>
                  <a:pt x="1582" y="716"/>
                </a:lnTo>
                <a:lnTo>
                  <a:pt x="1582" y="716"/>
                </a:lnTo>
                <a:lnTo>
                  <a:pt x="1580" y="718"/>
                </a:lnTo>
                <a:lnTo>
                  <a:pt x="1576" y="720"/>
                </a:lnTo>
                <a:lnTo>
                  <a:pt x="1562" y="720"/>
                </a:lnTo>
                <a:lnTo>
                  <a:pt x="1562" y="720"/>
                </a:lnTo>
                <a:lnTo>
                  <a:pt x="1560" y="720"/>
                </a:lnTo>
                <a:lnTo>
                  <a:pt x="1556" y="720"/>
                </a:lnTo>
                <a:lnTo>
                  <a:pt x="1554" y="720"/>
                </a:lnTo>
                <a:lnTo>
                  <a:pt x="1554" y="720"/>
                </a:lnTo>
                <a:lnTo>
                  <a:pt x="1552" y="722"/>
                </a:lnTo>
                <a:lnTo>
                  <a:pt x="1546" y="724"/>
                </a:lnTo>
                <a:lnTo>
                  <a:pt x="1540" y="724"/>
                </a:lnTo>
                <a:lnTo>
                  <a:pt x="1526" y="724"/>
                </a:lnTo>
                <a:lnTo>
                  <a:pt x="1518" y="724"/>
                </a:lnTo>
                <a:lnTo>
                  <a:pt x="1510" y="722"/>
                </a:lnTo>
                <a:lnTo>
                  <a:pt x="1504" y="720"/>
                </a:lnTo>
                <a:lnTo>
                  <a:pt x="1500" y="716"/>
                </a:lnTo>
                <a:lnTo>
                  <a:pt x="1500" y="716"/>
                </a:lnTo>
                <a:lnTo>
                  <a:pt x="1498" y="716"/>
                </a:lnTo>
                <a:lnTo>
                  <a:pt x="1494" y="714"/>
                </a:lnTo>
                <a:lnTo>
                  <a:pt x="1494" y="712"/>
                </a:lnTo>
                <a:lnTo>
                  <a:pt x="1494" y="712"/>
                </a:lnTo>
                <a:lnTo>
                  <a:pt x="1494" y="712"/>
                </a:lnTo>
                <a:lnTo>
                  <a:pt x="1494" y="710"/>
                </a:lnTo>
                <a:lnTo>
                  <a:pt x="1492" y="706"/>
                </a:lnTo>
                <a:lnTo>
                  <a:pt x="1492" y="706"/>
                </a:lnTo>
                <a:lnTo>
                  <a:pt x="1490" y="704"/>
                </a:lnTo>
                <a:lnTo>
                  <a:pt x="1488" y="704"/>
                </a:lnTo>
                <a:lnTo>
                  <a:pt x="1488" y="704"/>
                </a:lnTo>
                <a:lnTo>
                  <a:pt x="1488" y="702"/>
                </a:lnTo>
                <a:lnTo>
                  <a:pt x="1498" y="702"/>
                </a:lnTo>
                <a:lnTo>
                  <a:pt x="1498" y="702"/>
                </a:lnTo>
                <a:lnTo>
                  <a:pt x="1498" y="702"/>
                </a:lnTo>
                <a:lnTo>
                  <a:pt x="1502" y="700"/>
                </a:lnTo>
                <a:lnTo>
                  <a:pt x="1506" y="700"/>
                </a:lnTo>
                <a:lnTo>
                  <a:pt x="1506" y="700"/>
                </a:lnTo>
                <a:lnTo>
                  <a:pt x="1508" y="700"/>
                </a:lnTo>
                <a:lnTo>
                  <a:pt x="1510" y="698"/>
                </a:lnTo>
                <a:lnTo>
                  <a:pt x="1512" y="696"/>
                </a:lnTo>
                <a:lnTo>
                  <a:pt x="1512" y="696"/>
                </a:lnTo>
                <a:lnTo>
                  <a:pt x="1512" y="694"/>
                </a:lnTo>
                <a:lnTo>
                  <a:pt x="1512" y="694"/>
                </a:lnTo>
                <a:lnTo>
                  <a:pt x="1514" y="694"/>
                </a:lnTo>
                <a:lnTo>
                  <a:pt x="1514" y="692"/>
                </a:lnTo>
                <a:lnTo>
                  <a:pt x="1514" y="686"/>
                </a:lnTo>
                <a:lnTo>
                  <a:pt x="1514" y="686"/>
                </a:lnTo>
                <a:lnTo>
                  <a:pt x="1514" y="684"/>
                </a:lnTo>
                <a:lnTo>
                  <a:pt x="1512" y="680"/>
                </a:lnTo>
                <a:lnTo>
                  <a:pt x="1510" y="676"/>
                </a:lnTo>
                <a:lnTo>
                  <a:pt x="1510" y="676"/>
                </a:lnTo>
                <a:lnTo>
                  <a:pt x="1508" y="670"/>
                </a:lnTo>
                <a:lnTo>
                  <a:pt x="1506" y="664"/>
                </a:lnTo>
                <a:lnTo>
                  <a:pt x="1506" y="664"/>
                </a:lnTo>
                <a:lnTo>
                  <a:pt x="1506" y="664"/>
                </a:lnTo>
                <a:lnTo>
                  <a:pt x="1502" y="660"/>
                </a:lnTo>
                <a:lnTo>
                  <a:pt x="1502" y="652"/>
                </a:lnTo>
                <a:lnTo>
                  <a:pt x="1502" y="652"/>
                </a:lnTo>
                <a:lnTo>
                  <a:pt x="1502" y="650"/>
                </a:lnTo>
                <a:lnTo>
                  <a:pt x="1500" y="648"/>
                </a:lnTo>
                <a:lnTo>
                  <a:pt x="1500" y="648"/>
                </a:lnTo>
                <a:lnTo>
                  <a:pt x="1498" y="648"/>
                </a:lnTo>
                <a:lnTo>
                  <a:pt x="1498" y="648"/>
                </a:lnTo>
                <a:lnTo>
                  <a:pt x="1496" y="646"/>
                </a:lnTo>
                <a:lnTo>
                  <a:pt x="1496" y="646"/>
                </a:lnTo>
                <a:lnTo>
                  <a:pt x="1490" y="646"/>
                </a:lnTo>
                <a:lnTo>
                  <a:pt x="1490" y="646"/>
                </a:lnTo>
                <a:lnTo>
                  <a:pt x="1488" y="646"/>
                </a:lnTo>
                <a:lnTo>
                  <a:pt x="1484" y="648"/>
                </a:lnTo>
                <a:lnTo>
                  <a:pt x="1480" y="650"/>
                </a:lnTo>
                <a:lnTo>
                  <a:pt x="1476" y="652"/>
                </a:lnTo>
                <a:lnTo>
                  <a:pt x="1470" y="652"/>
                </a:lnTo>
                <a:lnTo>
                  <a:pt x="1470" y="650"/>
                </a:lnTo>
                <a:lnTo>
                  <a:pt x="1470" y="650"/>
                </a:lnTo>
                <a:lnTo>
                  <a:pt x="1468" y="650"/>
                </a:lnTo>
                <a:lnTo>
                  <a:pt x="1464" y="648"/>
                </a:lnTo>
                <a:lnTo>
                  <a:pt x="1464" y="646"/>
                </a:lnTo>
                <a:lnTo>
                  <a:pt x="1462" y="644"/>
                </a:lnTo>
                <a:lnTo>
                  <a:pt x="1460" y="640"/>
                </a:lnTo>
                <a:lnTo>
                  <a:pt x="1460" y="640"/>
                </a:lnTo>
                <a:lnTo>
                  <a:pt x="1460" y="640"/>
                </a:lnTo>
                <a:lnTo>
                  <a:pt x="1454" y="632"/>
                </a:lnTo>
                <a:lnTo>
                  <a:pt x="1452" y="628"/>
                </a:lnTo>
                <a:lnTo>
                  <a:pt x="1452" y="628"/>
                </a:lnTo>
                <a:lnTo>
                  <a:pt x="1452" y="628"/>
                </a:lnTo>
                <a:lnTo>
                  <a:pt x="1448" y="624"/>
                </a:lnTo>
                <a:lnTo>
                  <a:pt x="1448" y="624"/>
                </a:lnTo>
                <a:lnTo>
                  <a:pt x="1446" y="624"/>
                </a:lnTo>
                <a:lnTo>
                  <a:pt x="1440" y="620"/>
                </a:lnTo>
                <a:lnTo>
                  <a:pt x="1432" y="614"/>
                </a:lnTo>
                <a:lnTo>
                  <a:pt x="1434" y="614"/>
                </a:lnTo>
                <a:lnTo>
                  <a:pt x="1428" y="608"/>
                </a:lnTo>
                <a:lnTo>
                  <a:pt x="1422" y="602"/>
                </a:lnTo>
                <a:lnTo>
                  <a:pt x="1422" y="602"/>
                </a:lnTo>
                <a:lnTo>
                  <a:pt x="1420" y="602"/>
                </a:lnTo>
                <a:lnTo>
                  <a:pt x="1420" y="590"/>
                </a:lnTo>
                <a:lnTo>
                  <a:pt x="1420" y="590"/>
                </a:lnTo>
                <a:lnTo>
                  <a:pt x="1420" y="588"/>
                </a:lnTo>
                <a:lnTo>
                  <a:pt x="1418" y="586"/>
                </a:lnTo>
                <a:lnTo>
                  <a:pt x="1416" y="584"/>
                </a:lnTo>
                <a:lnTo>
                  <a:pt x="1416" y="584"/>
                </a:lnTo>
                <a:lnTo>
                  <a:pt x="1414" y="584"/>
                </a:lnTo>
                <a:lnTo>
                  <a:pt x="1412" y="584"/>
                </a:lnTo>
                <a:lnTo>
                  <a:pt x="1412" y="582"/>
                </a:lnTo>
                <a:lnTo>
                  <a:pt x="1412" y="582"/>
                </a:lnTo>
                <a:lnTo>
                  <a:pt x="1410" y="582"/>
                </a:lnTo>
                <a:lnTo>
                  <a:pt x="1406" y="580"/>
                </a:lnTo>
                <a:lnTo>
                  <a:pt x="1402" y="578"/>
                </a:lnTo>
                <a:lnTo>
                  <a:pt x="1398" y="576"/>
                </a:lnTo>
                <a:lnTo>
                  <a:pt x="1398" y="576"/>
                </a:lnTo>
                <a:lnTo>
                  <a:pt x="1398" y="576"/>
                </a:lnTo>
                <a:lnTo>
                  <a:pt x="1394" y="576"/>
                </a:lnTo>
                <a:lnTo>
                  <a:pt x="1390" y="574"/>
                </a:lnTo>
                <a:lnTo>
                  <a:pt x="1390" y="574"/>
                </a:lnTo>
                <a:lnTo>
                  <a:pt x="1390" y="574"/>
                </a:lnTo>
                <a:lnTo>
                  <a:pt x="1386" y="574"/>
                </a:lnTo>
                <a:lnTo>
                  <a:pt x="1382" y="572"/>
                </a:lnTo>
                <a:lnTo>
                  <a:pt x="1382" y="572"/>
                </a:lnTo>
                <a:lnTo>
                  <a:pt x="1380" y="572"/>
                </a:lnTo>
                <a:lnTo>
                  <a:pt x="1378" y="574"/>
                </a:lnTo>
                <a:lnTo>
                  <a:pt x="1378" y="574"/>
                </a:lnTo>
                <a:lnTo>
                  <a:pt x="1378" y="574"/>
                </a:lnTo>
                <a:lnTo>
                  <a:pt x="1376" y="574"/>
                </a:lnTo>
                <a:lnTo>
                  <a:pt x="1370" y="576"/>
                </a:lnTo>
                <a:lnTo>
                  <a:pt x="1370" y="576"/>
                </a:lnTo>
                <a:lnTo>
                  <a:pt x="1368" y="576"/>
                </a:lnTo>
                <a:lnTo>
                  <a:pt x="1366" y="580"/>
                </a:lnTo>
                <a:lnTo>
                  <a:pt x="1362" y="582"/>
                </a:lnTo>
                <a:lnTo>
                  <a:pt x="1362" y="582"/>
                </a:lnTo>
                <a:lnTo>
                  <a:pt x="1360" y="582"/>
                </a:lnTo>
                <a:lnTo>
                  <a:pt x="1360" y="586"/>
                </a:lnTo>
                <a:lnTo>
                  <a:pt x="1358" y="586"/>
                </a:lnTo>
                <a:lnTo>
                  <a:pt x="1358" y="586"/>
                </a:lnTo>
                <a:lnTo>
                  <a:pt x="1356" y="586"/>
                </a:lnTo>
                <a:lnTo>
                  <a:pt x="1356" y="584"/>
                </a:lnTo>
                <a:lnTo>
                  <a:pt x="1356" y="576"/>
                </a:lnTo>
                <a:lnTo>
                  <a:pt x="1358" y="572"/>
                </a:lnTo>
                <a:lnTo>
                  <a:pt x="1360" y="566"/>
                </a:lnTo>
                <a:lnTo>
                  <a:pt x="1362" y="560"/>
                </a:lnTo>
                <a:lnTo>
                  <a:pt x="1362" y="560"/>
                </a:lnTo>
                <a:lnTo>
                  <a:pt x="1362" y="558"/>
                </a:lnTo>
                <a:lnTo>
                  <a:pt x="1362" y="542"/>
                </a:lnTo>
                <a:lnTo>
                  <a:pt x="1362" y="542"/>
                </a:lnTo>
                <a:lnTo>
                  <a:pt x="1362" y="540"/>
                </a:lnTo>
                <a:lnTo>
                  <a:pt x="1360" y="540"/>
                </a:lnTo>
                <a:lnTo>
                  <a:pt x="1356" y="540"/>
                </a:lnTo>
                <a:lnTo>
                  <a:pt x="1356" y="540"/>
                </a:lnTo>
                <a:lnTo>
                  <a:pt x="1354" y="540"/>
                </a:lnTo>
                <a:lnTo>
                  <a:pt x="1352" y="542"/>
                </a:lnTo>
                <a:lnTo>
                  <a:pt x="1352" y="544"/>
                </a:lnTo>
                <a:lnTo>
                  <a:pt x="1350" y="546"/>
                </a:lnTo>
                <a:lnTo>
                  <a:pt x="1350" y="546"/>
                </a:lnTo>
                <a:lnTo>
                  <a:pt x="1350" y="548"/>
                </a:lnTo>
                <a:lnTo>
                  <a:pt x="1350" y="550"/>
                </a:lnTo>
                <a:lnTo>
                  <a:pt x="1350" y="552"/>
                </a:lnTo>
                <a:lnTo>
                  <a:pt x="1350" y="552"/>
                </a:lnTo>
                <a:lnTo>
                  <a:pt x="1348" y="554"/>
                </a:lnTo>
                <a:lnTo>
                  <a:pt x="1348" y="554"/>
                </a:lnTo>
                <a:lnTo>
                  <a:pt x="1348" y="556"/>
                </a:lnTo>
                <a:lnTo>
                  <a:pt x="1346" y="558"/>
                </a:lnTo>
                <a:lnTo>
                  <a:pt x="1340" y="558"/>
                </a:lnTo>
                <a:lnTo>
                  <a:pt x="1332" y="560"/>
                </a:lnTo>
                <a:lnTo>
                  <a:pt x="1328" y="560"/>
                </a:lnTo>
                <a:lnTo>
                  <a:pt x="1328" y="560"/>
                </a:lnTo>
                <a:lnTo>
                  <a:pt x="1326" y="560"/>
                </a:lnTo>
                <a:lnTo>
                  <a:pt x="1324" y="560"/>
                </a:lnTo>
                <a:lnTo>
                  <a:pt x="1324" y="552"/>
                </a:lnTo>
                <a:lnTo>
                  <a:pt x="1328" y="546"/>
                </a:lnTo>
                <a:lnTo>
                  <a:pt x="1328" y="546"/>
                </a:lnTo>
                <a:lnTo>
                  <a:pt x="1328" y="546"/>
                </a:lnTo>
                <a:lnTo>
                  <a:pt x="1330" y="540"/>
                </a:lnTo>
                <a:lnTo>
                  <a:pt x="1332" y="534"/>
                </a:lnTo>
                <a:lnTo>
                  <a:pt x="1332" y="534"/>
                </a:lnTo>
                <a:lnTo>
                  <a:pt x="1334" y="530"/>
                </a:lnTo>
                <a:lnTo>
                  <a:pt x="1334" y="530"/>
                </a:lnTo>
                <a:lnTo>
                  <a:pt x="1334" y="528"/>
                </a:lnTo>
                <a:lnTo>
                  <a:pt x="1334" y="522"/>
                </a:lnTo>
                <a:lnTo>
                  <a:pt x="1334" y="522"/>
                </a:lnTo>
                <a:lnTo>
                  <a:pt x="1334" y="520"/>
                </a:lnTo>
                <a:lnTo>
                  <a:pt x="1332" y="518"/>
                </a:lnTo>
                <a:lnTo>
                  <a:pt x="1332" y="514"/>
                </a:lnTo>
                <a:lnTo>
                  <a:pt x="1332" y="514"/>
                </a:lnTo>
                <a:lnTo>
                  <a:pt x="1332" y="512"/>
                </a:lnTo>
                <a:lnTo>
                  <a:pt x="1330" y="512"/>
                </a:lnTo>
                <a:lnTo>
                  <a:pt x="1328" y="512"/>
                </a:lnTo>
                <a:lnTo>
                  <a:pt x="1328" y="508"/>
                </a:lnTo>
                <a:lnTo>
                  <a:pt x="1328" y="508"/>
                </a:lnTo>
                <a:lnTo>
                  <a:pt x="1328" y="508"/>
                </a:lnTo>
                <a:lnTo>
                  <a:pt x="1326" y="506"/>
                </a:lnTo>
                <a:lnTo>
                  <a:pt x="1326" y="506"/>
                </a:lnTo>
                <a:lnTo>
                  <a:pt x="1322" y="506"/>
                </a:lnTo>
                <a:lnTo>
                  <a:pt x="1322" y="506"/>
                </a:lnTo>
                <a:lnTo>
                  <a:pt x="1322" y="506"/>
                </a:lnTo>
                <a:lnTo>
                  <a:pt x="1320" y="506"/>
                </a:lnTo>
                <a:lnTo>
                  <a:pt x="1318" y="508"/>
                </a:lnTo>
                <a:lnTo>
                  <a:pt x="1318" y="508"/>
                </a:lnTo>
                <a:lnTo>
                  <a:pt x="1316" y="508"/>
                </a:lnTo>
                <a:lnTo>
                  <a:pt x="1314" y="510"/>
                </a:lnTo>
                <a:lnTo>
                  <a:pt x="1314" y="510"/>
                </a:lnTo>
                <a:lnTo>
                  <a:pt x="1314" y="510"/>
                </a:lnTo>
                <a:lnTo>
                  <a:pt x="1312" y="514"/>
                </a:lnTo>
                <a:lnTo>
                  <a:pt x="1308" y="518"/>
                </a:lnTo>
                <a:lnTo>
                  <a:pt x="1304" y="522"/>
                </a:lnTo>
                <a:lnTo>
                  <a:pt x="1304" y="522"/>
                </a:lnTo>
                <a:lnTo>
                  <a:pt x="1304" y="524"/>
                </a:lnTo>
                <a:lnTo>
                  <a:pt x="1302" y="528"/>
                </a:lnTo>
                <a:lnTo>
                  <a:pt x="1302" y="530"/>
                </a:lnTo>
                <a:lnTo>
                  <a:pt x="1302" y="530"/>
                </a:lnTo>
                <a:lnTo>
                  <a:pt x="1300" y="530"/>
                </a:lnTo>
                <a:lnTo>
                  <a:pt x="1300" y="528"/>
                </a:lnTo>
                <a:lnTo>
                  <a:pt x="1300" y="528"/>
                </a:lnTo>
                <a:lnTo>
                  <a:pt x="1298" y="528"/>
                </a:lnTo>
                <a:lnTo>
                  <a:pt x="1294" y="526"/>
                </a:lnTo>
                <a:lnTo>
                  <a:pt x="1292" y="522"/>
                </a:lnTo>
                <a:lnTo>
                  <a:pt x="1290" y="520"/>
                </a:lnTo>
                <a:lnTo>
                  <a:pt x="1288" y="518"/>
                </a:lnTo>
                <a:lnTo>
                  <a:pt x="1288" y="518"/>
                </a:lnTo>
                <a:lnTo>
                  <a:pt x="1286" y="518"/>
                </a:lnTo>
                <a:lnTo>
                  <a:pt x="1286" y="518"/>
                </a:lnTo>
                <a:lnTo>
                  <a:pt x="1286" y="516"/>
                </a:lnTo>
                <a:lnTo>
                  <a:pt x="1284" y="514"/>
                </a:lnTo>
                <a:lnTo>
                  <a:pt x="1284" y="512"/>
                </a:lnTo>
                <a:lnTo>
                  <a:pt x="1284" y="512"/>
                </a:lnTo>
                <a:lnTo>
                  <a:pt x="1284" y="510"/>
                </a:lnTo>
                <a:lnTo>
                  <a:pt x="1282" y="508"/>
                </a:lnTo>
                <a:lnTo>
                  <a:pt x="1280" y="506"/>
                </a:lnTo>
                <a:lnTo>
                  <a:pt x="1280" y="506"/>
                </a:lnTo>
                <a:lnTo>
                  <a:pt x="1280" y="506"/>
                </a:lnTo>
                <a:lnTo>
                  <a:pt x="1278" y="504"/>
                </a:lnTo>
                <a:lnTo>
                  <a:pt x="1274" y="502"/>
                </a:lnTo>
                <a:lnTo>
                  <a:pt x="1274" y="500"/>
                </a:lnTo>
                <a:lnTo>
                  <a:pt x="1274" y="500"/>
                </a:lnTo>
                <a:lnTo>
                  <a:pt x="1272" y="500"/>
                </a:lnTo>
                <a:lnTo>
                  <a:pt x="1262" y="500"/>
                </a:lnTo>
                <a:lnTo>
                  <a:pt x="1262" y="500"/>
                </a:lnTo>
                <a:lnTo>
                  <a:pt x="1262" y="500"/>
                </a:lnTo>
                <a:lnTo>
                  <a:pt x="1258" y="502"/>
                </a:lnTo>
                <a:lnTo>
                  <a:pt x="1254" y="504"/>
                </a:lnTo>
                <a:lnTo>
                  <a:pt x="1250" y="504"/>
                </a:lnTo>
                <a:lnTo>
                  <a:pt x="1250" y="504"/>
                </a:lnTo>
                <a:lnTo>
                  <a:pt x="1248" y="504"/>
                </a:lnTo>
                <a:lnTo>
                  <a:pt x="1244" y="506"/>
                </a:lnTo>
                <a:lnTo>
                  <a:pt x="1238" y="508"/>
                </a:lnTo>
                <a:lnTo>
                  <a:pt x="1232" y="508"/>
                </a:lnTo>
                <a:lnTo>
                  <a:pt x="1232" y="508"/>
                </a:lnTo>
                <a:lnTo>
                  <a:pt x="1232" y="508"/>
                </a:lnTo>
                <a:lnTo>
                  <a:pt x="1224" y="510"/>
                </a:lnTo>
                <a:lnTo>
                  <a:pt x="1208" y="510"/>
                </a:lnTo>
                <a:lnTo>
                  <a:pt x="1208" y="510"/>
                </a:lnTo>
                <a:lnTo>
                  <a:pt x="1208" y="510"/>
                </a:lnTo>
                <a:lnTo>
                  <a:pt x="1202" y="512"/>
                </a:lnTo>
                <a:lnTo>
                  <a:pt x="1200" y="512"/>
                </a:lnTo>
                <a:lnTo>
                  <a:pt x="1200" y="502"/>
                </a:lnTo>
                <a:lnTo>
                  <a:pt x="1200" y="502"/>
                </a:lnTo>
                <a:lnTo>
                  <a:pt x="1198" y="500"/>
                </a:lnTo>
                <a:lnTo>
                  <a:pt x="1198" y="500"/>
                </a:lnTo>
                <a:lnTo>
                  <a:pt x="1196" y="498"/>
                </a:lnTo>
                <a:lnTo>
                  <a:pt x="1194" y="498"/>
                </a:lnTo>
                <a:lnTo>
                  <a:pt x="1194" y="494"/>
                </a:lnTo>
                <a:lnTo>
                  <a:pt x="1194" y="494"/>
                </a:lnTo>
                <a:lnTo>
                  <a:pt x="1192" y="494"/>
                </a:lnTo>
                <a:lnTo>
                  <a:pt x="1188" y="492"/>
                </a:lnTo>
                <a:lnTo>
                  <a:pt x="1184" y="490"/>
                </a:lnTo>
                <a:lnTo>
                  <a:pt x="1184" y="490"/>
                </a:lnTo>
                <a:lnTo>
                  <a:pt x="1184" y="490"/>
                </a:lnTo>
                <a:lnTo>
                  <a:pt x="1178" y="490"/>
                </a:lnTo>
                <a:lnTo>
                  <a:pt x="1178" y="490"/>
                </a:lnTo>
                <a:lnTo>
                  <a:pt x="1178" y="490"/>
                </a:lnTo>
                <a:lnTo>
                  <a:pt x="1172" y="494"/>
                </a:lnTo>
                <a:lnTo>
                  <a:pt x="1166" y="498"/>
                </a:lnTo>
                <a:lnTo>
                  <a:pt x="1166" y="498"/>
                </a:lnTo>
                <a:lnTo>
                  <a:pt x="1166" y="498"/>
                </a:lnTo>
                <a:lnTo>
                  <a:pt x="1160" y="502"/>
                </a:lnTo>
                <a:lnTo>
                  <a:pt x="1158" y="506"/>
                </a:lnTo>
                <a:lnTo>
                  <a:pt x="1154" y="508"/>
                </a:lnTo>
                <a:lnTo>
                  <a:pt x="1154" y="508"/>
                </a:lnTo>
                <a:lnTo>
                  <a:pt x="1148" y="510"/>
                </a:lnTo>
                <a:lnTo>
                  <a:pt x="1142" y="512"/>
                </a:lnTo>
                <a:lnTo>
                  <a:pt x="1142" y="512"/>
                </a:lnTo>
                <a:lnTo>
                  <a:pt x="1140" y="512"/>
                </a:lnTo>
                <a:lnTo>
                  <a:pt x="1140" y="514"/>
                </a:lnTo>
                <a:lnTo>
                  <a:pt x="1140" y="512"/>
                </a:lnTo>
                <a:lnTo>
                  <a:pt x="1138" y="508"/>
                </a:lnTo>
                <a:lnTo>
                  <a:pt x="1136" y="504"/>
                </a:lnTo>
                <a:lnTo>
                  <a:pt x="1134" y="500"/>
                </a:lnTo>
                <a:lnTo>
                  <a:pt x="1132" y="496"/>
                </a:lnTo>
                <a:lnTo>
                  <a:pt x="1132" y="490"/>
                </a:lnTo>
                <a:lnTo>
                  <a:pt x="1132" y="490"/>
                </a:lnTo>
                <a:lnTo>
                  <a:pt x="1132" y="490"/>
                </a:lnTo>
                <a:lnTo>
                  <a:pt x="1130" y="484"/>
                </a:lnTo>
                <a:lnTo>
                  <a:pt x="1130" y="476"/>
                </a:lnTo>
                <a:lnTo>
                  <a:pt x="1132" y="472"/>
                </a:lnTo>
                <a:lnTo>
                  <a:pt x="1132" y="472"/>
                </a:lnTo>
                <a:lnTo>
                  <a:pt x="1132" y="468"/>
                </a:lnTo>
                <a:lnTo>
                  <a:pt x="1130" y="466"/>
                </a:lnTo>
                <a:lnTo>
                  <a:pt x="1130" y="462"/>
                </a:lnTo>
                <a:lnTo>
                  <a:pt x="1130" y="462"/>
                </a:lnTo>
                <a:lnTo>
                  <a:pt x="1130" y="460"/>
                </a:lnTo>
                <a:lnTo>
                  <a:pt x="1128" y="458"/>
                </a:lnTo>
                <a:lnTo>
                  <a:pt x="1128" y="456"/>
                </a:lnTo>
                <a:lnTo>
                  <a:pt x="1128" y="456"/>
                </a:lnTo>
                <a:lnTo>
                  <a:pt x="1128" y="454"/>
                </a:lnTo>
                <a:lnTo>
                  <a:pt x="1126" y="454"/>
                </a:lnTo>
                <a:lnTo>
                  <a:pt x="1126" y="452"/>
                </a:lnTo>
                <a:lnTo>
                  <a:pt x="1126" y="452"/>
                </a:lnTo>
                <a:lnTo>
                  <a:pt x="1126" y="450"/>
                </a:lnTo>
                <a:lnTo>
                  <a:pt x="1122" y="450"/>
                </a:lnTo>
                <a:lnTo>
                  <a:pt x="1122" y="450"/>
                </a:lnTo>
                <a:lnTo>
                  <a:pt x="1122" y="448"/>
                </a:lnTo>
                <a:lnTo>
                  <a:pt x="1120" y="446"/>
                </a:lnTo>
                <a:lnTo>
                  <a:pt x="1120" y="446"/>
                </a:lnTo>
                <a:lnTo>
                  <a:pt x="1118" y="446"/>
                </a:lnTo>
                <a:lnTo>
                  <a:pt x="1114" y="444"/>
                </a:lnTo>
                <a:lnTo>
                  <a:pt x="1110" y="442"/>
                </a:lnTo>
                <a:lnTo>
                  <a:pt x="1106" y="440"/>
                </a:lnTo>
                <a:lnTo>
                  <a:pt x="1102" y="438"/>
                </a:lnTo>
                <a:lnTo>
                  <a:pt x="1102" y="438"/>
                </a:lnTo>
                <a:lnTo>
                  <a:pt x="1102" y="438"/>
                </a:lnTo>
                <a:lnTo>
                  <a:pt x="1096" y="438"/>
                </a:lnTo>
                <a:lnTo>
                  <a:pt x="1096" y="432"/>
                </a:lnTo>
                <a:lnTo>
                  <a:pt x="1096" y="432"/>
                </a:lnTo>
                <a:lnTo>
                  <a:pt x="1096" y="430"/>
                </a:lnTo>
                <a:lnTo>
                  <a:pt x="1094" y="426"/>
                </a:lnTo>
                <a:lnTo>
                  <a:pt x="1092" y="424"/>
                </a:lnTo>
                <a:lnTo>
                  <a:pt x="1092" y="422"/>
                </a:lnTo>
                <a:lnTo>
                  <a:pt x="1092" y="422"/>
                </a:lnTo>
                <a:lnTo>
                  <a:pt x="1092" y="420"/>
                </a:lnTo>
                <a:lnTo>
                  <a:pt x="1088" y="418"/>
                </a:lnTo>
                <a:lnTo>
                  <a:pt x="1088" y="418"/>
                </a:lnTo>
                <a:lnTo>
                  <a:pt x="1086" y="418"/>
                </a:lnTo>
                <a:lnTo>
                  <a:pt x="1086" y="418"/>
                </a:lnTo>
                <a:lnTo>
                  <a:pt x="1086" y="416"/>
                </a:lnTo>
                <a:lnTo>
                  <a:pt x="1084" y="414"/>
                </a:lnTo>
                <a:lnTo>
                  <a:pt x="1084" y="404"/>
                </a:lnTo>
                <a:lnTo>
                  <a:pt x="1084" y="404"/>
                </a:lnTo>
                <a:lnTo>
                  <a:pt x="1084" y="402"/>
                </a:lnTo>
                <a:lnTo>
                  <a:pt x="1084" y="400"/>
                </a:lnTo>
                <a:lnTo>
                  <a:pt x="1084" y="398"/>
                </a:lnTo>
                <a:lnTo>
                  <a:pt x="1084" y="398"/>
                </a:lnTo>
                <a:lnTo>
                  <a:pt x="1082" y="396"/>
                </a:lnTo>
                <a:lnTo>
                  <a:pt x="1080" y="396"/>
                </a:lnTo>
                <a:lnTo>
                  <a:pt x="1078" y="396"/>
                </a:lnTo>
                <a:lnTo>
                  <a:pt x="1078" y="394"/>
                </a:lnTo>
                <a:lnTo>
                  <a:pt x="1078" y="394"/>
                </a:lnTo>
                <a:lnTo>
                  <a:pt x="1078" y="394"/>
                </a:lnTo>
                <a:lnTo>
                  <a:pt x="1076" y="392"/>
                </a:lnTo>
                <a:lnTo>
                  <a:pt x="1074" y="390"/>
                </a:lnTo>
                <a:lnTo>
                  <a:pt x="1074" y="386"/>
                </a:lnTo>
                <a:lnTo>
                  <a:pt x="1074" y="386"/>
                </a:lnTo>
                <a:lnTo>
                  <a:pt x="1074" y="384"/>
                </a:lnTo>
                <a:lnTo>
                  <a:pt x="1072" y="382"/>
                </a:lnTo>
                <a:lnTo>
                  <a:pt x="1070" y="380"/>
                </a:lnTo>
                <a:lnTo>
                  <a:pt x="1070" y="380"/>
                </a:lnTo>
                <a:lnTo>
                  <a:pt x="1070" y="380"/>
                </a:lnTo>
                <a:lnTo>
                  <a:pt x="1064" y="378"/>
                </a:lnTo>
                <a:lnTo>
                  <a:pt x="1060" y="374"/>
                </a:lnTo>
                <a:lnTo>
                  <a:pt x="1060" y="374"/>
                </a:lnTo>
                <a:lnTo>
                  <a:pt x="1060" y="374"/>
                </a:lnTo>
                <a:lnTo>
                  <a:pt x="1054" y="372"/>
                </a:lnTo>
                <a:lnTo>
                  <a:pt x="1050" y="368"/>
                </a:lnTo>
                <a:lnTo>
                  <a:pt x="1050" y="368"/>
                </a:lnTo>
                <a:lnTo>
                  <a:pt x="1050" y="368"/>
                </a:lnTo>
                <a:lnTo>
                  <a:pt x="1050" y="366"/>
                </a:lnTo>
                <a:lnTo>
                  <a:pt x="1048" y="364"/>
                </a:lnTo>
                <a:lnTo>
                  <a:pt x="1048" y="362"/>
                </a:lnTo>
                <a:lnTo>
                  <a:pt x="1048" y="362"/>
                </a:lnTo>
                <a:lnTo>
                  <a:pt x="1048" y="360"/>
                </a:lnTo>
                <a:lnTo>
                  <a:pt x="1046" y="358"/>
                </a:lnTo>
                <a:lnTo>
                  <a:pt x="1044" y="354"/>
                </a:lnTo>
                <a:lnTo>
                  <a:pt x="1044" y="354"/>
                </a:lnTo>
                <a:lnTo>
                  <a:pt x="1044" y="354"/>
                </a:lnTo>
                <a:lnTo>
                  <a:pt x="1042" y="352"/>
                </a:lnTo>
                <a:lnTo>
                  <a:pt x="1040" y="350"/>
                </a:lnTo>
                <a:lnTo>
                  <a:pt x="1038" y="348"/>
                </a:lnTo>
                <a:lnTo>
                  <a:pt x="1036" y="346"/>
                </a:lnTo>
                <a:lnTo>
                  <a:pt x="1034" y="342"/>
                </a:lnTo>
                <a:lnTo>
                  <a:pt x="1032" y="340"/>
                </a:lnTo>
                <a:lnTo>
                  <a:pt x="1030" y="334"/>
                </a:lnTo>
                <a:lnTo>
                  <a:pt x="1030" y="330"/>
                </a:lnTo>
                <a:lnTo>
                  <a:pt x="1030" y="330"/>
                </a:lnTo>
                <a:lnTo>
                  <a:pt x="1030" y="328"/>
                </a:lnTo>
                <a:lnTo>
                  <a:pt x="1028" y="326"/>
                </a:lnTo>
                <a:lnTo>
                  <a:pt x="1028" y="324"/>
                </a:lnTo>
                <a:lnTo>
                  <a:pt x="1028" y="324"/>
                </a:lnTo>
                <a:lnTo>
                  <a:pt x="1028" y="322"/>
                </a:lnTo>
                <a:lnTo>
                  <a:pt x="1026" y="320"/>
                </a:lnTo>
                <a:lnTo>
                  <a:pt x="1024" y="318"/>
                </a:lnTo>
                <a:lnTo>
                  <a:pt x="1024" y="318"/>
                </a:lnTo>
                <a:lnTo>
                  <a:pt x="1024" y="318"/>
                </a:lnTo>
                <a:lnTo>
                  <a:pt x="1024" y="316"/>
                </a:lnTo>
                <a:lnTo>
                  <a:pt x="1022" y="314"/>
                </a:lnTo>
                <a:lnTo>
                  <a:pt x="1022" y="314"/>
                </a:lnTo>
                <a:lnTo>
                  <a:pt x="1022" y="314"/>
                </a:lnTo>
                <a:lnTo>
                  <a:pt x="1022" y="312"/>
                </a:lnTo>
                <a:lnTo>
                  <a:pt x="1020" y="310"/>
                </a:lnTo>
                <a:lnTo>
                  <a:pt x="1020" y="310"/>
                </a:lnTo>
                <a:lnTo>
                  <a:pt x="1020" y="310"/>
                </a:lnTo>
                <a:lnTo>
                  <a:pt x="1018" y="308"/>
                </a:lnTo>
                <a:lnTo>
                  <a:pt x="1018" y="306"/>
                </a:lnTo>
                <a:lnTo>
                  <a:pt x="1018" y="306"/>
                </a:lnTo>
                <a:lnTo>
                  <a:pt x="1018" y="304"/>
                </a:lnTo>
                <a:lnTo>
                  <a:pt x="1016" y="302"/>
                </a:lnTo>
                <a:lnTo>
                  <a:pt x="1016" y="302"/>
                </a:lnTo>
                <a:lnTo>
                  <a:pt x="1016" y="302"/>
                </a:lnTo>
                <a:lnTo>
                  <a:pt x="1016" y="300"/>
                </a:lnTo>
                <a:lnTo>
                  <a:pt x="1014" y="300"/>
                </a:lnTo>
                <a:lnTo>
                  <a:pt x="1012" y="300"/>
                </a:lnTo>
                <a:lnTo>
                  <a:pt x="1010" y="298"/>
                </a:lnTo>
                <a:lnTo>
                  <a:pt x="1010" y="298"/>
                </a:lnTo>
                <a:lnTo>
                  <a:pt x="1010" y="298"/>
                </a:lnTo>
                <a:lnTo>
                  <a:pt x="1004" y="296"/>
                </a:lnTo>
                <a:lnTo>
                  <a:pt x="1004" y="296"/>
                </a:lnTo>
                <a:lnTo>
                  <a:pt x="1002" y="296"/>
                </a:lnTo>
                <a:lnTo>
                  <a:pt x="1000" y="296"/>
                </a:lnTo>
                <a:lnTo>
                  <a:pt x="998" y="296"/>
                </a:lnTo>
                <a:lnTo>
                  <a:pt x="998" y="292"/>
                </a:lnTo>
                <a:lnTo>
                  <a:pt x="1000" y="290"/>
                </a:lnTo>
                <a:lnTo>
                  <a:pt x="1002" y="286"/>
                </a:lnTo>
                <a:lnTo>
                  <a:pt x="1004" y="282"/>
                </a:lnTo>
                <a:lnTo>
                  <a:pt x="1004" y="282"/>
                </a:lnTo>
                <a:lnTo>
                  <a:pt x="1004" y="280"/>
                </a:lnTo>
                <a:lnTo>
                  <a:pt x="1004" y="276"/>
                </a:lnTo>
                <a:lnTo>
                  <a:pt x="1006" y="274"/>
                </a:lnTo>
                <a:lnTo>
                  <a:pt x="1006" y="274"/>
                </a:lnTo>
                <a:lnTo>
                  <a:pt x="1006" y="270"/>
                </a:lnTo>
                <a:lnTo>
                  <a:pt x="1004" y="268"/>
                </a:lnTo>
                <a:lnTo>
                  <a:pt x="1004" y="266"/>
                </a:lnTo>
                <a:lnTo>
                  <a:pt x="1004" y="266"/>
                </a:lnTo>
                <a:lnTo>
                  <a:pt x="1004" y="264"/>
                </a:lnTo>
                <a:lnTo>
                  <a:pt x="1002" y="262"/>
                </a:lnTo>
                <a:lnTo>
                  <a:pt x="1000" y="260"/>
                </a:lnTo>
                <a:lnTo>
                  <a:pt x="1000" y="260"/>
                </a:lnTo>
                <a:lnTo>
                  <a:pt x="998" y="260"/>
                </a:lnTo>
                <a:lnTo>
                  <a:pt x="998" y="258"/>
                </a:lnTo>
                <a:lnTo>
                  <a:pt x="998" y="258"/>
                </a:lnTo>
                <a:lnTo>
                  <a:pt x="998" y="256"/>
                </a:lnTo>
                <a:lnTo>
                  <a:pt x="996" y="252"/>
                </a:lnTo>
                <a:lnTo>
                  <a:pt x="994" y="248"/>
                </a:lnTo>
                <a:lnTo>
                  <a:pt x="994" y="248"/>
                </a:lnTo>
                <a:lnTo>
                  <a:pt x="994" y="248"/>
                </a:lnTo>
                <a:lnTo>
                  <a:pt x="992" y="246"/>
                </a:lnTo>
                <a:lnTo>
                  <a:pt x="990" y="242"/>
                </a:lnTo>
                <a:lnTo>
                  <a:pt x="990" y="242"/>
                </a:lnTo>
                <a:lnTo>
                  <a:pt x="990" y="242"/>
                </a:lnTo>
                <a:lnTo>
                  <a:pt x="986" y="240"/>
                </a:lnTo>
                <a:lnTo>
                  <a:pt x="980" y="236"/>
                </a:lnTo>
                <a:lnTo>
                  <a:pt x="978" y="234"/>
                </a:lnTo>
                <a:lnTo>
                  <a:pt x="978" y="234"/>
                </a:lnTo>
                <a:lnTo>
                  <a:pt x="980" y="234"/>
                </a:lnTo>
                <a:lnTo>
                  <a:pt x="982" y="234"/>
                </a:lnTo>
                <a:lnTo>
                  <a:pt x="986" y="234"/>
                </a:lnTo>
                <a:lnTo>
                  <a:pt x="986" y="234"/>
                </a:lnTo>
                <a:lnTo>
                  <a:pt x="988" y="232"/>
                </a:lnTo>
                <a:lnTo>
                  <a:pt x="988" y="230"/>
                </a:lnTo>
                <a:lnTo>
                  <a:pt x="988" y="230"/>
                </a:lnTo>
                <a:lnTo>
                  <a:pt x="990" y="228"/>
                </a:lnTo>
                <a:lnTo>
                  <a:pt x="990" y="228"/>
                </a:lnTo>
                <a:lnTo>
                  <a:pt x="990" y="226"/>
                </a:lnTo>
                <a:lnTo>
                  <a:pt x="990" y="218"/>
                </a:lnTo>
                <a:lnTo>
                  <a:pt x="990" y="218"/>
                </a:lnTo>
                <a:lnTo>
                  <a:pt x="990" y="216"/>
                </a:lnTo>
                <a:lnTo>
                  <a:pt x="988" y="212"/>
                </a:lnTo>
                <a:lnTo>
                  <a:pt x="988" y="212"/>
                </a:lnTo>
                <a:lnTo>
                  <a:pt x="986" y="212"/>
                </a:lnTo>
                <a:lnTo>
                  <a:pt x="984" y="212"/>
                </a:lnTo>
                <a:lnTo>
                  <a:pt x="982" y="210"/>
                </a:lnTo>
                <a:lnTo>
                  <a:pt x="978" y="208"/>
                </a:lnTo>
                <a:lnTo>
                  <a:pt x="974" y="206"/>
                </a:lnTo>
                <a:lnTo>
                  <a:pt x="974" y="206"/>
                </a:lnTo>
                <a:lnTo>
                  <a:pt x="974" y="206"/>
                </a:lnTo>
                <a:lnTo>
                  <a:pt x="968" y="204"/>
                </a:lnTo>
                <a:lnTo>
                  <a:pt x="962" y="202"/>
                </a:lnTo>
                <a:lnTo>
                  <a:pt x="954" y="198"/>
                </a:lnTo>
                <a:lnTo>
                  <a:pt x="954" y="198"/>
                </a:lnTo>
                <a:lnTo>
                  <a:pt x="952" y="198"/>
                </a:lnTo>
                <a:lnTo>
                  <a:pt x="946" y="196"/>
                </a:lnTo>
                <a:lnTo>
                  <a:pt x="940" y="194"/>
                </a:lnTo>
                <a:lnTo>
                  <a:pt x="922" y="188"/>
                </a:lnTo>
                <a:lnTo>
                  <a:pt x="908" y="184"/>
                </a:lnTo>
                <a:lnTo>
                  <a:pt x="900" y="182"/>
                </a:lnTo>
                <a:lnTo>
                  <a:pt x="892" y="180"/>
                </a:lnTo>
                <a:lnTo>
                  <a:pt x="892" y="180"/>
                </a:lnTo>
                <a:lnTo>
                  <a:pt x="892" y="180"/>
                </a:lnTo>
                <a:lnTo>
                  <a:pt x="886" y="180"/>
                </a:lnTo>
                <a:lnTo>
                  <a:pt x="880" y="178"/>
                </a:lnTo>
                <a:lnTo>
                  <a:pt x="880" y="178"/>
                </a:lnTo>
                <a:lnTo>
                  <a:pt x="880" y="178"/>
                </a:lnTo>
                <a:lnTo>
                  <a:pt x="848" y="178"/>
                </a:lnTo>
                <a:lnTo>
                  <a:pt x="846" y="176"/>
                </a:lnTo>
                <a:lnTo>
                  <a:pt x="846" y="176"/>
                </a:lnTo>
                <a:lnTo>
                  <a:pt x="844" y="176"/>
                </a:lnTo>
                <a:lnTo>
                  <a:pt x="840" y="176"/>
                </a:lnTo>
                <a:lnTo>
                  <a:pt x="840" y="176"/>
                </a:lnTo>
                <a:lnTo>
                  <a:pt x="838" y="176"/>
                </a:lnTo>
                <a:lnTo>
                  <a:pt x="836" y="178"/>
                </a:lnTo>
                <a:lnTo>
                  <a:pt x="820" y="178"/>
                </a:lnTo>
                <a:lnTo>
                  <a:pt x="820" y="178"/>
                </a:lnTo>
                <a:lnTo>
                  <a:pt x="820" y="178"/>
                </a:lnTo>
                <a:lnTo>
                  <a:pt x="814" y="180"/>
                </a:lnTo>
                <a:lnTo>
                  <a:pt x="808" y="180"/>
                </a:lnTo>
                <a:lnTo>
                  <a:pt x="808" y="180"/>
                </a:lnTo>
                <a:lnTo>
                  <a:pt x="808" y="180"/>
                </a:lnTo>
                <a:lnTo>
                  <a:pt x="806" y="176"/>
                </a:lnTo>
                <a:lnTo>
                  <a:pt x="804" y="172"/>
                </a:lnTo>
                <a:lnTo>
                  <a:pt x="804" y="172"/>
                </a:lnTo>
                <a:lnTo>
                  <a:pt x="804" y="170"/>
                </a:lnTo>
                <a:lnTo>
                  <a:pt x="802" y="168"/>
                </a:lnTo>
                <a:lnTo>
                  <a:pt x="800" y="166"/>
                </a:lnTo>
                <a:lnTo>
                  <a:pt x="800" y="166"/>
                </a:lnTo>
                <a:lnTo>
                  <a:pt x="800" y="166"/>
                </a:lnTo>
                <a:lnTo>
                  <a:pt x="796" y="164"/>
                </a:lnTo>
                <a:lnTo>
                  <a:pt x="794" y="162"/>
                </a:lnTo>
                <a:lnTo>
                  <a:pt x="794" y="162"/>
                </a:lnTo>
                <a:lnTo>
                  <a:pt x="792" y="160"/>
                </a:lnTo>
                <a:lnTo>
                  <a:pt x="788" y="158"/>
                </a:lnTo>
                <a:lnTo>
                  <a:pt x="784" y="156"/>
                </a:lnTo>
                <a:lnTo>
                  <a:pt x="784" y="156"/>
                </a:lnTo>
                <a:lnTo>
                  <a:pt x="782" y="156"/>
                </a:lnTo>
                <a:lnTo>
                  <a:pt x="778" y="156"/>
                </a:lnTo>
                <a:lnTo>
                  <a:pt x="776" y="154"/>
                </a:lnTo>
                <a:lnTo>
                  <a:pt x="776" y="154"/>
                </a:lnTo>
                <a:lnTo>
                  <a:pt x="774" y="154"/>
                </a:lnTo>
                <a:lnTo>
                  <a:pt x="770" y="154"/>
                </a:lnTo>
                <a:lnTo>
                  <a:pt x="770" y="154"/>
                </a:lnTo>
                <a:lnTo>
                  <a:pt x="768" y="154"/>
                </a:lnTo>
                <a:lnTo>
                  <a:pt x="768" y="156"/>
                </a:lnTo>
                <a:lnTo>
                  <a:pt x="768" y="156"/>
                </a:lnTo>
                <a:lnTo>
                  <a:pt x="766" y="158"/>
                </a:lnTo>
                <a:lnTo>
                  <a:pt x="766" y="158"/>
                </a:lnTo>
                <a:lnTo>
                  <a:pt x="764" y="158"/>
                </a:lnTo>
                <a:lnTo>
                  <a:pt x="760" y="160"/>
                </a:lnTo>
                <a:lnTo>
                  <a:pt x="756" y="162"/>
                </a:lnTo>
                <a:lnTo>
                  <a:pt x="756" y="162"/>
                </a:lnTo>
                <a:lnTo>
                  <a:pt x="756" y="162"/>
                </a:lnTo>
                <a:lnTo>
                  <a:pt x="754" y="164"/>
                </a:lnTo>
                <a:lnTo>
                  <a:pt x="750" y="166"/>
                </a:lnTo>
                <a:lnTo>
                  <a:pt x="750" y="166"/>
                </a:lnTo>
                <a:lnTo>
                  <a:pt x="750" y="166"/>
                </a:lnTo>
                <a:lnTo>
                  <a:pt x="748" y="168"/>
                </a:lnTo>
                <a:lnTo>
                  <a:pt x="748" y="168"/>
                </a:lnTo>
                <a:lnTo>
                  <a:pt x="748" y="170"/>
                </a:lnTo>
                <a:lnTo>
                  <a:pt x="748" y="172"/>
                </a:lnTo>
                <a:lnTo>
                  <a:pt x="746" y="172"/>
                </a:lnTo>
                <a:lnTo>
                  <a:pt x="746" y="172"/>
                </a:lnTo>
                <a:lnTo>
                  <a:pt x="746" y="172"/>
                </a:lnTo>
                <a:lnTo>
                  <a:pt x="742" y="178"/>
                </a:lnTo>
                <a:lnTo>
                  <a:pt x="742" y="178"/>
                </a:lnTo>
                <a:lnTo>
                  <a:pt x="742" y="180"/>
                </a:lnTo>
                <a:lnTo>
                  <a:pt x="742" y="182"/>
                </a:lnTo>
                <a:lnTo>
                  <a:pt x="740" y="188"/>
                </a:lnTo>
                <a:lnTo>
                  <a:pt x="740" y="188"/>
                </a:lnTo>
                <a:lnTo>
                  <a:pt x="740" y="188"/>
                </a:lnTo>
                <a:lnTo>
                  <a:pt x="740" y="196"/>
                </a:lnTo>
                <a:lnTo>
                  <a:pt x="738" y="204"/>
                </a:lnTo>
                <a:lnTo>
                  <a:pt x="738" y="204"/>
                </a:lnTo>
                <a:lnTo>
                  <a:pt x="738" y="204"/>
                </a:lnTo>
                <a:lnTo>
                  <a:pt x="738" y="212"/>
                </a:lnTo>
                <a:lnTo>
                  <a:pt x="736" y="212"/>
                </a:lnTo>
                <a:lnTo>
                  <a:pt x="734" y="214"/>
                </a:lnTo>
                <a:lnTo>
                  <a:pt x="734" y="214"/>
                </a:lnTo>
                <a:lnTo>
                  <a:pt x="734" y="216"/>
                </a:lnTo>
                <a:lnTo>
                  <a:pt x="732" y="220"/>
                </a:lnTo>
                <a:lnTo>
                  <a:pt x="730" y="224"/>
                </a:lnTo>
                <a:lnTo>
                  <a:pt x="730" y="224"/>
                </a:lnTo>
                <a:lnTo>
                  <a:pt x="730" y="226"/>
                </a:lnTo>
                <a:lnTo>
                  <a:pt x="730" y="230"/>
                </a:lnTo>
                <a:lnTo>
                  <a:pt x="728" y="230"/>
                </a:lnTo>
                <a:lnTo>
                  <a:pt x="724" y="230"/>
                </a:lnTo>
                <a:lnTo>
                  <a:pt x="724" y="230"/>
                </a:lnTo>
                <a:lnTo>
                  <a:pt x="722" y="230"/>
                </a:lnTo>
                <a:lnTo>
                  <a:pt x="720" y="232"/>
                </a:lnTo>
                <a:lnTo>
                  <a:pt x="720" y="232"/>
                </a:lnTo>
                <a:lnTo>
                  <a:pt x="720" y="232"/>
                </a:lnTo>
                <a:lnTo>
                  <a:pt x="718" y="232"/>
                </a:lnTo>
                <a:lnTo>
                  <a:pt x="718" y="234"/>
                </a:lnTo>
                <a:lnTo>
                  <a:pt x="718" y="234"/>
                </a:lnTo>
                <a:lnTo>
                  <a:pt x="716" y="234"/>
                </a:lnTo>
                <a:lnTo>
                  <a:pt x="716" y="236"/>
                </a:lnTo>
                <a:lnTo>
                  <a:pt x="716" y="238"/>
                </a:lnTo>
                <a:lnTo>
                  <a:pt x="714" y="238"/>
                </a:lnTo>
                <a:lnTo>
                  <a:pt x="714" y="238"/>
                </a:lnTo>
                <a:lnTo>
                  <a:pt x="714" y="240"/>
                </a:lnTo>
                <a:lnTo>
                  <a:pt x="714" y="244"/>
                </a:lnTo>
                <a:lnTo>
                  <a:pt x="714" y="244"/>
                </a:lnTo>
                <a:lnTo>
                  <a:pt x="714" y="246"/>
                </a:lnTo>
                <a:lnTo>
                  <a:pt x="716" y="248"/>
                </a:lnTo>
                <a:lnTo>
                  <a:pt x="716" y="254"/>
                </a:lnTo>
                <a:lnTo>
                  <a:pt x="716" y="254"/>
                </a:lnTo>
                <a:lnTo>
                  <a:pt x="716" y="256"/>
                </a:lnTo>
                <a:lnTo>
                  <a:pt x="718" y="262"/>
                </a:lnTo>
                <a:lnTo>
                  <a:pt x="718" y="262"/>
                </a:lnTo>
                <a:lnTo>
                  <a:pt x="718" y="262"/>
                </a:lnTo>
                <a:lnTo>
                  <a:pt x="720" y="264"/>
                </a:lnTo>
                <a:lnTo>
                  <a:pt x="720" y="264"/>
                </a:lnTo>
                <a:lnTo>
                  <a:pt x="720" y="264"/>
                </a:lnTo>
                <a:lnTo>
                  <a:pt x="724" y="266"/>
                </a:lnTo>
                <a:lnTo>
                  <a:pt x="724" y="266"/>
                </a:lnTo>
                <a:lnTo>
                  <a:pt x="726" y="268"/>
                </a:lnTo>
                <a:lnTo>
                  <a:pt x="726" y="268"/>
                </a:lnTo>
                <a:lnTo>
                  <a:pt x="728" y="268"/>
                </a:lnTo>
                <a:lnTo>
                  <a:pt x="728" y="270"/>
                </a:lnTo>
                <a:lnTo>
                  <a:pt x="726" y="270"/>
                </a:lnTo>
                <a:lnTo>
                  <a:pt x="726" y="270"/>
                </a:lnTo>
                <a:lnTo>
                  <a:pt x="726" y="270"/>
                </a:lnTo>
                <a:lnTo>
                  <a:pt x="724" y="274"/>
                </a:lnTo>
                <a:lnTo>
                  <a:pt x="724" y="274"/>
                </a:lnTo>
                <a:lnTo>
                  <a:pt x="724" y="274"/>
                </a:lnTo>
                <a:lnTo>
                  <a:pt x="722" y="274"/>
                </a:lnTo>
                <a:lnTo>
                  <a:pt x="722" y="276"/>
                </a:lnTo>
                <a:lnTo>
                  <a:pt x="722" y="276"/>
                </a:lnTo>
                <a:lnTo>
                  <a:pt x="720" y="276"/>
                </a:lnTo>
                <a:lnTo>
                  <a:pt x="718" y="278"/>
                </a:lnTo>
                <a:lnTo>
                  <a:pt x="718" y="278"/>
                </a:lnTo>
                <a:lnTo>
                  <a:pt x="718" y="280"/>
                </a:lnTo>
                <a:lnTo>
                  <a:pt x="718" y="294"/>
                </a:lnTo>
                <a:lnTo>
                  <a:pt x="718" y="294"/>
                </a:lnTo>
                <a:lnTo>
                  <a:pt x="718" y="296"/>
                </a:lnTo>
                <a:lnTo>
                  <a:pt x="720" y="298"/>
                </a:lnTo>
                <a:lnTo>
                  <a:pt x="720" y="304"/>
                </a:lnTo>
                <a:lnTo>
                  <a:pt x="718" y="306"/>
                </a:lnTo>
                <a:lnTo>
                  <a:pt x="718" y="304"/>
                </a:lnTo>
                <a:lnTo>
                  <a:pt x="718" y="304"/>
                </a:lnTo>
                <a:lnTo>
                  <a:pt x="718" y="304"/>
                </a:lnTo>
                <a:lnTo>
                  <a:pt x="716" y="298"/>
                </a:lnTo>
                <a:lnTo>
                  <a:pt x="716" y="288"/>
                </a:lnTo>
                <a:lnTo>
                  <a:pt x="716" y="288"/>
                </a:lnTo>
                <a:lnTo>
                  <a:pt x="716" y="286"/>
                </a:lnTo>
                <a:lnTo>
                  <a:pt x="714" y="286"/>
                </a:lnTo>
                <a:lnTo>
                  <a:pt x="714" y="286"/>
                </a:lnTo>
                <a:lnTo>
                  <a:pt x="714" y="284"/>
                </a:lnTo>
                <a:lnTo>
                  <a:pt x="712" y="282"/>
                </a:lnTo>
                <a:lnTo>
                  <a:pt x="712" y="282"/>
                </a:lnTo>
                <a:lnTo>
                  <a:pt x="710" y="282"/>
                </a:lnTo>
                <a:lnTo>
                  <a:pt x="706" y="282"/>
                </a:lnTo>
                <a:lnTo>
                  <a:pt x="706" y="282"/>
                </a:lnTo>
                <a:lnTo>
                  <a:pt x="704" y="282"/>
                </a:lnTo>
                <a:lnTo>
                  <a:pt x="702" y="284"/>
                </a:lnTo>
                <a:lnTo>
                  <a:pt x="702" y="284"/>
                </a:lnTo>
                <a:lnTo>
                  <a:pt x="702" y="286"/>
                </a:lnTo>
                <a:lnTo>
                  <a:pt x="702" y="288"/>
                </a:lnTo>
                <a:lnTo>
                  <a:pt x="700" y="288"/>
                </a:lnTo>
                <a:lnTo>
                  <a:pt x="698" y="290"/>
                </a:lnTo>
                <a:lnTo>
                  <a:pt x="696" y="292"/>
                </a:lnTo>
                <a:lnTo>
                  <a:pt x="694" y="294"/>
                </a:lnTo>
                <a:lnTo>
                  <a:pt x="694" y="294"/>
                </a:lnTo>
                <a:lnTo>
                  <a:pt x="694" y="296"/>
                </a:lnTo>
                <a:lnTo>
                  <a:pt x="692" y="296"/>
                </a:lnTo>
                <a:lnTo>
                  <a:pt x="690" y="294"/>
                </a:lnTo>
                <a:lnTo>
                  <a:pt x="690" y="294"/>
                </a:lnTo>
                <a:lnTo>
                  <a:pt x="688" y="294"/>
                </a:lnTo>
                <a:lnTo>
                  <a:pt x="682" y="278"/>
                </a:lnTo>
                <a:lnTo>
                  <a:pt x="682" y="278"/>
                </a:lnTo>
                <a:lnTo>
                  <a:pt x="682" y="276"/>
                </a:lnTo>
                <a:lnTo>
                  <a:pt x="680" y="274"/>
                </a:lnTo>
                <a:lnTo>
                  <a:pt x="680" y="274"/>
                </a:lnTo>
                <a:lnTo>
                  <a:pt x="678" y="274"/>
                </a:lnTo>
                <a:lnTo>
                  <a:pt x="674" y="274"/>
                </a:lnTo>
                <a:lnTo>
                  <a:pt x="672" y="272"/>
                </a:lnTo>
                <a:lnTo>
                  <a:pt x="672" y="272"/>
                </a:lnTo>
                <a:lnTo>
                  <a:pt x="670" y="272"/>
                </a:lnTo>
                <a:lnTo>
                  <a:pt x="672" y="270"/>
                </a:lnTo>
                <a:lnTo>
                  <a:pt x="676" y="268"/>
                </a:lnTo>
                <a:lnTo>
                  <a:pt x="676" y="268"/>
                </a:lnTo>
                <a:lnTo>
                  <a:pt x="678" y="268"/>
                </a:lnTo>
                <a:lnTo>
                  <a:pt x="680" y="268"/>
                </a:lnTo>
                <a:lnTo>
                  <a:pt x="684" y="268"/>
                </a:lnTo>
                <a:lnTo>
                  <a:pt x="684" y="268"/>
                </a:lnTo>
                <a:lnTo>
                  <a:pt x="686" y="266"/>
                </a:lnTo>
                <a:lnTo>
                  <a:pt x="688" y="266"/>
                </a:lnTo>
                <a:lnTo>
                  <a:pt x="688" y="266"/>
                </a:lnTo>
                <a:lnTo>
                  <a:pt x="688" y="266"/>
                </a:lnTo>
                <a:lnTo>
                  <a:pt x="690" y="264"/>
                </a:lnTo>
                <a:lnTo>
                  <a:pt x="690" y="262"/>
                </a:lnTo>
                <a:lnTo>
                  <a:pt x="690" y="262"/>
                </a:lnTo>
                <a:lnTo>
                  <a:pt x="692" y="260"/>
                </a:lnTo>
                <a:lnTo>
                  <a:pt x="692" y="260"/>
                </a:lnTo>
                <a:lnTo>
                  <a:pt x="692" y="258"/>
                </a:lnTo>
                <a:lnTo>
                  <a:pt x="692" y="256"/>
                </a:lnTo>
                <a:lnTo>
                  <a:pt x="694" y="254"/>
                </a:lnTo>
                <a:lnTo>
                  <a:pt x="694" y="254"/>
                </a:lnTo>
                <a:lnTo>
                  <a:pt x="694" y="252"/>
                </a:lnTo>
                <a:lnTo>
                  <a:pt x="694" y="250"/>
                </a:lnTo>
                <a:lnTo>
                  <a:pt x="694" y="250"/>
                </a:lnTo>
                <a:lnTo>
                  <a:pt x="694" y="250"/>
                </a:lnTo>
                <a:lnTo>
                  <a:pt x="692" y="244"/>
                </a:lnTo>
                <a:lnTo>
                  <a:pt x="692" y="242"/>
                </a:lnTo>
                <a:lnTo>
                  <a:pt x="692" y="242"/>
                </a:lnTo>
                <a:lnTo>
                  <a:pt x="692" y="240"/>
                </a:lnTo>
                <a:lnTo>
                  <a:pt x="690" y="238"/>
                </a:lnTo>
                <a:lnTo>
                  <a:pt x="688" y="236"/>
                </a:lnTo>
                <a:lnTo>
                  <a:pt x="688" y="236"/>
                </a:lnTo>
                <a:lnTo>
                  <a:pt x="686" y="236"/>
                </a:lnTo>
                <a:lnTo>
                  <a:pt x="680" y="236"/>
                </a:lnTo>
                <a:lnTo>
                  <a:pt x="674" y="234"/>
                </a:lnTo>
                <a:lnTo>
                  <a:pt x="674" y="234"/>
                </a:lnTo>
                <a:lnTo>
                  <a:pt x="674" y="234"/>
                </a:lnTo>
                <a:lnTo>
                  <a:pt x="666" y="234"/>
                </a:lnTo>
                <a:lnTo>
                  <a:pt x="660" y="232"/>
                </a:lnTo>
                <a:lnTo>
                  <a:pt x="648" y="228"/>
                </a:lnTo>
                <a:lnTo>
                  <a:pt x="648" y="228"/>
                </a:lnTo>
                <a:lnTo>
                  <a:pt x="648" y="228"/>
                </a:lnTo>
                <a:lnTo>
                  <a:pt x="646" y="228"/>
                </a:lnTo>
                <a:lnTo>
                  <a:pt x="646" y="228"/>
                </a:lnTo>
                <a:lnTo>
                  <a:pt x="646" y="226"/>
                </a:lnTo>
                <a:lnTo>
                  <a:pt x="644" y="224"/>
                </a:lnTo>
                <a:lnTo>
                  <a:pt x="642" y="222"/>
                </a:lnTo>
                <a:lnTo>
                  <a:pt x="640" y="220"/>
                </a:lnTo>
                <a:lnTo>
                  <a:pt x="640" y="220"/>
                </a:lnTo>
                <a:lnTo>
                  <a:pt x="638" y="220"/>
                </a:lnTo>
                <a:lnTo>
                  <a:pt x="636" y="220"/>
                </a:lnTo>
                <a:lnTo>
                  <a:pt x="634" y="218"/>
                </a:lnTo>
                <a:lnTo>
                  <a:pt x="628" y="216"/>
                </a:lnTo>
                <a:lnTo>
                  <a:pt x="624" y="214"/>
                </a:lnTo>
                <a:lnTo>
                  <a:pt x="620" y="212"/>
                </a:lnTo>
                <a:lnTo>
                  <a:pt x="620" y="212"/>
                </a:lnTo>
                <a:lnTo>
                  <a:pt x="618" y="212"/>
                </a:lnTo>
                <a:lnTo>
                  <a:pt x="612" y="212"/>
                </a:lnTo>
                <a:lnTo>
                  <a:pt x="612" y="212"/>
                </a:lnTo>
                <a:lnTo>
                  <a:pt x="610" y="214"/>
                </a:lnTo>
                <a:lnTo>
                  <a:pt x="610" y="214"/>
                </a:lnTo>
                <a:lnTo>
                  <a:pt x="608" y="214"/>
                </a:lnTo>
                <a:lnTo>
                  <a:pt x="606" y="216"/>
                </a:lnTo>
                <a:lnTo>
                  <a:pt x="606" y="220"/>
                </a:lnTo>
                <a:lnTo>
                  <a:pt x="606" y="222"/>
                </a:lnTo>
                <a:lnTo>
                  <a:pt x="602" y="228"/>
                </a:lnTo>
                <a:lnTo>
                  <a:pt x="600" y="232"/>
                </a:lnTo>
                <a:lnTo>
                  <a:pt x="600" y="232"/>
                </a:lnTo>
                <a:lnTo>
                  <a:pt x="600" y="234"/>
                </a:lnTo>
                <a:lnTo>
                  <a:pt x="598" y="240"/>
                </a:lnTo>
                <a:lnTo>
                  <a:pt x="596" y="242"/>
                </a:lnTo>
                <a:lnTo>
                  <a:pt x="594" y="244"/>
                </a:lnTo>
                <a:lnTo>
                  <a:pt x="594" y="244"/>
                </a:lnTo>
                <a:lnTo>
                  <a:pt x="594" y="246"/>
                </a:lnTo>
                <a:lnTo>
                  <a:pt x="592" y="246"/>
                </a:lnTo>
                <a:lnTo>
                  <a:pt x="592" y="246"/>
                </a:lnTo>
                <a:lnTo>
                  <a:pt x="590" y="246"/>
                </a:lnTo>
                <a:lnTo>
                  <a:pt x="588" y="250"/>
                </a:lnTo>
                <a:lnTo>
                  <a:pt x="588" y="250"/>
                </a:lnTo>
                <a:lnTo>
                  <a:pt x="588" y="250"/>
                </a:lnTo>
                <a:lnTo>
                  <a:pt x="586" y="250"/>
                </a:lnTo>
                <a:lnTo>
                  <a:pt x="584" y="254"/>
                </a:lnTo>
                <a:lnTo>
                  <a:pt x="582" y="260"/>
                </a:lnTo>
                <a:lnTo>
                  <a:pt x="580" y="266"/>
                </a:lnTo>
                <a:lnTo>
                  <a:pt x="578" y="268"/>
                </a:lnTo>
                <a:lnTo>
                  <a:pt x="578" y="268"/>
                </a:lnTo>
                <a:lnTo>
                  <a:pt x="578" y="270"/>
                </a:lnTo>
                <a:lnTo>
                  <a:pt x="576" y="280"/>
                </a:lnTo>
                <a:lnTo>
                  <a:pt x="576" y="280"/>
                </a:lnTo>
                <a:lnTo>
                  <a:pt x="574" y="280"/>
                </a:lnTo>
                <a:lnTo>
                  <a:pt x="574" y="286"/>
                </a:lnTo>
                <a:lnTo>
                  <a:pt x="574" y="286"/>
                </a:lnTo>
                <a:lnTo>
                  <a:pt x="576" y="288"/>
                </a:lnTo>
                <a:lnTo>
                  <a:pt x="578" y="294"/>
                </a:lnTo>
                <a:lnTo>
                  <a:pt x="580" y="300"/>
                </a:lnTo>
                <a:lnTo>
                  <a:pt x="582" y="304"/>
                </a:lnTo>
                <a:lnTo>
                  <a:pt x="582" y="306"/>
                </a:lnTo>
                <a:lnTo>
                  <a:pt x="582" y="308"/>
                </a:lnTo>
                <a:lnTo>
                  <a:pt x="582" y="308"/>
                </a:lnTo>
                <a:lnTo>
                  <a:pt x="584" y="310"/>
                </a:lnTo>
                <a:lnTo>
                  <a:pt x="586" y="312"/>
                </a:lnTo>
                <a:lnTo>
                  <a:pt x="586" y="312"/>
                </a:lnTo>
                <a:lnTo>
                  <a:pt x="588" y="312"/>
                </a:lnTo>
                <a:lnTo>
                  <a:pt x="590" y="314"/>
                </a:lnTo>
                <a:lnTo>
                  <a:pt x="590" y="314"/>
                </a:lnTo>
                <a:lnTo>
                  <a:pt x="592" y="314"/>
                </a:lnTo>
                <a:lnTo>
                  <a:pt x="592" y="314"/>
                </a:lnTo>
                <a:lnTo>
                  <a:pt x="592" y="316"/>
                </a:lnTo>
                <a:lnTo>
                  <a:pt x="594" y="318"/>
                </a:lnTo>
                <a:lnTo>
                  <a:pt x="594" y="318"/>
                </a:lnTo>
                <a:lnTo>
                  <a:pt x="594" y="318"/>
                </a:lnTo>
                <a:lnTo>
                  <a:pt x="594" y="320"/>
                </a:lnTo>
                <a:lnTo>
                  <a:pt x="596" y="322"/>
                </a:lnTo>
                <a:lnTo>
                  <a:pt x="596" y="322"/>
                </a:lnTo>
                <a:lnTo>
                  <a:pt x="598" y="322"/>
                </a:lnTo>
                <a:lnTo>
                  <a:pt x="598" y="322"/>
                </a:lnTo>
                <a:lnTo>
                  <a:pt x="600" y="324"/>
                </a:lnTo>
                <a:lnTo>
                  <a:pt x="600" y="326"/>
                </a:lnTo>
                <a:lnTo>
                  <a:pt x="598" y="328"/>
                </a:lnTo>
                <a:lnTo>
                  <a:pt x="598" y="328"/>
                </a:lnTo>
                <a:lnTo>
                  <a:pt x="598" y="330"/>
                </a:lnTo>
                <a:lnTo>
                  <a:pt x="598" y="334"/>
                </a:lnTo>
                <a:lnTo>
                  <a:pt x="598" y="334"/>
                </a:lnTo>
                <a:lnTo>
                  <a:pt x="598" y="336"/>
                </a:lnTo>
                <a:lnTo>
                  <a:pt x="600" y="336"/>
                </a:lnTo>
                <a:lnTo>
                  <a:pt x="600" y="336"/>
                </a:lnTo>
                <a:lnTo>
                  <a:pt x="602" y="338"/>
                </a:lnTo>
                <a:lnTo>
                  <a:pt x="602" y="338"/>
                </a:lnTo>
                <a:lnTo>
                  <a:pt x="604" y="338"/>
                </a:lnTo>
                <a:lnTo>
                  <a:pt x="608" y="338"/>
                </a:lnTo>
                <a:lnTo>
                  <a:pt x="612" y="342"/>
                </a:lnTo>
                <a:lnTo>
                  <a:pt x="612" y="342"/>
                </a:lnTo>
                <a:lnTo>
                  <a:pt x="614" y="342"/>
                </a:lnTo>
                <a:lnTo>
                  <a:pt x="616" y="342"/>
                </a:lnTo>
                <a:lnTo>
                  <a:pt x="618" y="344"/>
                </a:lnTo>
                <a:lnTo>
                  <a:pt x="618" y="344"/>
                </a:lnTo>
                <a:lnTo>
                  <a:pt x="620" y="344"/>
                </a:lnTo>
                <a:lnTo>
                  <a:pt x="634" y="344"/>
                </a:lnTo>
                <a:lnTo>
                  <a:pt x="636" y="346"/>
                </a:lnTo>
                <a:lnTo>
                  <a:pt x="636" y="346"/>
                </a:lnTo>
                <a:lnTo>
                  <a:pt x="636" y="346"/>
                </a:lnTo>
                <a:lnTo>
                  <a:pt x="636" y="348"/>
                </a:lnTo>
                <a:lnTo>
                  <a:pt x="638" y="350"/>
                </a:lnTo>
                <a:lnTo>
                  <a:pt x="638" y="352"/>
                </a:lnTo>
                <a:lnTo>
                  <a:pt x="626" y="352"/>
                </a:lnTo>
                <a:lnTo>
                  <a:pt x="626" y="352"/>
                </a:lnTo>
                <a:lnTo>
                  <a:pt x="624" y="352"/>
                </a:lnTo>
                <a:lnTo>
                  <a:pt x="622" y="354"/>
                </a:lnTo>
                <a:lnTo>
                  <a:pt x="622" y="354"/>
                </a:lnTo>
                <a:lnTo>
                  <a:pt x="622" y="354"/>
                </a:lnTo>
                <a:lnTo>
                  <a:pt x="620" y="354"/>
                </a:lnTo>
                <a:lnTo>
                  <a:pt x="618" y="356"/>
                </a:lnTo>
                <a:lnTo>
                  <a:pt x="618" y="356"/>
                </a:lnTo>
                <a:lnTo>
                  <a:pt x="618" y="356"/>
                </a:lnTo>
                <a:lnTo>
                  <a:pt x="616" y="356"/>
                </a:lnTo>
                <a:lnTo>
                  <a:pt x="614" y="360"/>
                </a:lnTo>
                <a:lnTo>
                  <a:pt x="610" y="364"/>
                </a:lnTo>
                <a:lnTo>
                  <a:pt x="610" y="364"/>
                </a:lnTo>
                <a:lnTo>
                  <a:pt x="610" y="366"/>
                </a:lnTo>
                <a:lnTo>
                  <a:pt x="608" y="370"/>
                </a:lnTo>
                <a:lnTo>
                  <a:pt x="604" y="374"/>
                </a:lnTo>
                <a:lnTo>
                  <a:pt x="604" y="374"/>
                </a:lnTo>
                <a:lnTo>
                  <a:pt x="604" y="374"/>
                </a:lnTo>
                <a:lnTo>
                  <a:pt x="602" y="378"/>
                </a:lnTo>
                <a:lnTo>
                  <a:pt x="598" y="380"/>
                </a:lnTo>
                <a:lnTo>
                  <a:pt x="598" y="380"/>
                </a:lnTo>
                <a:lnTo>
                  <a:pt x="598" y="382"/>
                </a:lnTo>
                <a:lnTo>
                  <a:pt x="598" y="382"/>
                </a:lnTo>
                <a:lnTo>
                  <a:pt x="596" y="382"/>
                </a:lnTo>
                <a:lnTo>
                  <a:pt x="594" y="384"/>
                </a:lnTo>
                <a:lnTo>
                  <a:pt x="590" y="384"/>
                </a:lnTo>
                <a:lnTo>
                  <a:pt x="588" y="382"/>
                </a:lnTo>
                <a:lnTo>
                  <a:pt x="588" y="382"/>
                </a:lnTo>
                <a:lnTo>
                  <a:pt x="586" y="382"/>
                </a:lnTo>
                <a:lnTo>
                  <a:pt x="580" y="380"/>
                </a:lnTo>
                <a:lnTo>
                  <a:pt x="580" y="380"/>
                </a:lnTo>
                <a:lnTo>
                  <a:pt x="580" y="380"/>
                </a:lnTo>
                <a:lnTo>
                  <a:pt x="576" y="380"/>
                </a:lnTo>
                <a:lnTo>
                  <a:pt x="576" y="376"/>
                </a:lnTo>
                <a:lnTo>
                  <a:pt x="576" y="376"/>
                </a:lnTo>
                <a:lnTo>
                  <a:pt x="576" y="374"/>
                </a:lnTo>
                <a:lnTo>
                  <a:pt x="574" y="372"/>
                </a:lnTo>
                <a:lnTo>
                  <a:pt x="574" y="372"/>
                </a:lnTo>
                <a:lnTo>
                  <a:pt x="574" y="372"/>
                </a:lnTo>
                <a:lnTo>
                  <a:pt x="574" y="370"/>
                </a:lnTo>
                <a:lnTo>
                  <a:pt x="572" y="368"/>
                </a:lnTo>
                <a:lnTo>
                  <a:pt x="572" y="368"/>
                </a:lnTo>
                <a:lnTo>
                  <a:pt x="572" y="368"/>
                </a:lnTo>
                <a:lnTo>
                  <a:pt x="572" y="366"/>
                </a:lnTo>
                <a:lnTo>
                  <a:pt x="570" y="366"/>
                </a:lnTo>
                <a:lnTo>
                  <a:pt x="564" y="366"/>
                </a:lnTo>
                <a:lnTo>
                  <a:pt x="562" y="364"/>
                </a:lnTo>
                <a:lnTo>
                  <a:pt x="562" y="364"/>
                </a:lnTo>
                <a:lnTo>
                  <a:pt x="558" y="364"/>
                </a:lnTo>
                <a:lnTo>
                  <a:pt x="556" y="366"/>
                </a:lnTo>
                <a:lnTo>
                  <a:pt x="552" y="366"/>
                </a:lnTo>
                <a:lnTo>
                  <a:pt x="552" y="366"/>
                </a:lnTo>
                <a:lnTo>
                  <a:pt x="550" y="364"/>
                </a:lnTo>
                <a:lnTo>
                  <a:pt x="548" y="364"/>
                </a:lnTo>
                <a:lnTo>
                  <a:pt x="548" y="364"/>
                </a:lnTo>
                <a:lnTo>
                  <a:pt x="548" y="362"/>
                </a:lnTo>
                <a:lnTo>
                  <a:pt x="546" y="360"/>
                </a:lnTo>
                <a:lnTo>
                  <a:pt x="546" y="360"/>
                </a:lnTo>
                <a:lnTo>
                  <a:pt x="544" y="360"/>
                </a:lnTo>
                <a:lnTo>
                  <a:pt x="544" y="360"/>
                </a:lnTo>
                <a:lnTo>
                  <a:pt x="544" y="358"/>
                </a:lnTo>
                <a:lnTo>
                  <a:pt x="542" y="356"/>
                </a:lnTo>
                <a:lnTo>
                  <a:pt x="542" y="352"/>
                </a:lnTo>
                <a:lnTo>
                  <a:pt x="542" y="352"/>
                </a:lnTo>
                <a:lnTo>
                  <a:pt x="542" y="350"/>
                </a:lnTo>
                <a:lnTo>
                  <a:pt x="540" y="348"/>
                </a:lnTo>
                <a:lnTo>
                  <a:pt x="540" y="346"/>
                </a:lnTo>
                <a:lnTo>
                  <a:pt x="540" y="346"/>
                </a:lnTo>
                <a:lnTo>
                  <a:pt x="540" y="344"/>
                </a:lnTo>
                <a:lnTo>
                  <a:pt x="538" y="340"/>
                </a:lnTo>
                <a:lnTo>
                  <a:pt x="538" y="340"/>
                </a:lnTo>
                <a:lnTo>
                  <a:pt x="538" y="340"/>
                </a:lnTo>
                <a:lnTo>
                  <a:pt x="536" y="338"/>
                </a:lnTo>
                <a:lnTo>
                  <a:pt x="536" y="338"/>
                </a:lnTo>
                <a:lnTo>
                  <a:pt x="534" y="338"/>
                </a:lnTo>
                <a:lnTo>
                  <a:pt x="522" y="338"/>
                </a:lnTo>
                <a:lnTo>
                  <a:pt x="522" y="338"/>
                </a:lnTo>
                <a:lnTo>
                  <a:pt x="520" y="338"/>
                </a:lnTo>
                <a:lnTo>
                  <a:pt x="518" y="340"/>
                </a:lnTo>
                <a:lnTo>
                  <a:pt x="516" y="342"/>
                </a:lnTo>
                <a:lnTo>
                  <a:pt x="514" y="344"/>
                </a:lnTo>
                <a:lnTo>
                  <a:pt x="512" y="346"/>
                </a:lnTo>
                <a:lnTo>
                  <a:pt x="510" y="346"/>
                </a:lnTo>
                <a:lnTo>
                  <a:pt x="510" y="346"/>
                </a:lnTo>
                <a:lnTo>
                  <a:pt x="508" y="346"/>
                </a:lnTo>
                <a:lnTo>
                  <a:pt x="506" y="348"/>
                </a:lnTo>
                <a:lnTo>
                  <a:pt x="492" y="348"/>
                </a:lnTo>
                <a:lnTo>
                  <a:pt x="492" y="348"/>
                </a:lnTo>
                <a:lnTo>
                  <a:pt x="492" y="348"/>
                </a:lnTo>
                <a:lnTo>
                  <a:pt x="484" y="350"/>
                </a:lnTo>
                <a:lnTo>
                  <a:pt x="476" y="350"/>
                </a:lnTo>
                <a:lnTo>
                  <a:pt x="476" y="350"/>
                </a:lnTo>
                <a:lnTo>
                  <a:pt x="474" y="350"/>
                </a:lnTo>
                <a:lnTo>
                  <a:pt x="470" y="352"/>
                </a:lnTo>
                <a:lnTo>
                  <a:pt x="460" y="352"/>
                </a:lnTo>
                <a:lnTo>
                  <a:pt x="460" y="352"/>
                </a:lnTo>
                <a:lnTo>
                  <a:pt x="458" y="352"/>
                </a:lnTo>
                <a:lnTo>
                  <a:pt x="456" y="354"/>
                </a:lnTo>
                <a:lnTo>
                  <a:pt x="448" y="354"/>
                </a:lnTo>
                <a:lnTo>
                  <a:pt x="448" y="354"/>
                </a:lnTo>
                <a:lnTo>
                  <a:pt x="446" y="354"/>
                </a:lnTo>
                <a:lnTo>
                  <a:pt x="444" y="356"/>
                </a:lnTo>
                <a:lnTo>
                  <a:pt x="440" y="356"/>
                </a:lnTo>
                <a:lnTo>
                  <a:pt x="440" y="356"/>
                </a:lnTo>
                <a:lnTo>
                  <a:pt x="438" y="356"/>
                </a:lnTo>
                <a:lnTo>
                  <a:pt x="436" y="358"/>
                </a:lnTo>
                <a:lnTo>
                  <a:pt x="436" y="358"/>
                </a:lnTo>
                <a:lnTo>
                  <a:pt x="436" y="360"/>
                </a:lnTo>
                <a:lnTo>
                  <a:pt x="432" y="362"/>
                </a:lnTo>
                <a:lnTo>
                  <a:pt x="432" y="362"/>
                </a:lnTo>
                <a:lnTo>
                  <a:pt x="432" y="362"/>
                </a:lnTo>
                <a:lnTo>
                  <a:pt x="430" y="364"/>
                </a:lnTo>
                <a:lnTo>
                  <a:pt x="426" y="368"/>
                </a:lnTo>
                <a:lnTo>
                  <a:pt x="424" y="370"/>
                </a:lnTo>
                <a:lnTo>
                  <a:pt x="422" y="372"/>
                </a:lnTo>
                <a:lnTo>
                  <a:pt x="422" y="372"/>
                </a:lnTo>
                <a:lnTo>
                  <a:pt x="420" y="374"/>
                </a:lnTo>
                <a:lnTo>
                  <a:pt x="420" y="376"/>
                </a:lnTo>
                <a:lnTo>
                  <a:pt x="420" y="382"/>
                </a:lnTo>
                <a:lnTo>
                  <a:pt x="418" y="388"/>
                </a:lnTo>
                <a:lnTo>
                  <a:pt x="416" y="394"/>
                </a:lnTo>
                <a:lnTo>
                  <a:pt x="414" y="400"/>
                </a:lnTo>
                <a:lnTo>
                  <a:pt x="412" y="406"/>
                </a:lnTo>
                <a:lnTo>
                  <a:pt x="410" y="408"/>
                </a:lnTo>
                <a:lnTo>
                  <a:pt x="410" y="408"/>
                </a:lnTo>
                <a:lnTo>
                  <a:pt x="410" y="408"/>
                </a:lnTo>
                <a:lnTo>
                  <a:pt x="408" y="410"/>
                </a:lnTo>
                <a:lnTo>
                  <a:pt x="406" y="410"/>
                </a:lnTo>
                <a:lnTo>
                  <a:pt x="406" y="408"/>
                </a:lnTo>
                <a:lnTo>
                  <a:pt x="406" y="408"/>
                </a:lnTo>
                <a:lnTo>
                  <a:pt x="404" y="408"/>
                </a:lnTo>
                <a:lnTo>
                  <a:pt x="394" y="408"/>
                </a:lnTo>
                <a:lnTo>
                  <a:pt x="394" y="408"/>
                </a:lnTo>
                <a:lnTo>
                  <a:pt x="392" y="410"/>
                </a:lnTo>
                <a:lnTo>
                  <a:pt x="392" y="410"/>
                </a:lnTo>
                <a:lnTo>
                  <a:pt x="390" y="410"/>
                </a:lnTo>
                <a:lnTo>
                  <a:pt x="388" y="412"/>
                </a:lnTo>
                <a:lnTo>
                  <a:pt x="388" y="414"/>
                </a:lnTo>
                <a:lnTo>
                  <a:pt x="388" y="414"/>
                </a:lnTo>
                <a:lnTo>
                  <a:pt x="386" y="416"/>
                </a:lnTo>
                <a:lnTo>
                  <a:pt x="386" y="420"/>
                </a:lnTo>
                <a:lnTo>
                  <a:pt x="386" y="422"/>
                </a:lnTo>
                <a:lnTo>
                  <a:pt x="386" y="422"/>
                </a:lnTo>
                <a:lnTo>
                  <a:pt x="384" y="424"/>
                </a:lnTo>
                <a:lnTo>
                  <a:pt x="384" y="434"/>
                </a:lnTo>
                <a:lnTo>
                  <a:pt x="384" y="440"/>
                </a:lnTo>
                <a:lnTo>
                  <a:pt x="384" y="440"/>
                </a:lnTo>
                <a:lnTo>
                  <a:pt x="382" y="440"/>
                </a:lnTo>
                <a:lnTo>
                  <a:pt x="382" y="444"/>
                </a:lnTo>
                <a:lnTo>
                  <a:pt x="382" y="446"/>
                </a:lnTo>
                <a:lnTo>
                  <a:pt x="380" y="446"/>
                </a:lnTo>
                <a:lnTo>
                  <a:pt x="380" y="446"/>
                </a:lnTo>
                <a:lnTo>
                  <a:pt x="378" y="446"/>
                </a:lnTo>
                <a:lnTo>
                  <a:pt x="378" y="448"/>
                </a:lnTo>
                <a:lnTo>
                  <a:pt x="378" y="448"/>
                </a:lnTo>
                <a:lnTo>
                  <a:pt x="376" y="450"/>
                </a:lnTo>
                <a:lnTo>
                  <a:pt x="376" y="450"/>
                </a:lnTo>
                <a:lnTo>
                  <a:pt x="374" y="450"/>
                </a:lnTo>
                <a:lnTo>
                  <a:pt x="372" y="452"/>
                </a:lnTo>
                <a:lnTo>
                  <a:pt x="372" y="462"/>
                </a:lnTo>
                <a:lnTo>
                  <a:pt x="372" y="462"/>
                </a:lnTo>
                <a:lnTo>
                  <a:pt x="374" y="464"/>
                </a:lnTo>
                <a:lnTo>
                  <a:pt x="374" y="466"/>
                </a:lnTo>
                <a:lnTo>
                  <a:pt x="374" y="466"/>
                </a:lnTo>
                <a:lnTo>
                  <a:pt x="374" y="466"/>
                </a:lnTo>
                <a:lnTo>
                  <a:pt x="376" y="468"/>
                </a:lnTo>
                <a:lnTo>
                  <a:pt x="378" y="472"/>
                </a:lnTo>
                <a:lnTo>
                  <a:pt x="378" y="472"/>
                </a:lnTo>
                <a:lnTo>
                  <a:pt x="378" y="472"/>
                </a:lnTo>
                <a:lnTo>
                  <a:pt x="382" y="476"/>
                </a:lnTo>
                <a:lnTo>
                  <a:pt x="384" y="480"/>
                </a:lnTo>
                <a:lnTo>
                  <a:pt x="384" y="480"/>
                </a:lnTo>
                <a:lnTo>
                  <a:pt x="384" y="480"/>
                </a:lnTo>
                <a:lnTo>
                  <a:pt x="386" y="482"/>
                </a:lnTo>
                <a:lnTo>
                  <a:pt x="386" y="482"/>
                </a:lnTo>
                <a:lnTo>
                  <a:pt x="388" y="482"/>
                </a:lnTo>
                <a:lnTo>
                  <a:pt x="404" y="482"/>
                </a:lnTo>
                <a:lnTo>
                  <a:pt x="404" y="492"/>
                </a:lnTo>
                <a:lnTo>
                  <a:pt x="404" y="492"/>
                </a:lnTo>
                <a:lnTo>
                  <a:pt x="402" y="494"/>
                </a:lnTo>
                <a:lnTo>
                  <a:pt x="402" y="494"/>
                </a:lnTo>
                <a:lnTo>
                  <a:pt x="400" y="496"/>
                </a:lnTo>
                <a:lnTo>
                  <a:pt x="400" y="496"/>
                </a:lnTo>
                <a:lnTo>
                  <a:pt x="400" y="496"/>
                </a:lnTo>
                <a:lnTo>
                  <a:pt x="396" y="500"/>
                </a:lnTo>
                <a:lnTo>
                  <a:pt x="390" y="504"/>
                </a:lnTo>
                <a:lnTo>
                  <a:pt x="386" y="506"/>
                </a:lnTo>
                <a:lnTo>
                  <a:pt x="386" y="506"/>
                </a:lnTo>
                <a:lnTo>
                  <a:pt x="386" y="506"/>
                </a:lnTo>
                <a:lnTo>
                  <a:pt x="382" y="510"/>
                </a:lnTo>
                <a:lnTo>
                  <a:pt x="378" y="512"/>
                </a:lnTo>
                <a:lnTo>
                  <a:pt x="374" y="514"/>
                </a:lnTo>
                <a:lnTo>
                  <a:pt x="370" y="516"/>
                </a:lnTo>
                <a:lnTo>
                  <a:pt x="366" y="518"/>
                </a:lnTo>
                <a:lnTo>
                  <a:pt x="366" y="518"/>
                </a:lnTo>
                <a:lnTo>
                  <a:pt x="366" y="518"/>
                </a:lnTo>
                <a:lnTo>
                  <a:pt x="364" y="522"/>
                </a:lnTo>
                <a:lnTo>
                  <a:pt x="362" y="524"/>
                </a:lnTo>
                <a:lnTo>
                  <a:pt x="362" y="524"/>
                </a:lnTo>
                <a:lnTo>
                  <a:pt x="362" y="524"/>
                </a:lnTo>
                <a:lnTo>
                  <a:pt x="360" y="528"/>
                </a:lnTo>
                <a:lnTo>
                  <a:pt x="358" y="532"/>
                </a:lnTo>
                <a:lnTo>
                  <a:pt x="358" y="532"/>
                </a:lnTo>
                <a:lnTo>
                  <a:pt x="356" y="534"/>
                </a:lnTo>
                <a:lnTo>
                  <a:pt x="356" y="542"/>
                </a:lnTo>
                <a:lnTo>
                  <a:pt x="356" y="542"/>
                </a:lnTo>
                <a:lnTo>
                  <a:pt x="358" y="544"/>
                </a:lnTo>
                <a:lnTo>
                  <a:pt x="360" y="546"/>
                </a:lnTo>
                <a:lnTo>
                  <a:pt x="360" y="546"/>
                </a:lnTo>
                <a:lnTo>
                  <a:pt x="362" y="546"/>
                </a:lnTo>
                <a:lnTo>
                  <a:pt x="366" y="546"/>
                </a:lnTo>
                <a:lnTo>
                  <a:pt x="370" y="548"/>
                </a:lnTo>
                <a:lnTo>
                  <a:pt x="370" y="548"/>
                </a:lnTo>
                <a:lnTo>
                  <a:pt x="372" y="548"/>
                </a:lnTo>
                <a:lnTo>
                  <a:pt x="372" y="548"/>
                </a:lnTo>
                <a:lnTo>
                  <a:pt x="372" y="550"/>
                </a:lnTo>
                <a:lnTo>
                  <a:pt x="374" y="550"/>
                </a:lnTo>
                <a:lnTo>
                  <a:pt x="376" y="550"/>
                </a:lnTo>
                <a:lnTo>
                  <a:pt x="378" y="552"/>
                </a:lnTo>
                <a:lnTo>
                  <a:pt x="378" y="552"/>
                </a:lnTo>
                <a:lnTo>
                  <a:pt x="380" y="552"/>
                </a:lnTo>
                <a:lnTo>
                  <a:pt x="380" y="552"/>
                </a:lnTo>
                <a:lnTo>
                  <a:pt x="382" y="554"/>
                </a:lnTo>
                <a:lnTo>
                  <a:pt x="382" y="554"/>
                </a:lnTo>
                <a:lnTo>
                  <a:pt x="384" y="554"/>
                </a:lnTo>
                <a:lnTo>
                  <a:pt x="386" y="554"/>
                </a:lnTo>
                <a:lnTo>
                  <a:pt x="386" y="554"/>
                </a:lnTo>
                <a:lnTo>
                  <a:pt x="386" y="556"/>
                </a:lnTo>
                <a:lnTo>
                  <a:pt x="388" y="558"/>
                </a:lnTo>
                <a:lnTo>
                  <a:pt x="388" y="558"/>
                </a:lnTo>
                <a:lnTo>
                  <a:pt x="386" y="560"/>
                </a:lnTo>
                <a:lnTo>
                  <a:pt x="386" y="570"/>
                </a:lnTo>
                <a:lnTo>
                  <a:pt x="386" y="570"/>
                </a:lnTo>
                <a:lnTo>
                  <a:pt x="388" y="572"/>
                </a:lnTo>
                <a:lnTo>
                  <a:pt x="388" y="572"/>
                </a:lnTo>
                <a:lnTo>
                  <a:pt x="388" y="578"/>
                </a:lnTo>
                <a:lnTo>
                  <a:pt x="386" y="586"/>
                </a:lnTo>
                <a:lnTo>
                  <a:pt x="386" y="586"/>
                </a:lnTo>
                <a:lnTo>
                  <a:pt x="384" y="586"/>
                </a:lnTo>
                <a:lnTo>
                  <a:pt x="384" y="598"/>
                </a:lnTo>
                <a:lnTo>
                  <a:pt x="384" y="598"/>
                </a:lnTo>
                <a:lnTo>
                  <a:pt x="386" y="600"/>
                </a:lnTo>
                <a:lnTo>
                  <a:pt x="386" y="602"/>
                </a:lnTo>
                <a:lnTo>
                  <a:pt x="386" y="604"/>
                </a:lnTo>
                <a:lnTo>
                  <a:pt x="386" y="604"/>
                </a:lnTo>
                <a:lnTo>
                  <a:pt x="388" y="606"/>
                </a:lnTo>
                <a:lnTo>
                  <a:pt x="390" y="606"/>
                </a:lnTo>
                <a:lnTo>
                  <a:pt x="394" y="606"/>
                </a:lnTo>
                <a:lnTo>
                  <a:pt x="394" y="606"/>
                </a:lnTo>
                <a:lnTo>
                  <a:pt x="396" y="606"/>
                </a:lnTo>
                <a:lnTo>
                  <a:pt x="398" y="604"/>
                </a:lnTo>
                <a:lnTo>
                  <a:pt x="400" y="602"/>
                </a:lnTo>
                <a:lnTo>
                  <a:pt x="404" y="600"/>
                </a:lnTo>
                <a:lnTo>
                  <a:pt x="408" y="598"/>
                </a:lnTo>
                <a:lnTo>
                  <a:pt x="408" y="598"/>
                </a:lnTo>
                <a:lnTo>
                  <a:pt x="408" y="600"/>
                </a:lnTo>
                <a:lnTo>
                  <a:pt x="408" y="604"/>
                </a:lnTo>
                <a:lnTo>
                  <a:pt x="408" y="604"/>
                </a:lnTo>
                <a:lnTo>
                  <a:pt x="410" y="606"/>
                </a:lnTo>
                <a:lnTo>
                  <a:pt x="412" y="610"/>
                </a:lnTo>
                <a:lnTo>
                  <a:pt x="412" y="610"/>
                </a:lnTo>
                <a:lnTo>
                  <a:pt x="412" y="610"/>
                </a:lnTo>
                <a:lnTo>
                  <a:pt x="414" y="612"/>
                </a:lnTo>
                <a:lnTo>
                  <a:pt x="414" y="612"/>
                </a:lnTo>
                <a:lnTo>
                  <a:pt x="414" y="614"/>
                </a:lnTo>
                <a:lnTo>
                  <a:pt x="414" y="614"/>
                </a:lnTo>
                <a:lnTo>
                  <a:pt x="416" y="616"/>
                </a:lnTo>
                <a:lnTo>
                  <a:pt x="418" y="616"/>
                </a:lnTo>
                <a:lnTo>
                  <a:pt x="422" y="616"/>
                </a:lnTo>
                <a:lnTo>
                  <a:pt x="422" y="616"/>
                </a:lnTo>
                <a:lnTo>
                  <a:pt x="422" y="618"/>
                </a:lnTo>
                <a:lnTo>
                  <a:pt x="420" y="620"/>
                </a:lnTo>
                <a:lnTo>
                  <a:pt x="418" y="622"/>
                </a:lnTo>
                <a:lnTo>
                  <a:pt x="418" y="622"/>
                </a:lnTo>
                <a:lnTo>
                  <a:pt x="416" y="624"/>
                </a:lnTo>
                <a:lnTo>
                  <a:pt x="416" y="624"/>
                </a:lnTo>
                <a:lnTo>
                  <a:pt x="416" y="626"/>
                </a:lnTo>
                <a:lnTo>
                  <a:pt x="412" y="628"/>
                </a:lnTo>
                <a:lnTo>
                  <a:pt x="408" y="630"/>
                </a:lnTo>
                <a:lnTo>
                  <a:pt x="406" y="630"/>
                </a:lnTo>
                <a:lnTo>
                  <a:pt x="402" y="630"/>
                </a:lnTo>
                <a:lnTo>
                  <a:pt x="402" y="630"/>
                </a:lnTo>
                <a:lnTo>
                  <a:pt x="400" y="632"/>
                </a:lnTo>
                <a:lnTo>
                  <a:pt x="396" y="634"/>
                </a:lnTo>
                <a:lnTo>
                  <a:pt x="392" y="636"/>
                </a:lnTo>
                <a:lnTo>
                  <a:pt x="388" y="638"/>
                </a:lnTo>
                <a:lnTo>
                  <a:pt x="386" y="638"/>
                </a:lnTo>
                <a:lnTo>
                  <a:pt x="380" y="638"/>
                </a:lnTo>
                <a:lnTo>
                  <a:pt x="380" y="638"/>
                </a:lnTo>
                <a:lnTo>
                  <a:pt x="380" y="638"/>
                </a:lnTo>
                <a:lnTo>
                  <a:pt x="372" y="640"/>
                </a:lnTo>
                <a:lnTo>
                  <a:pt x="372" y="640"/>
                </a:lnTo>
                <a:lnTo>
                  <a:pt x="370" y="642"/>
                </a:lnTo>
                <a:lnTo>
                  <a:pt x="362" y="644"/>
                </a:lnTo>
                <a:lnTo>
                  <a:pt x="356" y="646"/>
                </a:lnTo>
                <a:lnTo>
                  <a:pt x="348" y="648"/>
                </a:lnTo>
                <a:lnTo>
                  <a:pt x="340" y="650"/>
                </a:lnTo>
                <a:lnTo>
                  <a:pt x="322" y="650"/>
                </a:lnTo>
                <a:lnTo>
                  <a:pt x="316" y="648"/>
                </a:lnTo>
                <a:lnTo>
                  <a:pt x="316" y="648"/>
                </a:lnTo>
                <a:lnTo>
                  <a:pt x="316" y="648"/>
                </a:lnTo>
                <a:lnTo>
                  <a:pt x="308" y="648"/>
                </a:lnTo>
                <a:lnTo>
                  <a:pt x="298" y="646"/>
                </a:lnTo>
                <a:lnTo>
                  <a:pt x="296" y="646"/>
                </a:lnTo>
                <a:lnTo>
                  <a:pt x="296" y="646"/>
                </a:lnTo>
                <a:lnTo>
                  <a:pt x="294" y="644"/>
                </a:lnTo>
                <a:lnTo>
                  <a:pt x="270" y="644"/>
                </a:lnTo>
                <a:lnTo>
                  <a:pt x="270" y="644"/>
                </a:lnTo>
                <a:lnTo>
                  <a:pt x="268" y="646"/>
                </a:lnTo>
                <a:lnTo>
                  <a:pt x="264" y="648"/>
                </a:lnTo>
                <a:lnTo>
                  <a:pt x="262" y="648"/>
                </a:lnTo>
                <a:lnTo>
                  <a:pt x="260" y="648"/>
                </a:lnTo>
                <a:lnTo>
                  <a:pt x="260" y="648"/>
                </a:lnTo>
                <a:lnTo>
                  <a:pt x="258" y="650"/>
                </a:lnTo>
                <a:lnTo>
                  <a:pt x="256" y="644"/>
                </a:lnTo>
                <a:lnTo>
                  <a:pt x="254" y="638"/>
                </a:lnTo>
                <a:lnTo>
                  <a:pt x="254" y="638"/>
                </a:lnTo>
                <a:lnTo>
                  <a:pt x="254" y="638"/>
                </a:lnTo>
                <a:lnTo>
                  <a:pt x="250" y="634"/>
                </a:lnTo>
                <a:lnTo>
                  <a:pt x="250" y="634"/>
                </a:lnTo>
                <a:lnTo>
                  <a:pt x="250" y="634"/>
                </a:lnTo>
                <a:lnTo>
                  <a:pt x="246" y="632"/>
                </a:lnTo>
                <a:lnTo>
                  <a:pt x="246" y="632"/>
                </a:lnTo>
                <a:lnTo>
                  <a:pt x="244" y="630"/>
                </a:lnTo>
                <a:lnTo>
                  <a:pt x="242" y="630"/>
                </a:lnTo>
                <a:lnTo>
                  <a:pt x="240" y="630"/>
                </a:lnTo>
                <a:lnTo>
                  <a:pt x="240" y="630"/>
                </a:lnTo>
                <a:lnTo>
                  <a:pt x="238" y="628"/>
                </a:lnTo>
                <a:lnTo>
                  <a:pt x="234" y="628"/>
                </a:lnTo>
                <a:lnTo>
                  <a:pt x="232" y="628"/>
                </a:lnTo>
                <a:lnTo>
                  <a:pt x="232" y="628"/>
                </a:lnTo>
                <a:lnTo>
                  <a:pt x="230" y="626"/>
                </a:lnTo>
                <a:lnTo>
                  <a:pt x="218" y="626"/>
                </a:lnTo>
                <a:lnTo>
                  <a:pt x="218" y="626"/>
                </a:lnTo>
                <a:lnTo>
                  <a:pt x="216" y="628"/>
                </a:lnTo>
                <a:lnTo>
                  <a:pt x="214" y="628"/>
                </a:lnTo>
                <a:lnTo>
                  <a:pt x="212" y="628"/>
                </a:lnTo>
                <a:lnTo>
                  <a:pt x="212" y="628"/>
                </a:lnTo>
                <a:lnTo>
                  <a:pt x="210" y="630"/>
                </a:lnTo>
                <a:lnTo>
                  <a:pt x="208" y="630"/>
                </a:lnTo>
                <a:lnTo>
                  <a:pt x="204" y="630"/>
                </a:lnTo>
                <a:lnTo>
                  <a:pt x="204" y="630"/>
                </a:lnTo>
                <a:lnTo>
                  <a:pt x="202" y="632"/>
                </a:lnTo>
                <a:lnTo>
                  <a:pt x="200" y="634"/>
                </a:lnTo>
                <a:lnTo>
                  <a:pt x="200" y="634"/>
                </a:lnTo>
                <a:lnTo>
                  <a:pt x="198" y="632"/>
                </a:lnTo>
                <a:lnTo>
                  <a:pt x="194" y="632"/>
                </a:lnTo>
                <a:lnTo>
                  <a:pt x="194" y="632"/>
                </a:lnTo>
                <a:lnTo>
                  <a:pt x="194" y="632"/>
                </a:lnTo>
                <a:lnTo>
                  <a:pt x="192" y="630"/>
                </a:lnTo>
                <a:lnTo>
                  <a:pt x="186" y="628"/>
                </a:lnTo>
                <a:lnTo>
                  <a:pt x="182" y="628"/>
                </a:lnTo>
                <a:lnTo>
                  <a:pt x="180" y="626"/>
                </a:lnTo>
                <a:lnTo>
                  <a:pt x="178" y="624"/>
                </a:lnTo>
                <a:lnTo>
                  <a:pt x="176" y="622"/>
                </a:lnTo>
                <a:lnTo>
                  <a:pt x="176" y="622"/>
                </a:lnTo>
                <a:lnTo>
                  <a:pt x="174" y="620"/>
                </a:lnTo>
                <a:lnTo>
                  <a:pt x="172" y="620"/>
                </a:lnTo>
                <a:lnTo>
                  <a:pt x="170" y="620"/>
                </a:lnTo>
                <a:lnTo>
                  <a:pt x="164" y="616"/>
                </a:lnTo>
                <a:lnTo>
                  <a:pt x="162" y="614"/>
                </a:lnTo>
                <a:lnTo>
                  <a:pt x="160" y="612"/>
                </a:lnTo>
                <a:lnTo>
                  <a:pt x="160" y="612"/>
                </a:lnTo>
                <a:lnTo>
                  <a:pt x="158" y="610"/>
                </a:lnTo>
                <a:lnTo>
                  <a:pt x="156" y="610"/>
                </a:lnTo>
                <a:lnTo>
                  <a:pt x="152" y="610"/>
                </a:lnTo>
                <a:lnTo>
                  <a:pt x="152" y="610"/>
                </a:lnTo>
                <a:lnTo>
                  <a:pt x="152" y="608"/>
                </a:lnTo>
                <a:lnTo>
                  <a:pt x="148" y="608"/>
                </a:lnTo>
                <a:lnTo>
                  <a:pt x="146" y="608"/>
                </a:lnTo>
                <a:lnTo>
                  <a:pt x="146" y="608"/>
                </a:lnTo>
                <a:lnTo>
                  <a:pt x="144" y="606"/>
                </a:lnTo>
                <a:lnTo>
                  <a:pt x="134" y="606"/>
                </a:lnTo>
                <a:lnTo>
                  <a:pt x="134" y="606"/>
                </a:lnTo>
                <a:lnTo>
                  <a:pt x="132" y="608"/>
                </a:lnTo>
                <a:lnTo>
                  <a:pt x="128" y="610"/>
                </a:lnTo>
                <a:lnTo>
                  <a:pt x="128" y="610"/>
                </a:lnTo>
                <a:lnTo>
                  <a:pt x="128" y="610"/>
                </a:lnTo>
                <a:lnTo>
                  <a:pt x="126" y="612"/>
                </a:lnTo>
                <a:lnTo>
                  <a:pt x="124" y="614"/>
                </a:lnTo>
                <a:lnTo>
                  <a:pt x="124" y="614"/>
                </a:lnTo>
                <a:lnTo>
                  <a:pt x="122" y="614"/>
                </a:lnTo>
                <a:lnTo>
                  <a:pt x="122" y="614"/>
                </a:lnTo>
                <a:lnTo>
                  <a:pt x="122" y="616"/>
                </a:lnTo>
                <a:lnTo>
                  <a:pt x="120" y="618"/>
                </a:lnTo>
                <a:lnTo>
                  <a:pt x="120" y="622"/>
                </a:lnTo>
                <a:lnTo>
                  <a:pt x="120" y="622"/>
                </a:lnTo>
                <a:lnTo>
                  <a:pt x="122" y="624"/>
                </a:lnTo>
                <a:lnTo>
                  <a:pt x="124" y="626"/>
                </a:lnTo>
                <a:lnTo>
                  <a:pt x="124" y="628"/>
                </a:lnTo>
                <a:lnTo>
                  <a:pt x="124" y="630"/>
                </a:lnTo>
                <a:lnTo>
                  <a:pt x="124" y="630"/>
                </a:lnTo>
                <a:lnTo>
                  <a:pt x="126" y="632"/>
                </a:lnTo>
                <a:lnTo>
                  <a:pt x="130" y="634"/>
                </a:lnTo>
                <a:lnTo>
                  <a:pt x="134" y="636"/>
                </a:lnTo>
                <a:lnTo>
                  <a:pt x="142" y="640"/>
                </a:lnTo>
                <a:lnTo>
                  <a:pt x="146" y="642"/>
                </a:lnTo>
                <a:lnTo>
                  <a:pt x="150" y="644"/>
                </a:lnTo>
                <a:lnTo>
                  <a:pt x="152" y="646"/>
                </a:lnTo>
                <a:lnTo>
                  <a:pt x="156" y="650"/>
                </a:lnTo>
                <a:lnTo>
                  <a:pt x="158" y="652"/>
                </a:lnTo>
                <a:lnTo>
                  <a:pt x="158" y="652"/>
                </a:lnTo>
                <a:lnTo>
                  <a:pt x="160" y="652"/>
                </a:lnTo>
                <a:lnTo>
                  <a:pt x="170" y="652"/>
                </a:lnTo>
                <a:lnTo>
                  <a:pt x="170" y="652"/>
                </a:lnTo>
                <a:lnTo>
                  <a:pt x="172" y="652"/>
                </a:lnTo>
                <a:lnTo>
                  <a:pt x="176" y="650"/>
                </a:lnTo>
                <a:lnTo>
                  <a:pt x="176" y="650"/>
                </a:lnTo>
                <a:lnTo>
                  <a:pt x="176" y="650"/>
                </a:lnTo>
                <a:lnTo>
                  <a:pt x="176" y="648"/>
                </a:lnTo>
                <a:lnTo>
                  <a:pt x="176" y="648"/>
                </a:lnTo>
                <a:lnTo>
                  <a:pt x="180" y="650"/>
                </a:lnTo>
                <a:lnTo>
                  <a:pt x="184" y="652"/>
                </a:lnTo>
                <a:lnTo>
                  <a:pt x="188" y="656"/>
                </a:lnTo>
                <a:lnTo>
                  <a:pt x="188" y="656"/>
                </a:lnTo>
                <a:lnTo>
                  <a:pt x="188" y="656"/>
                </a:lnTo>
                <a:lnTo>
                  <a:pt x="192" y="658"/>
                </a:lnTo>
                <a:lnTo>
                  <a:pt x="196" y="660"/>
                </a:lnTo>
                <a:lnTo>
                  <a:pt x="198" y="662"/>
                </a:lnTo>
                <a:lnTo>
                  <a:pt x="198" y="662"/>
                </a:lnTo>
                <a:lnTo>
                  <a:pt x="200" y="662"/>
                </a:lnTo>
                <a:lnTo>
                  <a:pt x="212" y="662"/>
                </a:lnTo>
                <a:lnTo>
                  <a:pt x="212" y="662"/>
                </a:lnTo>
                <a:lnTo>
                  <a:pt x="214" y="662"/>
                </a:lnTo>
                <a:lnTo>
                  <a:pt x="214" y="660"/>
                </a:lnTo>
                <a:lnTo>
                  <a:pt x="218" y="660"/>
                </a:lnTo>
                <a:lnTo>
                  <a:pt x="218" y="660"/>
                </a:lnTo>
                <a:lnTo>
                  <a:pt x="220" y="660"/>
                </a:lnTo>
                <a:lnTo>
                  <a:pt x="224" y="658"/>
                </a:lnTo>
                <a:lnTo>
                  <a:pt x="224" y="658"/>
                </a:lnTo>
                <a:lnTo>
                  <a:pt x="224" y="658"/>
                </a:lnTo>
                <a:lnTo>
                  <a:pt x="224" y="656"/>
                </a:lnTo>
                <a:lnTo>
                  <a:pt x="224" y="656"/>
                </a:lnTo>
                <a:lnTo>
                  <a:pt x="224" y="662"/>
                </a:lnTo>
                <a:lnTo>
                  <a:pt x="224" y="662"/>
                </a:lnTo>
                <a:lnTo>
                  <a:pt x="222" y="666"/>
                </a:lnTo>
                <a:lnTo>
                  <a:pt x="222" y="668"/>
                </a:lnTo>
                <a:lnTo>
                  <a:pt x="222" y="670"/>
                </a:lnTo>
                <a:lnTo>
                  <a:pt x="222" y="670"/>
                </a:lnTo>
                <a:lnTo>
                  <a:pt x="222" y="670"/>
                </a:lnTo>
                <a:lnTo>
                  <a:pt x="220" y="674"/>
                </a:lnTo>
                <a:lnTo>
                  <a:pt x="220" y="674"/>
                </a:lnTo>
                <a:lnTo>
                  <a:pt x="218" y="676"/>
                </a:lnTo>
                <a:lnTo>
                  <a:pt x="218" y="678"/>
                </a:lnTo>
                <a:lnTo>
                  <a:pt x="218" y="680"/>
                </a:lnTo>
                <a:lnTo>
                  <a:pt x="218" y="680"/>
                </a:lnTo>
                <a:lnTo>
                  <a:pt x="218" y="684"/>
                </a:lnTo>
                <a:lnTo>
                  <a:pt x="218" y="684"/>
                </a:lnTo>
                <a:lnTo>
                  <a:pt x="218" y="688"/>
                </a:lnTo>
                <a:lnTo>
                  <a:pt x="218" y="688"/>
                </a:lnTo>
                <a:lnTo>
                  <a:pt x="220" y="690"/>
                </a:lnTo>
                <a:lnTo>
                  <a:pt x="222" y="690"/>
                </a:lnTo>
                <a:lnTo>
                  <a:pt x="228" y="690"/>
                </a:lnTo>
                <a:lnTo>
                  <a:pt x="230" y="692"/>
                </a:lnTo>
                <a:lnTo>
                  <a:pt x="230" y="692"/>
                </a:lnTo>
                <a:lnTo>
                  <a:pt x="232" y="692"/>
                </a:lnTo>
                <a:lnTo>
                  <a:pt x="234" y="692"/>
                </a:lnTo>
                <a:lnTo>
                  <a:pt x="236" y="690"/>
                </a:lnTo>
                <a:lnTo>
                  <a:pt x="236" y="690"/>
                </a:lnTo>
                <a:lnTo>
                  <a:pt x="236" y="688"/>
                </a:lnTo>
                <a:lnTo>
                  <a:pt x="236" y="688"/>
                </a:lnTo>
                <a:lnTo>
                  <a:pt x="238" y="688"/>
                </a:lnTo>
                <a:lnTo>
                  <a:pt x="238" y="686"/>
                </a:lnTo>
                <a:lnTo>
                  <a:pt x="238" y="680"/>
                </a:lnTo>
                <a:lnTo>
                  <a:pt x="238" y="680"/>
                </a:lnTo>
                <a:lnTo>
                  <a:pt x="240" y="678"/>
                </a:lnTo>
                <a:lnTo>
                  <a:pt x="252" y="678"/>
                </a:lnTo>
                <a:lnTo>
                  <a:pt x="256" y="680"/>
                </a:lnTo>
                <a:lnTo>
                  <a:pt x="262" y="682"/>
                </a:lnTo>
                <a:lnTo>
                  <a:pt x="268" y="684"/>
                </a:lnTo>
                <a:lnTo>
                  <a:pt x="274" y="688"/>
                </a:lnTo>
                <a:lnTo>
                  <a:pt x="274" y="688"/>
                </a:lnTo>
                <a:lnTo>
                  <a:pt x="274" y="688"/>
                </a:lnTo>
                <a:lnTo>
                  <a:pt x="280" y="690"/>
                </a:lnTo>
                <a:lnTo>
                  <a:pt x="284" y="694"/>
                </a:lnTo>
                <a:lnTo>
                  <a:pt x="288" y="698"/>
                </a:lnTo>
                <a:lnTo>
                  <a:pt x="290" y="700"/>
                </a:lnTo>
                <a:lnTo>
                  <a:pt x="290" y="700"/>
                </a:lnTo>
                <a:lnTo>
                  <a:pt x="292" y="700"/>
                </a:lnTo>
                <a:lnTo>
                  <a:pt x="292" y="700"/>
                </a:lnTo>
                <a:lnTo>
                  <a:pt x="294" y="700"/>
                </a:lnTo>
                <a:lnTo>
                  <a:pt x="294" y="698"/>
                </a:lnTo>
                <a:lnTo>
                  <a:pt x="298" y="698"/>
                </a:lnTo>
                <a:lnTo>
                  <a:pt x="298" y="698"/>
                </a:lnTo>
                <a:lnTo>
                  <a:pt x="300" y="698"/>
                </a:lnTo>
                <a:lnTo>
                  <a:pt x="302" y="696"/>
                </a:lnTo>
                <a:lnTo>
                  <a:pt x="304" y="696"/>
                </a:lnTo>
                <a:lnTo>
                  <a:pt x="316" y="694"/>
                </a:lnTo>
                <a:lnTo>
                  <a:pt x="356" y="694"/>
                </a:lnTo>
                <a:lnTo>
                  <a:pt x="358" y="696"/>
                </a:lnTo>
                <a:lnTo>
                  <a:pt x="362" y="698"/>
                </a:lnTo>
                <a:lnTo>
                  <a:pt x="364" y="700"/>
                </a:lnTo>
                <a:lnTo>
                  <a:pt x="364" y="700"/>
                </a:lnTo>
                <a:lnTo>
                  <a:pt x="366" y="700"/>
                </a:lnTo>
                <a:lnTo>
                  <a:pt x="374" y="700"/>
                </a:lnTo>
                <a:lnTo>
                  <a:pt x="374" y="700"/>
                </a:lnTo>
                <a:lnTo>
                  <a:pt x="376" y="700"/>
                </a:lnTo>
                <a:lnTo>
                  <a:pt x="380" y="698"/>
                </a:lnTo>
                <a:lnTo>
                  <a:pt x="380" y="698"/>
                </a:lnTo>
                <a:lnTo>
                  <a:pt x="380" y="698"/>
                </a:lnTo>
                <a:lnTo>
                  <a:pt x="382" y="696"/>
                </a:lnTo>
                <a:lnTo>
                  <a:pt x="382" y="694"/>
                </a:lnTo>
                <a:lnTo>
                  <a:pt x="386" y="694"/>
                </a:lnTo>
                <a:lnTo>
                  <a:pt x="386" y="694"/>
                </a:lnTo>
                <a:lnTo>
                  <a:pt x="386" y="694"/>
                </a:lnTo>
                <a:lnTo>
                  <a:pt x="392" y="692"/>
                </a:lnTo>
                <a:lnTo>
                  <a:pt x="406" y="690"/>
                </a:lnTo>
                <a:lnTo>
                  <a:pt x="430" y="690"/>
                </a:lnTo>
                <a:lnTo>
                  <a:pt x="434" y="692"/>
                </a:lnTo>
                <a:lnTo>
                  <a:pt x="434" y="692"/>
                </a:lnTo>
                <a:lnTo>
                  <a:pt x="436" y="692"/>
                </a:lnTo>
                <a:lnTo>
                  <a:pt x="442" y="692"/>
                </a:lnTo>
                <a:lnTo>
                  <a:pt x="450" y="694"/>
                </a:lnTo>
                <a:lnTo>
                  <a:pt x="450" y="694"/>
                </a:lnTo>
                <a:lnTo>
                  <a:pt x="450" y="694"/>
                </a:lnTo>
                <a:lnTo>
                  <a:pt x="470" y="694"/>
                </a:lnTo>
                <a:lnTo>
                  <a:pt x="470" y="694"/>
                </a:lnTo>
                <a:lnTo>
                  <a:pt x="470" y="694"/>
                </a:lnTo>
                <a:lnTo>
                  <a:pt x="476" y="692"/>
                </a:lnTo>
                <a:lnTo>
                  <a:pt x="482" y="692"/>
                </a:lnTo>
                <a:lnTo>
                  <a:pt x="482" y="692"/>
                </a:lnTo>
                <a:lnTo>
                  <a:pt x="484" y="692"/>
                </a:lnTo>
                <a:lnTo>
                  <a:pt x="486" y="690"/>
                </a:lnTo>
                <a:lnTo>
                  <a:pt x="500" y="690"/>
                </a:lnTo>
                <a:lnTo>
                  <a:pt x="500" y="690"/>
                </a:lnTo>
                <a:lnTo>
                  <a:pt x="502" y="690"/>
                </a:lnTo>
                <a:lnTo>
                  <a:pt x="506" y="688"/>
                </a:lnTo>
                <a:lnTo>
                  <a:pt x="506" y="688"/>
                </a:lnTo>
                <a:lnTo>
                  <a:pt x="506" y="688"/>
                </a:lnTo>
                <a:lnTo>
                  <a:pt x="508" y="686"/>
                </a:lnTo>
                <a:lnTo>
                  <a:pt x="508" y="686"/>
                </a:lnTo>
                <a:lnTo>
                  <a:pt x="508" y="684"/>
                </a:lnTo>
                <a:lnTo>
                  <a:pt x="508" y="682"/>
                </a:lnTo>
                <a:lnTo>
                  <a:pt x="510" y="682"/>
                </a:lnTo>
                <a:lnTo>
                  <a:pt x="510" y="682"/>
                </a:lnTo>
                <a:lnTo>
                  <a:pt x="510" y="680"/>
                </a:lnTo>
                <a:lnTo>
                  <a:pt x="510" y="678"/>
                </a:lnTo>
                <a:lnTo>
                  <a:pt x="510" y="678"/>
                </a:lnTo>
                <a:lnTo>
                  <a:pt x="508" y="674"/>
                </a:lnTo>
                <a:lnTo>
                  <a:pt x="508" y="674"/>
                </a:lnTo>
                <a:lnTo>
                  <a:pt x="508" y="674"/>
                </a:lnTo>
                <a:lnTo>
                  <a:pt x="506" y="670"/>
                </a:lnTo>
                <a:lnTo>
                  <a:pt x="506" y="670"/>
                </a:lnTo>
                <a:lnTo>
                  <a:pt x="504" y="668"/>
                </a:lnTo>
                <a:lnTo>
                  <a:pt x="502" y="668"/>
                </a:lnTo>
                <a:lnTo>
                  <a:pt x="502" y="668"/>
                </a:lnTo>
                <a:lnTo>
                  <a:pt x="502" y="668"/>
                </a:lnTo>
                <a:lnTo>
                  <a:pt x="500" y="666"/>
                </a:lnTo>
                <a:lnTo>
                  <a:pt x="496" y="666"/>
                </a:lnTo>
                <a:lnTo>
                  <a:pt x="496" y="666"/>
                </a:lnTo>
                <a:lnTo>
                  <a:pt x="498" y="666"/>
                </a:lnTo>
                <a:lnTo>
                  <a:pt x="502" y="664"/>
                </a:lnTo>
                <a:lnTo>
                  <a:pt x="502" y="664"/>
                </a:lnTo>
                <a:lnTo>
                  <a:pt x="502" y="664"/>
                </a:lnTo>
                <a:lnTo>
                  <a:pt x="506" y="660"/>
                </a:lnTo>
                <a:lnTo>
                  <a:pt x="508" y="660"/>
                </a:lnTo>
                <a:lnTo>
                  <a:pt x="508" y="660"/>
                </a:lnTo>
                <a:lnTo>
                  <a:pt x="508" y="660"/>
                </a:lnTo>
                <a:lnTo>
                  <a:pt x="514" y="658"/>
                </a:lnTo>
                <a:lnTo>
                  <a:pt x="552" y="658"/>
                </a:lnTo>
                <a:lnTo>
                  <a:pt x="552" y="658"/>
                </a:lnTo>
                <a:lnTo>
                  <a:pt x="554" y="658"/>
                </a:lnTo>
                <a:lnTo>
                  <a:pt x="556" y="656"/>
                </a:lnTo>
                <a:lnTo>
                  <a:pt x="556" y="656"/>
                </a:lnTo>
                <a:lnTo>
                  <a:pt x="556" y="656"/>
                </a:lnTo>
                <a:lnTo>
                  <a:pt x="558" y="656"/>
                </a:lnTo>
                <a:lnTo>
                  <a:pt x="558" y="654"/>
                </a:lnTo>
                <a:lnTo>
                  <a:pt x="558" y="652"/>
                </a:lnTo>
                <a:lnTo>
                  <a:pt x="560" y="652"/>
                </a:lnTo>
                <a:lnTo>
                  <a:pt x="562" y="650"/>
                </a:lnTo>
                <a:lnTo>
                  <a:pt x="562" y="650"/>
                </a:lnTo>
                <a:lnTo>
                  <a:pt x="562" y="648"/>
                </a:lnTo>
                <a:lnTo>
                  <a:pt x="562" y="646"/>
                </a:lnTo>
                <a:lnTo>
                  <a:pt x="564" y="644"/>
                </a:lnTo>
                <a:lnTo>
                  <a:pt x="566" y="642"/>
                </a:lnTo>
                <a:lnTo>
                  <a:pt x="580" y="640"/>
                </a:lnTo>
                <a:lnTo>
                  <a:pt x="628" y="640"/>
                </a:lnTo>
                <a:lnTo>
                  <a:pt x="630" y="642"/>
                </a:lnTo>
                <a:lnTo>
                  <a:pt x="630" y="642"/>
                </a:lnTo>
                <a:lnTo>
                  <a:pt x="632" y="642"/>
                </a:lnTo>
                <a:lnTo>
                  <a:pt x="632" y="642"/>
                </a:lnTo>
                <a:lnTo>
                  <a:pt x="632" y="642"/>
                </a:lnTo>
                <a:lnTo>
                  <a:pt x="608" y="642"/>
                </a:lnTo>
                <a:lnTo>
                  <a:pt x="608" y="642"/>
                </a:lnTo>
                <a:lnTo>
                  <a:pt x="606" y="644"/>
                </a:lnTo>
                <a:lnTo>
                  <a:pt x="606" y="644"/>
                </a:lnTo>
                <a:lnTo>
                  <a:pt x="606" y="644"/>
                </a:lnTo>
                <a:lnTo>
                  <a:pt x="604" y="646"/>
                </a:lnTo>
                <a:lnTo>
                  <a:pt x="602" y="648"/>
                </a:lnTo>
                <a:lnTo>
                  <a:pt x="600" y="650"/>
                </a:lnTo>
                <a:lnTo>
                  <a:pt x="600" y="650"/>
                </a:lnTo>
                <a:lnTo>
                  <a:pt x="600" y="650"/>
                </a:lnTo>
                <a:lnTo>
                  <a:pt x="600" y="650"/>
                </a:lnTo>
                <a:lnTo>
                  <a:pt x="598" y="652"/>
                </a:lnTo>
                <a:lnTo>
                  <a:pt x="596" y="652"/>
                </a:lnTo>
                <a:lnTo>
                  <a:pt x="590" y="652"/>
                </a:lnTo>
                <a:lnTo>
                  <a:pt x="590" y="652"/>
                </a:lnTo>
                <a:lnTo>
                  <a:pt x="588" y="654"/>
                </a:lnTo>
                <a:lnTo>
                  <a:pt x="586" y="654"/>
                </a:lnTo>
                <a:lnTo>
                  <a:pt x="584" y="654"/>
                </a:lnTo>
                <a:lnTo>
                  <a:pt x="584" y="654"/>
                </a:lnTo>
                <a:lnTo>
                  <a:pt x="582" y="656"/>
                </a:lnTo>
                <a:lnTo>
                  <a:pt x="580" y="656"/>
                </a:lnTo>
                <a:lnTo>
                  <a:pt x="580" y="656"/>
                </a:lnTo>
                <a:lnTo>
                  <a:pt x="580" y="656"/>
                </a:lnTo>
                <a:lnTo>
                  <a:pt x="578" y="658"/>
                </a:lnTo>
                <a:lnTo>
                  <a:pt x="576" y="660"/>
                </a:lnTo>
                <a:lnTo>
                  <a:pt x="572" y="662"/>
                </a:lnTo>
                <a:lnTo>
                  <a:pt x="572" y="662"/>
                </a:lnTo>
                <a:lnTo>
                  <a:pt x="570" y="664"/>
                </a:lnTo>
                <a:lnTo>
                  <a:pt x="570" y="664"/>
                </a:lnTo>
                <a:lnTo>
                  <a:pt x="570" y="666"/>
                </a:lnTo>
                <a:lnTo>
                  <a:pt x="570" y="666"/>
                </a:lnTo>
                <a:lnTo>
                  <a:pt x="570" y="666"/>
                </a:lnTo>
                <a:lnTo>
                  <a:pt x="568" y="672"/>
                </a:lnTo>
                <a:lnTo>
                  <a:pt x="564" y="676"/>
                </a:lnTo>
                <a:lnTo>
                  <a:pt x="558" y="676"/>
                </a:lnTo>
                <a:lnTo>
                  <a:pt x="558" y="676"/>
                </a:lnTo>
                <a:lnTo>
                  <a:pt x="556" y="678"/>
                </a:lnTo>
                <a:lnTo>
                  <a:pt x="548" y="680"/>
                </a:lnTo>
                <a:lnTo>
                  <a:pt x="542" y="684"/>
                </a:lnTo>
                <a:lnTo>
                  <a:pt x="534" y="686"/>
                </a:lnTo>
                <a:lnTo>
                  <a:pt x="534" y="686"/>
                </a:lnTo>
                <a:lnTo>
                  <a:pt x="534" y="688"/>
                </a:lnTo>
                <a:lnTo>
                  <a:pt x="532" y="690"/>
                </a:lnTo>
                <a:lnTo>
                  <a:pt x="532" y="690"/>
                </a:lnTo>
                <a:lnTo>
                  <a:pt x="530" y="692"/>
                </a:lnTo>
                <a:lnTo>
                  <a:pt x="530" y="696"/>
                </a:lnTo>
                <a:lnTo>
                  <a:pt x="530" y="696"/>
                </a:lnTo>
                <a:lnTo>
                  <a:pt x="532" y="698"/>
                </a:lnTo>
                <a:lnTo>
                  <a:pt x="534" y="698"/>
                </a:lnTo>
                <a:lnTo>
                  <a:pt x="536" y="698"/>
                </a:lnTo>
                <a:lnTo>
                  <a:pt x="538" y="700"/>
                </a:lnTo>
                <a:lnTo>
                  <a:pt x="540" y="702"/>
                </a:lnTo>
                <a:lnTo>
                  <a:pt x="544" y="706"/>
                </a:lnTo>
                <a:lnTo>
                  <a:pt x="546" y="708"/>
                </a:lnTo>
                <a:lnTo>
                  <a:pt x="546" y="708"/>
                </a:lnTo>
                <a:lnTo>
                  <a:pt x="548" y="708"/>
                </a:lnTo>
                <a:lnTo>
                  <a:pt x="548" y="708"/>
                </a:lnTo>
                <a:lnTo>
                  <a:pt x="550" y="710"/>
                </a:lnTo>
                <a:lnTo>
                  <a:pt x="550" y="710"/>
                </a:lnTo>
                <a:lnTo>
                  <a:pt x="552" y="710"/>
                </a:lnTo>
                <a:lnTo>
                  <a:pt x="598" y="710"/>
                </a:lnTo>
                <a:lnTo>
                  <a:pt x="614" y="712"/>
                </a:lnTo>
                <a:lnTo>
                  <a:pt x="614" y="712"/>
                </a:lnTo>
                <a:lnTo>
                  <a:pt x="616" y="714"/>
                </a:lnTo>
                <a:lnTo>
                  <a:pt x="616" y="714"/>
                </a:lnTo>
                <a:lnTo>
                  <a:pt x="616" y="714"/>
                </a:lnTo>
                <a:lnTo>
                  <a:pt x="620" y="716"/>
                </a:lnTo>
                <a:lnTo>
                  <a:pt x="622" y="718"/>
                </a:lnTo>
                <a:lnTo>
                  <a:pt x="624" y="720"/>
                </a:lnTo>
                <a:lnTo>
                  <a:pt x="624" y="720"/>
                </a:lnTo>
                <a:lnTo>
                  <a:pt x="624" y="720"/>
                </a:lnTo>
                <a:lnTo>
                  <a:pt x="628" y="722"/>
                </a:lnTo>
                <a:lnTo>
                  <a:pt x="628" y="722"/>
                </a:lnTo>
                <a:lnTo>
                  <a:pt x="628" y="722"/>
                </a:lnTo>
                <a:lnTo>
                  <a:pt x="628" y="724"/>
                </a:lnTo>
                <a:lnTo>
                  <a:pt x="630" y="726"/>
                </a:lnTo>
                <a:lnTo>
                  <a:pt x="630" y="726"/>
                </a:lnTo>
                <a:lnTo>
                  <a:pt x="632" y="726"/>
                </a:lnTo>
                <a:lnTo>
                  <a:pt x="634" y="726"/>
                </a:lnTo>
                <a:lnTo>
                  <a:pt x="636" y="728"/>
                </a:lnTo>
                <a:lnTo>
                  <a:pt x="636" y="728"/>
                </a:lnTo>
                <a:lnTo>
                  <a:pt x="640" y="728"/>
                </a:lnTo>
                <a:lnTo>
                  <a:pt x="642" y="726"/>
                </a:lnTo>
                <a:lnTo>
                  <a:pt x="644" y="724"/>
                </a:lnTo>
                <a:lnTo>
                  <a:pt x="644" y="724"/>
                </a:lnTo>
                <a:lnTo>
                  <a:pt x="644" y="722"/>
                </a:lnTo>
                <a:lnTo>
                  <a:pt x="644" y="718"/>
                </a:lnTo>
                <a:lnTo>
                  <a:pt x="646" y="718"/>
                </a:lnTo>
                <a:lnTo>
                  <a:pt x="646" y="718"/>
                </a:lnTo>
                <a:lnTo>
                  <a:pt x="646" y="716"/>
                </a:lnTo>
                <a:lnTo>
                  <a:pt x="646" y="716"/>
                </a:lnTo>
                <a:lnTo>
                  <a:pt x="648" y="716"/>
                </a:lnTo>
                <a:lnTo>
                  <a:pt x="648" y="714"/>
                </a:lnTo>
                <a:lnTo>
                  <a:pt x="648" y="712"/>
                </a:lnTo>
                <a:lnTo>
                  <a:pt x="650" y="712"/>
                </a:lnTo>
                <a:lnTo>
                  <a:pt x="650" y="712"/>
                </a:lnTo>
                <a:lnTo>
                  <a:pt x="650" y="710"/>
                </a:lnTo>
                <a:lnTo>
                  <a:pt x="650" y="708"/>
                </a:lnTo>
                <a:lnTo>
                  <a:pt x="652" y="708"/>
                </a:lnTo>
                <a:lnTo>
                  <a:pt x="654" y="708"/>
                </a:lnTo>
                <a:lnTo>
                  <a:pt x="654" y="708"/>
                </a:lnTo>
                <a:lnTo>
                  <a:pt x="656" y="708"/>
                </a:lnTo>
                <a:lnTo>
                  <a:pt x="656" y="706"/>
                </a:lnTo>
                <a:lnTo>
                  <a:pt x="656" y="704"/>
                </a:lnTo>
                <a:lnTo>
                  <a:pt x="658" y="704"/>
                </a:lnTo>
                <a:lnTo>
                  <a:pt x="662" y="702"/>
                </a:lnTo>
                <a:lnTo>
                  <a:pt x="662" y="702"/>
                </a:lnTo>
                <a:lnTo>
                  <a:pt x="662" y="700"/>
                </a:lnTo>
                <a:lnTo>
                  <a:pt x="664" y="698"/>
                </a:lnTo>
                <a:lnTo>
                  <a:pt x="666" y="696"/>
                </a:lnTo>
                <a:lnTo>
                  <a:pt x="666" y="696"/>
                </a:lnTo>
                <a:lnTo>
                  <a:pt x="666" y="694"/>
                </a:lnTo>
                <a:lnTo>
                  <a:pt x="668" y="692"/>
                </a:lnTo>
                <a:lnTo>
                  <a:pt x="668" y="692"/>
                </a:lnTo>
                <a:lnTo>
                  <a:pt x="668" y="692"/>
                </a:lnTo>
                <a:lnTo>
                  <a:pt x="670" y="692"/>
                </a:lnTo>
                <a:lnTo>
                  <a:pt x="672" y="694"/>
                </a:lnTo>
                <a:lnTo>
                  <a:pt x="672" y="696"/>
                </a:lnTo>
                <a:lnTo>
                  <a:pt x="672" y="696"/>
                </a:lnTo>
                <a:lnTo>
                  <a:pt x="672" y="696"/>
                </a:lnTo>
                <a:lnTo>
                  <a:pt x="674" y="700"/>
                </a:lnTo>
                <a:lnTo>
                  <a:pt x="674" y="700"/>
                </a:lnTo>
                <a:lnTo>
                  <a:pt x="674" y="702"/>
                </a:lnTo>
                <a:lnTo>
                  <a:pt x="676" y="704"/>
                </a:lnTo>
                <a:lnTo>
                  <a:pt x="678" y="706"/>
                </a:lnTo>
                <a:lnTo>
                  <a:pt x="678" y="706"/>
                </a:lnTo>
                <a:lnTo>
                  <a:pt x="678" y="706"/>
                </a:lnTo>
                <a:lnTo>
                  <a:pt x="682" y="708"/>
                </a:lnTo>
                <a:lnTo>
                  <a:pt x="684" y="710"/>
                </a:lnTo>
                <a:lnTo>
                  <a:pt x="684" y="710"/>
                </a:lnTo>
                <a:lnTo>
                  <a:pt x="686" y="710"/>
                </a:lnTo>
                <a:lnTo>
                  <a:pt x="692" y="710"/>
                </a:lnTo>
                <a:lnTo>
                  <a:pt x="692" y="710"/>
                </a:lnTo>
                <a:lnTo>
                  <a:pt x="694" y="710"/>
                </a:lnTo>
                <a:lnTo>
                  <a:pt x="694" y="714"/>
                </a:lnTo>
                <a:lnTo>
                  <a:pt x="692" y="718"/>
                </a:lnTo>
                <a:lnTo>
                  <a:pt x="692" y="718"/>
                </a:lnTo>
                <a:lnTo>
                  <a:pt x="692" y="720"/>
                </a:lnTo>
                <a:lnTo>
                  <a:pt x="692" y="722"/>
                </a:lnTo>
                <a:lnTo>
                  <a:pt x="690" y="726"/>
                </a:lnTo>
                <a:lnTo>
                  <a:pt x="690" y="726"/>
                </a:lnTo>
                <a:lnTo>
                  <a:pt x="690" y="728"/>
                </a:lnTo>
                <a:lnTo>
                  <a:pt x="690" y="742"/>
                </a:lnTo>
                <a:lnTo>
                  <a:pt x="690" y="742"/>
                </a:lnTo>
                <a:lnTo>
                  <a:pt x="690" y="744"/>
                </a:lnTo>
                <a:lnTo>
                  <a:pt x="692" y="746"/>
                </a:lnTo>
                <a:lnTo>
                  <a:pt x="692" y="746"/>
                </a:lnTo>
                <a:lnTo>
                  <a:pt x="694" y="746"/>
                </a:lnTo>
                <a:lnTo>
                  <a:pt x="694" y="746"/>
                </a:lnTo>
                <a:lnTo>
                  <a:pt x="696" y="748"/>
                </a:lnTo>
                <a:lnTo>
                  <a:pt x="696" y="748"/>
                </a:lnTo>
                <a:lnTo>
                  <a:pt x="698" y="748"/>
                </a:lnTo>
                <a:lnTo>
                  <a:pt x="702" y="748"/>
                </a:lnTo>
                <a:lnTo>
                  <a:pt x="704" y="750"/>
                </a:lnTo>
                <a:lnTo>
                  <a:pt x="704" y="750"/>
                </a:lnTo>
                <a:lnTo>
                  <a:pt x="704" y="752"/>
                </a:lnTo>
                <a:lnTo>
                  <a:pt x="704" y="752"/>
                </a:lnTo>
                <a:lnTo>
                  <a:pt x="702" y="756"/>
                </a:lnTo>
                <a:lnTo>
                  <a:pt x="702" y="756"/>
                </a:lnTo>
                <a:lnTo>
                  <a:pt x="702" y="758"/>
                </a:lnTo>
                <a:lnTo>
                  <a:pt x="702" y="772"/>
                </a:lnTo>
                <a:lnTo>
                  <a:pt x="702" y="772"/>
                </a:lnTo>
                <a:lnTo>
                  <a:pt x="702" y="774"/>
                </a:lnTo>
                <a:lnTo>
                  <a:pt x="704" y="776"/>
                </a:lnTo>
                <a:lnTo>
                  <a:pt x="706" y="778"/>
                </a:lnTo>
                <a:lnTo>
                  <a:pt x="706" y="780"/>
                </a:lnTo>
                <a:lnTo>
                  <a:pt x="706" y="780"/>
                </a:lnTo>
                <a:lnTo>
                  <a:pt x="706" y="782"/>
                </a:lnTo>
                <a:lnTo>
                  <a:pt x="708" y="782"/>
                </a:lnTo>
                <a:lnTo>
                  <a:pt x="708" y="782"/>
                </a:lnTo>
                <a:lnTo>
                  <a:pt x="710" y="784"/>
                </a:lnTo>
                <a:lnTo>
                  <a:pt x="712" y="786"/>
                </a:lnTo>
                <a:lnTo>
                  <a:pt x="712" y="786"/>
                </a:lnTo>
                <a:lnTo>
                  <a:pt x="714" y="786"/>
                </a:lnTo>
                <a:lnTo>
                  <a:pt x="714" y="786"/>
                </a:lnTo>
                <a:lnTo>
                  <a:pt x="716" y="788"/>
                </a:lnTo>
                <a:lnTo>
                  <a:pt x="716" y="788"/>
                </a:lnTo>
                <a:lnTo>
                  <a:pt x="718" y="788"/>
                </a:lnTo>
                <a:lnTo>
                  <a:pt x="726" y="788"/>
                </a:lnTo>
                <a:lnTo>
                  <a:pt x="728" y="790"/>
                </a:lnTo>
                <a:lnTo>
                  <a:pt x="732" y="792"/>
                </a:lnTo>
                <a:lnTo>
                  <a:pt x="734" y="794"/>
                </a:lnTo>
                <a:lnTo>
                  <a:pt x="734" y="794"/>
                </a:lnTo>
                <a:lnTo>
                  <a:pt x="734" y="794"/>
                </a:lnTo>
                <a:lnTo>
                  <a:pt x="738" y="796"/>
                </a:lnTo>
                <a:lnTo>
                  <a:pt x="740" y="798"/>
                </a:lnTo>
                <a:lnTo>
                  <a:pt x="742" y="802"/>
                </a:lnTo>
                <a:lnTo>
                  <a:pt x="742" y="802"/>
                </a:lnTo>
                <a:lnTo>
                  <a:pt x="742" y="804"/>
                </a:lnTo>
                <a:lnTo>
                  <a:pt x="746" y="808"/>
                </a:lnTo>
                <a:lnTo>
                  <a:pt x="750" y="810"/>
                </a:lnTo>
                <a:lnTo>
                  <a:pt x="752" y="816"/>
                </a:lnTo>
                <a:lnTo>
                  <a:pt x="752" y="816"/>
                </a:lnTo>
                <a:lnTo>
                  <a:pt x="752" y="816"/>
                </a:lnTo>
                <a:lnTo>
                  <a:pt x="756" y="822"/>
                </a:lnTo>
                <a:lnTo>
                  <a:pt x="760" y="828"/>
                </a:lnTo>
                <a:lnTo>
                  <a:pt x="764" y="834"/>
                </a:lnTo>
                <a:lnTo>
                  <a:pt x="764" y="834"/>
                </a:lnTo>
                <a:lnTo>
                  <a:pt x="764" y="836"/>
                </a:lnTo>
                <a:lnTo>
                  <a:pt x="768" y="840"/>
                </a:lnTo>
                <a:lnTo>
                  <a:pt x="772" y="844"/>
                </a:lnTo>
                <a:lnTo>
                  <a:pt x="774" y="846"/>
                </a:lnTo>
                <a:lnTo>
                  <a:pt x="774" y="846"/>
                </a:lnTo>
                <a:lnTo>
                  <a:pt x="776" y="846"/>
                </a:lnTo>
                <a:lnTo>
                  <a:pt x="780" y="846"/>
                </a:lnTo>
                <a:lnTo>
                  <a:pt x="782" y="848"/>
                </a:lnTo>
                <a:lnTo>
                  <a:pt x="780" y="850"/>
                </a:lnTo>
                <a:lnTo>
                  <a:pt x="780" y="850"/>
                </a:lnTo>
                <a:lnTo>
                  <a:pt x="780" y="852"/>
                </a:lnTo>
                <a:lnTo>
                  <a:pt x="780" y="860"/>
                </a:lnTo>
                <a:lnTo>
                  <a:pt x="780" y="860"/>
                </a:lnTo>
                <a:lnTo>
                  <a:pt x="780" y="862"/>
                </a:lnTo>
                <a:lnTo>
                  <a:pt x="782" y="862"/>
                </a:lnTo>
                <a:lnTo>
                  <a:pt x="782" y="864"/>
                </a:lnTo>
                <a:lnTo>
                  <a:pt x="782" y="864"/>
                </a:lnTo>
                <a:lnTo>
                  <a:pt x="782" y="866"/>
                </a:lnTo>
                <a:lnTo>
                  <a:pt x="784" y="866"/>
                </a:lnTo>
                <a:lnTo>
                  <a:pt x="784" y="870"/>
                </a:lnTo>
                <a:lnTo>
                  <a:pt x="784" y="870"/>
                </a:lnTo>
                <a:lnTo>
                  <a:pt x="784" y="870"/>
                </a:lnTo>
                <a:lnTo>
                  <a:pt x="786" y="874"/>
                </a:lnTo>
                <a:lnTo>
                  <a:pt x="786" y="878"/>
                </a:lnTo>
                <a:lnTo>
                  <a:pt x="786" y="878"/>
                </a:lnTo>
                <a:lnTo>
                  <a:pt x="786" y="878"/>
                </a:lnTo>
                <a:lnTo>
                  <a:pt x="788" y="882"/>
                </a:lnTo>
                <a:lnTo>
                  <a:pt x="788" y="882"/>
                </a:lnTo>
                <a:lnTo>
                  <a:pt x="788" y="884"/>
                </a:lnTo>
                <a:lnTo>
                  <a:pt x="790" y="884"/>
                </a:lnTo>
                <a:lnTo>
                  <a:pt x="790" y="886"/>
                </a:lnTo>
                <a:lnTo>
                  <a:pt x="790" y="886"/>
                </a:lnTo>
                <a:lnTo>
                  <a:pt x="790" y="888"/>
                </a:lnTo>
                <a:lnTo>
                  <a:pt x="792" y="888"/>
                </a:lnTo>
                <a:lnTo>
                  <a:pt x="794" y="892"/>
                </a:lnTo>
                <a:lnTo>
                  <a:pt x="794" y="896"/>
                </a:lnTo>
                <a:lnTo>
                  <a:pt x="794" y="896"/>
                </a:lnTo>
                <a:lnTo>
                  <a:pt x="794" y="896"/>
                </a:lnTo>
                <a:lnTo>
                  <a:pt x="796" y="900"/>
                </a:lnTo>
                <a:lnTo>
                  <a:pt x="796" y="906"/>
                </a:lnTo>
                <a:lnTo>
                  <a:pt x="796" y="906"/>
                </a:lnTo>
                <a:lnTo>
                  <a:pt x="796" y="906"/>
                </a:lnTo>
                <a:lnTo>
                  <a:pt x="798" y="914"/>
                </a:lnTo>
                <a:lnTo>
                  <a:pt x="798" y="920"/>
                </a:lnTo>
                <a:lnTo>
                  <a:pt x="798" y="920"/>
                </a:lnTo>
                <a:lnTo>
                  <a:pt x="798" y="920"/>
                </a:lnTo>
                <a:lnTo>
                  <a:pt x="800" y="928"/>
                </a:lnTo>
                <a:lnTo>
                  <a:pt x="800" y="936"/>
                </a:lnTo>
                <a:lnTo>
                  <a:pt x="800" y="936"/>
                </a:lnTo>
                <a:lnTo>
                  <a:pt x="800" y="936"/>
                </a:lnTo>
                <a:lnTo>
                  <a:pt x="802" y="942"/>
                </a:lnTo>
                <a:lnTo>
                  <a:pt x="802" y="950"/>
                </a:lnTo>
                <a:lnTo>
                  <a:pt x="802" y="950"/>
                </a:lnTo>
                <a:lnTo>
                  <a:pt x="802" y="950"/>
                </a:lnTo>
                <a:lnTo>
                  <a:pt x="806" y="956"/>
                </a:lnTo>
                <a:lnTo>
                  <a:pt x="806" y="956"/>
                </a:lnTo>
                <a:lnTo>
                  <a:pt x="806" y="958"/>
                </a:lnTo>
                <a:lnTo>
                  <a:pt x="808" y="958"/>
                </a:lnTo>
                <a:lnTo>
                  <a:pt x="808" y="958"/>
                </a:lnTo>
                <a:lnTo>
                  <a:pt x="806" y="960"/>
                </a:lnTo>
                <a:lnTo>
                  <a:pt x="802" y="964"/>
                </a:lnTo>
                <a:lnTo>
                  <a:pt x="802" y="964"/>
                </a:lnTo>
                <a:lnTo>
                  <a:pt x="802" y="966"/>
                </a:lnTo>
                <a:lnTo>
                  <a:pt x="802" y="968"/>
                </a:lnTo>
                <a:lnTo>
                  <a:pt x="800" y="970"/>
                </a:lnTo>
                <a:lnTo>
                  <a:pt x="800" y="970"/>
                </a:lnTo>
                <a:lnTo>
                  <a:pt x="800" y="972"/>
                </a:lnTo>
                <a:lnTo>
                  <a:pt x="800" y="1006"/>
                </a:lnTo>
                <a:lnTo>
                  <a:pt x="800" y="1006"/>
                </a:lnTo>
                <a:lnTo>
                  <a:pt x="800" y="1006"/>
                </a:lnTo>
                <a:lnTo>
                  <a:pt x="802" y="1012"/>
                </a:lnTo>
                <a:lnTo>
                  <a:pt x="802" y="1016"/>
                </a:lnTo>
                <a:lnTo>
                  <a:pt x="800" y="1026"/>
                </a:lnTo>
                <a:lnTo>
                  <a:pt x="798" y="1036"/>
                </a:lnTo>
                <a:lnTo>
                  <a:pt x="798" y="1036"/>
                </a:lnTo>
                <a:lnTo>
                  <a:pt x="798" y="1038"/>
                </a:lnTo>
                <a:lnTo>
                  <a:pt x="798" y="1058"/>
                </a:lnTo>
                <a:lnTo>
                  <a:pt x="798" y="1058"/>
                </a:lnTo>
                <a:lnTo>
                  <a:pt x="798" y="1060"/>
                </a:lnTo>
                <a:lnTo>
                  <a:pt x="800" y="1062"/>
                </a:lnTo>
                <a:lnTo>
                  <a:pt x="802" y="1064"/>
                </a:lnTo>
                <a:lnTo>
                  <a:pt x="802" y="1064"/>
                </a:lnTo>
                <a:lnTo>
                  <a:pt x="804" y="1064"/>
                </a:lnTo>
                <a:lnTo>
                  <a:pt x="814" y="1064"/>
                </a:lnTo>
                <a:lnTo>
                  <a:pt x="814" y="1064"/>
                </a:lnTo>
                <a:lnTo>
                  <a:pt x="816" y="1064"/>
                </a:lnTo>
                <a:lnTo>
                  <a:pt x="820" y="1060"/>
                </a:lnTo>
                <a:lnTo>
                  <a:pt x="820" y="1060"/>
                </a:lnTo>
                <a:lnTo>
                  <a:pt x="820" y="1058"/>
                </a:lnTo>
                <a:lnTo>
                  <a:pt x="822" y="1056"/>
                </a:lnTo>
                <a:lnTo>
                  <a:pt x="824" y="1058"/>
                </a:lnTo>
                <a:lnTo>
                  <a:pt x="828" y="1064"/>
                </a:lnTo>
                <a:lnTo>
                  <a:pt x="830" y="1070"/>
                </a:lnTo>
                <a:lnTo>
                  <a:pt x="832" y="1076"/>
                </a:lnTo>
                <a:lnTo>
                  <a:pt x="832" y="1076"/>
                </a:lnTo>
                <a:lnTo>
                  <a:pt x="832" y="1078"/>
                </a:lnTo>
                <a:lnTo>
                  <a:pt x="834" y="1080"/>
                </a:lnTo>
                <a:lnTo>
                  <a:pt x="834" y="1080"/>
                </a:lnTo>
                <a:lnTo>
                  <a:pt x="836" y="1080"/>
                </a:lnTo>
                <a:lnTo>
                  <a:pt x="840" y="1080"/>
                </a:lnTo>
                <a:lnTo>
                  <a:pt x="840" y="1080"/>
                </a:lnTo>
                <a:lnTo>
                  <a:pt x="842" y="1080"/>
                </a:lnTo>
                <a:lnTo>
                  <a:pt x="842" y="1078"/>
                </a:lnTo>
                <a:lnTo>
                  <a:pt x="842" y="1078"/>
                </a:lnTo>
                <a:lnTo>
                  <a:pt x="844" y="1078"/>
                </a:lnTo>
                <a:lnTo>
                  <a:pt x="846" y="1078"/>
                </a:lnTo>
                <a:lnTo>
                  <a:pt x="846" y="1086"/>
                </a:lnTo>
                <a:lnTo>
                  <a:pt x="844" y="1090"/>
                </a:lnTo>
                <a:lnTo>
                  <a:pt x="844" y="1090"/>
                </a:lnTo>
                <a:lnTo>
                  <a:pt x="844" y="1092"/>
                </a:lnTo>
                <a:lnTo>
                  <a:pt x="842" y="1092"/>
                </a:lnTo>
                <a:lnTo>
                  <a:pt x="840" y="1090"/>
                </a:lnTo>
                <a:lnTo>
                  <a:pt x="840" y="1084"/>
                </a:lnTo>
                <a:lnTo>
                  <a:pt x="840" y="1084"/>
                </a:lnTo>
                <a:lnTo>
                  <a:pt x="840" y="1082"/>
                </a:lnTo>
                <a:lnTo>
                  <a:pt x="838" y="1082"/>
                </a:lnTo>
                <a:lnTo>
                  <a:pt x="832" y="1082"/>
                </a:lnTo>
                <a:lnTo>
                  <a:pt x="832" y="1082"/>
                </a:lnTo>
                <a:lnTo>
                  <a:pt x="830" y="1082"/>
                </a:lnTo>
                <a:lnTo>
                  <a:pt x="828" y="1086"/>
                </a:lnTo>
                <a:lnTo>
                  <a:pt x="828" y="1086"/>
                </a:lnTo>
                <a:lnTo>
                  <a:pt x="828" y="1086"/>
                </a:lnTo>
                <a:lnTo>
                  <a:pt x="826" y="1090"/>
                </a:lnTo>
                <a:lnTo>
                  <a:pt x="824" y="1092"/>
                </a:lnTo>
                <a:lnTo>
                  <a:pt x="824" y="1092"/>
                </a:lnTo>
                <a:lnTo>
                  <a:pt x="824" y="1092"/>
                </a:lnTo>
                <a:lnTo>
                  <a:pt x="822" y="1096"/>
                </a:lnTo>
                <a:lnTo>
                  <a:pt x="820" y="1098"/>
                </a:lnTo>
                <a:lnTo>
                  <a:pt x="820" y="1098"/>
                </a:lnTo>
                <a:lnTo>
                  <a:pt x="820" y="1098"/>
                </a:lnTo>
                <a:lnTo>
                  <a:pt x="820" y="1100"/>
                </a:lnTo>
                <a:lnTo>
                  <a:pt x="818" y="1100"/>
                </a:lnTo>
                <a:lnTo>
                  <a:pt x="816" y="1102"/>
                </a:lnTo>
                <a:lnTo>
                  <a:pt x="816" y="1102"/>
                </a:lnTo>
                <a:lnTo>
                  <a:pt x="816" y="1102"/>
                </a:lnTo>
                <a:lnTo>
                  <a:pt x="814" y="1102"/>
                </a:lnTo>
                <a:lnTo>
                  <a:pt x="812" y="1104"/>
                </a:lnTo>
                <a:lnTo>
                  <a:pt x="808" y="1104"/>
                </a:lnTo>
                <a:lnTo>
                  <a:pt x="808" y="1104"/>
                </a:lnTo>
                <a:lnTo>
                  <a:pt x="806" y="1104"/>
                </a:lnTo>
                <a:lnTo>
                  <a:pt x="804" y="1106"/>
                </a:lnTo>
                <a:lnTo>
                  <a:pt x="804" y="1106"/>
                </a:lnTo>
                <a:lnTo>
                  <a:pt x="804" y="1106"/>
                </a:lnTo>
                <a:lnTo>
                  <a:pt x="802" y="1106"/>
                </a:lnTo>
                <a:lnTo>
                  <a:pt x="802" y="1108"/>
                </a:lnTo>
                <a:lnTo>
                  <a:pt x="802" y="1112"/>
                </a:lnTo>
                <a:lnTo>
                  <a:pt x="802" y="1112"/>
                </a:lnTo>
                <a:lnTo>
                  <a:pt x="802" y="1114"/>
                </a:lnTo>
                <a:lnTo>
                  <a:pt x="804" y="1116"/>
                </a:lnTo>
                <a:lnTo>
                  <a:pt x="804" y="1116"/>
                </a:lnTo>
                <a:lnTo>
                  <a:pt x="806" y="1118"/>
                </a:lnTo>
                <a:lnTo>
                  <a:pt x="808" y="1118"/>
                </a:lnTo>
                <a:lnTo>
                  <a:pt x="810" y="1120"/>
                </a:lnTo>
                <a:lnTo>
                  <a:pt x="810" y="1120"/>
                </a:lnTo>
                <a:lnTo>
                  <a:pt x="812" y="1120"/>
                </a:lnTo>
                <a:lnTo>
                  <a:pt x="812" y="1122"/>
                </a:lnTo>
                <a:lnTo>
                  <a:pt x="808" y="1122"/>
                </a:lnTo>
                <a:lnTo>
                  <a:pt x="808" y="1122"/>
                </a:lnTo>
                <a:lnTo>
                  <a:pt x="808" y="1122"/>
                </a:lnTo>
                <a:lnTo>
                  <a:pt x="804" y="1126"/>
                </a:lnTo>
                <a:lnTo>
                  <a:pt x="804" y="1126"/>
                </a:lnTo>
                <a:lnTo>
                  <a:pt x="804" y="1128"/>
                </a:lnTo>
                <a:lnTo>
                  <a:pt x="802" y="1132"/>
                </a:lnTo>
                <a:lnTo>
                  <a:pt x="800" y="1136"/>
                </a:lnTo>
                <a:lnTo>
                  <a:pt x="800" y="1136"/>
                </a:lnTo>
                <a:lnTo>
                  <a:pt x="800" y="1136"/>
                </a:lnTo>
                <a:lnTo>
                  <a:pt x="800" y="1142"/>
                </a:lnTo>
                <a:lnTo>
                  <a:pt x="800" y="1142"/>
                </a:lnTo>
                <a:lnTo>
                  <a:pt x="800" y="1144"/>
                </a:lnTo>
                <a:lnTo>
                  <a:pt x="802" y="1150"/>
                </a:lnTo>
                <a:lnTo>
                  <a:pt x="802" y="1152"/>
                </a:lnTo>
                <a:lnTo>
                  <a:pt x="802" y="1152"/>
                </a:lnTo>
                <a:lnTo>
                  <a:pt x="802" y="1154"/>
                </a:lnTo>
                <a:lnTo>
                  <a:pt x="804" y="1158"/>
                </a:lnTo>
                <a:lnTo>
                  <a:pt x="804" y="1158"/>
                </a:lnTo>
                <a:lnTo>
                  <a:pt x="804" y="1158"/>
                </a:lnTo>
                <a:lnTo>
                  <a:pt x="806" y="1160"/>
                </a:lnTo>
                <a:lnTo>
                  <a:pt x="806" y="1160"/>
                </a:lnTo>
                <a:lnTo>
                  <a:pt x="808" y="1162"/>
                </a:lnTo>
                <a:lnTo>
                  <a:pt x="810" y="1162"/>
                </a:lnTo>
                <a:lnTo>
                  <a:pt x="812" y="1164"/>
                </a:lnTo>
                <a:lnTo>
                  <a:pt x="812" y="1164"/>
                </a:lnTo>
                <a:lnTo>
                  <a:pt x="814" y="1164"/>
                </a:lnTo>
                <a:lnTo>
                  <a:pt x="822" y="1164"/>
                </a:lnTo>
                <a:lnTo>
                  <a:pt x="824" y="1164"/>
                </a:lnTo>
                <a:lnTo>
                  <a:pt x="824" y="1164"/>
                </a:lnTo>
                <a:lnTo>
                  <a:pt x="826" y="1166"/>
                </a:lnTo>
                <a:lnTo>
                  <a:pt x="832" y="1166"/>
                </a:lnTo>
                <a:lnTo>
                  <a:pt x="832" y="1166"/>
                </a:lnTo>
                <a:lnTo>
                  <a:pt x="834" y="1164"/>
                </a:lnTo>
                <a:lnTo>
                  <a:pt x="836" y="1162"/>
                </a:lnTo>
                <a:lnTo>
                  <a:pt x="836" y="1162"/>
                </a:lnTo>
                <a:lnTo>
                  <a:pt x="836" y="1162"/>
                </a:lnTo>
                <a:lnTo>
                  <a:pt x="836" y="1162"/>
                </a:lnTo>
                <a:lnTo>
                  <a:pt x="838" y="1160"/>
                </a:lnTo>
                <a:lnTo>
                  <a:pt x="838" y="1158"/>
                </a:lnTo>
                <a:lnTo>
                  <a:pt x="838" y="1154"/>
                </a:lnTo>
                <a:lnTo>
                  <a:pt x="838" y="1154"/>
                </a:lnTo>
                <a:lnTo>
                  <a:pt x="838" y="1154"/>
                </a:lnTo>
                <a:lnTo>
                  <a:pt x="840" y="1154"/>
                </a:lnTo>
                <a:lnTo>
                  <a:pt x="840" y="1154"/>
                </a:lnTo>
                <a:lnTo>
                  <a:pt x="842" y="1156"/>
                </a:lnTo>
                <a:lnTo>
                  <a:pt x="842" y="1156"/>
                </a:lnTo>
                <a:lnTo>
                  <a:pt x="844" y="1158"/>
                </a:lnTo>
                <a:lnTo>
                  <a:pt x="844" y="1158"/>
                </a:lnTo>
                <a:lnTo>
                  <a:pt x="846" y="1160"/>
                </a:lnTo>
                <a:lnTo>
                  <a:pt x="848" y="1160"/>
                </a:lnTo>
                <a:lnTo>
                  <a:pt x="850" y="1160"/>
                </a:lnTo>
                <a:lnTo>
                  <a:pt x="850" y="1160"/>
                </a:lnTo>
                <a:lnTo>
                  <a:pt x="852" y="1162"/>
                </a:lnTo>
                <a:lnTo>
                  <a:pt x="856" y="1162"/>
                </a:lnTo>
                <a:lnTo>
                  <a:pt x="858" y="1162"/>
                </a:lnTo>
                <a:lnTo>
                  <a:pt x="860" y="1164"/>
                </a:lnTo>
                <a:lnTo>
                  <a:pt x="860" y="1170"/>
                </a:lnTo>
                <a:lnTo>
                  <a:pt x="860" y="1170"/>
                </a:lnTo>
                <a:lnTo>
                  <a:pt x="860" y="1172"/>
                </a:lnTo>
                <a:lnTo>
                  <a:pt x="862" y="1174"/>
                </a:lnTo>
                <a:lnTo>
                  <a:pt x="862" y="1176"/>
                </a:lnTo>
                <a:lnTo>
                  <a:pt x="862" y="1176"/>
                </a:lnTo>
                <a:lnTo>
                  <a:pt x="862" y="1178"/>
                </a:lnTo>
                <a:lnTo>
                  <a:pt x="864" y="1180"/>
                </a:lnTo>
                <a:lnTo>
                  <a:pt x="864" y="1180"/>
                </a:lnTo>
                <a:lnTo>
                  <a:pt x="864" y="1180"/>
                </a:lnTo>
                <a:lnTo>
                  <a:pt x="864" y="1182"/>
                </a:lnTo>
                <a:lnTo>
                  <a:pt x="866" y="1184"/>
                </a:lnTo>
                <a:lnTo>
                  <a:pt x="868" y="1186"/>
                </a:lnTo>
                <a:lnTo>
                  <a:pt x="868" y="1186"/>
                </a:lnTo>
                <a:lnTo>
                  <a:pt x="868" y="1188"/>
                </a:lnTo>
                <a:lnTo>
                  <a:pt x="872" y="1190"/>
                </a:lnTo>
                <a:lnTo>
                  <a:pt x="872" y="1190"/>
                </a:lnTo>
                <a:lnTo>
                  <a:pt x="874" y="1190"/>
                </a:lnTo>
                <a:lnTo>
                  <a:pt x="876" y="1190"/>
                </a:lnTo>
                <a:lnTo>
                  <a:pt x="874" y="1192"/>
                </a:lnTo>
                <a:lnTo>
                  <a:pt x="874" y="1192"/>
                </a:lnTo>
                <a:lnTo>
                  <a:pt x="868" y="1194"/>
                </a:lnTo>
                <a:lnTo>
                  <a:pt x="862" y="1196"/>
                </a:lnTo>
                <a:lnTo>
                  <a:pt x="862" y="1196"/>
                </a:lnTo>
                <a:lnTo>
                  <a:pt x="860" y="1198"/>
                </a:lnTo>
                <a:lnTo>
                  <a:pt x="858" y="1200"/>
                </a:lnTo>
                <a:lnTo>
                  <a:pt x="854" y="1202"/>
                </a:lnTo>
                <a:lnTo>
                  <a:pt x="854" y="1202"/>
                </a:lnTo>
                <a:lnTo>
                  <a:pt x="852" y="1204"/>
                </a:lnTo>
                <a:lnTo>
                  <a:pt x="848" y="1208"/>
                </a:lnTo>
                <a:lnTo>
                  <a:pt x="848" y="1208"/>
                </a:lnTo>
                <a:lnTo>
                  <a:pt x="848" y="1208"/>
                </a:lnTo>
                <a:lnTo>
                  <a:pt x="846" y="1212"/>
                </a:lnTo>
                <a:lnTo>
                  <a:pt x="844" y="1216"/>
                </a:lnTo>
                <a:lnTo>
                  <a:pt x="844" y="1216"/>
                </a:lnTo>
                <a:lnTo>
                  <a:pt x="844" y="1216"/>
                </a:lnTo>
                <a:lnTo>
                  <a:pt x="842" y="1222"/>
                </a:lnTo>
                <a:lnTo>
                  <a:pt x="842" y="1222"/>
                </a:lnTo>
                <a:lnTo>
                  <a:pt x="842" y="1224"/>
                </a:lnTo>
                <a:lnTo>
                  <a:pt x="842" y="1226"/>
                </a:lnTo>
                <a:lnTo>
                  <a:pt x="840" y="1230"/>
                </a:lnTo>
                <a:lnTo>
                  <a:pt x="840" y="1230"/>
                </a:lnTo>
                <a:lnTo>
                  <a:pt x="840" y="1232"/>
                </a:lnTo>
                <a:lnTo>
                  <a:pt x="840" y="1270"/>
                </a:lnTo>
                <a:lnTo>
                  <a:pt x="840" y="1270"/>
                </a:lnTo>
                <a:lnTo>
                  <a:pt x="840" y="1272"/>
                </a:lnTo>
                <a:lnTo>
                  <a:pt x="842" y="1278"/>
                </a:lnTo>
                <a:lnTo>
                  <a:pt x="842" y="1278"/>
                </a:lnTo>
                <a:lnTo>
                  <a:pt x="842" y="1278"/>
                </a:lnTo>
                <a:lnTo>
                  <a:pt x="846" y="1282"/>
                </a:lnTo>
                <a:lnTo>
                  <a:pt x="850" y="1288"/>
                </a:lnTo>
                <a:lnTo>
                  <a:pt x="850" y="1288"/>
                </a:lnTo>
                <a:lnTo>
                  <a:pt x="850" y="1288"/>
                </a:lnTo>
                <a:lnTo>
                  <a:pt x="854" y="1292"/>
                </a:lnTo>
                <a:lnTo>
                  <a:pt x="856" y="1298"/>
                </a:lnTo>
                <a:lnTo>
                  <a:pt x="856" y="1298"/>
                </a:lnTo>
                <a:lnTo>
                  <a:pt x="856" y="1298"/>
                </a:lnTo>
                <a:lnTo>
                  <a:pt x="860" y="1302"/>
                </a:lnTo>
                <a:lnTo>
                  <a:pt x="862" y="1308"/>
                </a:lnTo>
                <a:lnTo>
                  <a:pt x="864" y="1314"/>
                </a:lnTo>
                <a:lnTo>
                  <a:pt x="864" y="1318"/>
                </a:lnTo>
                <a:lnTo>
                  <a:pt x="864" y="1318"/>
                </a:lnTo>
                <a:lnTo>
                  <a:pt x="864" y="1320"/>
                </a:lnTo>
                <a:lnTo>
                  <a:pt x="866" y="1328"/>
                </a:lnTo>
                <a:lnTo>
                  <a:pt x="866" y="1340"/>
                </a:lnTo>
                <a:lnTo>
                  <a:pt x="866" y="1340"/>
                </a:lnTo>
                <a:lnTo>
                  <a:pt x="866" y="1342"/>
                </a:lnTo>
                <a:lnTo>
                  <a:pt x="868" y="1348"/>
                </a:lnTo>
                <a:lnTo>
                  <a:pt x="868" y="1366"/>
                </a:lnTo>
                <a:lnTo>
                  <a:pt x="866" y="1370"/>
                </a:lnTo>
                <a:lnTo>
                  <a:pt x="866" y="1370"/>
                </a:lnTo>
                <a:lnTo>
                  <a:pt x="866" y="1370"/>
                </a:lnTo>
                <a:lnTo>
                  <a:pt x="866" y="1372"/>
                </a:lnTo>
                <a:lnTo>
                  <a:pt x="864" y="1372"/>
                </a:lnTo>
                <a:lnTo>
                  <a:pt x="864" y="1372"/>
                </a:lnTo>
                <a:lnTo>
                  <a:pt x="864" y="1374"/>
                </a:lnTo>
                <a:lnTo>
                  <a:pt x="862" y="1378"/>
                </a:lnTo>
                <a:lnTo>
                  <a:pt x="862" y="1378"/>
                </a:lnTo>
                <a:lnTo>
                  <a:pt x="862" y="1378"/>
                </a:lnTo>
                <a:lnTo>
                  <a:pt x="862" y="1378"/>
                </a:lnTo>
                <a:lnTo>
                  <a:pt x="860" y="1380"/>
                </a:lnTo>
                <a:lnTo>
                  <a:pt x="860" y="1380"/>
                </a:lnTo>
                <a:lnTo>
                  <a:pt x="860" y="1390"/>
                </a:lnTo>
                <a:lnTo>
                  <a:pt x="860" y="1390"/>
                </a:lnTo>
                <a:lnTo>
                  <a:pt x="860" y="1392"/>
                </a:lnTo>
                <a:lnTo>
                  <a:pt x="862" y="1394"/>
                </a:lnTo>
                <a:lnTo>
                  <a:pt x="862" y="1396"/>
                </a:lnTo>
                <a:lnTo>
                  <a:pt x="862" y="1396"/>
                </a:lnTo>
                <a:lnTo>
                  <a:pt x="862" y="1398"/>
                </a:lnTo>
                <a:lnTo>
                  <a:pt x="866" y="1402"/>
                </a:lnTo>
                <a:lnTo>
                  <a:pt x="866" y="1402"/>
                </a:lnTo>
                <a:lnTo>
                  <a:pt x="860" y="1398"/>
                </a:lnTo>
                <a:lnTo>
                  <a:pt x="860" y="1398"/>
                </a:lnTo>
                <a:lnTo>
                  <a:pt x="860" y="1398"/>
                </a:lnTo>
                <a:lnTo>
                  <a:pt x="854" y="1396"/>
                </a:lnTo>
                <a:lnTo>
                  <a:pt x="846" y="1392"/>
                </a:lnTo>
                <a:lnTo>
                  <a:pt x="846" y="1392"/>
                </a:lnTo>
                <a:lnTo>
                  <a:pt x="846" y="1392"/>
                </a:lnTo>
                <a:lnTo>
                  <a:pt x="838" y="1390"/>
                </a:lnTo>
                <a:lnTo>
                  <a:pt x="838" y="1390"/>
                </a:lnTo>
                <a:lnTo>
                  <a:pt x="834" y="1390"/>
                </a:lnTo>
                <a:lnTo>
                  <a:pt x="834" y="1390"/>
                </a:lnTo>
                <a:lnTo>
                  <a:pt x="832" y="1390"/>
                </a:lnTo>
                <a:lnTo>
                  <a:pt x="832" y="1390"/>
                </a:lnTo>
                <a:lnTo>
                  <a:pt x="830" y="1392"/>
                </a:lnTo>
                <a:lnTo>
                  <a:pt x="830" y="1392"/>
                </a:lnTo>
                <a:lnTo>
                  <a:pt x="828" y="1392"/>
                </a:lnTo>
                <a:lnTo>
                  <a:pt x="828" y="1394"/>
                </a:lnTo>
                <a:lnTo>
                  <a:pt x="828" y="1406"/>
                </a:lnTo>
                <a:lnTo>
                  <a:pt x="828" y="1406"/>
                </a:lnTo>
                <a:lnTo>
                  <a:pt x="828" y="1408"/>
                </a:lnTo>
                <a:lnTo>
                  <a:pt x="830" y="1414"/>
                </a:lnTo>
                <a:lnTo>
                  <a:pt x="832" y="1420"/>
                </a:lnTo>
                <a:lnTo>
                  <a:pt x="834" y="1426"/>
                </a:lnTo>
                <a:lnTo>
                  <a:pt x="834" y="1426"/>
                </a:lnTo>
                <a:lnTo>
                  <a:pt x="834" y="1426"/>
                </a:lnTo>
                <a:lnTo>
                  <a:pt x="836" y="1430"/>
                </a:lnTo>
                <a:lnTo>
                  <a:pt x="838" y="1434"/>
                </a:lnTo>
                <a:lnTo>
                  <a:pt x="838" y="1434"/>
                </a:lnTo>
                <a:lnTo>
                  <a:pt x="838" y="1434"/>
                </a:lnTo>
                <a:lnTo>
                  <a:pt x="844" y="1442"/>
                </a:lnTo>
                <a:lnTo>
                  <a:pt x="850" y="1450"/>
                </a:lnTo>
                <a:lnTo>
                  <a:pt x="850" y="1450"/>
                </a:lnTo>
                <a:lnTo>
                  <a:pt x="850" y="1450"/>
                </a:lnTo>
                <a:lnTo>
                  <a:pt x="852" y="1452"/>
                </a:lnTo>
                <a:lnTo>
                  <a:pt x="854" y="1456"/>
                </a:lnTo>
                <a:lnTo>
                  <a:pt x="856" y="1460"/>
                </a:lnTo>
                <a:lnTo>
                  <a:pt x="858" y="1464"/>
                </a:lnTo>
                <a:lnTo>
                  <a:pt x="858" y="1464"/>
                </a:lnTo>
                <a:lnTo>
                  <a:pt x="860" y="1470"/>
                </a:lnTo>
                <a:lnTo>
                  <a:pt x="860" y="1478"/>
                </a:lnTo>
                <a:lnTo>
                  <a:pt x="858" y="1482"/>
                </a:lnTo>
                <a:lnTo>
                  <a:pt x="858" y="1482"/>
                </a:lnTo>
                <a:lnTo>
                  <a:pt x="858" y="1482"/>
                </a:lnTo>
                <a:lnTo>
                  <a:pt x="858" y="1488"/>
                </a:lnTo>
                <a:lnTo>
                  <a:pt x="858" y="1488"/>
                </a:lnTo>
                <a:lnTo>
                  <a:pt x="858" y="1490"/>
                </a:lnTo>
                <a:lnTo>
                  <a:pt x="860" y="1492"/>
                </a:lnTo>
                <a:lnTo>
                  <a:pt x="860" y="1492"/>
                </a:lnTo>
                <a:lnTo>
                  <a:pt x="862" y="1494"/>
                </a:lnTo>
                <a:lnTo>
                  <a:pt x="874" y="1494"/>
                </a:lnTo>
                <a:lnTo>
                  <a:pt x="874" y="1494"/>
                </a:lnTo>
                <a:lnTo>
                  <a:pt x="874" y="1494"/>
                </a:lnTo>
                <a:lnTo>
                  <a:pt x="876" y="1496"/>
                </a:lnTo>
                <a:lnTo>
                  <a:pt x="880" y="1508"/>
                </a:lnTo>
                <a:lnTo>
                  <a:pt x="884" y="1522"/>
                </a:lnTo>
                <a:lnTo>
                  <a:pt x="886" y="1528"/>
                </a:lnTo>
                <a:lnTo>
                  <a:pt x="886" y="1528"/>
                </a:lnTo>
                <a:lnTo>
                  <a:pt x="886" y="1528"/>
                </a:lnTo>
                <a:lnTo>
                  <a:pt x="890" y="1534"/>
                </a:lnTo>
                <a:lnTo>
                  <a:pt x="892" y="1540"/>
                </a:lnTo>
                <a:lnTo>
                  <a:pt x="892" y="1540"/>
                </a:lnTo>
                <a:lnTo>
                  <a:pt x="892" y="1540"/>
                </a:lnTo>
                <a:lnTo>
                  <a:pt x="896" y="1546"/>
                </a:lnTo>
                <a:lnTo>
                  <a:pt x="896" y="1546"/>
                </a:lnTo>
                <a:lnTo>
                  <a:pt x="896" y="1546"/>
                </a:lnTo>
                <a:lnTo>
                  <a:pt x="900" y="1550"/>
                </a:lnTo>
                <a:lnTo>
                  <a:pt x="900" y="1550"/>
                </a:lnTo>
                <a:lnTo>
                  <a:pt x="900" y="1550"/>
                </a:lnTo>
                <a:lnTo>
                  <a:pt x="900" y="1550"/>
                </a:lnTo>
                <a:lnTo>
                  <a:pt x="900" y="1550"/>
                </a:lnTo>
                <a:lnTo>
                  <a:pt x="900" y="1552"/>
                </a:lnTo>
                <a:lnTo>
                  <a:pt x="898" y="1554"/>
                </a:lnTo>
                <a:lnTo>
                  <a:pt x="898" y="1554"/>
                </a:lnTo>
                <a:lnTo>
                  <a:pt x="898" y="1554"/>
                </a:lnTo>
                <a:lnTo>
                  <a:pt x="898" y="1558"/>
                </a:lnTo>
                <a:lnTo>
                  <a:pt x="898" y="1562"/>
                </a:lnTo>
                <a:lnTo>
                  <a:pt x="896" y="1566"/>
                </a:lnTo>
                <a:lnTo>
                  <a:pt x="896" y="1572"/>
                </a:lnTo>
                <a:lnTo>
                  <a:pt x="896" y="1578"/>
                </a:lnTo>
                <a:lnTo>
                  <a:pt x="896" y="1582"/>
                </a:lnTo>
                <a:lnTo>
                  <a:pt x="896" y="1588"/>
                </a:lnTo>
                <a:lnTo>
                  <a:pt x="896" y="1592"/>
                </a:lnTo>
                <a:lnTo>
                  <a:pt x="896" y="1598"/>
                </a:lnTo>
                <a:lnTo>
                  <a:pt x="898" y="1608"/>
                </a:lnTo>
                <a:lnTo>
                  <a:pt x="900" y="1618"/>
                </a:lnTo>
                <a:lnTo>
                  <a:pt x="900" y="1622"/>
                </a:lnTo>
                <a:lnTo>
                  <a:pt x="900" y="1626"/>
                </a:lnTo>
                <a:lnTo>
                  <a:pt x="898" y="1630"/>
                </a:lnTo>
                <a:lnTo>
                  <a:pt x="898" y="1634"/>
                </a:lnTo>
                <a:lnTo>
                  <a:pt x="896" y="1638"/>
                </a:lnTo>
                <a:lnTo>
                  <a:pt x="894" y="1640"/>
                </a:lnTo>
                <a:lnTo>
                  <a:pt x="892" y="1644"/>
                </a:lnTo>
                <a:lnTo>
                  <a:pt x="890" y="1648"/>
                </a:lnTo>
                <a:lnTo>
                  <a:pt x="888" y="1650"/>
                </a:lnTo>
                <a:lnTo>
                  <a:pt x="888" y="1650"/>
                </a:lnTo>
                <a:lnTo>
                  <a:pt x="888" y="1650"/>
                </a:lnTo>
                <a:lnTo>
                  <a:pt x="888" y="1654"/>
                </a:lnTo>
                <a:lnTo>
                  <a:pt x="888" y="1654"/>
                </a:lnTo>
                <a:lnTo>
                  <a:pt x="888" y="1654"/>
                </a:lnTo>
                <a:lnTo>
                  <a:pt x="888" y="1656"/>
                </a:lnTo>
                <a:lnTo>
                  <a:pt x="888" y="1656"/>
                </a:lnTo>
                <a:lnTo>
                  <a:pt x="888" y="1658"/>
                </a:lnTo>
                <a:lnTo>
                  <a:pt x="888" y="1658"/>
                </a:lnTo>
                <a:lnTo>
                  <a:pt x="888" y="1658"/>
                </a:lnTo>
                <a:lnTo>
                  <a:pt x="890" y="1660"/>
                </a:lnTo>
                <a:lnTo>
                  <a:pt x="890" y="1660"/>
                </a:lnTo>
                <a:lnTo>
                  <a:pt x="890" y="1660"/>
                </a:lnTo>
                <a:lnTo>
                  <a:pt x="890" y="1662"/>
                </a:lnTo>
                <a:lnTo>
                  <a:pt x="892" y="1662"/>
                </a:lnTo>
                <a:lnTo>
                  <a:pt x="894" y="1662"/>
                </a:lnTo>
                <a:lnTo>
                  <a:pt x="894" y="1662"/>
                </a:lnTo>
                <a:lnTo>
                  <a:pt x="894" y="1662"/>
                </a:lnTo>
                <a:lnTo>
                  <a:pt x="894" y="1662"/>
                </a:lnTo>
                <a:lnTo>
                  <a:pt x="894" y="1662"/>
                </a:lnTo>
                <a:lnTo>
                  <a:pt x="894" y="1664"/>
                </a:lnTo>
                <a:lnTo>
                  <a:pt x="892" y="1666"/>
                </a:lnTo>
                <a:lnTo>
                  <a:pt x="888" y="1668"/>
                </a:lnTo>
                <a:lnTo>
                  <a:pt x="886" y="1670"/>
                </a:lnTo>
                <a:lnTo>
                  <a:pt x="886" y="1670"/>
                </a:lnTo>
                <a:lnTo>
                  <a:pt x="886" y="1670"/>
                </a:lnTo>
                <a:lnTo>
                  <a:pt x="884" y="1672"/>
                </a:lnTo>
                <a:lnTo>
                  <a:pt x="884" y="1674"/>
                </a:lnTo>
                <a:lnTo>
                  <a:pt x="882" y="1676"/>
                </a:lnTo>
                <a:lnTo>
                  <a:pt x="882" y="1676"/>
                </a:lnTo>
                <a:lnTo>
                  <a:pt x="882" y="1678"/>
                </a:lnTo>
                <a:lnTo>
                  <a:pt x="880" y="1680"/>
                </a:lnTo>
                <a:lnTo>
                  <a:pt x="880" y="1682"/>
                </a:lnTo>
                <a:lnTo>
                  <a:pt x="878" y="1684"/>
                </a:lnTo>
                <a:lnTo>
                  <a:pt x="876" y="1690"/>
                </a:lnTo>
                <a:lnTo>
                  <a:pt x="874" y="1692"/>
                </a:lnTo>
                <a:lnTo>
                  <a:pt x="872" y="1696"/>
                </a:lnTo>
                <a:lnTo>
                  <a:pt x="870" y="1702"/>
                </a:lnTo>
                <a:lnTo>
                  <a:pt x="866" y="1712"/>
                </a:lnTo>
                <a:lnTo>
                  <a:pt x="862" y="1720"/>
                </a:lnTo>
                <a:lnTo>
                  <a:pt x="858" y="1730"/>
                </a:lnTo>
                <a:lnTo>
                  <a:pt x="854" y="1740"/>
                </a:lnTo>
                <a:lnTo>
                  <a:pt x="850" y="1748"/>
                </a:lnTo>
                <a:lnTo>
                  <a:pt x="846" y="1756"/>
                </a:lnTo>
                <a:lnTo>
                  <a:pt x="842" y="1764"/>
                </a:lnTo>
                <a:lnTo>
                  <a:pt x="838" y="1772"/>
                </a:lnTo>
                <a:lnTo>
                  <a:pt x="828" y="1786"/>
                </a:lnTo>
                <a:lnTo>
                  <a:pt x="824" y="1794"/>
                </a:lnTo>
                <a:lnTo>
                  <a:pt x="820" y="1800"/>
                </a:lnTo>
                <a:lnTo>
                  <a:pt x="816" y="1806"/>
                </a:lnTo>
                <a:lnTo>
                  <a:pt x="812" y="1812"/>
                </a:lnTo>
                <a:lnTo>
                  <a:pt x="810" y="1816"/>
                </a:lnTo>
                <a:lnTo>
                  <a:pt x="808" y="1820"/>
                </a:lnTo>
                <a:lnTo>
                  <a:pt x="806" y="1824"/>
                </a:lnTo>
                <a:lnTo>
                  <a:pt x="806" y="1826"/>
                </a:lnTo>
                <a:lnTo>
                  <a:pt x="804" y="1830"/>
                </a:lnTo>
                <a:lnTo>
                  <a:pt x="804" y="1832"/>
                </a:lnTo>
                <a:lnTo>
                  <a:pt x="804" y="1838"/>
                </a:lnTo>
                <a:lnTo>
                  <a:pt x="802" y="1840"/>
                </a:lnTo>
                <a:lnTo>
                  <a:pt x="802" y="1842"/>
                </a:lnTo>
                <a:lnTo>
                  <a:pt x="802" y="1850"/>
                </a:lnTo>
                <a:lnTo>
                  <a:pt x="800" y="1856"/>
                </a:lnTo>
                <a:lnTo>
                  <a:pt x="800" y="1864"/>
                </a:lnTo>
                <a:lnTo>
                  <a:pt x="800" y="1872"/>
                </a:lnTo>
                <a:lnTo>
                  <a:pt x="800" y="1880"/>
                </a:lnTo>
                <a:lnTo>
                  <a:pt x="798" y="1888"/>
                </a:lnTo>
                <a:lnTo>
                  <a:pt x="796" y="1898"/>
                </a:lnTo>
                <a:lnTo>
                  <a:pt x="794" y="1908"/>
                </a:lnTo>
                <a:lnTo>
                  <a:pt x="792" y="1914"/>
                </a:lnTo>
                <a:lnTo>
                  <a:pt x="792" y="1912"/>
                </a:lnTo>
                <a:lnTo>
                  <a:pt x="788" y="1916"/>
                </a:lnTo>
                <a:lnTo>
                  <a:pt x="786" y="1920"/>
                </a:lnTo>
                <a:lnTo>
                  <a:pt x="782" y="1924"/>
                </a:lnTo>
                <a:lnTo>
                  <a:pt x="780" y="1926"/>
                </a:lnTo>
                <a:lnTo>
                  <a:pt x="778" y="1930"/>
                </a:lnTo>
                <a:lnTo>
                  <a:pt x="778" y="1930"/>
                </a:lnTo>
                <a:lnTo>
                  <a:pt x="776" y="1930"/>
                </a:lnTo>
                <a:lnTo>
                  <a:pt x="774" y="1934"/>
                </a:lnTo>
                <a:lnTo>
                  <a:pt x="774" y="1934"/>
                </a:lnTo>
                <a:lnTo>
                  <a:pt x="774" y="1934"/>
                </a:lnTo>
                <a:lnTo>
                  <a:pt x="774" y="1938"/>
                </a:lnTo>
                <a:lnTo>
                  <a:pt x="774" y="1938"/>
                </a:lnTo>
                <a:lnTo>
                  <a:pt x="774" y="1938"/>
                </a:lnTo>
                <a:lnTo>
                  <a:pt x="772" y="1944"/>
                </a:lnTo>
                <a:lnTo>
                  <a:pt x="774" y="1950"/>
                </a:lnTo>
                <a:lnTo>
                  <a:pt x="774" y="1956"/>
                </a:lnTo>
                <a:lnTo>
                  <a:pt x="776" y="1962"/>
                </a:lnTo>
                <a:lnTo>
                  <a:pt x="778" y="1972"/>
                </a:lnTo>
                <a:lnTo>
                  <a:pt x="778" y="1978"/>
                </a:lnTo>
                <a:lnTo>
                  <a:pt x="780" y="1982"/>
                </a:lnTo>
                <a:lnTo>
                  <a:pt x="778" y="1988"/>
                </a:lnTo>
                <a:lnTo>
                  <a:pt x="778" y="1986"/>
                </a:lnTo>
                <a:lnTo>
                  <a:pt x="778" y="1990"/>
                </a:lnTo>
                <a:lnTo>
                  <a:pt x="776" y="1994"/>
                </a:lnTo>
                <a:lnTo>
                  <a:pt x="774" y="1996"/>
                </a:lnTo>
                <a:lnTo>
                  <a:pt x="774" y="2000"/>
                </a:lnTo>
                <a:lnTo>
                  <a:pt x="772" y="2004"/>
                </a:lnTo>
                <a:lnTo>
                  <a:pt x="772" y="2004"/>
                </a:lnTo>
                <a:lnTo>
                  <a:pt x="772" y="2006"/>
                </a:lnTo>
                <a:lnTo>
                  <a:pt x="772" y="2010"/>
                </a:lnTo>
                <a:lnTo>
                  <a:pt x="772" y="2010"/>
                </a:lnTo>
                <a:lnTo>
                  <a:pt x="772" y="2016"/>
                </a:lnTo>
                <a:lnTo>
                  <a:pt x="772" y="2016"/>
                </a:lnTo>
                <a:lnTo>
                  <a:pt x="772" y="2018"/>
                </a:lnTo>
                <a:lnTo>
                  <a:pt x="776" y="2022"/>
                </a:lnTo>
                <a:lnTo>
                  <a:pt x="778" y="2026"/>
                </a:lnTo>
                <a:lnTo>
                  <a:pt x="780" y="2032"/>
                </a:lnTo>
                <a:lnTo>
                  <a:pt x="782" y="2040"/>
                </a:lnTo>
                <a:lnTo>
                  <a:pt x="784" y="2048"/>
                </a:lnTo>
                <a:lnTo>
                  <a:pt x="786" y="2054"/>
                </a:lnTo>
                <a:lnTo>
                  <a:pt x="786" y="2062"/>
                </a:lnTo>
                <a:lnTo>
                  <a:pt x="788" y="2072"/>
                </a:lnTo>
                <a:lnTo>
                  <a:pt x="792" y="2080"/>
                </a:lnTo>
                <a:lnTo>
                  <a:pt x="792" y="2080"/>
                </a:lnTo>
                <a:lnTo>
                  <a:pt x="792" y="2082"/>
                </a:lnTo>
                <a:lnTo>
                  <a:pt x="796" y="2084"/>
                </a:lnTo>
                <a:lnTo>
                  <a:pt x="798" y="2086"/>
                </a:lnTo>
                <a:lnTo>
                  <a:pt x="798" y="2088"/>
                </a:lnTo>
                <a:lnTo>
                  <a:pt x="798" y="2092"/>
                </a:lnTo>
                <a:lnTo>
                  <a:pt x="798" y="2090"/>
                </a:lnTo>
                <a:lnTo>
                  <a:pt x="800" y="2094"/>
                </a:lnTo>
                <a:lnTo>
                  <a:pt x="800" y="2096"/>
                </a:lnTo>
                <a:lnTo>
                  <a:pt x="798" y="2104"/>
                </a:lnTo>
                <a:lnTo>
                  <a:pt x="798" y="2112"/>
                </a:lnTo>
                <a:lnTo>
                  <a:pt x="796" y="2118"/>
                </a:lnTo>
                <a:lnTo>
                  <a:pt x="796" y="2124"/>
                </a:lnTo>
                <a:lnTo>
                  <a:pt x="798" y="2126"/>
                </a:lnTo>
                <a:lnTo>
                  <a:pt x="798" y="2126"/>
                </a:lnTo>
                <a:lnTo>
                  <a:pt x="798" y="2128"/>
                </a:lnTo>
                <a:lnTo>
                  <a:pt x="798" y="2130"/>
                </a:lnTo>
                <a:lnTo>
                  <a:pt x="798" y="2130"/>
                </a:lnTo>
                <a:lnTo>
                  <a:pt x="798" y="2132"/>
                </a:lnTo>
                <a:lnTo>
                  <a:pt x="800" y="2134"/>
                </a:lnTo>
                <a:lnTo>
                  <a:pt x="800" y="2134"/>
                </a:lnTo>
                <a:lnTo>
                  <a:pt x="802" y="2136"/>
                </a:lnTo>
                <a:lnTo>
                  <a:pt x="804" y="2138"/>
                </a:lnTo>
                <a:lnTo>
                  <a:pt x="808" y="2140"/>
                </a:lnTo>
                <a:lnTo>
                  <a:pt x="810" y="2142"/>
                </a:lnTo>
                <a:lnTo>
                  <a:pt x="812" y="2142"/>
                </a:lnTo>
                <a:lnTo>
                  <a:pt x="816" y="2144"/>
                </a:lnTo>
                <a:lnTo>
                  <a:pt x="816" y="2144"/>
                </a:lnTo>
                <a:lnTo>
                  <a:pt x="816" y="2144"/>
                </a:lnTo>
                <a:lnTo>
                  <a:pt x="814" y="2146"/>
                </a:lnTo>
                <a:lnTo>
                  <a:pt x="814" y="2148"/>
                </a:lnTo>
                <a:lnTo>
                  <a:pt x="812" y="2150"/>
                </a:lnTo>
                <a:lnTo>
                  <a:pt x="812" y="2154"/>
                </a:lnTo>
                <a:lnTo>
                  <a:pt x="810" y="2158"/>
                </a:lnTo>
                <a:lnTo>
                  <a:pt x="810" y="2164"/>
                </a:lnTo>
                <a:lnTo>
                  <a:pt x="810" y="2170"/>
                </a:lnTo>
                <a:lnTo>
                  <a:pt x="810" y="2176"/>
                </a:lnTo>
                <a:lnTo>
                  <a:pt x="810" y="2176"/>
                </a:lnTo>
                <a:lnTo>
                  <a:pt x="810" y="2176"/>
                </a:lnTo>
                <a:lnTo>
                  <a:pt x="810" y="2180"/>
                </a:lnTo>
                <a:lnTo>
                  <a:pt x="812" y="2182"/>
                </a:lnTo>
                <a:lnTo>
                  <a:pt x="814" y="2190"/>
                </a:lnTo>
                <a:lnTo>
                  <a:pt x="818" y="2198"/>
                </a:lnTo>
                <a:lnTo>
                  <a:pt x="820" y="2206"/>
                </a:lnTo>
                <a:lnTo>
                  <a:pt x="824" y="2214"/>
                </a:lnTo>
                <a:lnTo>
                  <a:pt x="828" y="2222"/>
                </a:lnTo>
                <a:lnTo>
                  <a:pt x="830" y="2230"/>
                </a:lnTo>
                <a:lnTo>
                  <a:pt x="832" y="2236"/>
                </a:lnTo>
                <a:lnTo>
                  <a:pt x="832" y="2236"/>
                </a:lnTo>
                <a:lnTo>
                  <a:pt x="832" y="2242"/>
                </a:lnTo>
                <a:lnTo>
                  <a:pt x="832" y="2246"/>
                </a:lnTo>
                <a:lnTo>
                  <a:pt x="832" y="2250"/>
                </a:lnTo>
                <a:lnTo>
                  <a:pt x="830" y="2256"/>
                </a:lnTo>
                <a:lnTo>
                  <a:pt x="828" y="2260"/>
                </a:lnTo>
                <a:lnTo>
                  <a:pt x="828" y="2264"/>
                </a:lnTo>
                <a:lnTo>
                  <a:pt x="828" y="2264"/>
                </a:lnTo>
                <a:lnTo>
                  <a:pt x="828" y="2268"/>
                </a:lnTo>
                <a:lnTo>
                  <a:pt x="828" y="2268"/>
                </a:lnTo>
                <a:lnTo>
                  <a:pt x="828" y="2268"/>
                </a:lnTo>
                <a:lnTo>
                  <a:pt x="830" y="2270"/>
                </a:lnTo>
                <a:lnTo>
                  <a:pt x="830" y="2270"/>
                </a:lnTo>
                <a:lnTo>
                  <a:pt x="830" y="2272"/>
                </a:lnTo>
                <a:lnTo>
                  <a:pt x="830" y="2272"/>
                </a:lnTo>
                <a:lnTo>
                  <a:pt x="830" y="2272"/>
                </a:lnTo>
                <a:lnTo>
                  <a:pt x="830" y="2274"/>
                </a:lnTo>
                <a:lnTo>
                  <a:pt x="834" y="2276"/>
                </a:lnTo>
                <a:lnTo>
                  <a:pt x="834" y="2276"/>
                </a:lnTo>
                <a:lnTo>
                  <a:pt x="834" y="2276"/>
                </a:lnTo>
                <a:lnTo>
                  <a:pt x="838" y="2280"/>
                </a:lnTo>
                <a:lnTo>
                  <a:pt x="844" y="2282"/>
                </a:lnTo>
                <a:lnTo>
                  <a:pt x="850" y="2284"/>
                </a:lnTo>
                <a:lnTo>
                  <a:pt x="854" y="2286"/>
                </a:lnTo>
                <a:lnTo>
                  <a:pt x="860" y="2288"/>
                </a:lnTo>
                <a:lnTo>
                  <a:pt x="864" y="2288"/>
                </a:lnTo>
                <a:lnTo>
                  <a:pt x="868" y="2290"/>
                </a:lnTo>
                <a:lnTo>
                  <a:pt x="868" y="2290"/>
                </a:lnTo>
                <a:lnTo>
                  <a:pt x="870" y="2292"/>
                </a:lnTo>
                <a:lnTo>
                  <a:pt x="874" y="2296"/>
                </a:lnTo>
                <a:lnTo>
                  <a:pt x="878" y="2302"/>
                </a:lnTo>
                <a:lnTo>
                  <a:pt x="884" y="2308"/>
                </a:lnTo>
                <a:lnTo>
                  <a:pt x="886" y="2310"/>
                </a:lnTo>
                <a:lnTo>
                  <a:pt x="888" y="2312"/>
                </a:lnTo>
                <a:lnTo>
                  <a:pt x="888" y="2312"/>
                </a:lnTo>
                <a:lnTo>
                  <a:pt x="888" y="2312"/>
                </a:lnTo>
                <a:lnTo>
                  <a:pt x="892" y="2314"/>
                </a:lnTo>
                <a:lnTo>
                  <a:pt x="894" y="2314"/>
                </a:lnTo>
                <a:lnTo>
                  <a:pt x="896" y="2316"/>
                </a:lnTo>
                <a:lnTo>
                  <a:pt x="896" y="2316"/>
                </a:lnTo>
                <a:lnTo>
                  <a:pt x="896" y="2316"/>
                </a:lnTo>
                <a:lnTo>
                  <a:pt x="898" y="2316"/>
                </a:lnTo>
                <a:lnTo>
                  <a:pt x="898" y="2316"/>
                </a:lnTo>
                <a:lnTo>
                  <a:pt x="900" y="2316"/>
                </a:lnTo>
                <a:lnTo>
                  <a:pt x="900" y="2316"/>
                </a:lnTo>
                <a:lnTo>
                  <a:pt x="902" y="2316"/>
                </a:lnTo>
                <a:lnTo>
                  <a:pt x="902" y="2316"/>
                </a:lnTo>
                <a:lnTo>
                  <a:pt x="902" y="2316"/>
                </a:lnTo>
                <a:lnTo>
                  <a:pt x="902" y="2318"/>
                </a:lnTo>
                <a:lnTo>
                  <a:pt x="902" y="2318"/>
                </a:lnTo>
                <a:lnTo>
                  <a:pt x="904" y="2318"/>
                </a:lnTo>
                <a:lnTo>
                  <a:pt x="906" y="2320"/>
                </a:lnTo>
                <a:lnTo>
                  <a:pt x="908" y="2322"/>
                </a:lnTo>
                <a:lnTo>
                  <a:pt x="912" y="2326"/>
                </a:lnTo>
                <a:lnTo>
                  <a:pt x="914" y="2330"/>
                </a:lnTo>
                <a:lnTo>
                  <a:pt x="916" y="2332"/>
                </a:lnTo>
                <a:lnTo>
                  <a:pt x="916" y="2336"/>
                </a:lnTo>
                <a:lnTo>
                  <a:pt x="918" y="2340"/>
                </a:lnTo>
                <a:lnTo>
                  <a:pt x="920" y="2346"/>
                </a:lnTo>
                <a:lnTo>
                  <a:pt x="922" y="2350"/>
                </a:lnTo>
                <a:lnTo>
                  <a:pt x="922" y="2350"/>
                </a:lnTo>
                <a:lnTo>
                  <a:pt x="924" y="2352"/>
                </a:lnTo>
                <a:lnTo>
                  <a:pt x="928" y="2354"/>
                </a:lnTo>
                <a:lnTo>
                  <a:pt x="932" y="2356"/>
                </a:lnTo>
                <a:lnTo>
                  <a:pt x="934" y="2358"/>
                </a:lnTo>
                <a:lnTo>
                  <a:pt x="936" y="2360"/>
                </a:lnTo>
                <a:lnTo>
                  <a:pt x="936" y="2364"/>
                </a:lnTo>
                <a:lnTo>
                  <a:pt x="938" y="2366"/>
                </a:lnTo>
                <a:lnTo>
                  <a:pt x="940" y="2374"/>
                </a:lnTo>
                <a:lnTo>
                  <a:pt x="940" y="2384"/>
                </a:lnTo>
                <a:lnTo>
                  <a:pt x="942" y="2392"/>
                </a:lnTo>
                <a:lnTo>
                  <a:pt x="942" y="2402"/>
                </a:lnTo>
                <a:lnTo>
                  <a:pt x="944" y="2406"/>
                </a:lnTo>
                <a:lnTo>
                  <a:pt x="944" y="2408"/>
                </a:lnTo>
                <a:lnTo>
                  <a:pt x="944" y="2408"/>
                </a:lnTo>
                <a:lnTo>
                  <a:pt x="944" y="2408"/>
                </a:lnTo>
                <a:lnTo>
                  <a:pt x="944" y="2410"/>
                </a:lnTo>
                <a:lnTo>
                  <a:pt x="944" y="2412"/>
                </a:lnTo>
                <a:lnTo>
                  <a:pt x="944" y="2414"/>
                </a:lnTo>
                <a:lnTo>
                  <a:pt x="944" y="2414"/>
                </a:lnTo>
                <a:lnTo>
                  <a:pt x="944" y="2414"/>
                </a:lnTo>
                <a:lnTo>
                  <a:pt x="946" y="2418"/>
                </a:lnTo>
                <a:lnTo>
                  <a:pt x="946" y="2422"/>
                </a:lnTo>
                <a:lnTo>
                  <a:pt x="950" y="2424"/>
                </a:lnTo>
                <a:lnTo>
                  <a:pt x="952" y="2428"/>
                </a:lnTo>
                <a:lnTo>
                  <a:pt x="952" y="2432"/>
                </a:lnTo>
                <a:lnTo>
                  <a:pt x="954" y="2434"/>
                </a:lnTo>
                <a:lnTo>
                  <a:pt x="954" y="2434"/>
                </a:lnTo>
                <a:lnTo>
                  <a:pt x="954" y="2436"/>
                </a:lnTo>
                <a:lnTo>
                  <a:pt x="954" y="2438"/>
                </a:lnTo>
                <a:lnTo>
                  <a:pt x="954" y="2440"/>
                </a:lnTo>
                <a:lnTo>
                  <a:pt x="954" y="2440"/>
                </a:lnTo>
                <a:lnTo>
                  <a:pt x="952" y="2442"/>
                </a:lnTo>
                <a:lnTo>
                  <a:pt x="952" y="2444"/>
                </a:lnTo>
                <a:lnTo>
                  <a:pt x="952" y="2444"/>
                </a:lnTo>
                <a:lnTo>
                  <a:pt x="952" y="2446"/>
                </a:lnTo>
                <a:lnTo>
                  <a:pt x="952" y="2448"/>
                </a:lnTo>
                <a:lnTo>
                  <a:pt x="952" y="2448"/>
                </a:lnTo>
                <a:lnTo>
                  <a:pt x="952" y="2452"/>
                </a:lnTo>
                <a:lnTo>
                  <a:pt x="952" y="2452"/>
                </a:lnTo>
                <a:lnTo>
                  <a:pt x="950" y="2452"/>
                </a:lnTo>
                <a:lnTo>
                  <a:pt x="950" y="2456"/>
                </a:lnTo>
                <a:lnTo>
                  <a:pt x="950" y="2456"/>
                </a:lnTo>
                <a:lnTo>
                  <a:pt x="950" y="2456"/>
                </a:lnTo>
                <a:lnTo>
                  <a:pt x="950" y="2458"/>
                </a:lnTo>
                <a:lnTo>
                  <a:pt x="950" y="2458"/>
                </a:lnTo>
                <a:lnTo>
                  <a:pt x="950" y="2460"/>
                </a:lnTo>
                <a:lnTo>
                  <a:pt x="952" y="2462"/>
                </a:lnTo>
                <a:lnTo>
                  <a:pt x="952" y="2464"/>
                </a:lnTo>
                <a:lnTo>
                  <a:pt x="954" y="2466"/>
                </a:lnTo>
                <a:lnTo>
                  <a:pt x="956" y="2470"/>
                </a:lnTo>
                <a:lnTo>
                  <a:pt x="958" y="2472"/>
                </a:lnTo>
                <a:lnTo>
                  <a:pt x="960" y="2478"/>
                </a:lnTo>
                <a:lnTo>
                  <a:pt x="962" y="2484"/>
                </a:lnTo>
                <a:lnTo>
                  <a:pt x="966" y="2492"/>
                </a:lnTo>
                <a:lnTo>
                  <a:pt x="966" y="2496"/>
                </a:lnTo>
                <a:lnTo>
                  <a:pt x="968" y="2500"/>
                </a:lnTo>
                <a:lnTo>
                  <a:pt x="970" y="2504"/>
                </a:lnTo>
                <a:lnTo>
                  <a:pt x="970" y="2510"/>
                </a:lnTo>
                <a:lnTo>
                  <a:pt x="972" y="2516"/>
                </a:lnTo>
                <a:lnTo>
                  <a:pt x="974" y="2522"/>
                </a:lnTo>
                <a:lnTo>
                  <a:pt x="974" y="2528"/>
                </a:lnTo>
                <a:lnTo>
                  <a:pt x="976" y="2534"/>
                </a:lnTo>
                <a:lnTo>
                  <a:pt x="978" y="2540"/>
                </a:lnTo>
                <a:lnTo>
                  <a:pt x="978" y="2544"/>
                </a:lnTo>
                <a:lnTo>
                  <a:pt x="978" y="2544"/>
                </a:lnTo>
                <a:lnTo>
                  <a:pt x="978" y="2544"/>
                </a:lnTo>
                <a:lnTo>
                  <a:pt x="980" y="2546"/>
                </a:lnTo>
                <a:lnTo>
                  <a:pt x="980" y="2548"/>
                </a:lnTo>
                <a:lnTo>
                  <a:pt x="980" y="2550"/>
                </a:lnTo>
                <a:lnTo>
                  <a:pt x="982" y="2552"/>
                </a:lnTo>
                <a:lnTo>
                  <a:pt x="982" y="2552"/>
                </a:lnTo>
                <a:lnTo>
                  <a:pt x="982" y="2554"/>
                </a:lnTo>
                <a:lnTo>
                  <a:pt x="982" y="2556"/>
                </a:lnTo>
                <a:lnTo>
                  <a:pt x="984" y="2558"/>
                </a:lnTo>
                <a:lnTo>
                  <a:pt x="984" y="2560"/>
                </a:lnTo>
                <a:lnTo>
                  <a:pt x="984" y="2562"/>
                </a:lnTo>
                <a:lnTo>
                  <a:pt x="986" y="2564"/>
                </a:lnTo>
                <a:lnTo>
                  <a:pt x="986" y="2564"/>
                </a:lnTo>
                <a:lnTo>
                  <a:pt x="986" y="2566"/>
                </a:lnTo>
                <a:lnTo>
                  <a:pt x="990" y="2568"/>
                </a:lnTo>
                <a:lnTo>
                  <a:pt x="992" y="2570"/>
                </a:lnTo>
                <a:lnTo>
                  <a:pt x="994" y="2572"/>
                </a:lnTo>
                <a:lnTo>
                  <a:pt x="992" y="2572"/>
                </a:lnTo>
                <a:lnTo>
                  <a:pt x="994" y="2574"/>
                </a:lnTo>
                <a:lnTo>
                  <a:pt x="996" y="2576"/>
                </a:lnTo>
                <a:lnTo>
                  <a:pt x="996" y="2578"/>
                </a:lnTo>
                <a:lnTo>
                  <a:pt x="998" y="2582"/>
                </a:lnTo>
                <a:lnTo>
                  <a:pt x="998" y="2586"/>
                </a:lnTo>
                <a:lnTo>
                  <a:pt x="998" y="2586"/>
                </a:lnTo>
                <a:lnTo>
                  <a:pt x="1000" y="2588"/>
                </a:lnTo>
                <a:lnTo>
                  <a:pt x="1002" y="2590"/>
                </a:lnTo>
                <a:lnTo>
                  <a:pt x="1006" y="2594"/>
                </a:lnTo>
                <a:lnTo>
                  <a:pt x="1010" y="2596"/>
                </a:lnTo>
                <a:lnTo>
                  <a:pt x="1012" y="2600"/>
                </a:lnTo>
                <a:lnTo>
                  <a:pt x="1014" y="2604"/>
                </a:lnTo>
                <a:lnTo>
                  <a:pt x="1016" y="2608"/>
                </a:lnTo>
                <a:lnTo>
                  <a:pt x="1018" y="2612"/>
                </a:lnTo>
                <a:lnTo>
                  <a:pt x="1020" y="2616"/>
                </a:lnTo>
                <a:lnTo>
                  <a:pt x="1020" y="2616"/>
                </a:lnTo>
                <a:lnTo>
                  <a:pt x="1020" y="2618"/>
                </a:lnTo>
                <a:lnTo>
                  <a:pt x="1022" y="2620"/>
                </a:lnTo>
                <a:lnTo>
                  <a:pt x="1022" y="2620"/>
                </a:lnTo>
                <a:lnTo>
                  <a:pt x="1022" y="2620"/>
                </a:lnTo>
                <a:lnTo>
                  <a:pt x="1026" y="2622"/>
                </a:lnTo>
                <a:lnTo>
                  <a:pt x="1030" y="2624"/>
                </a:lnTo>
                <a:lnTo>
                  <a:pt x="1032" y="2626"/>
                </a:lnTo>
                <a:lnTo>
                  <a:pt x="1032" y="2626"/>
                </a:lnTo>
                <a:lnTo>
                  <a:pt x="1034" y="2628"/>
                </a:lnTo>
                <a:lnTo>
                  <a:pt x="1034" y="2630"/>
                </a:lnTo>
                <a:lnTo>
                  <a:pt x="1034" y="2632"/>
                </a:lnTo>
                <a:lnTo>
                  <a:pt x="1034" y="2634"/>
                </a:lnTo>
                <a:lnTo>
                  <a:pt x="1034" y="2640"/>
                </a:lnTo>
                <a:lnTo>
                  <a:pt x="1032" y="2646"/>
                </a:lnTo>
                <a:lnTo>
                  <a:pt x="1032" y="2652"/>
                </a:lnTo>
                <a:lnTo>
                  <a:pt x="1030" y="2658"/>
                </a:lnTo>
                <a:lnTo>
                  <a:pt x="1028" y="2662"/>
                </a:lnTo>
                <a:lnTo>
                  <a:pt x="1028" y="2664"/>
                </a:lnTo>
                <a:lnTo>
                  <a:pt x="1026" y="2666"/>
                </a:lnTo>
                <a:lnTo>
                  <a:pt x="1026" y="2666"/>
                </a:lnTo>
                <a:lnTo>
                  <a:pt x="1026" y="2666"/>
                </a:lnTo>
                <a:lnTo>
                  <a:pt x="1020" y="2666"/>
                </a:lnTo>
                <a:lnTo>
                  <a:pt x="1014" y="2664"/>
                </a:lnTo>
                <a:lnTo>
                  <a:pt x="1010" y="2664"/>
                </a:lnTo>
                <a:lnTo>
                  <a:pt x="1010" y="2664"/>
                </a:lnTo>
                <a:lnTo>
                  <a:pt x="1008" y="2664"/>
                </a:lnTo>
                <a:lnTo>
                  <a:pt x="1004" y="2664"/>
                </a:lnTo>
                <a:lnTo>
                  <a:pt x="1004" y="2664"/>
                </a:lnTo>
                <a:lnTo>
                  <a:pt x="1004" y="2664"/>
                </a:lnTo>
                <a:lnTo>
                  <a:pt x="1002" y="2664"/>
                </a:lnTo>
                <a:lnTo>
                  <a:pt x="1002" y="2664"/>
                </a:lnTo>
                <a:lnTo>
                  <a:pt x="1000" y="2664"/>
                </a:lnTo>
                <a:lnTo>
                  <a:pt x="1000" y="2664"/>
                </a:lnTo>
                <a:lnTo>
                  <a:pt x="1000" y="2664"/>
                </a:lnTo>
                <a:lnTo>
                  <a:pt x="998" y="2666"/>
                </a:lnTo>
                <a:lnTo>
                  <a:pt x="998" y="2666"/>
                </a:lnTo>
                <a:lnTo>
                  <a:pt x="998" y="2666"/>
                </a:lnTo>
                <a:lnTo>
                  <a:pt x="996" y="2668"/>
                </a:lnTo>
                <a:lnTo>
                  <a:pt x="996" y="2670"/>
                </a:lnTo>
                <a:lnTo>
                  <a:pt x="996" y="2670"/>
                </a:lnTo>
                <a:lnTo>
                  <a:pt x="996" y="2670"/>
                </a:lnTo>
                <a:lnTo>
                  <a:pt x="996" y="2672"/>
                </a:lnTo>
                <a:lnTo>
                  <a:pt x="996" y="2672"/>
                </a:lnTo>
                <a:lnTo>
                  <a:pt x="996" y="2676"/>
                </a:lnTo>
                <a:lnTo>
                  <a:pt x="996" y="2680"/>
                </a:lnTo>
                <a:lnTo>
                  <a:pt x="998" y="2684"/>
                </a:lnTo>
                <a:lnTo>
                  <a:pt x="998" y="2684"/>
                </a:lnTo>
                <a:lnTo>
                  <a:pt x="998" y="2686"/>
                </a:lnTo>
                <a:lnTo>
                  <a:pt x="1000" y="2688"/>
                </a:lnTo>
                <a:lnTo>
                  <a:pt x="1002" y="2692"/>
                </a:lnTo>
                <a:lnTo>
                  <a:pt x="1006" y="2696"/>
                </a:lnTo>
                <a:lnTo>
                  <a:pt x="1010" y="2700"/>
                </a:lnTo>
                <a:lnTo>
                  <a:pt x="1012" y="2702"/>
                </a:lnTo>
                <a:lnTo>
                  <a:pt x="1014" y="2706"/>
                </a:lnTo>
                <a:lnTo>
                  <a:pt x="1014" y="2706"/>
                </a:lnTo>
                <a:lnTo>
                  <a:pt x="1016" y="2706"/>
                </a:lnTo>
                <a:lnTo>
                  <a:pt x="1016" y="2706"/>
                </a:lnTo>
                <a:lnTo>
                  <a:pt x="1018" y="2708"/>
                </a:lnTo>
                <a:lnTo>
                  <a:pt x="1018" y="2708"/>
                </a:lnTo>
                <a:lnTo>
                  <a:pt x="1022" y="2710"/>
                </a:lnTo>
                <a:lnTo>
                  <a:pt x="1026" y="2712"/>
                </a:lnTo>
                <a:lnTo>
                  <a:pt x="1028" y="2714"/>
                </a:lnTo>
                <a:lnTo>
                  <a:pt x="1030" y="2716"/>
                </a:lnTo>
                <a:lnTo>
                  <a:pt x="1034" y="2718"/>
                </a:lnTo>
                <a:lnTo>
                  <a:pt x="1038" y="2720"/>
                </a:lnTo>
                <a:lnTo>
                  <a:pt x="1040" y="2722"/>
                </a:lnTo>
                <a:lnTo>
                  <a:pt x="1044" y="2726"/>
                </a:lnTo>
                <a:lnTo>
                  <a:pt x="1044" y="2726"/>
                </a:lnTo>
                <a:lnTo>
                  <a:pt x="1046" y="2726"/>
                </a:lnTo>
                <a:lnTo>
                  <a:pt x="1048" y="2726"/>
                </a:lnTo>
                <a:lnTo>
                  <a:pt x="1052" y="2728"/>
                </a:lnTo>
                <a:lnTo>
                  <a:pt x="1054" y="2728"/>
                </a:lnTo>
                <a:lnTo>
                  <a:pt x="1056" y="2730"/>
                </a:lnTo>
                <a:lnTo>
                  <a:pt x="1058" y="2730"/>
                </a:lnTo>
                <a:lnTo>
                  <a:pt x="1056" y="2730"/>
                </a:lnTo>
                <a:lnTo>
                  <a:pt x="1058" y="2732"/>
                </a:lnTo>
                <a:lnTo>
                  <a:pt x="1060" y="2734"/>
                </a:lnTo>
                <a:lnTo>
                  <a:pt x="1062" y="2736"/>
                </a:lnTo>
                <a:lnTo>
                  <a:pt x="1062" y="2736"/>
                </a:lnTo>
                <a:lnTo>
                  <a:pt x="1064" y="2738"/>
                </a:lnTo>
                <a:lnTo>
                  <a:pt x="1066" y="2738"/>
                </a:lnTo>
                <a:lnTo>
                  <a:pt x="1068" y="2740"/>
                </a:lnTo>
                <a:lnTo>
                  <a:pt x="1070" y="2742"/>
                </a:lnTo>
                <a:lnTo>
                  <a:pt x="1072" y="2744"/>
                </a:lnTo>
                <a:lnTo>
                  <a:pt x="1074" y="2746"/>
                </a:lnTo>
                <a:lnTo>
                  <a:pt x="1074" y="2750"/>
                </a:lnTo>
                <a:lnTo>
                  <a:pt x="1076" y="2754"/>
                </a:lnTo>
                <a:lnTo>
                  <a:pt x="1078" y="2758"/>
                </a:lnTo>
                <a:lnTo>
                  <a:pt x="1078" y="2758"/>
                </a:lnTo>
                <a:lnTo>
                  <a:pt x="1080" y="2758"/>
                </a:lnTo>
                <a:lnTo>
                  <a:pt x="1082" y="2760"/>
                </a:lnTo>
                <a:lnTo>
                  <a:pt x="1082" y="2760"/>
                </a:lnTo>
                <a:lnTo>
                  <a:pt x="1082" y="2762"/>
                </a:lnTo>
                <a:lnTo>
                  <a:pt x="1084" y="2764"/>
                </a:lnTo>
                <a:lnTo>
                  <a:pt x="1086" y="2764"/>
                </a:lnTo>
                <a:lnTo>
                  <a:pt x="1086" y="2764"/>
                </a:lnTo>
                <a:lnTo>
                  <a:pt x="1086" y="2764"/>
                </a:lnTo>
                <a:lnTo>
                  <a:pt x="1088" y="2766"/>
                </a:lnTo>
                <a:lnTo>
                  <a:pt x="1088" y="2766"/>
                </a:lnTo>
                <a:lnTo>
                  <a:pt x="1088" y="2766"/>
                </a:lnTo>
                <a:lnTo>
                  <a:pt x="1090" y="2766"/>
                </a:lnTo>
                <a:lnTo>
                  <a:pt x="1090" y="2766"/>
                </a:lnTo>
                <a:lnTo>
                  <a:pt x="1090" y="2766"/>
                </a:lnTo>
                <a:lnTo>
                  <a:pt x="1090" y="2766"/>
                </a:lnTo>
                <a:lnTo>
                  <a:pt x="1092" y="2768"/>
                </a:lnTo>
                <a:lnTo>
                  <a:pt x="1092" y="2768"/>
                </a:lnTo>
                <a:lnTo>
                  <a:pt x="1092" y="2770"/>
                </a:lnTo>
                <a:lnTo>
                  <a:pt x="1094" y="2772"/>
                </a:lnTo>
                <a:lnTo>
                  <a:pt x="1096" y="2774"/>
                </a:lnTo>
                <a:lnTo>
                  <a:pt x="1096" y="2774"/>
                </a:lnTo>
                <a:lnTo>
                  <a:pt x="1098" y="2776"/>
                </a:lnTo>
                <a:lnTo>
                  <a:pt x="1100" y="2778"/>
                </a:lnTo>
                <a:lnTo>
                  <a:pt x="1098" y="2778"/>
                </a:lnTo>
                <a:lnTo>
                  <a:pt x="1100" y="2784"/>
                </a:lnTo>
                <a:lnTo>
                  <a:pt x="1102" y="2788"/>
                </a:lnTo>
                <a:lnTo>
                  <a:pt x="1100" y="2794"/>
                </a:lnTo>
                <a:lnTo>
                  <a:pt x="1100" y="2800"/>
                </a:lnTo>
                <a:lnTo>
                  <a:pt x="1098" y="2806"/>
                </a:lnTo>
                <a:lnTo>
                  <a:pt x="1098" y="2810"/>
                </a:lnTo>
                <a:lnTo>
                  <a:pt x="1096" y="2812"/>
                </a:lnTo>
                <a:lnTo>
                  <a:pt x="1092" y="2812"/>
                </a:lnTo>
                <a:lnTo>
                  <a:pt x="1090" y="2814"/>
                </a:lnTo>
                <a:lnTo>
                  <a:pt x="1088" y="2816"/>
                </a:lnTo>
                <a:lnTo>
                  <a:pt x="1088" y="2816"/>
                </a:lnTo>
                <a:lnTo>
                  <a:pt x="1088" y="2816"/>
                </a:lnTo>
                <a:lnTo>
                  <a:pt x="1086" y="2818"/>
                </a:lnTo>
                <a:lnTo>
                  <a:pt x="1086" y="2818"/>
                </a:lnTo>
                <a:lnTo>
                  <a:pt x="1086" y="2818"/>
                </a:lnTo>
                <a:lnTo>
                  <a:pt x="1084" y="2820"/>
                </a:lnTo>
                <a:lnTo>
                  <a:pt x="1084" y="2820"/>
                </a:lnTo>
                <a:lnTo>
                  <a:pt x="1084" y="2822"/>
                </a:lnTo>
                <a:lnTo>
                  <a:pt x="1084" y="2824"/>
                </a:lnTo>
                <a:lnTo>
                  <a:pt x="1084" y="2824"/>
                </a:lnTo>
                <a:lnTo>
                  <a:pt x="1084" y="2826"/>
                </a:lnTo>
                <a:lnTo>
                  <a:pt x="1086" y="2828"/>
                </a:lnTo>
                <a:lnTo>
                  <a:pt x="1086" y="2828"/>
                </a:lnTo>
                <a:lnTo>
                  <a:pt x="1088" y="2830"/>
                </a:lnTo>
                <a:lnTo>
                  <a:pt x="1090" y="2832"/>
                </a:lnTo>
                <a:lnTo>
                  <a:pt x="1090" y="2832"/>
                </a:lnTo>
                <a:lnTo>
                  <a:pt x="1094" y="2834"/>
                </a:lnTo>
                <a:lnTo>
                  <a:pt x="1096" y="2836"/>
                </a:lnTo>
                <a:lnTo>
                  <a:pt x="1096" y="2838"/>
                </a:lnTo>
                <a:lnTo>
                  <a:pt x="1098" y="2842"/>
                </a:lnTo>
                <a:lnTo>
                  <a:pt x="1100" y="2846"/>
                </a:lnTo>
                <a:lnTo>
                  <a:pt x="1102" y="2850"/>
                </a:lnTo>
                <a:lnTo>
                  <a:pt x="1106" y="2856"/>
                </a:lnTo>
                <a:lnTo>
                  <a:pt x="1106" y="2856"/>
                </a:lnTo>
                <a:lnTo>
                  <a:pt x="1108" y="2858"/>
                </a:lnTo>
                <a:lnTo>
                  <a:pt x="1112" y="2860"/>
                </a:lnTo>
                <a:lnTo>
                  <a:pt x="1118" y="2862"/>
                </a:lnTo>
                <a:lnTo>
                  <a:pt x="1124" y="2864"/>
                </a:lnTo>
                <a:lnTo>
                  <a:pt x="1128" y="2866"/>
                </a:lnTo>
                <a:lnTo>
                  <a:pt x="1132" y="2868"/>
                </a:lnTo>
                <a:lnTo>
                  <a:pt x="1136" y="2872"/>
                </a:lnTo>
                <a:lnTo>
                  <a:pt x="1142" y="2878"/>
                </a:lnTo>
                <a:lnTo>
                  <a:pt x="1142" y="2878"/>
                </a:lnTo>
                <a:lnTo>
                  <a:pt x="1148" y="2886"/>
                </a:lnTo>
                <a:lnTo>
                  <a:pt x="1152" y="2896"/>
                </a:lnTo>
                <a:lnTo>
                  <a:pt x="1156" y="2906"/>
                </a:lnTo>
                <a:lnTo>
                  <a:pt x="1160" y="2916"/>
                </a:lnTo>
                <a:lnTo>
                  <a:pt x="1160" y="2916"/>
                </a:lnTo>
                <a:lnTo>
                  <a:pt x="1162" y="2918"/>
                </a:lnTo>
                <a:lnTo>
                  <a:pt x="1164" y="2920"/>
                </a:lnTo>
                <a:lnTo>
                  <a:pt x="1166" y="2922"/>
                </a:lnTo>
                <a:lnTo>
                  <a:pt x="1168" y="2924"/>
                </a:lnTo>
                <a:lnTo>
                  <a:pt x="1170" y="2928"/>
                </a:lnTo>
                <a:lnTo>
                  <a:pt x="1174" y="2936"/>
                </a:lnTo>
                <a:lnTo>
                  <a:pt x="1176" y="2940"/>
                </a:lnTo>
                <a:lnTo>
                  <a:pt x="1178" y="2944"/>
                </a:lnTo>
                <a:lnTo>
                  <a:pt x="1178" y="2944"/>
                </a:lnTo>
                <a:lnTo>
                  <a:pt x="1178" y="2946"/>
                </a:lnTo>
                <a:lnTo>
                  <a:pt x="1180" y="2946"/>
                </a:lnTo>
                <a:lnTo>
                  <a:pt x="1186" y="2944"/>
                </a:lnTo>
                <a:lnTo>
                  <a:pt x="1192" y="2942"/>
                </a:lnTo>
                <a:lnTo>
                  <a:pt x="1196" y="2942"/>
                </a:lnTo>
                <a:lnTo>
                  <a:pt x="1196" y="2942"/>
                </a:lnTo>
                <a:lnTo>
                  <a:pt x="1196" y="2940"/>
                </a:lnTo>
                <a:lnTo>
                  <a:pt x="1198" y="2940"/>
                </a:lnTo>
                <a:lnTo>
                  <a:pt x="1198" y="2940"/>
                </a:lnTo>
                <a:lnTo>
                  <a:pt x="1198" y="2938"/>
                </a:lnTo>
                <a:lnTo>
                  <a:pt x="1202" y="2936"/>
                </a:lnTo>
                <a:lnTo>
                  <a:pt x="1202" y="2936"/>
                </a:lnTo>
                <a:lnTo>
                  <a:pt x="1202" y="2936"/>
                </a:lnTo>
                <a:lnTo>
                  <a:pt x="1204" y="2932"/>
                </a:lnTo>
                <a:lnTo>
                  <a:pt x="1204" y="2932"/>
                </a:lnTo>
                <a:lnTo>
                  <a:pt x="1204" y="2932"/>
                </a:lnTo>
                <a:lnTo>
                  <a:pt x="1204" y="2930"/>
                </a:lnTo>
                <a:lnTo>
                  <a:pt x="1206" y="2926"/>
                </a:lnTo>
                <a:lnTo>
                  <a:pt x="1206" y="2924"/>
                </a:lnTo>
                <a:lnTo>
                  <a:pt x="1206" y="2920"/>
                </a:lnTo>
                <a:lnTo>
                  <a:pt x="1206" y="2920"/>
                </a:lnTo>
                <a:lnTo>
                  <a:pt x="1206" y="2918"/>
                </a:lnTo>
                <a:lnTo>
                  <a:pt x="1204" y="2914"/>
                </a:lnTo>
                <a:lnTo>
                  <a:pt x="1202" y="2910"/>
                </a:lnTo>
                <a:lnTo>
                  <a:pt x="1202" y="2910"/>
                </a:lnTo>
                <a:lnTo>
                  <a:pt x="1202" y="2910"/>
                </a:lnTo>
                <a:lnTo>
                  <a:pt x="1198" y="2904"/>
                </a:lnTo>
                <a:lnTo>
                  <a:pt x="1192" y="2896"/>
                </a:lnTo>
                <a:lnTo>
                  <a:pt x="1192" y="2896"/>
                </a:lnTo>
                <a:lnTo>
                  <a:pt x="1192" y="2894"/>
                </a:lnTo>
                <a:lnTo>
                  <a:pt x="1192" y="2892"/>
                </a:lnTo>
                <a:lnTo>
                  <a:pt x="1190" y="2886"/>
                </a:lnTo>
                <a:lnTo>
                  <a:pt x="1188" y="2880"/>
                </a:lnTo>
                <a:lnTo>
                  <a:pt x="1188" y="2880"/>
                </a:lnTo>
                <a:lnTo>
                  <a:pt x="1188" y="2880"/>
                </a:lnTo>
                <a:lnTo>
                  <a:pt x="1186" y="2876"/>
                </a:lnTo>
                <a:lnTo>
                  <a:pt x="1186" y="2876"/>
                </a:lnTo>
                <a:lnTo>
                  <a:pt x="1186" y="2876"/>
                </a:lnTo>
                <a:lnTo>
                  <a:pt x="1186" y="2874"/>
                </a:lnTo>
                <a:lnTo>
                  <a:pt x="1186" y="2874"/>
                </a:lnTo>
                <a:lnTo>
                  <a:pt x="1184" y="2874"/>
                </a:lnTo>
                <a:lnTo>
                  <a:pt x="1184" y="2872"/>
                </a:lnTo>
                <a:lnTo>
                  <a:pt x="1184" y="2872"/>
                </a:lnTo>
                <a:lnTo>
                  <a:pt x="1182" y="2872"/>
                </a:lnTo>
                <a:lnTo>
                  <a:pt x="1180" y="2872"/>
                </a:lnTo>
                <a:lnTo>
                  <a:pt x="1180" y="2870"/>
                </a:lnTo>
                <a:lnTo>
                  <a:pt x="1178" y="2870"/>
                </a:lnTo>
                <a:lnTo>
                  <a:pt x="1178" y="2870"/>
                </a:lnTo>
                <a:lnTo>
                  <a:pt x="1178" y="2868"/>
                </a:lnTo>
                <a:lnTo>
                  <a:pt x="1178" y="2866"/>
                </a:lnTo>
                <a:lnTo>
                  <a:pt x="1178" y="2862"/>
                </a:lnTo>
                <a:lnTo>
                  <a:pt x="1178" y="2860"/>
                </a:lnTo>
                <a:lnTo>
                  <a:pt x="1178" y="2858"/>
                </a:lnTo>
                <a:lnTo>
                  <a:pt x="1178" y="2858"/>
                </a:lnTo>
                <a:lnTo>
                  <a:pt x="1178" y="2858"/>
                </a:lnTo>
                <a:lnTo>
                  <a:pt x="1178" y="2856"/>
                </a:lnTo>
                <a:lnTo>
                  <a:pt x="1178" y="2856"/>
                </a:lnTo>
                <a:lnTo>
                  <a:pt x="1176" y="2854"/>
                </a:lnTo>
                <a:lnTo>
                  <a:pt x="1176" y="2854"/>
                </a:lnTo>
                <a:lnTo>
                  <a:pt x="1172" y="2856"/>
                </a:lnTo>
                <a:lnTo>
                  <a:pt x="1170" y="2862"/>
                </a:lnTo>
                <a:lnTo>
                  <a:pt x="1168" y="2866"/>
                </a:lnTo>
                <a:lnTo>
                  <a:pt x="1166" y="2870"/>
                </a:lnTo>
                <a:lnTo>
                  <a:pt x="1166" y="2872"/>
                </a:lnTo>
                <a:lnTo>
                  <a:pt x="1164" y="2874"/>
                </a:lnTo>
                <a:lnTo>
                  <a:pt x="1164" y="2874"/>
                </a:lnTo>
                <a:lnTo>
                  <a:pt x="1164" y="2874"/>
                </a:lnTo>
                <a:lnTo>
                  <a:pt x="1164" y="2874"/>
                </a:lnTo>
                <a:lnTo>
                  <a:pt x="1162" y="2872"/>
                </a:lnTo>
                <a:lnTo>
                  <a:pt x="1162" y="2868"/>
                </a:lnTo>
                <a:lnTo>
                  <a:pt x="1162" y="2864"/>
                </a:lnTo>
                <a:lnTo>
                  <a:pt x="1160" y="2858"/>
                </a:lnTo>
                <a:lnTo>
                  <a:pt x="1160" y="2852"/>
                </a:lnTo>
                <a:lnTo>
                  <a:pt x="1158" y="2844"/>
                </a:lnTo>
                <a:lnTo>
                  <a:pt x="1160" y="2844"/>
                </a:lnTo>
                <a:lnTo>
                  <a:pt x="1162" y="2844"/>
                </a:lnTo>
                <a:lnTo>
                  <a:pt x="1162" y="2844"/>
                </a:lnTo>
                <a:lnTo>
                  <a:pt x="1164" y="2842"/>
                </a:lnTo>
                <a:lnTo>
                  <a:pt x="1164" y="2842"/>
                </a:lnTo>
                <a:lnTo>
                  <a:pt x="1164" y="2842"/>
                </a:lnTo>
                <a:lnTo>
                  <a:pt x="1164" y="2840"/>
                </a:lnTo>
                <a:lnTo>
                  <a:pt x="1164" y="2838"/>
                </a:lnTo>
                <a:lnTo>
                  <a:pt x="1164" y="2838"/>
                </a:lnTo>
                <a:lnTo>
                  <a:pt x="1164" y="2838"/>
                </a:lnTo>
                <a:lnTo>
                  <a:pt x="1164" y="2836"/>
                </a:lnTo>
                <a:lnTo>
                  <a:pt x="1164" y="2832"/>
                </a:lnTo>
                <a:lnTo>
                  <a:pt x="1162" y="2826"/>
                </a:lnTo>
                <a:lnTo>
                  <a:pt x="1160" y="2820"/>
                </a:lnTo>
                <a:lnTo>
                  <a:pt x="1156" y="2812"/>
                </a:lnTo>
                <a:lnTo>
                  <a:pt x="1156" y="2812"/>
                </a:lnTo>
                <a:lnTo>
                  <a:pt x="1156" y="2812"/>
                </a:lnTo>
                <a:lnTo>
                  <a:pt x="1152" y="2808"/>
                </a:lnTo>
                <a:lnTo>
                  <a:pt x="1150" y="2806"/>
                </a:lnTo>
                <a:lnTo>
                  <a:pt x="1146" y="2802"/>
                </a:lnTo>
                <a:lnTo>
                  <a:pt x="1146" y="2800"/>
                </a:lnTo>
                <a:lnTo>
                  <a:pt x="1144" y="2796"/>
                </a:lnTo>
                <a:lnTo>
                  <a:pt x="1142" y="2792"/>
                </a:lnTo>
                <a:lnTo>
                  <a:pt x="1142" y="2788"/>
                </a:lnTo>
                <a:lnTo>
                  <a:pt x="1140" y="2784"/>
                </a:lnTo>
                <a:lnTo>
                  <a:pt x="1142" y="2778"/>
                </a:lnTo>
                <a:lnTo>
                  <a:pt x="1144" y="2774"/>
                </a:lnTo>
                <a:lnTo>
                  <a:pt x="1144" y="2774"/>
                </a:lnTo>
                <a:lnTo>
                  <a:pt x="1144" y="2772"/>
                </a:lnTo>
                <a:lnTo>
                  <a:pt x="1144" y="2770"/>
                </a:lnTo>
                <a:lnTo>
                  <a:pt x="1144" y="2766"/>
                </a:lnTo>
                <a:lnTo>
                  <a:pt x="1144" y="2764"/>
                </a:lnTo>
                <a:lnTo>
                  <a:pt x="1142" y="2760"/>
                </a:lnTo>
                <a:lnTo>
                  <a:pt x="1142" y="2760"/>
                </a:lnTo>
                <a:lnTo>
                  <a:pt x="1142" y="2760"/>
                </a:lnTo>
                <a:lnTo>
                  <a:pt x="1140" y="2756"/>
                </a:lnTo>
                <a:lnTo>
                  <a:pt x="1140" y="2756"/>
                </a:lnTo>
                <a:lnTo>
                  <a:pt x="1140" y="2756"/>
                </a:lnTo>
                <a:lnTo>
                  <a:pt x="1136" y="2752"/>
                </a:lnTo>
                <a:lnTo>
                  <a:pt x="1132" y="2750"/>
                </a:lnTo>
                <a:lnTo>
                  <a:pt x="1132" y="2750"/>
                </a:lnTo>
                <a:lnTo>
                  <a:pt x="1130" y="2748"/>
                </a:lnTo>
                <a:lnTo>
                  <a:pt x="1130" y="2744"/>
                </a:lnTo>
                <a:lnTo>
                  <a:pt x="1128" y="2742"/>
                </a:lnTo>
                <a:lnTo>
                  <a:pt x="1126" y="2738"/>
                </a:lnTo>
                <a:lnTo>
                  <a:pt x="1124" y="2734"/>
                </a:lnTo>
                <a:lnTo>
                  <a:pt x="1120" y="2724"/>
                </a:lnTo>
                <a:lnTo>
                  <a:pt x="1118" y="2720"/>
                </a:lnTo>
                <a:lnTo>
                  <a:pt x="1116" y="2716"/>
                </a:lnTo>
                <a:lnTo>
                  <a:pt x="1114" y="2712"/>
                </a:lnTo>
                <a:lnTo>
                  <a:pt x="1112" y="2708"/>
                </a:lnTo>
                <a:lnTo>
                  <a:pt x="1106" y="2702"/>
                </a:lnTo>
                <a:lnTo>
                  <a:pt x="1100" y="2694"/>
                </a:lnTo>
                <a:lnTo>
                  <a:pt x="1098" y="2690"/>
                </a:lnTo>
                <a:lnTo>
                  <a:pt x="1096" y="2686"/>
                </a:lnTo>
                <a:lnTo>
                  <a:pt x="1096" y="2682"/>
                </a:lnTo>
                <a:lnTo>
                  <a:pt x="1094" y="2678"/>
                </a:lnTo>
                <a:lnTo>
                  <a:pt x="1092" y="2670"/>
                </a:lnTo>
                <a:lnTo>
                  <a:pt x="1092" y="2660"/>
                </a:lnTo>
                <a:lnTo>
                  <a:pt x="1090" y="2652"/>
                </a:lnTo>
                <a:lnTo>
                  <a:pt x="1090" y="2652"/>
                </a:lnTo>
                <a:lnTo>
                  <a:pt x="1090" y="2650"/>
                </a:lnTo>
                <a:lnTo>
                  <a:pt x="1088" y="2646"/>
                </a:lnTo>
                <a:lnTo>
                  <a:pt x="1086" y="2642"/>
                </a:lnTo>
                <a:lnTo>
                  <a:pt x="1082" y="2632"/>
                </a:lnTo>
                <a:lnTo>
                  <a:pt x="1080" y="2624"/>
                </a:lnTo>
                <a:lnTo>
                  <a:pt x="1078" y="2616"/>
                </a:lnTo>
                <a:lnTo>
                  <a:pt x="1076" y="2614"/>
                </a:lnTo>
                <a:lnTo>
                  <a:pt x="1076" y="2614"/>
                </a:lnTo>
                <a:lnTo>
                  <a:pt x="1076" y="2612"/>
                </a:lnTo>
                <a:lnTo>
                  <a:pt x="1074" y="2610"/>
                </a:lnTo>
                <a:lnTo>
                  <a:pt x="1072" y="2608"/>
                </a:lnTo>
                <a:lnTo>
                  <a:pt x="1072" y="2608"/>
                </a:lnTo>
                <a:lnTo>
                  <a:pt x="1074" y="2608"/>
                </a:lnTo>
                <a:lnTo>
                  <a:pt x="1074" y="2606"/>
                </a:lnTo>
                <a:lnTo>
                  <a:pt x="1074" y="2606"/>
                </a:lnTo>
                <a:lnTo>
                  <a:pt x="1076" y="2606"/>
                </a:lnTo>
                <a:lnTo>
                  <a:pt x="1076" y="2606"/>
                </a:lnTo>
                <a:lnTo>
                  <a:pt x="1076" y="2606"/>
                </a:lnTo>
                <a:lnTo>
                  <a:pt x="1078" y="2606"/>
                </a:lnTo>
                <a:lnTo>
                  <a:pt x="1078" y="2604"/>
                </a:lnTo>
                <a:lnTo>
                  <a:pt x="1078" y="2604"/>
                </a:lnTo>
                <a:lnTo>
                  <a:pt x="1078" y="2602"/>
                </a:lnTo>
                <a:lnTo>
                  <a:pt x="1078" y="2600"/>
                </a:lnTo>
                <a:lnTo>
                  <a:pt x="1078" y="2600"/>
                </a:lnTo>
                <a:lnTo>
                  <a:pt x="1078" y="2600"/>
                </a:lnTo>
                <a:lnTo>
                  <a:pt x="1076" y="2600"/>
                </a:lnTo>
                <a:lnTo>
                  <a:pt x="1076" y="2598"/>
                </a:lnTo>
                <a:lnTo>
                  <a:pt x="1074" y="2598"/>
                </a:lnTo>
                <a:lnTo>
                  <a:pt x="1072" y="2596"/>
                </a:lnTo>
                <a:lnTo>
                  <a:pt x="1070" y="2596"/>
                </a:lnTo>
                <a:lnTo>
                  <a:pt x="1068" y="2592"/>
                </a:lnTo>
                <a:lnTo>
                  <a:pt x="1064" y="2590"/>
                </a:lnTo>
                <a:lnTo>
                  <a:pt x="1060" y="2586"/>
                </a:lnTo>
                <a:lnTo>
                  <a:pt x="1054" y="2582"/>
                </a:lnTo>
                <a:lnTo>
                  <a:pt x="1050" y="2578"/>
                </a:lnTo>
                <a:lnTo>
                  <a:pt x="1044" y="2574"/>
                </a:lnTo>
                <a:lnTo>
                  <a:pt x="1040" y="2568"/>
                </a:lnTo>
                <a:lnTo>
                  <a:pt x="1036" y="2564"/>
                </a:lnTo>
                <a:lnTo>
                  <a:pt x="1034" y="2562"/>
                </a:lnTo>
                <a:lnTo>
                  <a:pt x="1032" y="2560"/>
                </a:lnTo>
                <a:lnTo>
                  <a:pt x="1030" y="2554"/>
                </a:lnTo>
                <a:lnTo>
                  <a:pt x="1030" y="2556"/>
                </a:lnTo>
                <a:lnTo>
                  <a:pt x="1030" y="2550"/>
                </a:lnTo>
                <a:lnTo>
                  <a:pt x="1030" y="2550"/>
                </a:lnTo>
                <a:lnTo>
                  <a:pt x="1028" y="2546"/>
                </a:lnTo>
                <a:lnTo>
                  <a:pt x="1030" y="2542"/>
                </a:lnTo>
                <a:lnTo>
                  <a:pt x="1030" y="2538"/>
                </a:lnTo>
                <a:lnTo>
                  <a:pt x="1030" y="2534"/>
                </a:lnTo>
                <a:lnTo>
                  <a:pt x="1032" y="2530"/>
                </a:lnTo>
                <a:lnTo>
                  <a:pt x="1032" y="2524"/>
                </a:lnTo>
                <a:lnTo>
                  <a:pt x="1036" y="2502"/>
                </a:lnTo>
                <a:lnTo>
                  <a:pt x="1036" y="2492"/>
                </a:lnTo>
                <a:lnTo>
                  <a:pt x="1036" y="2480"/>
                </a:lnTo>
                <a:lnTo>
                  <a:pt x="1036" y="2476"/>
                </a:lnTo>
                <a:lnTo>
                  <a:pt x="1036" y="2476"/>
                </a:lnTo>
                <a:lnTo>
                  <a:pt x="1036" y="2476"/>
                </a:lnTo>
                <a:lnTo>
                  <a:pt x="1036" y="2472"/>
                </a:lnTo>
                <a:lnTo>
                  <a:pt x="1034" y="2468"/>
                </a:lnTo>
                <a:lnTo>
                  <a:pt x="1034" y="2466"/>
                </a:lnTo>
                <a:lnTo>
                  <a:pt x="1034" y="2466"/>
                </a:lnTo>
                <a:lnTo>
                  <a:pt x="1036" y="2466"/>
                </a:lnTo>
                <a:lnTo>
                  <a:pt x="1040" y="2468"/>
                </a:lnTo>
                <a:lnTo>
                  <a:pt x="1046" y="2472"/>
                </a:lnTo>
                <a:lnTo>
                  <a:pt x="1052" y="2474"/>
                </a:lnTo>
                <a:lnTo>
                  <a:pt x="1058" y="2478"/>
                </a:lnTo>
                <a:lnTo>
                  <a:pt x="1064" y="2482"/>
                </a:lnTo>
                <a:lnTo>
                  <a:pt x="1068" y="2486"/>
                </a:lnTo>
                <a:lnTo>
                  <a:pt x="1074" y="2488"/>
                </a:lnTo>
                <a:lnTo>
                  <a:pt x="1082" y="2494"/>
                </a:lnTo>
                <a:lnTo>
                  <a:pt x="1084" y="2496"/>
                </a:lnTo>
                <a:lnTo>
                  <a:pt x="1088" y="2500"/>
                </a:lnTo>
                <a:lnTo>
                  <a:pt x="1090" y="2502"/>
                </a:lnTo>
                <a:lnTo>
                  <a:pt x="1092" y="2506"/>
                </a:lnTo>
                <a:lnTo>
                  <a:pt x="1094" y="2510"/>
                </a:lnTo>
                <a:lnTo>
                  <a:pt x="1096" y="2514"/>
                </a:lnTo>
                <a:lnTo>
                  <a:pt x="1096" y="2518"/>
                </a:lnTo>
                <a:lnTo>
                  <a:pt x="1098" y="2524"/>
                </a:lnTo>
                <a:lnTo>
                  <a:pt x="1098" y="2536"/>
                </a:lnTo>
                <a:lnTo>
                  <a:pt x="1098" y="2548"/>
                </a:lnTo>
                <a:lnTo>
                  <a:pt x="1098" y="2554"/>
                </a:lnTo>
                <a:lnTo>
                  <a:pt x="1098" y="2560"/>
                </a:lnTo>
                <a:lnTo>
                  <a:pt x="1098" y="2560"/>
                </a:lnTo>
                <a:lnTo>
                  <a:pt x="1098" y="2562"/>
                </a:lnTo>
                <a:lnTo>
                  <a:pt x="1100" y="2564"/>
                </a:lnTo>
                <a:lnTo>
                  <a:pt x="1100" y="2564"/>
                </a:lnTo>
                <a:lnTo>
                  <a:pt x="1100" y="2566"/>
                </a:lnTo>
                <a:lnTo>
                  <a:pt x="1102" y="2568"/>
                </a:lnTo>
                <a:lnTo>
                  <a:pt x="1102" y="2570"/>
                </a:lnTo>
                <a:lnTo>
                  <a:pt x="1102" y="2572"/>
                </a:lnTo>
                <a:lnTo>
                  <a:pt x="1102" y="2574"/>
                </a:lnTo>
                <a:lnTo>
                  <a:pt x="1104" y="2576"/>
                </a:lnTo>
                <a:lnTo>
                  <a:pt x="1104" y="2576"/>
                </a:lnTo>
                <a:lnTo>
                  <a:pt x="1104" y="2580"/>
                </a:lnTo>
                <a:lnTo>
                  <a:pt x="1106" y="2582"/>
                </a:lnTo>
                <a:lnTo>
                  <a:pt x="1106" y="2586"/>
                </a:lnTo>
                <a:lnTo>
                  <a:pt x="1108" y="2590"/>
                </a:lnTo>
                <a:lnTo>
                  <a:pt x="1112" y="2596"/>
                </a:lnTo>
                <a:lnTo>
                  <a:pt x="1116" y="2604"/>
                </a:lnTo>
                <a:lnTo>
                  <a:pt x="1118" y="2608"/>
                </a:lnTo>
                <a:lnTo>
                  <a:pt x="1118" y="2610"/>
                </a:lnTo>
                <a:lnTo>
                  <a:pt x="1120" y="2612"/>
                </a:lnTo>
                <a:lnTo>
                  <a:pt x="1120" y="2614"/>
                </a:lnTo>
                <a:lnTo>
                  <a:pt x="1120" y="2616"/>
                </a:lnTo>
                <a:lnTo>
                  <a:pt x="1122" y="2616"/>
                </a:lnTo>
                <a:lnTo>
                  <a:pt x="1122" y="2618"/>
                </a:lnTo>
                <a:lnTo>
                  <a:pt x="1124" y="2620"/>
                </a:lnTo>
                <a:lnTo>
                  <a:pt x="1124" y="2622"/>
                </a:lnTo>
                <a:lnTo>
                  <a:pt x="1126" y="2624"/>
                </a:lnTo>
                <a:lnTo>
                  <a:pt x="1126" y="2626"/>
                </a:lnTo>
                <a:lnTo>
                  <a:pt x="1128" y="2634"/>
                </a:lnTo>
                <a:lnTo>
                  <a:pt x="1132" y="2640"/>
                </a:lnTo>
                <a:lnTo>
                  <a:pt x="1134" y="2648"/>
                </a:lnTo>
                <a:lnTo>
                  <a:pt x="1136" y="2654"/>
                </a:lnTo>
                <a:lnTo>
                  <a:pt x="1140" y="2660"/>
                </a:lnTo>
                <a:lnTo>
                  <a:pt x="1144" y="2666"/>
                </a:lnTo>
                <a:lnTo>
                  <a:pt x="1148" y="2672"/>
                </a:lnTo>
                <a:lnTo>
                  <a:pt x="1152" y="2678"/>
                </a:lnTo>
                <a:lnTo>
                  <a:pt x="1152" y="2678"/>
                </a:lnTo>
                <a:lnTo>
                  <a:pt x="1152" y="2680"/>
                </a:lnTo>
                <a:lnTo>
                  <a:pt x="1156" y="2682"/>
                </a:lnTo>
                <a:lnTo>
                  <a:pt x="1158" y="2682"/>
                </a:lnTo>
                <a:lnTo>
                  <a:pt x="1162" y="2686"/>
                </a:lnTo>
                <a:lnTo>
                  <a:pt x="1168" y="2690"/>
                </a:lnTo>
                <a:lnTo>
                  <a:pt x="1172" y="2692"/>
                </a:lnTo>
                <a:lnTo>
                  <a:pt x="1174" y="2694"/>
                </a:lnTo>
                <a:lnTo>
                  <a:pt x="1176" y="2698"/>
                </a:lnTo>
                <a:lnTo>
                  <a:pt x="1178" y="2700"/>
                </a:lnTo>
                <a:lnTo>
                  <a:pt x="1178" y="2704"/>
                </a:lnTo>
                <a:lnTo>
                  <a:pt x="1178" y="2702"/>
                </a:lnTo>
                <a:lnTo>
                  <a:pt x="1178" y="2706"/>
                </a:lnTo>
                <a:lnTo>
                  <a:pt x="1178" y="2706"/>
                </a:lnTo>
                <a:lnTo>
                  <a:pt x="1178" y="2708"/>
                </a:lnTo>
                <a:lnTo>
                  <a:pt x="1174" y="2710"/>
                </a:lnTo>
                <a:lnTo>
                  <a:pt x="1174" y="2710"/>
                </a:lnTo>
                <a:lnTo>
                  <a:pt x="1174" y="2710"/>
                </a:lnTo>
                <a:lnTo>
                  <a:pt x="1174" y="2712"/>
                </a:lnTo>
                <a:lnTo>
                  <a:pt x="1174" y="2712"/>
                </a:lnTo>
                <a:lnTo>
                  <a:pt x="1174" y="2714"/>
                </a:lnTo>
                <a:lnTo>
                  <a:pt x="1172" y="2714"/>
                </a:lnTo>
                <a:lnTo>
                  <a:pt x="1172" y="2714"/>
                </a:lnTo>
                <a:lnTo>
                  <a:pt x="1172" y="2716"/>
                </a:lnTo>
                <a:lnTo>
                  <a:pt x="1174" y="2718"/>
                </a:lnTo>
                <a:lnTo>
                  <a:pt x="1174" y="2718"/>
                </a:lnTo>
                <a:lnTo>
                  <a:pt x="1174" y="2720"/>
                </a:lnTo>
                <a:lnTo>
                  <a:pt x="1174" y="2720"/>
                </a:lnTo>
                <a:lnTo>
                  <a:pt x="1174" y="2720"/>
                </a:lnTo>
                <a:lnTo>
                  <a:pt x="1174" y="2720"/>
                </a:lnTo>
                <a:lnTo>
                  <a:pt x="1176" y="2722"/>
                </a:lnTo>
                <a:lnTo>
                  <a:pt x="1176" y="2722"/>
                </a:lnTo>
                <a:lnTo>
                  <a:pt x="1176" y="2722"/>
                </a:lnTo>
                <a:lnTo>
                  <a:pt x="1186" y="2728"/>
                </a:lnTo>
                <a:lnTo>
                  <a:pt x="1190" y="2730"/>
                </a:lnTo>
                <a:lnTo>
                  <a:pt x="1194" y="2732"/>
                </a:lnTo>
                <a:lnTo>
                  <a:pt x="1198" y="2736"/>
                </a:lnTo>
                <a:lnTo>
                  <a:pt x="1202" y="2740"/>
                </a:lnTo>
                <a:lnTo>
                  <a:pt x="1204" y="2744"/>
                </a:lnTo>
                <a:lnTo>
                  <a:pt x="1206" y="2750"/>
                </a:lnTo>
                <a:lnTo>
                  <a:pt x="1206" y="2750"/>
                </a:lnTo>
                <a:lnTo>
                  <a:pt x="1206" y="2750"/>
                </a:lnTo>
                <a:lnTo>
                  <a:pt x="1210" y="2754"/>
                </a:lnTo>
                <a:lnTo>
                  <a:pt x="1210" y="2754"/>
                </a:lnTo>
                <a:lnTo>
                  <a:pt x="1210" y="2754"/>
                </a:lnTo>
                <a:lnTo>
                  <a:pt x="1212" y="2756"/>
                </a:lnTo>
                <a:lnTo>
                  <a:pt x="1212" y="2756"/>
                </a:lnTo>
                <a:lnTo>
                  <a:pt x="1214" y="2758"/>
                </a:lnTo>
                <a:lnTo>
                  <a:pt x="1216" y="2760"/>
                </a:lnTo>
                <a:lnTo>
                  <a:pt x="1220" y="2760"/>
                </a:lnTo>
                <a:lnTo>
                  <a:pt x="1228" y="2764"/>
                </a:lnTo>
                <a:lnTo>
                  <a:pt x="1230" y="2764"/>
                </a:lnTo>
                <a:lnTo>
                  <a:pt x="1232" y="2766"/>
                </a:lnTo>
                <a:lnTo>
                  <a:pt x="1230" y="2768"/>
                </a:lnTo>
                <a:lnTo>
                  <a:pt x="1228" y="2772"/>
                </a:lnTo>
                <a:lnTo>
                  <a:pt x="1226" y="2776"/>
                </a:lnTo>
                <a:lnTo>
                  <a:pt x="1224" y="2782"/>
                </a:lnTo>
                <a:lnTo>
                  <a:pt x="1222" y="2786"/>
                </a:lnTo>
                <a:lnTo>
                  <a:pt x="1220" y="2790"/>
                </a:lnTo>
                <a:lnTo>
                  <a:pt x="1220" y="2796"/>
                </a:lnTo>
                <a:lnTo>
                  <a:pt x="1218" y="2802"/>
                </a:lnTo>
                <a:lnTo>
                  <a:pt x="1218" y="2802"/>
                </a:lnTo>
                <a:lnTo>
                  <a:pt x="1218" y="2804"/>
                </a:lnTo>
                <a:lnTo>
                  <a:pt x="1222" y="2808"/>
                </a:lnTo>
                <a:lnTo>
                  <a:pt x="1226" y="2810"/>
                </a:lnTo>
                <a:lnTo>
                  <a:pt x="1232" y="2816"/>
                </a:lnTo>
                <a:lnTo>
                  <a:pt x="1238" y="2820"/>
                </a:lnTo>
                <a:lnTo>
                  <a:pt x="1242" y="2824"/>
                </a:lnTo>
                <a:lnTo>
                  <a:pt x="1246" y="2826"/>
                </a:lnTo>
                <a:lnTo>
                  <a:pt x="1252" y="2830"/>
                </a:lnTo>
                <a:lnTo>
                  <a:pt x="1256" y="2836"/>
                </a:lnTo>
                <a:lnTo>
                  <a:pt x="1266" y="2846"/>
                </a:lnTo>
                <a:lnTo>
                  <a:pt x="1274" y="2856"/>
                </a:lnTo>
                <a:lnTo>
                  <a:pt x="1284" y="2866"/>
                </a:lnTo>
                <a:lnTo>
                  <a:pt x="1290" y="2872"/>
                </a:lnTo>
                <a:lnTo>
                  <a:pt x="1294" y="2876"/>
                </a:lnTo>
                <a:lnTo>
                  <a:pt x="1298" y="2880"/>
                </a:lnTo>
                <a:lnTo>
                  <a:pt x="1300" y="2882"/>
                </a:lnTo>
                <a:lnTo>
                  <a:pt x="1302" y="2886"/>
                </a:lnTo>
                <a:lnTo>
                  <a:pt x="1302" y="2886"/>
                </a:lnTo>
                <a:lnTo>
                  <a:pt x="1302" y="2888"/>
                </a:lnTo>
                <a:lnTo>
                  <a:pt x="1302" y="2888"/>
                </a:lnTo>
                <a:lnTo>
                  <a:pt x="1304" y="2890"/>
                </a:lnTo>
                <a:lnTo>
                  <a:pt x="1306" y="2894"/>
                </a:lnTo>
                <a:lnTo>
                  <a:pt x="1310" y="2896"/>
                </a:lnTo>
                <a:lnTo>
                  <a:pt x="1310" y="2896"/>
                </a:lnTo>
                <a:lnTo>
                  <a:pt x="1312" y="2900"/>
                </a:lnTo>
                <a:lnTo>
                  <a:pt x="1314" y="2904"/>
                </a:lnTo>
                <a:lnTo>
                  <a:pt x="1316" y="2914"/>
                </a:lnTo>
                <a:lnTo>
                  <a:pt x="1318" y="2918"/>
                </a:lnTo>
                <a:lnTo>
                  <a:pt x="1322" y="2924"/>
                </a:lnTo>
                <a:lnTo>
                  <a:pt x="1324" y="2926"/>
                </a:lnTo>
                <a:lnTo>
                  <a:pt x="1326" y="2930"/>
                </a:lnTo>
                <a:lnTo>
                  <a:pt x="1332" y="2936"/>
                </a:lnTo>
                <a:lnTo>
                  <a:pt x="1340" y="2944"/>
                </a:lnTo>
                <a:lnTo>
                  <a:pt x="1346" y="2950"/>
                </a:lnTo>
                <a:lnTo>
                  <a:pt x="1354" y="2958"/>
                </a:lnTo>
                <a:lnTo>
                  <a:pt x="1360" y="2964"/>
                </a:lnTo>
                <a:lnTo>
                  <a:pt x="1362" y="2968"/>
                </a:lnTo>
                <a:lnTo>
                  <a:pt x="1364" y="2970"/>
                </a:lnTo>
                <a:lnTo>
                  <a:pt x="1366" y="2974"/>
                </a:lnTo>
                <a:lnTo>
                  <a:pt x="1368" y="2976"/>
                </a:lnTo>
                <a:lnTo>
                  <a:pt x="1368" y="2976"/>
                </a:lnTo>
                <a:lnTo>
                  <a:pt x="1368" y="2978"/>
                </a:lnTo>
                <a:lnTo>
                  <a:pt x="1370" y="2980"/>
                </a:lnTo>
                <a:lnTo>
                  <a:pt x="1372" y="2982"/>
                </a:lnTo>
                <a:lnTo>
                  <a:pt x="1374" y="2982"/>
                </a:lnTo>
                <a:lnTo>
                  <a:pt x="1374" y="2982"/>
                </a:lnTo>
                <a:lnTo>
                  <a:pt x="1374" y="2984"/>
                </a:lnTo>
                <a:lnTo>
                  <a:pt x="1374" y="2984"/>
                </a:lnTo>
                <a:lnTo>
                  <a:pt x="1374" y="2984"/>
                </a:lnTo>
                <a:lnTo>
                  <a:pt x="1374" y="2986"/>
                </a:lnTo>
                <a:lnTo>
                  <a:pt x="1374" y="2986"/>
                </a:lnTo>
                <a:lnTo>
                  <a:pt x="1374" y="2990"/>
                </a:lnTo>
                <a:lnTo>
                  <a:pt x="1374" y="2994"/>
                </a:lnTo>
                <a:lnTo>
                  <a:pt x="1374" y="2996"/>
                </a:lnTo>
                <a:lnTo>
                  <a:pt x="1374" y="3000"/>
                </a:lnTo>
                <a:lnTo>
                  <a:pt x="1374" y="3002"/>
                </a:lnTo>
                <a:lnTo>
                  <a:pt x="1374" y="3006"/>
                </a:lnTo>
                <a:lnTo>
                  <a:pt x="1374" y="3006"/>
                </a:lnTo>
                <a:lnTo>
                  <a:pt x="1374" y="3006"/>
                </a:lnTo>
                <a:lnTo>
                  <a:pt x="1378" y="3016"/>
                </a:lnTo>
                <a:lnTo>
                  <a:pt x="1382" y="3028"/>
                </a:lnTo>
                <a:lnTo>
                  <a:pt x="1386" y="3038"/>
                </a:lnTo>
                <a:lnTo>
                  <a:pt x="1390" y="3048"/>
                </a:lnTo>
                <a:lnTo>
                  <a:pt x="1386" y="3056"/>
                </a:lnTo>
                <a:lnTo>
                  <a:pt x="1384" y="3060"/>
                </a:lnTo>
                <a:lnTo>
                  <a:pt x="1384" y="3064"/>
                </a:lnTo>
                <a:lnTo>
                  <a:pt x="1382" y="3068"/>
                </a:lnTo>
                <a:lnTo>
                  <a:pt x="1382" y="3072"/>
                </a:lnTo>
                <a:lnTo>
                  <a:pt x="1382" y="3072"/>
                </a:lnTo>
                <a:lnTo>
                  <a:pt x="1382" y="3072"/>
                </a:lnTo>
                <a:lnTo>
                  <a:pt x="1384" y="3076"/>
                </a:lnTo>
                <a:lnTo>
                  <a:pt x="1384" y="3076"/>
                </a:lnTo>
                <a:lnTo>
                  <a:pt x="1384" y="3080"/>
                </a:lnTo>
                <a:lnTo>
                  <a:pt x="1384" y="3080"/>
                </a:lnTo>
                <a:lnTo>
                  <a:pt x="1384" y="3082"/>
                </a:lnTo>
                <a:lnTo>
                  <a:pt x="1384" y="3082"/>
                </a:lnTo>
                <a:lnTo>
                  <a:pt x="1382" y="3082"/>
                </a:lnTo>
                <a:lnTo>
                  <a:pt x="1382" y="3084"/>
                </a:lnTo>
                <a:lnTo>
                  <a:pt x="1382" y="3084"/>
                </a:lnTo>
                <a:lnTo>
                  <a:pt x="1380" y="3084"/>
                </a:lnTo>
                <a:lnTo>
                  <a:pt x="1378" y="3084"/>
                </a:lnTo>
                <a:lnTo>
                  <a:pt x="1378" y="3084"/>
                </a:lnTo>
                <a:lnTo>
                  <a:pt x="1378" y="3084"/>
                </a:lnTo>
                <a:lnTo>
                  <a:pt x="1376" y="3086"/>
                </a:lnTo>
                <a:lnTo>
                  <a:pt x="1376" y="3086"/>
                </a:lnTo>
                <a:lnTo>
                  <a:pt x="1376" y="3086"/>
                </a:lnTo>
                <a:lnTo>
                  <a:pt x="1372" y="3088"/>
                </a:lnTo>
                <a:lnTo>
                  <a:pt x="1372" y="3088"/>
                </a:lnTo>
                <a:lnTo>
                  <a:pt x="1372" y="3088"/>
                </a:lnTo>
                <a:lnTo>
                  <a:pt x="1372" y="3088"/>
                </a:lnTo>
                <a:lnTo>
                  <a:pt x="1372" y="3088"/>
                </a:lnTo>
                <a:lnTo>
                  <a:pt x="1372" y="3090"/>
                </a:lnTo>
                <a:lnTo>
                  <a:pt x="1370" y="3090"/>
                </a:lnTo>
                <a:lnTo>
                  <a:pt x="1370" y="3090"/>
                </a:lnTo>
                <a:lnTo>
                  <a:pt x="1370" y="3094"/>
                </a:lnTo>
                <a:lnTo>
                  <a:pt x="1372" y="3098"/>
                </a:lnTo>
                <a:lnTo>
                  <a:pt x="1372" y="3096"/>
                </a:lnTo>
                <a:lnTo>
                  <a:pt x="1372" y="3100"/>
                </a:lnTo>
                <a:lnTo>
                  <a:pt x="1374" y="3108"/>
                </a:lnTo>
                <a:lnTo>
                  <a:pt x="1376" y="3118"/>
                </a:lnTo>
                <a:lnTo>
                  <a:pt x="1378" y="3122"/>
                </a:lnTo>
                <a:lnTo>
                  <a:pt x="1378" y="3126"/>
                </a:lnTo>
                <a:lnTo>
                  <a:pt x="1378" y="3126"/>
                </a:lnTo>
                <a:lnTo>
                  <a:pt x="1380" y="3126"/>
                </a:lnTo>
                <a:lnTo>
                  <a:pt x="1390" y="3136"/>
                </a:lnTo>
                <a:lnTo>
                  <a:pt x="1400" y="3146"/>
                </a:lnTo>
                <a:lnTo>
                  <a:pt x="1410" y="3156"/>
                </a:lnTo>
                <a:lnTo>
                  <a:pt x="1422" y="3164"/>
                </a:lnTo>
                <a:lnTo>
                  <a:pt x="1422" y="3164"/>
                </a:lnTo>
                <a:lnTo>
                  <a:pt x="1422" y="3164"/>
                </a:lnTo>
                <a:lnTo>
                  <a:pt x="1426" y="3166"/>
                </a:lnTo>
                <a:lnTo>
                  <a:pt x="1432" y="3168"/>
                </a:lnTo>
                <a:lnTo>
                  <a:pt x="1436" y="3170"/>
                </a:lnTo>
                <a:lnTo>
                  <a:pt x="1438" y="3172"/>
                </a:lnTo>
                <a:lnTo>
                  <a:pt x="1442" y="3176"/>
                </a:lnTo>
                <a:lnTo>
                  <a:pt x="1446" y="3180"/>
                </a:lnTo>
                <a:lnTo>
                  <a:pt x="1448" y="3184"/>
                </a:lnTo>
                <a:lnTo>
                  <a:pt x="1448" y="3184"/>
                </a:lnTo>
                <a:lnTo>
                  <a:pt x="1450" y="3188"/>
                </a:lnTo>
                <a:lnTo>
                  <a:pt x="1450" y="3190"/>
                </a:lnTo>
                <a:lnTo>
                  <a:pt x="1450" y="3192"/>
                </a:lnTo>
                <a:lnTo>
                  <a:pt x="1450" y="3196"/>
                </a:lnTo>
                <a:lnTo>
                  <a:pt x="1450" y="3196"/>
                </a:lnTo>
                <a:lnTo>
                  <a:pt x="1450" y="3196"/>
                </a:lnTo>
                <a:lnTo>
                  <a:pt x="1452" y="3198"/>
                </a:lnTo>
                <a:lnTo>
                  <a:pt x="1452" y="3198"/>
                </a:lnTo>
                <a:lnTo>
                  <a:pt x="1452" y="3200"/>
                </a:lnTo>
                <a:lnTo>
                  <a:pt x="1454" y="3202"/>
                </a:lnTo>
                <a:lnTo>
                  <a:pt x="1456" y="3204"/>
                </a:lnTo>
                <a:lnTo>
                  <a:pt x="1458" y="3206"/>
                </a:lnTo>
                <a:lnTo>
                  <a:pt x="1462" y="3210"/>
                </a:lnTo>
                <a:lnTo>
                  <a:pt x="1462" y="3210"/>
                </a:lnTo>
                <a:lnTo>
                  <a:pt x="1462" y="3210"/>
                </a:lnTo>
                <a:lnTo>
                  <a:pt x="1468" y="3212"/>
                </a:lnTo>
                <a:lnTo>
                  <a:pt x="1474" y="3216"/>
                </a:lnTo>
                <a:lnTo>
                  <a:pt x="1478" y="3218"/>
                </a:lnTo>
                <a:lnTo>
                  <a:pt x="1484" y="3222"/>
                </a:lnTo>
                <a:lnTo>
                  <a:pt x="1484" y="3222"/>
                </a:lnTo>
                <a:lnTo>
                  <a:pt x="1484" y="3222"/>
                </a:lnTo>
                <a:lnTo>
                  <a:pt x="1494" y="3224"/>
                </a:lnTo>
                <a:lnTo>
                  <a:pt x="1502" y="3224"/>
                </a:lnTo>
                <a:lnTo>
                  <a:pt x="1510" y="3226"/>
                </a:lnTo>
                <a:lnTo>
                  <a:pt x="1516" y="3226"/>
                </a:lnTo>
                <a:lnTo>
                  <a:pt x="1522" y="3228"/>
                </a:lnTo>
                <a:lnTo>
                  <a:pt x="1526" y="3230"/>
                </a:lnTo>
                <a:lnTo>
                  <a:pt x="1530" y="3232"/>
                </a:lnTo>
                <a:lnTo>
                  <a:pt x="1534" y="3234"/>
                </a:lnTo>
                <a:lnTo>
                  <a:pt x="1542" y="3240"/>
                </a:lnTo>
                <a:lnTo>
                  <a:pt x="1552" y="3248"/>
                </a:lnTo>
                <a:lnTo>
                  <a:pt x="1556" y="3250"/>
                </a:lnTo>
                <a:lnTo>
                  <a:pt x="1562" y="3256"/>
                </a:lnTo>
                <a:lnTo>
                  <a:pt x="1568" y="3260"/>
                </a:lnTo>
                <a:lnTo>
                  <a:pt x="1574" y="3264"/>
                </a:lnTo>
                <a:lnTo>
                  <a:pt x="1580" y="3268"/>
                </a:lnTo>
                <a:lnTo>
                  <a:pt x="1584" y="3270"/>
                </a:lnTo>
                <a:lnTo>
                  <a:pt x="1594" y="3274"/>
                </a:lnTo>
                <a:lnTo>
                  <a:pt x="1598" y="3276"/>
                </a:lnTo>
                <a:lnTo>
                  <a:pt x="1602" y="3278"/>
                </a:lnTo>
                <a:lnTo>
                  <a:pt x="1606" y="3282"/>
                </a:lnTo>
                <a:lnTo>
                  <a:pt x="1604" y="3282"/>
                </a:lnTo>
                <a:lnTo>
                  <a:pt x="1608" y="3286"/>
                </a:lnTo>
                <a:lnTo>
                  <a:pt x="1608" y="3286"/>
                </a:lnTo>
                <a:lnTo>
                  <a:pt x="1610" y="3286"/>
                </a:lnTo>
                <a:lnTo>
                  <a:pt x="1616" y="3288"/>
                </a:lnTo>
                <a:lnTo>
                  <a:pt x="1622" y="3290"/>
                </a:lnTo>
                <a:lnTo>
                  <a:pt x="1628" y="3292"/>
                </a:lnTo>
                <a:lnTo>
                  <a:pt x="1634" y="3294"/>
                </a:lnTo>
                <a:lnTo>
                  <a:pt x="1634" y="3294"/>
                </a:lnTo>
                <a:lnTo>
                  <a:pt x="1634" y="3294"/>
                </a:lnTo>
                <a:lnTo>
                  <a:pt x="1642" y="3294"/>
                </a:lnTo>
                <a:lnTo>
                  <a:pt x="1648" y="3294"/>
                </a:lnTo>
                <a:lnTo>
                  <a:pt x="1656" y="3296"/>
                </a:lnTo>
                <a:lnTo>
                  <a:pt x="1664" y="3296"/>
                </a:lnTo>
                <a:lnTo>
                  <a:pt x="1672" y="3298"/>
                </a:lnTo>
                <a:lnTo>
                  <a:pt x="1678" y="3300"/>
                </a:lnTo>
                <a:lnTo>
                  <a:pt x="1684" y="3304"/>
                </a:lnTo>
                <a:lnTo>
                  <a:pt x="1690" y="3308"/>
                </a:lnTo>
                <a:lnTo>
                  <a:pt x="1690" y="3308"/>
                </a:lnTo>
                <a:lnTo>
                  <a:pt x="1692" y="3308"/>
                </a:lnTo>
                <a:lnTo>
                  <a:pt x="1694" y="3310"/>
                </a:lnTo>
                <a:lnTo>
                  <a:pt x="1698" y="3312"/>
                </a:lnTo>
                <a:lnTo>
                  <a:pt x="1700" y="3314"/>
                </a:lnTo>
                <a:lnTo>
                  <a:pt x="1702" y="3316"/>
                </a:lnTo>
                <a:lnTo>
                  <a:pt x="1706" y="3324"/>
                </a:lnTo>
                <a:lnTo>
                  <a:pt x="1708" y="3328"/>
                </a:lnTo>
                <a:lnTo>
                  <a:pt x="1710" y="3330"/>
                </a:lnTo>
                <a:lnTo>
                  <a:pt x="1710" y="3330"/>
                </a:lnTo>
                <a:lnTo>
                  <a:pt x="1712" y="3332"/>
                </a:lnTo>
                <a:lnTo>
                  <a:pt x="1716" y="3332"/>
                </a:lnTo>
                <a:lnTo>
                  <a:pt x="1720" y="3334"/>
                </a:lnTo>
                <a:lnTo>
                  <a:pt x="1728" y="3336"/>
                </a:lnTo>
                <a:lnTo>
                  <a:pt x="1734" y="3338"/>
                </a:lnTo>
                <a:lnTo>
                  <a:pt x="1738" y="3338"/>
                </a:lnTo>
                <a:lnTo>
                  <a:pt x="1742" y="3340"/>
                </a:lnTo>
                <a:lnTo>
                  <a:pt x="1742" y="3340"/>
                </a:lnTo>
                <a:lnTo>
                  <a:pt x="1742" y="3340"/>
                </a:lnTo>
                <a:lnTo>
                  <a:pt x="1748" y="3340"/>
                </a:lnTo>
                <a:lnTo>
                  <a:pt x="1754" y="3340"/>
                </a:lnTo>
                <a:lnTo>
                  <a:pt x="1758" y="3340"/>
                </a:lnTo>
                <a:lnTo>
                  <a:pt x="1764" y="3342"/>
                </a:lnTo>
                <a:lnTo>
                  <a:pt x="1768" y="3342"/>
                </a:lnTo>
                <a:lnTo>
                  <a:pt x="1772" y="3344"/>
                </a:lnTo>
                <a:lnTo>
                  <a:pt x="1776" y="3346"/>
                </a:lnTo>
                <a:lnTo>
                  <a:pt x="1782" y="3348"/>
                </a:lnTo>
                <a:lnTo>
                  <a:pt x="1782" y="3348"/>
                </a:lnTo>
                <a:lnTo>
                  <a:pt x="1782" y="3350"/>
                </a:lnTo>
                <a:lnTo>
                  <a:pt x="1788" y="3350"/>
                </a:lnTo>
                <a:lnTo>
                  <a:pt x="1792" y="3352"/>
                </a:lnTo>
                <a:lnTo>
                  <a:pt x="1796" y="3354"/>
                </a:lnTo>
                <a:lnTo>
                  <a:pt x="1802" y="3356"/>
                </a:lnTo>
                <a:lnTo>
                  <a:pt x="1806" y="3356"/>
                </a:lnTo>
                <a:lnTo>
                  <a:pt x="1806" y="3356"/>
                </a:lnTo>
                <a:lnTo>
                  <a:pt x="1806" y="3356"/>
                </a:lnTo>
                <a:lnTo>
                  <a:pt x="1810" y="3356"/>
                </a:lnTo>
                <a:lnTo>
                  <a:pt x="1810" y="3356"/>
                </a:lnTo>
                <a:lnTo>
                  <a:pt x="1812" y="3356"/>
                </a:lnTo>
                <a:lnTo>
                  <a:pt x="1816" y="3354"/>
                </a:lnTo>
                <a:lnTo>
                  <a:pt x="1816" y="3354"/>
                </a:lnTo>
                <a:lnTo>
                  <a:pt x="1816" y="3354"/>
                </a:lnTo>
                <a:lnTo>
                  <a:pt x="1818" y="3354"/>
                </a:lnTo>
                <a:lnTo>
                  <a:pt x="1820" y="3352"/>
                </a:lnTo>
                <a:lnTo>
                  <a:pt x="1824" y="3350"/>
                </a:lnTo>
                <a:lnTo>
                  <a:pt x="1824" y="3350"/>
                </a:lnTo>
                <a:lnTo>
                  <a:pt x="1824" y="3350"/>
                </a:lnTo>
                <a:lnTo>
                  <a:pt x="1828" y="3348"/>
                </a:lnTo>
                <a:lnTo>
                  <a:pt x="1832" y="3346"/>
                </a:lnTo>
                <a:lnTo>
                  <a:pt x="1834" y="3342"/>
                </a:lnTo>
                <a:lnTo>
                  <a:pt x="1840" y="3338"/>
                </a:lnTo>
                <a:lnTo>
                  <a:pt x="1842" y="3336"/>
                </a:lnTo>
                <a:lnTo>
                  <a:pt x="1846" y="3334"/>
                </a:lnTo>
                <a:lnTo>
                  <a:pt x="1854" y="3332"/>
                </a:lnTo>
                <a:lnTo>
                  <a:pt x="1862" y="3332"/>
                </a:lnTo>
                <a:lnTo>
                  <a:pt x="1870" y="3330"/>
                </a:lnTo>
                <a:lnTo>
                  <a:pt x="1878" y="3328"/>
                </a:lnTo>
                <a:lnTo>
                  <a:pt x="1876" y="3328"/>
                </a:lnTo>
                <a:lnTo>
                  <a:pt x="1882" y="3326"/>
                </a:lnTo>
                <a:lnTo>
                  <a:pt x="1886" y="3326"/>
                </a:lnTo>
                <a:lnTo>
                  <a:pt x="1890" y="3326"/>
                </a:lnTo>
                <a:lnTo>
                  <a:pt x="1894" y="3326"/>
                </a:lnTo>
                <a:lnTo>
                  <a:pt x="1894" y="3326"/>
                </a:lnTo>
                <a:lnTo>
                  <a:pt x="1896" y="3326"/>
                </a:lnTo>
                <a:lnTo>
                  <a:pt x="1898" y="3328"/>
                </a:lnTo>
                <a:lnTo>
                  <a:pt x="1902" y="3330"/>
                </a:lnTo>
                <a:lnTo>
                  <a:pt x="1906" y="3332"/>
                </a:lnTo>
                <a:lnTo>
                  <a:pt x="1906" y="3332"/>
                </a:lnTo>
                <a:lnTo>
                  <a:pt x="1908" y="3332"/>
                </a:lnTo>
                <a:lnTo>
                  <a:pt x="1918" y="3336"/>
                </a:lnTo>
                <a:lnTo>
                  <a:pt x="1928" y="3340"/>
                </a:lnTo>
                <a:lnTo>
                  <a:pt x="1938" y="3346"/>
                </a:lnTo>
                <a:lnTo>
                  <a:pt x="1948" y="3352"/>
                </a:lnTo>
                <a:lnTo>
                  <a:pt x="1956" y="3360"/>
                </a:lnTo>
                <a:lnTo>
                  <a:pt x="1964" y="3366"/>
                </a:lnTo>
                <a:lnTo>
                  <a:pt x="1972" y="3376"/>
                </a:lnTo>
                <a:lnTo>
                  <a:pt x="1978" y="3384"/>
                </a:lnTo>
                <a:lnTo>
                  <a:pt x="1978" y="3384"/>
                </a:lnTo>
                <a:lnTo>
                  <a:pt x="1980" y="3384"/>
                </a:lnTo>
                <a:lnTo>
                  <a:pt x="1982" y="3386"/>
                </a:lnTo>
                <a:lnTo>
                  <a:pt x="1982" y="3386"/>
                </a:lnTo>
                <a:lnTo>
                  <a:pt x="1986" y="3388"/>
                </a:lnTo>
                <a:lnTo>
                  <a:pt x="1990" y="3390"/>
                </a:lnTo>
                <a:lnTo>
                  <a:pt x="1994" y="3394"/>
                </a:lnTo>
                <a:lnTo>
                  <a:pt x="2000" y="3400"/>
                </a:lnTo>
                <a:lnTo>
                  <a:pt x="2004" y="3402"/>
                </a:lnTo>
                <a:lnTo>
                  <a:pt x="2008" y="3406"/>
                </a:lnTo>
                <a:lnTo>
                  <a:pt x="2008" y="3406"/>
                </a:lnTo>
                <a:lnTo>
                  <a:pt x="2010" y="3406"/>
                </a:lnTo>
                <a:lnTo>
                  <a:pt x="2012" y="3406"/>
                </a:lnTo>
                <a:lnTo>
                  <a:pt x="2012" y="3406"/>
                </a:lnTo>
                <a:lnTo>
                  <a:pt x="2012" y="3404"/>
                </a:lnTo>
                <a:lnTo>
                  <a:pt x="2014" y="3404"/>
                </a:lnTo>
                <a:lnTo>
                  <a:pt x="2014" y="3404"/>
                </a:lnTo>
                <a:lnTo>
                  <a:pt x="2014" y="3404"/>
                </a:lnTo>
                <a:lnTo>
                  <a:pt x="2014" y="3400"/>
                </a:lnTo>
                <a:lnTo>
                  <a:pt x="2014" y="3400"/>
                </a:lnTo>
                <a:lnTo>
                  <a:pt x="2016" y="3400"/>
                </a:lnTo>
                <a:lnTo>
                  <a:pt x="2016" y="3396"/>
                </a:lnTo>
                <a:lnTo>
                  <a:pt x="2016" y="3392"/>
                </a:lnTo>
                <a:lnTo>
                  <a:pt x="2016" y="3386"/>
                </a:lnTo>
                <a:lnTo>
                  <a:pt x="2016" y="3382"/>
                </a:lnTo>
                <a:lnTo>
                  <a:pt x="2016" y="3378"/>
                </a:lnTo>
                <a:lnTo>
                  <a:pt x="2018" y="3374"/>
                </a:lnTo>
                <a:lnTo>
                  <a:pt x="2018" y="3370"/>
                </a:lnTo>
                <a:lnTo>
                  <a:pt x="2020" y="3366"/>
                </a:lnTo>
                <a:lnTo>
                  <a:pt x="2024" y="3358"/>
                </a:lnTo>
                <a:lnTo>
                  <a:pt x="2026" y="3352"/>
                </a:lnTo>
                <a:lnTo>
                  <a:pt x="2026" y="3348"/>
                </a:lnTo>
                <a:lnTo>
                  <a:pt x="2028" y="3346"/>
                </a:lnTo>
                <a:lnTo>
                  <a:pt x="2028" y="3342"/>
                </a:lnTo>
                <a:lnTo>
                  <a:pt x="2030" y="3342"/>
                </a:lnTo>
                <a:lnTo>
                  <a:pt x="2030" y="3342"/>
                </a:lnTo>
                <a:lnTo>
                  <a:pt x="2030" y="3342"/>
                </a:lnTo>
                <a:lnTo>
                  <a:pt x="2032" y="3340"/>
                </a:lnTo>
                <a:lnTo>
                  <a:pt x="2032" y="3338"/>
                </a:lnTo>
                <a:lnTo>
                  <a:pt x="2034" y="3336"/>
                </a:lnTo>
                <a:lnTo>
                  <a:pt x="2036" y="3336"/>
                </a:lnTo>
                <a:lnTo>
                  <a:pt x="2036" y="3336"/>
                </a:lnTo>
                <a:lnTo>
                  <a:pt x="2044" y="3334"/>
                </a:lnTo>
                <a:lnTo>
                  <a:pt x="2054" y="3332"/>
                </a:lnTo>
                <a:lnTo>
                  <a:pt x="2070" y="3330"/>
                </a:lnTo>
                <a:lnTo>
                  <a:pt x="2086" y="3328"/>
                </a:lnTo>
                <a:lnTo>
                  <a:pt x="2094" y="3328"/>
                </a:lnTo>
                <a:lnTo>
                  <a:pt x="2102" y="3328"/>
                </a:lnTo>
                <a:lnTo>
                  <a:pt x="2106" y="3326"/>
                </a:lnTo>
                <a:lnTo>
                  <a:pt x="2106" y="3326"/>
                </a:lnTo>
                <a:lnTo>
                  <a:pt x="2106" y="3326"/>
                </a:lnTo>
                <a:lnTo>
                  <a:pt x="2110" y="3326"/>
                </a:lnTo>
                <a:lnTo>
                  <a:pt x="2110" y="3324"/>
                </a:lnTo>
                <a:lnTo>
                  <a:pt x="2110" y="3324"/>
                </a:lnTo>
                <a:lnTo>
                  <a:pt x="2112" y="3322"/>
                </a:lnTo>
                <a:lnTo>
                  <a:pt x="2112" y="3322"/>
                </a:lnTo>
                <a:lnTo>
                  <a:pt x="2110" y="3320"/>
                </a:lnTo>
                <a:lnTo>
                  <a:pt x="2108" y="3318"/>
                </a:lnTo>
                <a:lnTo>
                  <a:pt x="2104" y="3316"/>
                </a:lnTo>
                <a:lnTo>
                  <a:pt x="2102" y="3314"/>
                </a:lnTo>
                <a:lnTo>
                  <a:pt x="2100" y="3310"/>
                </a:lnTo>
                <a:lnTo>
                  <a:pt x="2094" y="3304"/>
                </a:lnTo>
                <a:lnTo>
                  <a:pt x="2090" y="3300"/>
                </a:lnTo>
                <a:lnTo>
                  <a:pt x="2088" y="3298"/>
                </a:lnTo>
                <a:lnTo>
                  <a:pt x="2088" y="3298"/>
                </a:lnTo>
                <a:lnTo>
                  <a:pt x="2086" y="3298"/>
                </a:lnTo>
                <a:lnTo>
                  <a:pt x="2084" y="3298"/>
                </a:lnTo>
                <a:lnTo>
                  <a:pt x="2082" y="3296"/>
                </a:lnTo>
                <a:lnTo>
                  <a:pt x="2080" y="3296"/>
                </a:lnTo>
                <a:lnTo>
                  <a:pt x="2078" y="3296"/>
                </a:lnTo>
                <a:lnTo>
                  <a:pt x="2076" y="3294"/>
                </a:lnTo>
                <a:lnTo>
                  <a:pt x="2076" y="3294"/>
                </a:lnTo>
                <a:lnTo>
                  <a:pt x="2074" y="3292"/>
                </a:lnTo>
                <a:lnTo>
                  <a:pt x="2074" y="3290"/>
                </a:lnTo>
                <a:lnTo>
                  <a:pt x="2072" y="3286"/>
                </a:lnTo>
                <a:lnTo>
                  <a:pt x="2068" y="3282"/>
                </a:lnTo>
                <a:lnTo>
                  <a:pt x="2068" y="3282"/>
                </a:lnTo>
                <a:lnTo>
                  <a:pt x="2066" y="3280"/>
                </a:lnTo>
                <a:lnTo>
                  <a:pt x="2066" y="3280"/>
                </a:lnTo>
                <a:lnTo>
                  <a:pt x="2066" y="3280"/>
                </a:lnTo>
                <a:lnTo>
                  <a:pt x="2064" y="3280"/>
                </a:lnTo>
                <a:lnTo>
                  <a:pt x="2062" y="3280"/>
                </a:lnTo>
                <a:lnTo>
                  <a:pt x="2058" y="3278"/>
                </a:lnTo>
                <a:lnTo>
                  <a:pt x="2056" y="3278"/>
                </a:lnTo>
                <a:lnTo>
                  <a:pt x="2054" y="3278"/>
                </a:lnTo>
                <a:lnTo>
                  <a:pt x="2054" y="3276"/>
                </a:lnTo>
                <a:lnTo>
                  <a:pt x="2054" y="3276"/>
                </a:lnTo>
                <a:lnTo>
                  <a:pt x="2054" y="3276"/>
                </a:lnTo>
                <a:lnTo>
                  <a:pt x="2052" y="3274"/>
                </a:lnTo>
                <a:lnTo>
                  <a:pt x="2054" y="3272"/>
                </a:lnTo>
                <a:lnTo>
                  <a:pt x="2058" y="3272"/>
                </a:lnTo>
                <a:lnTo>
                  <a:pt x="2062" y="3268"/>
                </a:lnTo>
                <a:lnTo>
                  <a:pt x="2062" y="3268"/>
                </a:lnTo>
                <a:lnTo>
                  <a:pt x="2062" y="3268"/>
                </a:lnTo>
                <a:lnTo>
                  <a:pt x="2064" y="3266"/>
                </a:lnTo>
                <a:lnTo>
                  <a:pt x="2066" y="3266"/>
                </a:lnTo>
                <a:lnTo>
                  <a:pt x="2066" y="3264"/>
                </a:lnTo>
                <a:lnTo>
                  <a:pt x="2066" y="3264"/>
                </a:lnTo>
                <a:lnTo>
                  <a:pt x="2068" y="3264"/>
                </a:lnTo>
                <a:lnTo>
                  <a:pt x="2068" y="3262"/>
                </a:lnTo>
                <a:lnTo>
                  <a:pt x="2068" y="3262"/>
                </a:lnTo>
                <a:lnTo>
                  <a:pt x="2068" y="3262"/>
                </a:lnTo>
                <a:lnTo>
                  <a:pt x="2068" y="3260"/>
                </a:lnTo>
                <a:lnTo>
                  <a:pt x="2068" y="3258"/>
                </a:lnTo>
                <a:lnTo>
                  <a:pt x="2068" y="3254"/>
                </a:lnTo>
                <a:lnTo>
                  <a:pt x="2068" y="3250"/>
                </a:lnTo>
                <a:lnTo>
                  <a:pt x="2068" y="3248"/>
                </a:lnTo>
                <a:lnTo>
                  <a:pt x="2068" y="3248"/>
                </a:lnTo>
                <a:lnTo>
                  <a:pt x="2070" y="3246"/>
                </a:lnTo>
                <a:lnTo>
                  <a:pt x="2070" y="3244"/>
                </a:lnTo>
                <a:lnTo>
                  <a:pt x="2070" y="3244"/>
                </a:lnTo>
                <a:lnTo>
                  <a:pt x="2072" y="3242"/>
                </a:lnTo>
                <a:lnTo>
                  <a:pt x="2114" y="3240"/>
                </a:lnTo>
                <a:lnTo>
                  <a:pt x="2136" y="3240"/>
                </a:lnTo>
                <a:lnTo>
                  <a:pt x="2158" y="3238"/>
                </a:lnTo>
                <a:lnTo>
                  <a:pt x="2160" y="3238"/>
                </a:lnTo>
                <a:lnTo>
                  <a:pt x="2166" y="3238"/>
                </a:lnTo>
                <a:lnTo>
                  <a:pt x="2170" y="3236"/>
                </a:lnTo>
                <a:lnTo>
                  <a:pt x="2174" y="3234"/>
                </a:lnTo>
                <a:lnTo>
                  <a:pt x="2180" y="3232"/>
                </a:lnTo>
                <a:lnTo>
                  <a:pt x="2182" y="3230"/>
                </a:lnTo>
                <a:lnTo>
                  <a:pt x="2182" y="3230"/>
                </a:lnTo>
                <a:lnTo>
                  <a:pt x="2184" y="3230"/>
                </a:lnTo>
                <a:lnTo>
                  <a:pt x="2186" y="3228"/>
                </a:lnTo>
                <a:lnTo>
                  <a:pt x="2186" y="3228"/>
                </a:lnTo>
                <a:lnTo>
                  <a:pt x="2186" y="3228"/>
                </a:lnTo>
                <a:lnTo>
                  <a:pt x="2188" y="3226"/>
                </a:lnTo>
                <a:lnTo>
                  <a:pt x="2188" y="3226"/>
                </a:lnTo>
                <a:lnTo>
                  <a:pt x="2188" y="3226"/>
                </a:lnTo>
                <a:lnTo>
                  <a:pt x="2188" y="3224"/>
                </a:lnTo>
                <a:lnTo>
                  <a:pt x="2190" y="3222"/>
                </a:lnTo>
                <a:lnTo>
                  <a:pt x="2192" y="3218"/>
                </a:lnTo>
                <a:lnTo>
                  <a:pt x="2198" y="3210"/>
                </a:lnTo>
                <a:lnTo>
                  <a:pt x="2202" y="3200"/>
                </a:lnTo>
                <a:lnTo>
                  <a:pt x="2204" y="3196"/>
                </a:lnTo>
                <a:lnTo>
                  <a:pt x="2206" y="3194"/>
                </a:lnTo>
                <a:lnTo>
                  <a:pt x="2206" y="3194"/>
                </a:lnTo>
                <a:lnTo>
                  <a:pt x="2208" y="3192"/>
                </a:lnTo>
                <a:lnTo>
                  <a:pt x="2210" y="3192"/>
                </a:lnTo>
                <a:lnTo>
                  <a:pt x="2210" y="3192"/>
                </a:lnTo>
                <a:lnTo>
                  <a:pt x="2212" y="3194"/>
                </a:lnTo>
                <a:lnTo>
                  <a:pt x="2212" y="3194"/>
                </a:lnTo>
                <a:lnTo>
                  <a:pt x="2212" y="3198"/>
                </a:lnTo>
                <a:lnTo>
                  <a:pt x="2212" y="3202"/>
                </a:lnTo>
                <a:lnTo>
                  <a:pt x="2214" y="3206"/>
                </a:lnTo>
                <a:lnTo>
                  <a:pt x="2214" y="3212"/>
                </a:lnTo>
                <a:lnTo>
                  <a:pt x="2214" y="3212"/>
                </a:lnTo>
                <a:lnTo>
                  <a:pt x="2214" y="3214"/>
                </a:lnTo>
                <a:lnTo>
                  <a:pt x="2214" y="3214"/>
                </a:lnTo>
                <a:lnTo>
                  <a:pt x="2218" y="3214"/>
                </a:lnTo>
                <a:lnTo>
                  <a:pt x="2220" y="3212"/>
                </a:lnTo>
                <a:lnTo>
                  <a:pt x="2220" y="3212"/>
                </a:lnTo>
                <a:lnTo>
                  <a:pt x="2222" y="3212"/>
                </a:lnTo>
                <a:lnTo>
                  <a:pt x="2224" y="3210"/>
                </a:lnTo>
                <a:lnTo>
                  <a:pt x="2224" y="3210"/>
                </a:lnTo>
                <a:lnTo>
                  <a:pt x="2224" y="3210"/>
                </a:lnTo>
                <a:lnTo>
                  <a:pt x="2228" y="3208"/>
                </a:lnTo>
                <a:lnTo>
                  <a:pt x="2228" y="3208"/>
                </a:lnTo>
                <a:lnTo>
                  <a:pt x="2230" y="3204"/>
                </a:lnTo>
                <a:lnTo>
                  <a:pt x="2230" y="3204"/>
                </a:lnTo>
                <a:lnTo>
                  <a:pt x="2230" y="3204"/>
                </a:lnTo>
                <a:lnTo>
                  <a:pt x="2232" y="3202"/>
                </a:lnTo>
                <a:lnTo>
                  <a:pt x="2234" y="3198"/>
                </a:lnTo>
                <a:lnTo>
                  <a:pt x="2234" y="3198"/>
                </a:lnTo>
                <a:lnTo>
                  <a:pt x="2234" y="3196"/>
                </a:lnTo>
                <a:lnTo>
                  <a:pt x="2236" y="3188"/>
                </a:lnTo>
                <a:lnTo>
                  <a:pt x="2236" y="3180"/>
                </a:lnTo>
                <a:lnTo>
                  <a:pt x="2236" y="3172"/>
                </a:lnTo>
                <a:lnTo>
                  <a:pt x="2236" y="3164"/>
                </a:lnTo>
                <a:lnTo>
                  <a:pt x="2236" y="3160"/>
                </a:lnTo>
                <a:lnTo>
                  <a:pt x="2238" y="3158"/>
                </a:lnTo>
                <a:lnTo>
                  <a:pt x="2238" y="3156"/>
                </a:lnTo>
                <a:lnTo>
                  <a:pt x="2240" y="3154"/>
                </a:lnTo>
                <a:lnTo>
                  <a:pt x="2240" y="3152"/>
                </a:lnTo>
                <a:lnTo>
                  <a:pt x="2240" y="3152"/>
                </a:lnTo>
                <a:lnTo>
                  <a:pt x="2240" y="3152"/>
                </a:lnTo>
                <a:lnTo>
                  <a:pt x="2242" y="3150"/>
                </a:lnTo>
                <a:lnTo>
                  <a:pt x="2242" y="3150"/>
                </a:lnTo>
                <a:lnTo>
                  <a:pt x="2242" y="3148"/>
                </a:lnTo>
                <a:lnTo>
                  <a:pt x="2240" y="3148"/>
                </a:lnTo>
                <a:lnTo>
                  <a:pt x="2240" y="3148"/>
                </a:lnTo>
                <a:lnTo>
                  <a:pt x="2240" y="3146"/>
                </a:lnTo>
                <a:lnTo>
                  <a:pt x="2240" y="3146"/>
                </a:lnTo>
                <a:lnTo>
                  <a:pt x="2240" y="3146"/>
                </a:lnTo>
                <a:lnTo>
                  <a:pt x="2238" y="3146"/>
                </a:lnTo>
                <a:lnTo>
                  <a:pt x="2236" y="3146"/>
                </a:lnTo>
                <a:lnTo>
                  <a:pt x="2234" y="3146"/>
                </a:lnTo>
                <a:lnTo>
                  <a:pt x="2232" y="3146"/>
                </a:lnTo>
                <a:lnTo>
                  <a:pt x="2234" y="3146"/>
                </a:lnTo>
                <a:lnTo>
                  <a:pt x="2232" y="3144"/>
                </a:lnTo>
                <a:lnTo>
                  <a:pt x="2232" y="3144"/>
                </a:lnTo>
                <a:lnTo>
                  <a:pt x="2230" y="3144"/>
                </a:lnTo>
                <a:lnTo>
                  <a:pt x="2230" y="3142"/>
                </a:lnTo>
                <a:lnTo>
                  <a:pt x="2230" y="3142"/>
                </a:lnTo>
                <a:lnTo>
                  <a:pt x="2228" y="3140"/>
                </a:lnTo>
                <a:lnTo>
                  <a:pt x="2228" y="3138"/>
                </a:lnTo>
                <a:lnTo>
                  <a:pt x="2230" y="3134"/>
                </a:lnTo>
                <a:lnTo>
                  <a:pt x="2232" y="3128"/>
                </a:lnTo>
                <a:lnTo>
                  <a:pt x="2236" y="3118"/>
                </a:lnTo>
                <a:lnTo>
                  <a:pt x="2242" y="3110"/>
                </a:lnTo>
                <a:lnTo>
                  <a:pt x="2244" y="3104"/>
                </a:lnTo>
                <a:lnTo>
                  <a:pt x="2246" y="3098"/>
                </a:lnTo>
                <a:lnTo>
                  <a:pt x="2248" y="3094"/>
                </a:lnTo>
                <a:lnTo>
                  <a:pt x="2252" y="3090"/>
                </a:lnTo>
                <a:lnTo>
                  <a:pt x="2258" y="3082"/>
                </a:lnTo>
                <a:lnTo>
                  <a:pt x="2260" y="3080"/>
                </a:lnTo>
                <a:lnTo>
                  <a:pt x="2262" y="3076"/>
                </a:lnTo>
                <a:lnTo>
                  <a:pt x="2264" y="3072"/>
                </a:lnTo>
                <a:lnTo>
                  <a:pt x="2264" y="3072"/>
                </a:lnTo>
                <a:lnTo>
                  <a:pt x="2264" y="3072"/>
                </a:lnTo>
                <a:lnTo>
                  <a:pt x="2266" y="3068"/>
                </a:lnTo>
                <a:lnTo>
                  <a:pt x="2266" y="3066"/>
                </a:lnTo>
                <a:lnTo>
                  <a:pt x="2266" y="3066"/>
                </a:lnTo>
                <a:lnTo>
                  <a:pt x="2266" y="3066"/>
                </a:lnTo>
                <a:lnTo>
                  <a:pt x="2266" y="3062"/>
                </a:lnTo>
                <a:lnTo>
                  <a:pt x="2266" y="3062"/>
                </a:lnTo>
                <a:lnTo>
                  <a:pt x="2266" y="3062"/>
                </a:lnTo>
                <a:lnTo>
                  <a:pt x="2266" y="3060"/>
                </a:lnTo>
                <a:lnTo>
                  <a:pt x="2266" y="3060"/>
                </a:lnTo>
                <a:lnTo>
                  <a:pt x="2266" y="3060"/>
                </a:lnTo>
                <a:lnTo>
                  <a:pt x="2264" y="3058"/>
                </a:lnTo>
                <a:lnTo>
                  <a:pt x="2264" y="3058"/>
                </a:lnTo>
                <a:lnTo>
                  <a:pt x="2264" y="3058"/>
                </a:lnTo>
                <a:lnTo>
                  <a:pt x="2262" y="3054"/>
                </a:lnTo>
                <a:lnTo>
                  <a:pt x="2260" y="3052"/>
                </a:lnTo>
                <a:lnTo>
                  <a:pt x="2258" y="3050"/>
                </a:lnTo>
                <a:lnTo>
                  <a:pt x="2258" y="3050"/>
                </a:lnTo>
                <a:lnTo>
                  <a:pt x="2258" y="3050"/>
                </a:lnTo>
                <a:lnTo>
                  <a:pt x="2254" y="3048"/>
                </a:lnTo>
                <a:lnTo>
                  <a:pt x="2252" y="3046"/>
                </a:lnTo>
                <a:lnTo>
                  <a:pt x="2248" y="3044"/>
                </a:lnTo>
                <a:lnTo>
                  <a:pt x="2246" y="3042"/>
                </a:lnTo>
                <a:lnTo>
                  <a:pt x="2246" y="3042"/>
                </a:lnTo>
                <a:lnTo>
                  <a:pt x="2246" y="3042"/>
                </a:lnTo>
                <a:lnTo>
                  <a:pt x="2244" y="3042"/>
                </a:lnTo>
                <a:lnTo>
                  <a:pt x="2244" y="3042"/>
                </a:lnTo>
                <a:lnTo>
                  <a:pt x="2244" y="3042"/>
                </a:lnTo>
                <a:lnTo>
                  <a:pt x="2240" y="3042"/>
                </a:lnTo>
                <a:lnTo>
                  <a:pt x="2240" y="3042"/>
                </a:lnTo>
                <a:lnTo>
                  <a:pt x="2238" y="3042"/>
                </a:lnTo>
                <a:lnTo>
                  <a:pt x="2238" y="3042"/>
                </a:lnTo>
                <a:lnTo>
                  <a:pt x="2236" y="3042"/>
                </a:lnTo>
                <a:lnTo>
                  <a:pt x="2234" y="3044"/>
                </a:lnTo>
                <a:lnTo>
                  <a:pt x="2224" y="3044"/>
                </a:lnTo>
                <a:lnTo>
                  <a:pt x="2212" y="3044"/>
                </a:lnTo>
                <a:lnTo>
                  <a:pt x="2202" y="3046"/>
                </a:lnTo>
                <a:lnTo>
                  <a:pt x="2192" y="3048"/>
                </a:lnTo>
                <a:lnTo>
                  <a:pt x="2180" y="3050"/>
                </a:lnTo>
                <a:lnTo>
                  <a:pt x="2170" y="3054"/>
                </a:lnTo>
                <a:lnTo>
                  <a:pt x="2160" y="3058"/>
                </a:lnTo>
                <a:lnTo>
                  <a:pt x="2152" y="3062"/>
                </a:lnTo>
                <a:lnTo>
                  <a:pt x="2150" y="3064"/>
                </a:lnTo>
                <a:lnTo>
                  <a:pt x="2146" y="3064"/>
                </a:lnTo>
                <a:lnTo>
                  <a:pt x="2144" y="3064"/>
                </a:lnTo>
                <a:lnTo>
                  <a:pt x="2140" y="3064"/>
                </a:lnTo>
                <a:lnTo>
                  <a:pt x="2132" y="3066"/>
                </a:lnTo>
                <a:lnTo>
                  <a:pt x="2122" y="3066"/>
                </a:lnTo>
                <a:lnTo>
                  <a:pt x="2114" y="3068"/>
                </a:lnTo>
                <a:lnTo>
                  <a:pt x="2106" y="3070"/>
                </a:lnTo>
                <a:lnTo>
                  <a:pt x="2104" y="3072"/>
                </a:lnTo>
                <a:lnTo>
                  <a:pt x="2100" y="3072"/>
                </a:lnTo>
                <a:lnTo>
                  <a:pt x="2098" y="3074"/>
                </a:lnTo>
                <a:lnTo>
                  <a:pt x="2096" y="3076"/>
                </a:lnTo>
                <a:lnTo>
                  <a:pt x="2096" y="3076"/>
                </a:lnTo>
                <a:lnTo>
                  <a:pt x="2096" y="3076"/>
                </a:lnTo>
                <a:lnTo>
                  <a:pt x="2094" y="3078"/>
                </a:lnTo>
                <a:lnTo>
                  <a:pt x="2094" y="3078"/>
                </a:lnTo>
                <a:lnTo>
                  <a:pt x="2094" y="3078"/>
                </a:lnTo>
                <a:lnTo>
                  <a:pt x="2092" y="3080"/>
                </a:lnTo>
                <a:lnTo>
                  <a:pt x="2092" y="3080"/>
                </a:lnTo>
                <a:lnTo>
                  <a:pt x="2092" y="3080"/>
                </a:lnTo>
                <a:lnTo>
                  <a:pt x="2092" y="3082"/>
                </a:lnTo>
                <a:lnTo>
                  <a:pt x="2092" y="3082"/>
                </a:lnTo>
                <a:lnTo>
                  <a:pt x="2092" y="3084"/>
                </a:lnTo>
                <a:lnTo>
                  <a:pt x="2092" y="3086"/>
                </a:lnTo>
                <a:lnTo>
                  <a:pt x="2092" y="3090"/>
                </a:lnTo>
                <a:lnTo>
                  <a:pt x="2092" y="3092"/>
                </a:lnTo>
                <a:lnTo>
                  <a:pt x="2092" y="3094"/>
                </a:lnTo>
                <a:lnTo>
                  <a:pt x="2090" y="3096"/>
                </a:lnTo>
                <a:lnTo>
                  <a:pt x="2090" y="3098"/>
                </a:lnTo>
                <a:lnTo>
                  <a:pt x="2090" y="3098"/>
                </a:lnTo>
                <a:lnTo>
                  <a:pt x="2090" y="3100"/>
                </a:lnTo>
                <a:lnTo>
                  <a:pt x="2090" y="3102"/>
                </a:lnTo>
                <a:lnTo>
                  <a:pt x="2088" y="3108"/>
                </a:lnTo>
                <a:lnTo>
                  <a:pt x="2088" y="3114"/>
                </a:lnTo>
                <a:lnTo>
                  <a:pt x="2088" y="3120"/>
                </a:lnTo>
                <a:lnTo>
                  <a:pt x="2088" y="3126"/>
                </a:lnTo>
                <a:lnTo>
                  <a:pt x="2086" y="3128"/>
                </a:lnTo>
                <a:lnTo>
                  <a:pt x="2086" y="3132"/>
                </a:lnTo>
                <a:lnTo>
                  <a:pt x="2084" y="3138"/>
                </a:lnTo>
                <a:lnTo>
                  <a:pt x="2084" y="3142"/>
                </a:lnTo>
                <a:lnTo>
                  <a:pt x="2084" y="3146"/>
                </a:lnTo>
                <a:lnTo>
                  <a:pt x="2084" y="3148"/>
                </a:lnTo>
                <a:lnTo>
                  <a:pt x="2084" y="3148"/>
                </a:lnTo>
                <a:lnTo>
                  <a:pt x="2084" y="3148"/>
                </a:lnTo>
                <a:lnTo>
                  <a:pt x="2086" y="3152"/>
                </a:lnTo>
                <a:lnTo>
                  <a:pt x="2084" y="3154"/>
                </a:lnTo>
                <a:lnTo>
                  <a:pt x="2084" y="3156"/>
                </a:lnTo>
                <a:lnTo>
                  <a:pt x="2082" y="3160"/>
                </a:lnTo>
                <a:lnTo>
                  <a:pt x="2080" y="3168"/>
                </a:lnTo>
                <a:lnTo>
                  <a:pt x="2078" y="3170"/>
                </a:lnTo>
                <a:lnTo>
                  <a:pt x="2076" y="3174"/>
                </a:lnTo>
                <a:lnTo>
                  <a:pt x="2072" y="3174"/>
                </a:lnTo>
                <a:lnTo>
                  <a:pt x="2068" y="3176"/>
                </a:lnTo>
                <a:lnTo>
                  <a:pt x="2064" y="3176"/>
                </a:lnTo>
                <a:lnTo>
                  <a:pt x="2062" y="3178"/>
                </a:lnTo>
                <a:lnTo>
                  <a:pt x="2062" y="3178"/>
                </a:lnTo>
                <a:lnTo>
                  <a:pt x="2062" y="3178"/>
                </a:lnTo>
                <a:lnTo>
                  <a:pt x="2060" y="3180"/>
                </a:lnTo>
                <a:lnTo>
                  <a:pt x="2060" y="3180"/>
                </a:lnTo>
                <a:lnTo>
                  <a:pt x="2060" y="3180"/>
                </a:lnTo>
                <a:lnTo>
                  <a:pt x="2058" y="3182"/>
                </a:lnTo>
                <a:lnTo>
                  <a:pt x="2058" y="3182"/>
                </a:lnTo>
                <a:lnTo>
                  <a:pt x="2056" y="3182"/>
                </a:lnTo>
                <a:lnTo>
                  <a:pt x="2056" y="3186"/>
                </a:lnTo>
                <a:lnTo>
                  <a:pt x="2056" y="3186"/>
                </a:lnTo>
                <a:lnTo>
                  <a:pt x="2054" y="3186"/>
                </a:lnTo>
                <a:lnTo>
                  <a:pt x="2054" y="3190"/>
                </a:lnTo>
                <a:lnTo>
                  <a:pt x="2052" y="3194"/>
                </a:lnTo>
                <a:lnTo>
                  <a:pt x="2052" y="3200"/>
                </a:lnTo>
                <a:lnTo>
                  <a:pt x="2052" y="3204"/>
                </a:lnTo>
                <a:lnTo>
                  <a:pt x="2050" y="3208"/>
                </a:lnTo>
                <a:lnTo>
                  <a:pt x="2048" y="3210"/>
                </a:lnTo>
                <a:lnTo>
                  <a:pt x="2048" y="3212"/>
                </a:lnTo>
                <a:lnTo>
                  <a:pt x="2046" y="3212"/>
                </a:lnTo>
                <a:lnTo>
                  <a:pt x="2044" y="3212"/>
                </a:lnTo>
                <a:lnTo>
                  <a:pt x="2044" y="3212"/>
                </a:lnTo>
                <a:lnTo>
                  <a:pt x="2038" y="3212"/>
                </a:lnTo>
                <a:lnTo>
                  <a:pt x="2032" y="3210"/>
                </a:lnTo>
                <a:lnTo>
                  <a:pt x="2026" y="3206"/>
                </a:lnTo>
                <a:lnTo>
                  <a:pt x="2018" y="3204"/>
                </a:lnTo>
                <a:lnTo>
                  <a:pt x="2012" y="3202"/>
                </a:lnTo>
                <a:lnTo>
                  <a:pt x="2004" y="3200"/>
                </a:lnTo>
                <a:lnTo>
                  <a:pt x="2000" y="3200"/>
                </a:lnTo>
                <a:lnTo>
                  <a:pt x="2000" y="3200"/>
                </a:lnTo>
                <a:lnTo>
                  <a:pt x="1998" y="3200"/>
                </a:lnTo>
                <a:lnTo>
                  <a:pt x="1996" y="3202"/>
                </a:lnTo>
                <a:lnTo>
                  <a:pt x="1992" y="3204"/>
                </a:lnTo>
                <a:lnTo>
                  <a:pt x="1988" y="3204"/>
                </a:lnTo>
                <a:lnTo>
                  <a:pt x="1984" y="3206"/>
                </a:lnTo>
                <a:lnTo>
                  <a:pt x="1980" y="3208"/>
                </a:lnTo>
                <a:lnTo>
                  <a:pt x="1976" y="3208"/>
                </a:lnTo>
                <a:lnTo>
                  <a:pt x="1972" y="3210"/>
                </a:lnTo>
                <a:lnTo>
                  <a:pt x="1970" y="3212"/>
                </a:lnTo>
                <a:lnTo>
                  <a:pt x="1960" y="3214"/>
                </a:lnTo>
                <a:lnTo>
                  <a:pt x="1952" y="3216"/>
                </a:lnTo>
                <a:lnTo>
                  <a:pt x="1936" y="3220"/>
                </a:lnTo>
                <a:lnTo>
                  <a:pt x="1918" y="3224"/>
                </a:lnTo>
                <a:lnTo>
                  <a:pt x="1910" y="3226"/>
                </a:lnTo>
                <a:lnTo>
                  <a:pt x="1900" y="3228"/>
                </a:lnTo>
                <a:lnTo>
                  <a:pt x="1900" y="3228"/>
                </a:lnTo>
                <a:lnTo>
                  <a:pt x="1898" y="3228"/>
                </a:lnTo>
                <a:lnTo>
                  <a:pt x="1898" y="3226"/>
                </a:lnTo>
                <a:lnTo>
                  <a:pt x="1896" y="3226"/>
                </a:lnTo>
                <a:lnTo>
                  <a:pt x="1896" y="3224"/>
                </a:lnTo>
                <a:lnTo>
                  <a:pt x="1896" y="3224"/>
                </a:lnTo>
                <a:lnTo>
                  <a:pt x="1896" y="3222"/>
                </a:lnTo>
                <a:lnTo>
                  <a:pt x="1894" y="3218"/>
                </a:lnTo>
                <a:lnTo>
                  <a:pt x="1894" y="3218"/>
                </a:lnTo>
                <a:lnTo>
                  <a:pt x="1894" y="3218"/>
                </a:lnTo>
                <a:lnTo>
                  <a:pt x="1894" y="3216"/>
                </a:lnTo>
                <a:lnTo>
                  <a:pt x="1894" y="3216"/>
                </a:lnTo>
                <a:lnTo>
                  <a:pt x="1894" y="3216"/>
                </a:lnTo>
                <a:lnTo>
                  <a:pt x="1892" y="3214"/>
                </a:lnTo>
                <a:lnTo>
                  <a:pt x="1890" y="3212"/>
                </a:lnTo>
                <a:lnTo>
                  <a:pt x="1890" y="3212"/>
                </a:lnTo>
                <a:lnTo>
                  <a:pt x="1890" y="3212"/>
                </a:lnTo>
                <a:lnTo>
                  <a:pt x="1890" y="3212"/>
                </a:lnTo>
                <a:lnTo>
                  <a:pt x="1890" y="3212"/>
                </a:lnTo>
                <a:lnTo>
                  <a:pt x="1888" y="3212"/>
                </a:lnTo>
                <a:lnTo>
                  <a:pt x="1886" y="3210"/>
                </a:lnTo>
                <a:lnTo>
                  <a:pt x="1884" y="3208"/>
                </a:lnTo>
                <a:lnTo>
                  <a:pt x="1882" y="3208"/>
                </a:lnTo>
                <a:lnTo>
                  <a:pt x="1880" y="3206"/>
                </a:lnTo>
                <a:lnTo>
                  <a:pt x="1878" y="3206"/>
                </a:lnTo>
                <a:lnTo>
                  <a:pt x="1878" y="3204"/>
                </a:lnTo>
                <a:lnTo>
                  <a:pt x="1876" y="3204"/>
                </a:lnTo>
                <a:lnTo>
                  <a:pt x="1876" y="3204"/>
                </a:lnTo>
                <a:lnTo>
                  <a:pt x="1874" y="3204"/>
                </a:lnTo>
                <a:lnTo>
                  <a:pt x="1872" y="3204"/>
                </a:lnTo>
                <a:lnTo>
                  <a:pt x="1866" y="3202"/>
                </a:lnTo>
                <a:lnTo>
                  <a:pt x="1862" y="3202"/>
                </a:lnTo>
                <a:lnTo>
                  <a:pt x="1858" y="3202"/>
                </a:lnTo>
                <a:lnTo>
                  <a:pt x="1852" y="3202"/>
                </a:lnTo>
                <a:lnTo>
                  <a:pt x="1848" y="3202"/>
                </a:lnTo>
                <a:lnTo>
                  <a:pt x="1844" y="3200"/>
                </a:lnTo>
                <a:lnTo>
                  <a:pt x="1842" y="3200"/>
                </a:lnTo>
                <a:lnTo>
                  <a:pt x="1840" y="3198"/>
                </a:lnTo>
                <a:lnTo>
                  <a:pt x="1838" y="3198"/>
                </a:lnTo>
                <a:lnTo>
                  <a:pt x="1838" y="3196"/>
                </a:lnTo>
                <a:lnTo>
                  <a:pt x="1836" y="3192"/>
                </a:lnTo>
                <a:lnTo>
                  <a:pt x="1834" y="3186"/>
                </a:lnTo>
                <a:lnTo>
                  <a:pt x="1834" y="3186"/>
                </a:lnTo>
                <a:lnTo>
                  <a:pt x="1834" y="3186"/>
                </a:lnTo>
                <a:lnTo>
                  <a:pt x="1832" y="3184"/>
                </a:lnTo>
                <a:lnTo>
                  <a:pt x="1832" y="3184"/>
                </a:lnTo>
                <a:lnTo>
                  <a:pt x="1832" y="3184"/>
                </a:lnTo>
                <a:lnTo>
                  <a:pt x="1830" y="3180"/>
                </a:lnTo>
                <a:lnTo>
                  <a:pt x="1828" y="3178"/>
                </a:lnTo>
                <a:lnTo>
                  <a:pt x="1826" y="3174"/>
                </a:lnTo>
                <a:lnTo>
                  <a:pt x="1824" y="3172"/>
                </a:lnTo>
                <a:lnTo>
                  <a:pt x="1822" y="3170"/>
                </a:lnTo>
                <a:lnTo>
                  <a:pt x="1822" y="3168"/>
                </a:lnTo>
                <a:lnTo>
                  <a:pt x="1820" y="3166"/>
                </a:lnTo>
                <a:lnTo>
                  <a:pt x="1818" y="3162"/>
                </a:lnTo>
                <a:lnTo>
                  <a:pt x="1818" y="3158"/>
                </a:lnTo>
                <a:lnTo>
                  <a:pt x="1818" y="3158"/>
                </a:lnTo>
                <a:lnTo>
                  <a:pt x="1816" y="3158"/>
                </a:lnTo>
                <a:lnTo>
                  <a:pt x="1816" y="3158"/>
                </a:lnTo>
                <a:lnTo>
                  <a:pt x="1816" y="3156"/>
                </a:lnTo>
                <a:lnTo>
                  <a:pt x="1814" y="3154"/>
                </a:lnTo>
                <a:lnTo>
                  <a:pt x="1814" y="3152"/>
                </a:lnTo>
                <a:lnTo>
                  <a:pt x="1810" y="3148"/>
                </a:lnTo>
                <a:lnTo>
                  <a:pt x="1808" y="3146"/>
                </a:lnTo>
                <a:lnTo>
                  <a:pt x="1806" y="3144"/>
                </a:lnTo>
                <a:lnTo>
                  <a:pt x="1804" y="3142"/>
                </a:lnTo>
                <a:lnTo>
                  <a:pt x="1804" y="3142"/>
                </a:lnTo>
                <a:lnTo>
                  <a:pt x="1802" y="3138"/>
                </a:lnTo>
                <a:lnTo>
                  <a:pt x="1802" y="3136"/>
                </a:lnTo>
                <a:lnTo>
                  <a:pt x="1800" y="3132"/>
                </a:lnTo>
                <a:lnTo>
                  <a:pt x="1798" y="3126"/>
                </a:lnTo>
                <a:lnTo>
                  <a:pt x="1796" y="3122"/>
                </a:lnTo>
                <a:lnTo>
                  <a:pt x="1796" y="3122"/>
                </a:lnTo>
                <a:lnTo>
                  <a:pt x="1796" y="3122"/>
                </a:lnTo>
                <a:lnTo>
                  <a:pt x="1794" y="3118"/>
                </a:lnTo>
                <a:lnTo>
                  <a:pt x="1794" y="3118"/>
                </a:lnTo>
                <a:lnTo>
                  <a:pt x="1792" y="3118"/>
                </a:lnTo>
                <a:lnTo>
                  <a:pt x="1790" y="3116"/>
                </a:lnTo>
                <a:lnTo>
                  <a:pt x="1788" y="3114"/>
                </a:lnTo>
                <a:lnTo>
                  <a:pt x="1788" y="3114"/>
                </a:lnTo>
                <a:lnTo>
                  <a:pt x="1788" y="3112"/>
                </a:lnTo>
                <a:lnTo>
                  <a:pt x="1784" y="3112"/>
                </a:lnTo>
                <a:lnTo>
                  <a:pt x="1780" y="3110"/>
                </a:lnTo>
                <a:lnTo>
                  <a:pt x="1778" y="3108"/>
                </a:lnTo>
                <a:lnTo>
                  <a:pt x="1774" y="3106"/>
                </a:lnTo>
                <a:lnTo>
                  <a:pt x="1772" y="3104"/>
                </a:lnTo>
                <a:lnTo>
                  <a:pt x="1770" y="3102"/>
                </a:lnTo>
                <a:lnTo>
                  <a:pt x="1772" y="3102"/>
                </a:lnTo>
                <a:lnTo>
                  <a:pt x="1768" y="3096"/>
                </a:lnTo>
                <a:lnTo>
                  <a:pt x="1766" y="3090"/>
                </a:lnTo>
                <a:lnTo>
                  <a:pt x="1766" y="3090"/>
                </a:lnTo>
                <a:lnTo>
                  <a:pt x="1766" y="3084"/>
                </a:lnTo>
                <a:lnTo>
                  <a:pt x="1766" y="3076"/>
                </a:lnTo>
                <a:lnTo>
                  <a:pt x="1768" y="3068"/>
                </a:lnTo>
                <a:lnTo>
                  <a:pt x="1768" y="3068"/>
                </a:lnTo>
                <a:lnTo>
                  <a:pt x="1766" y="3066"/>
                </a:lnTo>
                <a:lnTo>
                  <a:pt x="1766" y="3062"/>
                </a:lnTo>
                <a:lnTo>
                  <a:pt x="1764" y="3060"/>
                </a:lnTo>
                <a:lnTo>
                  <a:pt x="1762" y="3058"/>
                </a:lnTo>
                <a:lnTo>
                  <a:pt x="1760" y="3056"/>
                </a:lnTo>
                <a:lnTo>
                  <a:pt x="1758" y="3054"/>
                </a:lnTo>
                <a:lnTo>
                  <a:pt x="1758" y="3052"/>
                </a:lnTo>
                <a:lnTo>
                  <a:pt x="1756" y="3050"/>
                </a:lnTo>
                <a:lnTo>
                  <a:pt x="1754" y="3048"/>
                </a:lnTo>
                <a:lnTo>
                  <a:pt x="1750" y="3040"/>
                </a:lnTo>
                <a:lnTo>
                  <a:pt x="1750" y="3040"/>
                </a:lnTo>
                <a:lnTo>
                  <a:pt x="1748" y="3030"/>
                </a:lnTo>
                <a:lnTo>
                  <a:pt x="1744" y="3022"/>
                </a:lnTo>
                <a:lnTo>
                  <a:pt x="1744" y="3010"/>
                </a:lnTo>
                <a:lnTo>
                  <a:pt x="1742" y="3000"/>
                </a:lnTo>
                <a:lnTo>
                  <a:pt x="1742" y="2990"/>
                </a:lnTo>
                <a:lnTo>
                  <a:pt x="1740" y="2980"/>
                </a:lnTo>
                <a:lnTo>
                  <a:pt x="1740" y="2972"/>
                </a:lnTo>
                <a:lnTo>
                  <a:pt x="1742" y="2964"/>
                </a:lnTo>
                <a:lnTo>
                  <a:pt x="1744" y="2956"/>
                </a:lnTo>
                <a:lnTo>
                  <a:pt x="1744" y="2948"/>
                </a:lnTo>
                <a:lnTo>
                  <a:pt x="1746" y="2940"/>
                </a:lnTo>
                <a:lnTo>
                  <a:pt x="1746" y="2932"/>
                </a:lnTo>
                <a:lnTo>
                  <a:pt x="1746" y="2926"/>
                </a:lnTo>
                <a:lnTo>
                  <a:pt x="1748" y="2918"/>
                </a:lnTo>
                <a:lnTo>
                  <a:pt x="1750" y="2912"/>
                </a:lnTo>
                <a:lnTo>
                  <a:pt x="1752" y="2912"/>
                </a:lnTo>
                <a:lnTo>
                  <a:pt x="1754" y="2912"/>
                </a:lnTo>
                <a:lnTo>
                  <a:pt x="1754" y="2912"/>
                </a:lnTo>
                <a:lnTo>
                  <a:pt x="1754" y="2912"/>
                </a:lnTo>
                <a:lnTo>
                  <a:pt x="1756" y="2912"/>
                </a:lnTo>
                <a:lnTo>
                  <a:pt x="1756" y="2912"/>
                </a:lnTo>
                <a:lnTo>
                  <a:pt x="1756" y="2910"/>
                </a:lnTo>
                <a:lnTo>
                  <a:pt x="1758" y="2910"/>
                </a:lnTo>
                <a:lnTo>
                  <a:pt x="1758" y="2910"/>
                </a:lnTo>
                <a:lnTo>
                  <a:pt x="1758" y="2910"/>
                </a:lnTo>
                <a:lnTo>
                  <a:pt x="1760" y="2908"/>
                </a:lnTo>
                <a:lnTo>
                  <a:pt x="1760" y="2908"/>
                </a:lnTo>
                <a:lnTo>
                  <a:pt x="1760" y="2908"/>
                </a:lnTo>
                <a:lnTo>
                  <a:pt x="1760" y="2906"/>
                </a:lnTo>
                <a:lnTo>
                  <a:pt x="1760" y="2906"/>
                </a:lnTo>
                <a:lnTo>
                  <a:pt x="1760" y="2906"/>
                </a:lnTo>
                <a:lnTo>
                  <a:pt x="1762" y="2902"/>
                </a:lnTo>
                <a:lnTo>
                  <a:pt x="1762" y="2900"/>
                </a:lnTo>
                <a:lnTo>
                  <a:pt x="1762" y="2896"/>
                </a:lnTo>
                <a:lnTo>
                  <a:pt x="1762" y="2896"/>
                </a:lnTo>
                <a:lnTo>
                  <a:pt x="1762" y="2894"/>
                </a:lnTo>
                <a:lnTo>
                  <a:pt x="1760" y="2894"/>
                </a:lnTo>
                <a:lnTo>
                  <a:pt x="1756" y="2892"/>
                </a:lnTo>
                <a:lnTo>
                  <a:pt x="1754" y="2890"/>
                </a:lnTo>
                <a:lnTo>
                  <a:pt x="1752" y="2890"/>
                </a:lnTo>
                <a:lnTo>
                  <a:pt x="1750" y="2888"/>
                </a:lnTo>
                <a:lnTo>
                  <a:pt x="1750" y="2886"/>
                </a:lnTo>
                <a:lnTo>
                  <a:pt x="1750" y="2884"/>
                </a:lnTo>
                <a:lnTo>
                  <a:pt x="1752" y="2880"/>
                </a:lnTo>
                <a:lnTo>
                  <a:pt x="1752" y="2876"/>
                </a:lnTo>
                <a:lnTo>
                  <a:pt x="1752" y="2876"/>
                </a:lnTo>
                <a:lnTo>
                  <a:pt x="1752" y="2876"/>
                </a:lnTo>
                <a:lnTo>
                  <a:pt x="1752" y="2876"/>
                </a:lnTo>
                <a:lnTo>
                  <a:pt x="1754" y="2878"/>
                </a:lnTo>
                <a:lnTo>
                  <a:pt x="1754" y="2878"/>
                </a:lnTo>
                <a:lnTo>
                  <a:pt x="1754" y="2878"/>
                </a:lnTo>
                <a:lnTo>
                  <a:pt x="1754" y="2880"/>
                </a:lnTo>
                <a:lnTo>
                  <a:pt x="1754" y="2880"/>
                </a:lnTo>
                <a:lnTo>
                  <a:pt x="1756" y="2880"/>
                </a:lnTo>
                <a:lnTo>
                  <a:pt x="1758" y="2882"/>
                </a:lnTo>
                <a:lnTo>
                  <a:pt x="1758" y="2882"/>
                </a:lnTo>
                <a:lnTo>
                  <a:pt x="1758" y="2882"/>
                </a:lnTo>
                <a:lnTo>
                  <a:pt x="1760" y="2882"/>
                </a:lnTo>
                <a:lnTo>
                  <a:pt x="1764" y="2884"/>
                </a:lnTo>
                <a:lnTo>
                  <a:pt x="1764" y="2884"/>
                </a:lnTo>
                <a:lnTo>
                  <a:pt x="1766" y="2884"/>
                </a:lnTo>
                <a:lnTo>
                  <a:pt x="1766" y="2882"/>
                </a:lnTo>
                <a:lnTo>
                  <a:pt x="1768" y="2878"/>
                </a:lnTo>
                <a:lnTo>
                  <a:pt x="1770" y="2874"/>
                </a:lnTo>
                <a:lnTo>
                  <a:pt x="1774" y="2866"/>
                </a:lnTo>
                <a:lnTo>
                  <a:pt x="1778" y="2858"/>
                </a:lnTo>
                <a:lnTo>
                  <a:pt x="1778" y="2854"/>
                </a:lnTo>
                <a:lnTo>
                  <a:pt x="1780" y="2850"/>
                </a:lnTo>
                <a:lnTo>
                  <a:pt x="1782" y="2848"/>
                </a:lnTo>
                <a:lnTo>
                  <a:pt x="1782" y="2848"/>
                </a:lnTo>
                <a:lnTo>
                  <a:pt x="1782" y="2848"/>
                </a:lnTo>
                <a:lnTo>
                  <a:pt x="1782" y="2846"/>
                </a:lnTo>
                <a:lnTo>
                  <a:pt x="1782" y="2846"/>
                </a:lnTo>
                <a:lnTo>
                  <a:pt x="1782" y="2846"/>
                </a:lnTo>
                <a:lnTo>
                  <a:pt x="1782" y="2844"/>
                </a:lnTo>
                <a:lnTo>
                  <a:pt x="1782" y="2844"/>
                </a:lnTo>
                <a:lnTo>
                  <a:pt x="1782" y="2842"/>
                </a:lnTo>
                <a:lnTo>
                  <a:pt x="1782" y="2840"/>
                </a:lnTo>
                <a:lnTo>
                  <a:pt x="1782" y="2840"/>
                </a:lnTo>
                <a:lnTo>
                  <a:pt x="1782" y="2840"/>
                </a:lnTo>
                <a:lnTo>
                  <a:pt x="1780" y="2838"/>
                </a:lnTo>
                <a:lnTo>
                  <a:pt x="1780" y="2838"/>
                </a:lnTo>
                <a:lnTo>
                  <a:pt x="1780" y="2838"/>
                </a:lnTo>
                <a:lnTo>
                  <a:pt x="1782" y="2836"/>
                </a:lnTo>
                <a:lnTo>
                  <a:pt x="1782" y="2836"/>
                </a:lnTo>
                <a:lnTo>
                  <a:pt x="1782" y="2836"/>
                </a:lnTo>
                <a:lnTo>
                  <a:pt x="1780" y="2832"/>
                </a:lnTo>
                <a:lnTo>
                  <a:pt x="1780" y="2832"/>
                </a:lnTo>
                <a:lnTo>
                  <a:pt x="1780" y="2830"/>
                </a:lnTo>
                <a:lnTo>
                  <a:pt x="1778" y="2822"/>
                </a:lnTo>
                <a:lnTo>
                  <a:pt x="1774" y="2814"/>
                </a:lnTo>
                <a:lnTo>
                  <a:pt x="1770" y="2806"/>
                </a:lnTo>
                <a:lnTo>
                  <a:pt x="1768" y="2798"/>
                </a:lnTo>
                <a:lnTo>
                  <a:pt x="1766" y="2796"/>
                </a:lnTo>
                <a:lnTo>
                  <a:pt x="1766" y="2792"/>
                </a:lnTo>
                <a:lnTo>
                  <a:pt x="1766" y="2788"/>
                </a:lnTo>
                <a:lnTo>
                  <a:pt x="1766" y="2786"/>
                </a:lnTo>
                <a:lnTo>
                  <a:pt x="1766" y="2780"/>
                </a:lnTo>
                <a:lnTo>
                  <a:pt x="1768" y="2776"/>
                </a:lnTo>
                <a:lnTo>
                  <a:pt x="1772" y="2770"/>
                </a:lnTo>
                <a:lnTo>
                  <a:pt x="1774" y="2764"/>
                </a:lnTo>
                <a:lnTo>
                  <a:pt x="1780" y="2756"/>
                </a:lnTo>
                <a:lnTo>
                  <a:pt x="1784" y="2750"/>
                </a:lnTo>
                <a:lnTo>
                  <a:pt x="1786" y="2746"/>
                </a:lnTo>
                <a:lnTo>
                  <a:pt x="1790" y="2744"/>
                </a:lnTo>
                <a:lnTo>
                  <a:pt x="1792" y="2740"/>
                </a:lnTo>
                <a:lnTo>
                  <a:pt x="1796" y="2738"/>
                </a:lnTo>
                <a:lnTo>
                  <a:pt x="1800" y="2734"/>
                </a:lnTo>
                <a:lnTo>
                  <a:pt x="1804" y="2730"/>
                </a:lnTo>
                <a:lnTo>
                  <a:pt x="1808" y="2726"/>
                </a:lnTo>
                <a:lnTo>
                  <a:pt x="1814" y="2722"/>
                </a:lnTo>
                <a:lnTo>
                  <a:pt x="1818" y="2718"/>
                </a:lnTo>
                <a:lnTo>
                  <a:pt x="1822" y="2716"/>
                </a:lnTo>
                <a:lnTo>
                  <a:pt x="1824" y="2714"/>
                </a:lnTo>
                <a:lnTo>
                  <a:pt x="1828" y="2712"/>
                </a:lnTo>
                <a:lnTo>
                  <a:pt x="1832" y="2710"/>
                </a:lnTo>
                <a:lnTo>
                  <a:pt x="1842" y="2704"/>
                </a:lnTo>
                <a:lnTo>
                  <a:pt x="1852" y="2700"/>
                </a:lnTo>
                <a:lnTo>
                  <a:pt x="1860" y="2694"/>
                </a:lnTo>
                <a:lnTo>
                  <a:pt x="1868" y="2688"/>
                </a:lnTo>
                <a:lnTo>
                  <a:pt x="1872" y="2686"/>
                </a:lnTo>
                <a:lnTo>
                  <a:pt x="1876" y="2682"/>
                </a:lnTo>
                <a:lnTo>
                  <a:pt x="1878" y="2680"/>
                </a:lnTo>
                <a:lnTo>
                  <a:pt x="1882" y="2678"/>
                </a:lnTo>
                <a:lnTo>
                  <a:pt x="1882" y="2678"/>
                </a:lnTo>
                <a:lnTo>
                  <a:pt x="1882" y="2678"/>
                </a:lnTo>
                <a:lnTo>
                  <a:pt x="1882" y="2676"/>
                </a:lnTo>
                <a:lnTo>
                  <a:pt x="1882" y="2676"/>
                </a:lnTo>
                <a:lnTo>
                  <a:pt x="1882" y="2676"/>
                </a:lnTo>
                <a:lnTo>
                  <a:pt x="1884" y="2674"/>
                </a:lnTo>
                <a:lnTo>
                  <a:pt x="1884" y="2674"/>
                </a:lnTo>
                <a:lnTo>
                  <a:pt x="1884" y="2674"/>
                </a:lnTo>
                <a:lnTo>
                  <a:pt x="1884" y="2670"/>
                </a:lnTo>
                <a:lnTo>
                  <a:pt x="1884" y="2668"/>
                </a:lnTo>
                <a:lnTo>
                  <a:pt x="1884" y="2664"/>
                </a:lnTo>
                <a:lnTo>
                  <a:pt x="1882" y="2660"/>
                </a:lnTo>
                <a:lnTo>
                  <a:pt x="1882" y="2656"/>
                </a:lnTo>
                <a:lnTo>
                  <a:pt x="1884" y="2658"/>
                </a:lnTo>
                <a:lnTo>
                  <a:pt x="1884" y="2658"/>
                </a:lnTo>
                <a:lnTo>
                  <a:pt x="1884" y="2658"/>
                </a:lnTo>
                <a:lnTo>
                  <a:pt x="1886" y="2660"/>
                </a:lnTo>
                <a:lnTo>
                  <a:pt x="1886" y="2660"/>
                </a:lnTo>
                <a:lnTo>
                  <a:pt x="1886" y="2660"/>
                </a:lnTo>
                <a:lnTo>
                  <a:pt x="1888" y="2660"/>
                </a:lnTo>
                <a:lnTo>
                  <a:pt x="1890" y="2660"/>
                </a:lnTo>
                <a:lnTo>
                  <a:pt x="1892" y="2660"/>
                </a:lnTo>
                <a:lnTo>
                  <a:pt x="1896" y="2660"/>
                </a:lnTo>
                <a:lnTo>
                  <a:pt x="1906" y="2658"/>
                </a:lnTo>
                <a:lnTo>
                  <a:pt x="1916" y="2656"/>
                </a:lnTo>
                <a:lnTo>
                  <a:pt x="1924" y="2654"/>
                </a:lnTo>
                <a:lnTo>
                  <a:pt x="1930" y="2654"/>
                </a:lnTo>
                <a:lnTo>
                  <a:pt x="1936" y="2652"/>
                </a:lnTo>
                <a:lnTo>
                  <a:pt x="1942" y="2652"/>
                </a:lnTo>
                <a:lnTo>
                  <a:pt x="1946" y="2652"/>
                </a:lnTo>
                <a:lnTo>
                  <a:pt x="1952" y="2652"/>
                </a:lnTo>
                <a:lnTo>
                  <a:pt x="1960" y="2652"/>
                </a:lnTo>
                <a:lnTo>
                  <a:pt x="1968" y="2654"/>
                </a:lnTo>
                <a:lnTo>
                  <a:pt x="1972" y="2656"/>
                </a:lnTo>
                <a:lnTo>
                  <a:pt x="1976" y="2656"/>
                </a:lnTo>
                <a:lnTo>
                  <a:pt x="1982" y="2658"/>
                </a:lnTo>
                <a:lnTo>
                  <a:pt x="1988" y="2660"/>
                </a:lnTo>
                <a:lnTo>
                  <a:pt x="1988" y="2660"/>
                </a:lnTo>
                <a:lnTo>
                  <a:pt x="1988" y="2660"/>
                </a:lnTo>
                <a:lnTo>
                  <a:pt x="1990" y="2662"/>
                </a:lnTo>
                <a:lnTo>
                  <a:pt x="1994" y="2662"/>
                </a:lnTo>
                <a:lnTo>
                  <a:pt x="1996" y="2662"/>
                </a:lnTo>
                <a:lnTo>
                  <a:pt x="1998" y="2662"/>
                </a:lnTo>
                <a:lnTo>
                  <a:pt x="2002" y="2664"/>
                </a:lnTo>
                <a:lnTo>
                  <a:pt x="2004" y="2666"/>
                </a:lnTo>
                <a:lnTo>
                  <a:pt x="2006" y="2668"/>
                </a:lnTo>
                <a:lnTo>
                  <a:pt x="2006" y="2670"/>
                </a:lnTo>
                <a:lnTo>
                  <a:pt x="2006" y="2670"/>
                </a:lnTo>
                <a:lnTo>
                  <a:pt x="2008" y="2670"/>
                </a:lnTo>
                <a:lnTo>
                  <a:pt x="2008" y="2670"/>
                </a:lnTo>
                <a:lnTo>
                  <a:pt x="2008" y="2670"/>
                </a:lnTo>
                <a:lnTo>
                  <a:pt x="2010" y="2670"/>
                </a:lnTo>
                <a:lnTo>
                  <a:pt x="2012" y="2670"/>
                </a:lnTo>
                <a:lnTo>
                  <a:pt x="2012" y="2670"/>
                </a:lnTo>
                <a:lnTo>
                  <a:pt x="2014" y="2668"/>
                </a:lnTo>
                <a:lnTo>
                  <a:pt x="2014" y="2668"/>
                </a:lnTo>
                <a:lnTo>
                  <a:pt x="2014" y="2668"/>
                </a:lnTo>
                <a:lnTo>
                  <a:pt x="2014" y="2666"/>
                </a:lnTo>
                <a:lnTo>
                  <a:pt x="2014" y="2666"/>
                </a:lnTo>
                <a:lnTo>
                  <a:pt x="2014" y="2666"/>
                </a:lnTo>
                <a:lnTo>
                  <a:pt x="2016" y="2664"/>
                </a:lnTo>
                <a:lnTo>
                  <a:pt x="2016" y="2662"/>
                </a:lnTo>
                <a:lnTo>
                  <a:pt x="2016" y="2662"/>
                </a:lnTo>
                <a:lnTo>
                  <a:pt x="2014" y="2656"/>
                </a:lnTo>
                <a:lnTo>
                  <a:pt x="2014" y="2652"/>
                </a:lnTo>
                <a:lnTo>
                  <a:pt x="2014" y="2648"/>
                </a:lnTo>
                <a:lnTo>
                  <a:pt x="2014" y="2646"/>
                </a:lnTo>
                <a:lnTo>
                  <a:pt x="2016" y="2648"/>
                </a:lnTo>
                <a:lnTo>
                  <a:pt x="2016" y="2648"/>
                </a:lnTo>
                <a:lnTo>
                  <a:pt x="2018" y="2650"/>
                </a:lnTo>
                <a:lnTo>
                  <a:pt x="2022" y="2652"/>
                </a:lnTo>
                <a:lnTo>
                  <a:pt x="2026" y="2656"/>
                </a:lnTo>
                <a:lnTo>
                  <a:pt x="2028" y="2660"/>
                </a:lnTo>
                <a:lnTo>
                  <a:pt x="2032" y="2662"/>
                </a:lnTo>
                <a:lnTo>
                  <a:pt x="2034" y="2664"/>
                </a:lnTo>
                <a:lnTo>
                  <a:pt x="2036" y="2666"/>
                </a:lnTo>
                <a:lnTo>
                  <a:pt x="2036" y="2668"/>
                </a:lnTo>
                <a:lnTo>
                  <a:pt x="2036" y="2670"/>
                </a:lnTo>
                <a:lnTo>
                  <a:pt x="2036" y="2672"/>
                </a:lnTo>
                <a:lnTo>
                  <a:pt x="2038" y="2672"/>
                </a:lnTo>
                <a:lnTo>
                  <a:pt x="2038" y="2672"/>
                </a:lnTo>
                <a:lnTo>
                  <a:pt x="2038" y="2674"/>
                </a:lnTo>
                <a:lnTo>
                  <a:pt x="2038" y="2674"/>
                </a:lnTo>
                <a:lnTo>
                  <a:pt x="2038" y="2674"/>
                </a:lnTo>
                <a:lnTo>
                  <a:pt x="2038" y="2676"/>
                </a:lnTo>
                <a:lnTo>
                  <a:pt x="2040" y="2676"/>
                </a:lnTo>
                <a:lnTo>
                  <a:pt x="2040" y="2676"/>
                </a:lnTo>
                <a:lnTo>
                  <a:pt x="2040" y="2678"/>
                </a:lnTo>
                <a:lnTo>
                  <a:pt x="2044" y="2678"/>
                </a:lnTo>
                <a:lnTo>
                  <a:pt x="2044" y="2678"/>
                </a:lnTo>
                <a:lnTo>
                  <a:pt x="2044" y="2678"/>
                </a:lnTo>
                <a:lnTo>
                  <a:pt x="2048" y="2680"/>
                </a:lnTo>
                <a:lnTo>
                  <a:pt x="2048" y="2680"/>
                </a:lnTo>
                <a:lnTo>
                  <a:pt x="2052" y="2678"/>
                </a:lnTo>
                <a:lnTo>
                  <a:pt x="2058" y="2678"/>
                </a:lnTo>
                <a:lnTo>
                  <a:pt x="2062" y="2678"/>
                </a:lnTo>
                <a:lnTo>
                  <a:pt x="2068" y="2676"/>
                </a:lnTo>
                <a:lnTo>
                  <a:pt x="2072" y="2676"/>
                </a:lnTo>
                <a:lnTo>
                  <a:pt x="2076" y="2676"/>
                </a:lnTo>
                <a:lnTo>
                  <a:pt x="2080" y="2676"/>
                </a:lnTo>
                <a:lnTo>
                  <a:pt x="2084" y="2676"/>
                </a:lnTo>
                <a:lnTo>
                  <a:pt x="2088" y="2674"/>
                </a:lnTo>
                <a:lnTo>
                  <a:pt x="2094" y="2674"/>
                </a:lnTo>
                <a:lnTo>
                  <a:pt x="2098" y="2672"/>
                </a:lnTo>
                <a:lnTo>
                  <a:pt x="2104" y="2672"/>
                </a:lnTo>
                <a:lnTo>
                  <a:pt x="2108" y="2672"/>
                </a:lnTo>
                <a:lnTo>
                  <a:pt x="2110" y="2674"/>
                </a:lnTo>
                <a:lnTo>
                  <a:pt x="2118" y="2674"/>
                </a:lnTo>
                <a:lnTo>
                  <a:pt x="2120" y="2676"/>
                </a:lnTo>
                <a:lnTo>
                  <a:pt x="2124" y="2676"/>
                </a:lnTo>
                <a:lnTo>
                  <a:pt x="2126" y="2676"/>
                </a:lnTo>
                <a:lnTo>
                  <a:pt x="2128" y="2676"/>
                </a:lnTo>
                <a:lnTo>
                  <a:pt x="2130" y="2676"/>
                </a:lnTo>
                <a:lnTo>
                  <a:pt x="2130" y="2676"/>
                </a:lnTo>
                <a:lnTo>
                  <a:pt x="2130" y="2676"/>
                </a:lnTo>
                <a:lnTo>
                  <a:pt x="2132" y="2674"/>
                </a:lnTo>
                <a:lnTo>
                  <a:pt x="2132" y="2674"/>
                </a:lnTo>
                <a:lnTo>
                  <a:pt x="2132" y="2674"/>
                </a:lnTo>
                <a:lnTo>
                  <a:pt x="2134" y="2674"/>
                </a:lnTo>
                <a:lnTo>
                  <a:pt x="2134" y="2674"/>
                </a:lnTo>
                <a:lnTo>
                  <a:pt x="2134" y="2674"/>
                </a:lnTo>
                <a:lnTo>
                  <a:pt x="2138" y="2670"/>
                </a:lnTo>
                <a:lnTo>
                  <a:pt x="2138" y="2670"/>
                </a:lnTo>
                <a:lnTo>
                  <a:pt x="2138" y="2670"/>
                </a:lnTo>
                <a:lnTo>
                  <a:pt x="2140" y="2668"/>
                </a:lnTo>
                <a:lnTo>
                  <a:pt x="2140" y="2668"/>
                </a:lnTo>
                <a:lnTo>
                  <a:pt x="2140" y="2668"/>
                </a:lnTo>
                <a:lnTo>
                  <a:pt x="2140" y="2666"/>
                </a:lnTo>
                <a:lnTo>
                  <a:pt x="2140" y="2666"/>
                </a:lnTo>
                <a:lnTo>
                  <a:pt x="2140" y="2666"/>
                </a:lnTo>
                <a:lnTo>
                  <a:pt x="2140" y="2664"/>
                </a:lnTo>
                <a:lnTo>
                  <a:pt x="2140" y="2664"/>
                </a:lnTo>
                <a:lnTo>
                  <a:pt x="2140" y="2662"/>
                </a:lnTo>
                <a:lnTo>
                  <a:pt x="2140" y="2662"/>
                </a:lnTo>
                <a:lnTo>
                  <a:pt x="2140" y="2662"/>
                </a:lnTo>
                <a:lnTo>
                  <a:pt x="2138" y="2660"/>
                </a:lnTo>
                <a:lnTo>
                  <a:pt x="2136" y="2660"/>
                </a:lnTo>
                <a:lnTo>
                  <a:pt x="2136" y="2660"/>
                </a:lnTo>
                <a:lnTo>
                  <a:pt x="2134" y="2660"/>
                </a:lnTo>
                <a:lnTo>
                  <a:pt x="2130" y="2662"/>
                </a:lnTo>
                <a:lnTo>
                  <a:pt x="2128" y="2662"/>
                </a:lnTo>
                <a:lnTo>
                  <a:pt x="2124" y="2662"/>
                </a:lnTo>
                <a:lnTo>
                  <a:pt x="2122" y="2662"/>
                </a:lnTo>
                <a:lnTo>
                  <a:pt x="2120" y="2662"/>
                </a:lnTo>
                <a:lnTo>
                  <a:pt x="2120" y="2662"/>
                </a:lnTo>
                <a:lnTo>
                  <a:pt x="2118" y="2662"/>
                </a:lnTo>
                <a:lnTo>
                  <a:pt x="2118" y="2660"/>
                </a:lnTo>
                <a:lnTo>
                  <a:pt x="2118" y="2656"/>
                </a:lnTo>
                <a:lnTo>
                  <a:pt x="2118" y="2652"/>
                </a:lnTo>
                <a:lnTo>
                  <a:pt x="2120" y="2648"/>
                </a:lnTo>
                <a:lnTo>
                  <a:pt x="2120" y="2648"/>
                </a:lnTo>
                <a:lnTo>
                  <a:pt x="2120" y="2646"/>
                </a:lnTo>
                <a:lnTo>
                  <a:pt x="2124" y="2644"/>
                </a:lnTo>
                <a:lnTo>
                  <a:pt x="2128" y="2640"/>
                </a:lnTo>
                <a:lnTo>
                  <a:pt x="2130" y="2640"/>
                </a:lnTo>
                <a:lnTo>
                  <a:pt x="2130" y="2640"/>
                </a:lnTo>
                <a:lnTo>
                  <a:pt x="2130" y="2638"/>
                </a:lnTo>
                <a:lnTo>
                  <a:pt x="2130" y="2638"/>
                </a:lnTo>
                <a:lnTo>
                  <a:pt x="2130" y="2638"/>
                </a:lnTo>
                <a:lnTo>
                  <a:pt x="2130" y="2636"/>
                </a:lnTo>
                <a:lnTo>
                  <a:pt x="2132" y="2636"/>
                </a:lnTo>
                <a:lnTo>
                  <a:pt x="2132" y="2632"/>
                </a:lnTo>
                <a:lnTo>
                  <a:pt x="2134" y="2628"/>
                </a:lnTo>
                <a:lnTo>
                  <a:pt x="2134" y="2628"/>
                </a:lnTo>
                <a:lnTo>
                  <a:pt x="2134" y="2628"/>
                </a:lnTo>
                <a:lnTo>
                  <a:pt x="2134" y="2626"/>
                </a:lnTo>
                <a:lnTo>
                  <a:pt x="2134" y="2626"/>
                </a:lnTo>
                <a:lnTo>
                  <a:pt x="2134" y="2626"/>
                </a:lnTo>
                <a:lnTo>
                  <a:pt x="2134" y="2624"/>
                </a:lnTo>
                <a:lnTo>
                  <a:pt x="2134" y="2624"/>
                </a:lnTo>
                <a:lnTo>
                  <a:pt x="2132" y="2624"/>
                </a:lnTo>
                <a:lnTo>
                  <a:pt x="2132" y="2622"/>
                </a:lnTo>
                <a:lnTo>
                  <a:pt x="2132" y="2622"/>
                </a:lnTo>
                <a:lnTo>
                  <a:pt x="2130" y="2622"/>
                </a:lnTo>
                <a:lnTo>
                  <a:pt x="2130" y="2622"/>
                </a:lnTo>
                <a:lnTo>
                  <a:pt x="2130" y="2622"/>
                </a:lnTo>
                <a:lnTo>
                  <a:pt x="2128" y="2622"/>
                </a:lnTo>
                <a:lnTo>
                  <a:pt x="2126" y="2622"/>
                </a:lnTo>
                <a:lnTo>
                  <a:pt x="2126" y="2622"/>
                </a:lnTo>
                <a:lnTo>
                  <a:pt x="2126" y="2622"/>
                </a:lnTo>
                <a:lnTo>
                  <a:pt x="2122" y="2622"/>
                </a:lnTo>
                <a:lnTo>
                  <a:pt x="2118" y="2624"/>
                </a:lnTo>
                <a:lnTo>
                  <a:pt x="2114" y="2626"/>
                </a:lnTo>
                <a:lnTo>
                  <a:pt x="2110" y="2628"/>
                </a:lnTo>
                <a:lnTo>
                  <a:pt x="2108" y="2630"/>
                </a:lnTo>
                <a:lnTo>
                  <a:pt x="2110" y="2628"/>
                </a:lnTo>
                <a:lnTo>
                  <a:pt x="2112" y="2624"/>
                </a:lnTo>
                <a:lnTo>
                  <a:pt x="2112" y="2622"/>
                </a:lnTo>
                <a:lnTo>
                  <a:pt x="2112" y="2622"/>
                </a:lnTo>
                <a:lnTo>
                  <a:pt x="2112" y="2622"/>
                </a:lnTo>
                <a:lnTo>
                  <a:pt x="2112" y="2620"/>
                </a:lnTo>
                <a:lnTo>
                  <a:pt x="2112" y="2620"/>
                </a:lnTo>
                <a:lnTo>
                  <a:pt x="2112" y="2618"/>
                </a:lnTo>
                <a:lnTo>
                  <a:pt x="2112" y="2618"/>
                </a:lnTo>
                <a:lnTo>
                  <a:pt x="2112" y="2618"/>
                </a:lnTo>
                <a:lnTo>
                  <a:pt x="2112" y="2618"/>
                </a:lnTo>
                <a:lnTo>
                  <a:pt x="2112" y="2616"/>
                </a:lnTo>
                <a:lnTo>
                  <a:pt x="2112" y="2616"/>
                </a:lnTo>
                <a:lnTo>
                  <a:pt x="2114" y="2616"/>
                </a:lnTo>
                <a:lnTo>
                  <a:pt x="2114" y="2616"/>
                </a:lnTo>
                <a:lnTo>
                  <a:pt x="2116" y="2616"/>
                </a:lnTo>
                <a:lnTo>
                  <a:pt x="2122" y="2616"/>
                </a:lnTo>
                <a:lnTo>
                  <a:pt x="2124" y="2616"/>
                </a:lnTo>
                <a:lnTo>
                  <a:pt x="2126" y="2616"/>
                </a:lnTo>
                <a:lnTo>
                  <a:pt x="2130" y="2616"/>
                </a:lnTo>
                <a:lnTo>
                  <a:pt x="2134" y="2616"/>
                </a:lnTo>
                <a:lnTo>
                  <a:pt x="2140" y="2616"/>
                </a:lnTo>
                <a:lnTo>
                  <a:pt x="2146" y="2614"/>
                </a:lnTo>
                <a:lnTo>
                  <a:pt x="2152" y="2614"/>
                </a:lnTo>
                <a:lnTo>
                  <a:pt x="2158" y="2614"/>
                </a:lnTo>
                <a:lnTo>
                  <a:pt x="2162" y="2614"/>
                </a:lnTo>
                <a:lnTo>
                  <a:pt x="2166" y="2612"/>
                </a:lnTo>
                <a:lnTo>
                  <a:pt x="2166" y="2612"/>
                </a:lnTo>
                <a:lnTo>
                  <a:pt x="2166" y="2612"/>
                </a:lnTo>
                <a:lnTo>
                  <a:pt x="2170" y="2610"/>
                </a:lnTo>
                <a:lnTo>
                  <a:pt x="2170" y="2610"/>
                </a:lnTo>
                <a:lnTo>
                  <a:pt x="2170" y="2610"/>
                </a:lnTo>
                <a:lnTo>
                  <a:pt x="2172" y="2608"/>
                </a:lnTo>
                <a:lnTo>
                  <a:pt x="2172" y="2608"/>
                </a:lnTo>
                <a:lnTo>
                  <a:pt x="2172" y="2608"/>
                </a:lnTo>
                <a:lnTo>
                  <a:pt x="2174" y="2606"/>
                </a:lnTo>
                <a:lnTo>
                  <a:pt x="2176" y="2604"/>
                </a:lnTo>
                <a:lnTo>
                  <a:pt x="2178" y="2602"/>
                </a:lnTo>
                <a:lnTo>
                  <a:pt x="2180" y="2600"/>
                </a:lnTo>
                <a:lnTo>
                  <a:pt x="2178" y="2600"/>
                </a:lnTo>
                <a:lnTo>
                  <a:pt x="2180" y="2600"/>
                </a:lnTo>
                <a:lnTo>
                  <a:pt x="2180" y="2600"/>
                </a:lnTo>
                <a:lnTo>
                  <a:pt x="2180" y="2600"/>
                </a:lnTo>
                <a:lnTo>
                  <a:pt x="2182" y="2600"/>
                </a:lnTo>
                <a:lnTo>
                  <a:pt x="2182" y="2602"/>
                </a:lnTo>
                <a:lnTo>
                  <a:pt x="2184" y="2604"/>
                </a:lnTo>
                <a:lnTo>
                  <a:pt x="2186" y="2606"/>
                </a:lnTo>
                <a:lnTo>
                  <a:pt x="2186" y="2606"/>
                </a:lnTo>
                <a:lnTo>
                  <a:pt x="2186" y="2606"/>
                </a:lnTo>
                <a:lnTo>
                  <a:pt x="2190" y="2608"/>
                </a:lnTo>
                <a:lnTo>
                  <a:pt x="2190" y="2608"/>
                </a:lnTo>
                <a:lnTo>
                  <a:pt x="2190" y="2610"/>
                </a:lnTo>
                <a:lnTo>
                  <a:pt x="2192" y="2610"/>
                </a:lnTo>
                <a:lnTo>
                  <a:pt x="2192" y="2610"/>
                </a:lnTo>
                <a:lnTo>
                  <a:pt x="2194" y="2610"/>
                </a:lnTo>
                <a:lnTo>
                  <a:pt x="2196" y="2612"/>
                </a:lnTo>
                <a:lnTo>
                  <a:pt x="2196" y="2612"/>
                </a:lnTo>
                <a:lnTo>
                  <a:pt x="2198" y="2612"/>
                </a:lnTo>
                <a:lnTo>
                  <a:pt x="2204" y="2610"/>
                </a:lnTo>
                <a:lnTo>
                  <a:pt x="2210" y="2610"/>
                </a:lnTo>
                <a:lnTo>
                  <a:pt x="2216" y="2608"/>
                </a:lnTo>
                <a:lnTo>
                  <a:pt x="2220" y="2606"/>
                </a:lnTo>
                <a:lnTo>
                  <a:pt x="2224" y="2606"/>
                </a:lnTo>
                <a:lnTo>
                  <a:pt x="2228" y="2604"/>
                </a:lnTo>
                <a:lnTo>
                  <a:pt x="2234" y="2604"/>
                </a:lnTo>
                <a:lnTo>
                  <a:pt x="2238" y="2604"/>
                </a:lnTo>
                <a:lnTo>
                  <a:pt x="2240" y="2604"/>
                </a:lnTo>
                <a:lnTo>
                  <a:pt x="2240" y="2604"/>
                </a:lnTo>
                <a:lnTo>
                  <a:pt x="2242" y="2604"/>
                </a:lnTo>
                <a:lnTo>
                  <a:pt x="2244" y="2604"/>
                </a:lnTo>
                <a:lnTo>
                  <a:pt x="2248" y="2604"/>
                </a:lnTo>
                <a:lnTo>
                  <a:pt x="2250" y="2606"/>
                </a:lnTo>
                <a:lnTo>
                  <a:pt x="2256" y="2606"/>
                </a:lnTo>
                <a:lnTo>
                  <a:pt x="2264" y="2608"/>
                </a:lnTo>
                <a:lnTo>
                  <a:pt x="2270" y="2610"/>
                </a:lnTo>
                <a:lnTo>
                  <a:pt x="2272" y="2610"/>
                </a:lnTo>
                <a:lnTo>
                  <a:pt x="2276" y="2610"/>
                </a:lnTo>
                <a:lnTo>
                  <a:pt x="2276" y="2612"/>
                </a:lnTo>
                <a:lnTo>
                  <a:pt x="2276" y="2612"/>
                </a:lnTo>
                <a:lnTo>
                  <a:pt x="2278" y="2612"/>
                </a:lnTo>
                <a:lnTo>
                  <a:pt x="2282" y="2614"/>
                </a:lnTo>
                <a:lnTo>
                  <a:pt x="2284" y="2616"/>
                </a:lnTo>
                <a:lnTo>
                  <a:pt x="2288" y="2618"/>
                </a:lnTo>
                <a:lnTo>
                  <a:pt x="2290" y="2620"/>
                </a:lnTo>
                <a:lnTo>
                  <a:pt x="2294" y="2624"/>
                </a:lnTo>
                <a:lnTo>
                  <a:pt x="2298" y="2626"/>
                </a:lnTo>
                <a:lnTo>
                  <a:pt x="2302" y="2628"/>
                </a:lnTo>
                <a:lnTo>
                  <a:pt x="2306" y="2630"/>
                </a:lnTo>
                <a:lnTo>
                  <a:pt x="2312" y="2630"/>
                </a:lnTo>
                <a:lnTo>
                  <a:pt x="2314" y="2632"/>
                </a:lnTo>
                <a:lnTo>
                  <a:pt x="2318" y="2632"/>
                </a:lnTo>
                <a:lnTo>
                  <a:pt x="2318" y="2632"/>
                </a:lnTo>
                <a:lnTo>
                  <a:pt x="2318" y="2632"/>
                </a:lnTo>
                <a:lnTo>
                  <a:pt x="2320" y="2632"/>
                </a:lnTo>
                <a:lnTo>
                  <a:pt x="2320" y="2632"/>
                </a:lnTo>
                <a:lnTo>
                  <a:pt x="2322" y="2632"/>
                </a:lnTo>
                <a:lnTo>
                  <a:pt x="2322" y="2632"/>
                </a:lnTo>
                <a:lnTo>
                  <a:pt x="2322" y="2632"/>
                </a:lnTo>
                <a:lnTo>
                  <a:pt x="2324" y="2632"/>
                </a:lnTo>
                <a:lnTo>
                  <a:pt x="2326" y="2630"/>
                </a:lnTo>
                <a:lnTo>
                  <a:pt x="2326" y="2630"/>
                </a:lnTo>
                <a:lnTo>
                  <a:pt x="2328" y="2628"/>
                </a:lnTo>
                <a:lnTo>
                  <a:pt x="2330" y="2626"/>
                </a:lnTo>
                <a:lnTo>
                  <a:pt x="2334" y="2622"/>
                </a:lnTo>
                <a:lnTo>
                  <a:pt x="2336" y="2618"/>
                </a:lnTo>
                <a:lnTo>
                  <a:pt x="2340" y="2616"/>
                </a:lnTo>
                <a:lnTo>
                  <a:pt x="2342" y="2612"/>
                </a:lnTo>
                <a:lnTo>
                  <a:pt x="2344" y="2612"/>
                </a:lnTo>
                <a:lnTo>
                  <a:pt x="2346" y="2610"/>
                </a:lnTo>
                <a:lnTo>
                  <a:pt x="2348" y="2610"/>
                </a:lnTo>
                <a:lnTo>
                  <a:pt x="2350" y="2610"/>
                </a:lnTo>
                <a:lnTo>
                  <a:pt x="2352" y="2610"/>
                </a:lnTo>
                <a:lnTo>
                  <a:pt x="2354" y="2610"/>
                </a:lnTo>
                <a:lnTo>
                  <a:pt x="2356" y="2610"/>
                </a:lnTo>
                <a:lnTo>
                  <a:pt x="2360" y="2612"/>
                </a:lnTo>
                <a:lnTo>
                  <a:pt x="2364" y="2614"/>
                </a:lnTo>
                <a:lnTo>
                  <a:pt x="2370" y="2618"/>
                </a:lnTo>
                <a:lnTo>
                  <a:pt x="2374" y="2620"/>
                </a:lnTo>
                <a:lnTo>
                  <a:pt x="2378" y="2624"/>
                </a:lnTo>
                <a:lnTo>
                  <a:pt x="2382" y="2630"/>
                </a:lnTo>
                <a:lnTo>
                  <a:pt x="2386" y="2634"/>
                </a:lnTo>
                <a:lnTo>
                  <a:pt x="2394" y="2644"/>
                </a:lnTo>
                <a:lnTo>
                  <a:pt x="2394" y="2644"/>
                </a:lnTo>
                <a:lnTo>
                  <a:pt x="2394" y="2646"/>
                </a:lnTo>
                <a:lnTo>
                  <a:pt x="2398" y="2648"/>
                </a:lnTo>
                <a:lnTo>
                  <a:pt x="2398" y="2648"/>
                </a:lnTo>
                <a:lnTo>
                  <a:pt x="2398" y="2648"/>
                </a:lnTo>
                <a:lnTo>
                  <a:pt x="2402" y="2648"/>
                </a:lnTo>
                <a:lnTo>
                  <a:pt x="2402" y="2648"/>
                </a:lnTo>
                <a:lnTo>
                  <a:pt x="2402" y="2648"/>
                </a:lnTo>
                <a:lnTo>
                  <a:pt x="2404" y="2650"/>
                </a:lnTo>
                <a:lnTo>
                  <a:pt x="2408" y="2650"/>
                </a:lnTo>
                <a:lnTo>
                  <a:pt x="2410" y="2650"/>
                </a:lnTo>
                <a:lnTo>
                  <a:pt x="2410" y="2652"/>
                </a:lnTo>
                <a:lnTo>
                  <a:pt x="2412" y="2654"/>
                </a:lnTo>
                <a:lnTo>
                  <a:pt x="2412" y="2654"/>
                </a:lnTo>
                <a:lnTo>
                  <a:pt x="2414" y="2656"/>
                </a:lnTo>
                <a:lnTo>
                  <a:pt x="2414" y="2658"/>
                </a:lnTo>
                <a:lnTo>
                  <a:pt x="2414" y="2660"/>
                </a:lnTo>
                <a:lnTo>
                  <a:pt x="2416" y="2664"/>
                </a:lnTo>
                <a:lnTo>
                  <a:pt x="2416" y="2666"/>
                </a:lnTo>
                <a:lnTo>
                  <a:pt x="2416" y="2674"/>
                </a:lnTo>
                <a:lnTo>
                  <a:pt x="2416" y="2690"/>
                </a:lnTo>
                <a:lnTo>
                  <a:pt x="2416" y="2696"/>
                </a:lnTo>
                <a:lnTo>
                  <a:pt x="2416" y="2700"/>
                </a:lnTo>
                <a:lnTo>
                  <a:pt x="2416" y="2704"/>
                </a:lnTo>
                <a:lnTo>
                  <a:pt x="2418" y="2706"/>
                </a:lnTo>
                <a:lnTo>
                  <a:pt x="2418" y="2708"/>
                </a:lnTo>
                <a:lnTo>
                  <a:pt x="2418" y="2708"/>
                </a:lnTo>
                <a:lnTo>
                  <a:pt x="2418" y="2708"/>
                </a:lnTo>
                <a:lnTo>
                  <a:pt x="2418" y="2710"/>
                </a:lnTo>
                <a:lnTo>
                  <a:pt x="2420" y="2712"/>
                </a:lnTo>
                <a:lnTo>
                  <a:pt x="2420" y="2714"/>
                </a:lnTo>
                <a:lnTo>
                  <a:pt x="2420" y="2714"/>
                </a:lnTo>
                <a:lnTo>
                  <a:pt x="2420" y="2714"/>
                </a:lnTo>
                <a:lnTo>
                  <a:pt x="2420" y="2714"/>
                </a:lnTo>
                <a:lnTo>
                  <a:pt x="2420" y="2714"/>
                </a:lnTo>
                <a:lnTo>
                  <a:pt x="2422" y="2714"/>
                </a:lnTo>
                <a:lnTo>
                  <a:pt x="2422" y="2716"/>
                </a:lnTo>
                <a:lnTo>
                  <a:pt x="2424" y="2718"/>
                </a:lnTo>
                <a:lnTo>
                  <a:pt x="2424" y="2720"/>
                </a:lnTo>
                <a:lnTo>
                  <a:pt x="2424" y="2724"/>
                </a:lnTo>
                <a:lnTo>
                  <a:pt x="2424" y="2728"/>
                </a:lnTo>
                <a:lnTo>
                  <a:pt x="2426" y="2736"/>
                </a:lnTo>
                <a:lnTo>
                  <a:pt x="2428" y="2740"/>
                </a:lnTo>
                <a:lnTo>
                  <a:pt x="2430" y="2744"/>
                </a:lnTo>
                <a:lnTo>
                  <a:pt x="2432" y="2750"/>
                </a:lnTo>
                <a:lnTo>
                  <a:pt x="2434" y="2754"/>
                </a:lnTo>
                <a:lnTo>
                  <a:pt x="2440" y="2762"/>
                </a:lnTo>
                <a:lnTo>
                  <a:pt x="2448" y="2770"/>
                </a:lnTo>
                <a:lnTo>
                  <a:pt x="2450" y="2772"/>
                </a:lnTo>
                <a:lnTo>
                  <a:pt x="2454" y="2776"/>
                </a:lnTo>
                <a:lnTo>
                  <a:pt x="2456" y="2778"/>
                </a:lnTo>
                <a:lnTo>
                  <a:pt x="2456" y="2778"/>
                </a:lnTo>
                <a:lnTo>
                  <a:pt x="2456" y="2778"/>
                </a:lnTo>
                <a:lnTo>
                  <a:pt x="2460" y="2780"/>
                </a:lnTo>
                <a:lnTo>
                  <a:pt x="2466" y="2784"/>
                </a:lnTo>
                <a:lnTo>
                  <a:pt x="2470" y="2784"/>
                </a:lnTo>
                <a:lnTo>
                  <a:pt x="2472" y="2786"/>
                </a:lnTo>
                <a:lnTo>
                  <a:pt x="2474" y="2786"/>
                </a:lnTo>
                <a:lnTo>
                  <a:pt x="2474" y="2788"/>
                </a:lnTo>
                <a:lnTo>
                  <a:pt x="2476" y="2790"/>
                </a:lnTo>
                <a:lnTo>
                  <a:pt x="2478" y="2792"/>
                </a:lnTo>
                <a:lnTo>
                  <a:pt x="2478" y="2794"/>
                </a:lnTo>
                <a:lnTo>
                  <a:pt x="2478" y="2796"/>
                </a:lnTo>
                <a:lnTo>
                  <a:pt x="2478" y="2798"/>
                </a:lnTo>
                <a:lnTo>
                  <a:pt x="2478" y="2800"/>
                </a:lnTo>
                <a:lnTo>
                  <a:pt x="2478" y="2802"/>
                </a:lnTo>
                <a:lnTo>
                  <a:pt x="2476" y="2804"/>
                </a:lnTo>
                <a:lnTo>
                  <a:pt x="2476" y="2804"/>
                </a:lnTo>
                <a:lnTo>
                  <a:pt x="2476" y="2804"/>
                </a:lnTo>
                <a:lnTo>
                  <a:pt x="2476" y="2806"/>
                </a:lnTo>
                <a:lnTo>
                  <a:pt x="2476" y="2806"/>
                </a:lnTo>
                <a:lnTo>
                  <a:pt x="2476" y="2806"/>
                </a:lnTo>
                <a:lnTo>
                  <a:pt x="2476" y="2808"/>
                </a:lnTo>
                <a:lnTo>
                  <a:pt x="2476" y="2808"/>
                </a:lnTo>
                <a:lnTo>
                  <a:pt x="2478" y="2808"/>
                </a:lnTo>
                <a:lnTo>
                  <a:pt x="2478" y="2810"/>
                </a:lnTo>
                <a:lnTo>
                  <a:pt x="2478" y="2810"/>
                </a:lnTo>
                <a:lnTo>
                  <a:pt x="2480" y="2810"/>
                </a:lnTo>
                <a:lnTo>
                  <a:pt x="2480" y="2810"/>
                </a:lnTo>
                <a:lnTo>
                  <a:pt x="2482" y="2810"/>
                </a:lnTo>
                <a:lnTo>
                  <a:pt x="2484" y="2810"/>
                </a:lnTo>
                <a:lnTo>
                  <a:pt x="2488" y="2812"/>
                </a:lnTo>
                <a:lnTo>
                  <a:pt x="2494" y="2814"/>
                </a:lnTo>
                <a:lnTo>
                  <a:pt x="2494" y="2814"/>
                </a:lnTo>
                <a:lnTo>
                  <a:pt x="2496" y="2814"/>
                </a:lnTo>
                <a:lnTo>
                  <a:pt x="2498" y="2816"/>
                </a:lnTo>
                <a:lnTo>
                  <a:pt x="2500" y="2818"/>
                </a:lnTo>
                <a:lnTo>
                  <a:pt x="2502" y="2820"/>
                </a:lnTo>
                <a:lnTo>
                  <a:pt x="2504" y="2824"/>
                </a:lnTo>
                <a:lnTo>
                  <a:pt x="2506" y="2828"/>
                </a:lnTo>
                <a:lnTo>
                  <a:pt x="2506" y="2832"/>
                </a:lnTo>
                <a:lnTo>
                  <a:pt x="2508" y="2836"/>
                </a:lnTo>
                <a:lnTo>
                  <a:pt x="2510" y="2840"/>
                </a:lnTo>
                <a:lnTo>
                  <a:pt x="2510" y="2840"/>
                </a:lnTo>
                <a:lnTo>
                  <a:pt x="2512" y="2840"/>
                </a:lnTo>
                <a:lnTo>
                  <a:pt x="2514" y="2842"/>
                </a:lnTo>
                <a:lnTo>
                  <a:pt x="2514" y="2842"/>
                </a:lnTo>
                <a:lnTo>
                  <a:pt x="2514" y="2842"/>
                </a:lnTo>
                <a:lnTo>
                  <a:pt x="2518" y="2842"/>
                </a:lnTo>
                <a:lnTo>
                  <a:pt x="2520" y="2844"/>
                </a:lnTo>
                <a:lnTo>
                  <a:pt x="2520" y="2844"/>
                </a:lnTo>
                <a:lnTo>
                  <a:pt x="2520" y="2844"/>
                </a:lnTo>
                <a:lnTo>
                  <a:pt x="2528" y="2842"/>
                </a:lnTo>
                <a:lnTo>
                  <a:pt x="2528" y="2842"/>
                </a:lnTo>
                <a:lnTo>
                  <a:pt x="2528" y="2842"/>
                </a:lnTo>
                <a:lnTo>
                  <a:pt x="2534" y="2840"/>
                </a:lnTo>
                <a:lnTo>
                  <a:pt x="2534" y="2840"/>
                </a:lnTo>
                <a:lnTo>
                  <a:pt x="2534" y="2840"/>
                </a:lnTo>
                <a:lnTo>
                  <a:pt x="2536" y="2838"/>
                </a:lnTo>
                <a:lnTo>
                  <a:pt x="2536" y="2838"/>
                </a:lnTo>
                <a:lnTo>
                  <a:pt x="2538" y="2838"/>
                </a:lnTo>
                <a:lnTo>
                  <a:pt x="2540" y="2836"/>
                </a:lnTo>
                <a:lnTo>
                  <a:pt x="2540" y="2836"/>
                </a:lnTo>
                <a:lnTo>
                  <a:pt x="2540" y="2836"/>
                </a:lnTo>
                <a:lnTo>
                  <a:pt x="2542" y="2834"/>
                </a:lnTo>
                <a:lnTo>
                  <a:pt x="2544" y="2830"/>
                </a:lnTo>
                <a:lnTo>
                  <a:pt x="2546" y="2826"/>
                </a:lnTo>
                <a:lnTo>
                  <a:pt x="2546" y="2822"/>
                </a:lnTo>
                <a:lnTo>
                  <a:pt x="2550" y="2814"/>
                </a:lnTo>
                <a:lnTo>
                  <a:pt x="2552" y="2804"/>
                </a:lnTo>
                <a:lnTo>
                  <a:pt x="2552" y="2794"/>
                </a:lnTo>
                <a:lnTo>
                  <a:pt x="2552" y="2784"/>
                </a:lnTo>
                <a:lnTo>
                  <a:pt x="2552" y="2776"/>
                </a:lnTo>
                <a:lnTo>
                  <a:pt x="2552" y="2770"/>
                </a:lnTo>
                <a:lnTo>
                  <a:pt x="2550" y="2764"/>
                </a:lnTo>
                <a:lnTo>
                  <a:pt x="2550" y="2756"/>
                </a:lnTo>
                <a:lnTo>
                  <a:pt x="2546" y="2748"/>
                </a:lnTo>
                <a:lnTo>
                  <a:pt x="2544" y="2738"/>
                </a:lnTo>
                <a:lnTo>
                  <a:pt x="2540" y="2728"/>
                </a:lnTo>
                <a:lnTo>
                  <a:pt x="2534" y="2718"/>
                </a:lnTo>
                <a:lnTo>
                  <a:pt x="2530" y="2706"/>
                </a:lnTo>
                <a:lnTo>
                  <a:pt x="2526" y="2696"/>
                </a:lnTo>
                <a:lnTo>
                  <a:pt x="2520" y="2686"/>
                </a:lnTo>
                <a:lnTo>
                  <a:pt x="2516" y="2676"/>
                </a:lnTo>
                <a:lnTo>
                  <a:pt x="2512" y="2668"/>
                </a:lnTo>
                <a:lnTo>
                  <a:pt x="2506" y="2660"/>
                </a:lnTo>
                <a:lnTo>
                  <a:pt x="2496" y="2644"/>
                </a:lnTo>
                <a:lnTo>
                  <a:pt x="2492" y="2636"/>
                </a:lnTo>
                <a:lnTo>
                  <a:pt x="2488" y="2628"/>
                </a:lnTo>
                <a:lnTo>
                  <a:pt x="2484" y="2620"/>
                </a:lnTo>
                <a:lnTo>
                  <a:pt x="2480" y="2612"/>
                </a:lnTo>
                <a:lnTo>
                  <a:pt x="2476" y="2602"/>
                </a:lnTo>
                <a:lnTo>
                  <a:pt x="2474" y="2594"/>
                </a:lnTo>
                <a:lnTo>
                  <a:pt x="2470" y="2584"/>
                </a:lnTo>
                <a:lnTo>
                  <a:pt x="2468" y="2574"/>
                </a:lnTo>
                <a:lnTo>
                  <a:pt x="2466" y="2564"/>
                </a:lnTo>
                <a:lnTo>
                  <a:pt x="2464" y="2556"/>
                </a:lnTo>
                <a:lnTo>
                  <a:pt x="2462" y="2548"/>
                </a:lnTo>
                <a:lnTo>
                  <a:pt x="2462" y="2542"/>
                </a:lnTo>
                <a:lnTo>
                  <a:pt x="2462" y="2534"/>
                </a:lnTo>
                <a:lnTo>
                  <a:pt x="2462" y="2536"/>
                </a:lnTo>
                <a:lnTo>
                  <a:pt x="2464" y="2530"/>
                </a:lnTo>
                <a:lnTo>
                  <a:pt x="2464" y="2526"/>
                </a:lnTo>
                <a:lnTo>
                  <a:pt x="2464" y="2526"/>
                </a:lnTo>
                <a:lnTo>
                  <a:pt x="2466" y="2524"/>
                </a:lnTo>
                <a:lnTo>
                  <a:pt x="2472" y="2516"/>
                </a:lnTo>
                <a:lnTo>
                  <a:pt x="2474" y="2512"/>
                </a:lnTo>
                <a:lnTo>
                  <a:pt x="2476" y="2508"/>
                </a:lnTo>
                <a:lnTo>
                  <a:pt x="2476" y="2508"/>
                </a:lnTo>
                <a:lnTo>
                  <a:pt x="2478" y="2508"/>
                </a:lnTo>
                <a:lnTo>
                  <a:pt x="2478" y="2504"/>
                </a:lnTo>
                <a:lnTo>
                  <a:pt x="2478" y="2500"/>
                </a:lnTo>
                <a:lnTo>
                  <a:pt x="2478" y="2496"/>
                </a:lnTo>
                <a:lnTo>
                  <a:pt x="2480" y="2494"/>
                </a:lnTo>
                <a:lnTo>
                  <a:pt x="2482" y="2490"/>
                </a:lnTo>
                <a:lnTo>
                  <a:pt x="2484" y="2486"/>
                </a:lnTo>
                <a:lnTo>
                  <a:pt x="2486" y="2484"/>
                </a:lnTo>
                <a:lnTo>
                  <a:pt x="2488" y="2480"/>
                </a:lnTo>
                <a:lnTo>
                  <a:pt x="2490" y="2478"/>
                </a:lnTo>
                <a:lnTo>
                  <a:pt x="2490" y="2478"/>
                </a:lnTo>
                <a:lnTo>
                  <a:pt x="2490" y="2478"/>
                </a:lnTo>
                <a:lnTo>
                  <a:pt x="2490" y="2476"/>
                </a:lnTo>
                <a:lnTo>
                  <a:pt x="2492" y="2476"/>
                </a:lnTo>
                <a:lnTo>
                  <a:pt x="2494" y="2474"/>
                </a:lnTo>
                <a:lnTo>
                  <a:pt x="2494" y="2474"/>
                </a:lnTo>
                <a:lnTo>
                  <a:pt x="2494" y="2474"/>
                </a:lnTo>
                <a:lnTo>
                  <a:pt x="2496" y="2472"/>
                </a:lnTo>
                <a:lnTo>
                  <a:pt x="2496" y="2472"/>
                </a:lnTo>
                <a:lnTo>
                  <a:pt x="2496" y="2472"/>
                </a:lnTo>
                <a:lnTo>
                  <a:pt x="2498" y="2470"/>
                </a:lnTo>
                <a:lnTo>
                  <a:pt x="2498" y="2470"/>
                </a:lnTo>
                <a:lnTo>
                  <a:pt x="2498" y="2470"/>
                </a:lnTo>
                <a:lnTo>
                  <a:pt x="2498" y="2466"/>
                </a:lnTo>
                <a:lnTo>
                  <a:pt x="2498" y="2464"/>
                </a:lnTo>
                <a:lnTo>
                  <a:pt x="2500" y="2462"/>
                </a:lnTo>
                <a:lnTo>
                  <a:pt x="2500" y="2460"/>
                </a:lnTo>
                <a:lnTo>
                  <a:pt x="2502" y="2460"/>
                </a:lnTo>
                <a:lnTo>
                  <a:pt x="2502" y="2460"/>
                </a:lnTo>
                <a:lnTo>
                  <a:pt x="2504" y="2458"/>
                </a:lnTo>
                <a:lnTo>
                  <a:pt x="2506" y="2456"/>
                </a:lnTo>
                <a:lnTo>
                  <a:pt x="2510" y="2454"/>
                </a:lnTo>
                <a:lnTo>
                  <a:pt x="2516" y="2450"/>
                </a:lnTo>
                <a:lnTo>
                  <a:pt x="2522" y="2448"/>
                </a:lnTo>
                <a:lnTo>
                  <a:pt x="2526" y="2446"/>
                </a:lnTo>
                <a:lnTo>
                  <a:pt x="2532" y="2442"/>
                </a:lnTo>
                <a:lnTo>
                  <a:pt x="2536" y="2438"/>
                </a:lnTo>
                <a:lnTo>
                  <a:pt x="2536" y="2438"/>
                </a:lnTo>
                <a:lnTo>
                  <a:pt x="2536" y="2438"/>
                </a:lnTo>
                <a:lnTo>
                  <a:pt x="2540" y="2436"/>
                </a:lnTo>
                <a:lnTo>
                  <a:pt x="2540" y="2436"/>
                </a:lnTo>
                <a:lnTo>
                  <a:pt x="2540" y="2434"/>
                </a:lnTo>
                <a:lnTo>
                  <a:pt x="2542" y="2432"/>
                </a:lnTo>
                <a:lnTo>
                  <a:pt x="2542" y="2432"/>
                </a:lnTo>
                <a:lnTo>
                  <a:pt x="2542" y="2430"/>
                </a:lnTo>
                <a:lnTo>
                  <a:pt x="2544" y="2426"/>
                </a:lnTo>
                <a:lnTo>
                  <a:pt x="2544" y="2426"/>
                </a:lnTo>
                <a:lnTo>
                  <a:pt x="2544" y="2426"/>
                </a:lnTo>
                <a:lnTo>
                  <a:pt x="2544" y="2420"/>
                </a:lnTo>
                <a:lnTo>
                  <a:pt x="2544" y="2414"/>
                </a:lnTo>
                <a:lnTo>
                  <a:pt x="2544" y="2410"/>
                </a:lnTo>
                <a:lnTo>
                  <a:pt x="2544" y="2406"/>
                </a:lnTo>
                <a:lnTo>
                  <a:pt x="2544" y="2402"/>
                </a:lnTo>
                <a:lnTo>
                  <a:pt x="2546" y="2398"/>
                </a:lnTo>
                <a:lnTo>
                  <a:pt x="2546" y="2398"/>
                </a:lnTo>
                <a:lnTo>
                  <a:pt x="2548" y="2396"/>
                </a:lnTo>
                <a:lnTo>
                  <a:pt x="2548" y="2396"/>
                </a:lnTo>
                <a:lnTo>
                  <a:pt x="2550" y="2394"/>
                </a:lnTo>
                <a:lnTo>
                  <a:pt x="2552" y="2392"/>
                </a:lnTo>
                <a:lnTo>
                  <a:pt x="2556" y="2392"/>
                </a:lnTo>
                <a:lnTo>
                  <a:pt x="2562" y="2388"/>
                </a:lnTo>
                <a:lnTo>
                  <a:pt x="2564" y="2388"/>
                </a:lnTo>
                <a:lnTo>
                  <a:pt x="2566" y="2388"/>
                </a:lnTo>
                <a:lnTo>
                  <a:pt x="2570" y="2386"/>
                </a:lnTo>
                <a:lnTo>
                  <a:pt x="2572" y="2386"/>
                </a:lnTo>
                <a:lnTo>
                  <a:pt x="2576" y="2388"/>
                </a:lnTo>
                <a:lnTo>
                  <a:pt x="2580" y="2388"/>
                </a:lnTo>
                <a:lnTo>
                  <a:pt x="2582" y="2388"/>
                </a:lnTo>
                <a:lnTo>
                  <a:pt x="2582" y="2388"/>
                </a:lnTo>
                <a:lnTo>
                  <a:pt x="2582" y="2388"/>
                </a:lnTo>
                <a:lnTo>
                  <a:pt x="2584" y="2386"/>
                </a:lnTo>
                <a:lnTo>
                  <a:pt x="2584" y="2386"/>
                </a:lnTo>
                <a:lnTo>
                  <a:pt x="2586" y="2386"/>
                </a:lnTo>
                <a:lnTo>
                  <a:pt x="2586" y="2384"/>
                </a:lnTo>
                <a:lnTo>
                  <a:pt x="2588" y="2382"/>
                </a:lnTo>
                <a:lnTo>
                  <a:pt x="2588" y="2382"/>
                </a:lnTo>
                <a:lnTo>
                  <a:pt x="2588" y="2382"/>
                </a:lnTo>
                <a:lnTo>
                  <a:pt x="2590" y="2380"/>
                </a:lnTo>
                <a:lnTo>
                  <a:pt x="2590" y="2380"/>
                </a:lnTo>
                <a:lnTo>
                  <a:pt x="2590" y="2380"/>
                </a:lnTo>
                <a:lnTo>
                  <a:pt x="2590" y="2378"/>
                </a:lnTo>
                <a:lnTo>
                  <a:pt x="2590" y="2376"/>
                </a:lnTo>
                <a:lnTo>
                  <a:pt x="2590" y="2374"/>
                </a:lnTo>
                <a:lnTo>
                  <a:pt x="2590" y="2374"/>
                </a:lnTo>
                <a:lnTo>
                  <a:pt x="2590" y="2370"/>
                </a:lnTo>
                <a:lnTo>
                  <a:pt x="2590" y="2370"/>
                </a:lnTo>
                <a:lnTo>
                  <a:pt x="2588" y="2366"/>
                </a:lnTo>
                <a:lnTo>
                  <a:pt x="2588" y="2362"/>
                </a:lnTo>
                <a:lnTo>
                  <a:pt x="2586" y="2360"/>
                </a:lnTo>
                <a:lnTo>
                  <a:pt x="2586" y="2358"/>
                </a:lnTo>
                <a:lnTo>
                  <a:pt x="2586" y="2358"/>
                </a:lnTo>
                <a:lnTo>
                  <a:pt x="2588" y="2358"/>
                </a:lnTo>
                <a:lnTo>
                  <a:pt x="2590" y="2354"/>
                </a:lnTo>
                <a:lnTo>
                  <a:pt x="2594" y="2352"/>
                </a:lnTo>
                <a:lnTo>
                  <a:pt x="2596" y="2352"/>
                </a:lnTo>
                <a:lnTo>
                  <a:pt x="2598" y="2350"/>
                </a:lnTo>
                <a:lnTo>
                  <a:pt x="2602" y="2346"/>
                </a:lnTo>
                <a:lnTo>
                  <a:pt x="2606" y="2344"/>
                </a:lnTo>
                <a:lnTo>
                  <a:pt x="2608" y="2342"/>
                </a:lnTo>
                <a:lnTo>
                  <a:pt x="2612" y="2340"/>
                </a:lnTo>
                <a:lnTo>
                  <a:pt x="2616" y="2336"/>
                </a:lnTo>
                <a:lnTo>
                  <a:pt x="2626" y="2328"/>
                </a:lnTo>
                <a:lnTo>
                  <a:pt x="2630" y="2324"/>
                </a:lnTo>
                <a:lnTo>
                  <a:pt x="2634" y="2320"/>
                </a:lnTo>
                <a:lnTo>
                  <a:pt x="2638" y="2316"/>
                </a:lnTo>
                <a:lnTo>
                  <a:pt x="2640" y="2312"/>
                </a:lnTo>
                <a:lnTo>
                  <a:pt x="2640" y="2312"/>
                </a:lnTo>
                <a:lnTo>
                  <a:pt x="2642" y="2310"/>
                </a:lnTo>
                <a:lnTo>
                  <a:pt x="2642" y="2310"/>
                </a:lnTo>
                <a:lnTo>
                  <a:pt x="2642" y="2310"/>
                </a:lnTo>
                <a:lnTo>
                  <a:pt x="2640" y="2308"/>
                </a:lnTo>
                <a:lnTo>
                  <a:pt x="2640" y="2308"/>
                </a:lnTo>
                <a:lnTo>
                  <a:pt x="2640" y="2308"/>
                </a:lnTo>
                <a:lnTo>
                  <a:pt x="2638" y="2306"/>
                </a:lnTo>
                <a:lnTo>
                  <a:pt x="2638" y="2306"/>
                </a:lnTo>
                <a:lnTo>
                  <a:pt x="2638" y="2306"/>
                </a:lnTo>
                <a:lnTo>
                  <a:pt x="2636" y="2306"/>
                </a:lnTo>
                <a:lnTo>
                  <a:pt x="2636" y="2308"/>
                </a:lnTo>
                <a:lnTo>
                  <a:pt x="2632" y="2308"/>
                </a:lnTo>
                <a:lnTo>
                  <a:pt x="2628" y="2310"/>
                </a:lnTo>
                <a:lnTo>
                  <a:pt x="2626" y="2312"/>
                </a:lnTo>
                <a:lnTo>
                  <a:pt x="2624" y="2312"/>
                </a:lnTo>
                <a:lnTo>
                  <a:pt x="2624" y="2310"/>
                </a:lnTo>
                <a:lnTo>
                  <a:pt x="2626" y="2308"/>
                </a:lnTo>
                <a:lnTo>
                  <a:pt x="2628" y="2306"/>
                </a:lnTo>
                <a:lnTo>
                  <a:pt x="2630" y="2304"/>
                </a:lnTo>
                <a:lnTo>
                  <a:pt x="2630" y="2304"/>
                </a:lnTo>
                <a:lnTo>
                  <a:pt x="2630" y="2302"/>
                </a:lnTo>
                <a:lnTo>
                  <a:pt x="2630" y="2300"/>
                </a:lnTo>
                <a:lnTo>
                  <a:pt x="2630" y="2300"/>
                </a:lnTo>
                <a:lnTo>
                  <a:pt x="2630" y="2300"/>
                </a:lnTo>
                <a:lnTo>
                  <a:pt x="2630" y="2298"/>
                </a:lnTo>
                <a:lnTo>
                  <a:pt x="2630" y="2298"/>
                </a:lnTo>
                <a:lnTo>
                  <a:pt x="2628" y="2296"/>
                </a:lnTo>
                <a:lnTo>
                  <a:pt x="2626" y="2296"/>
                </a:lnTo>
                <a:lnTo>
                  <a:pt x="2626" y="2296"/>
                </a:lnTo>
                <a:lnTo>
                  <a:pt x="2626" y="2296"/>
                </a:lnTo>
                <a:lnTo>
                  <a:pt x="2630" y="2296"/>
                </a:lnTo>
                <a:lnTo>
                  <a:pt x="2634" y="2298"/>
                </a:lnTo>
                <a:lnTo>
                  <a:pt x="2640" y="2298"/>
                </a:lnTo>
                <a:lnTo>
                  <a:pt x="2640" y="2298"/>
                </a:lnTo>
                <a:lnTo>
                  <a:pt x="2642" y="2298"/>
                </a:lnTo>
                <a:lnTo>
                  <a:pt x="2644" y="2298"/>
                </a:lnTo>
                <a:lnTo>
                  <a:pt x="2644" y="2298"/>
                </a:lnTo>
                <a:lnTo>
                  <a:pt x="2644" y="2298"/>
                </a:lnTo>
                <a:lnTo>
                  <a:pt x="2646" y="2298"/>
                </a:lnTo>
                <a:lnTo>
                  <a:pt x="2646" y="2298"/>
                </a:lnTo>
                <a:lnTo>
                  <a:pt x="2646" y="2298"/>
                </a:lnTo>
                <a:lnTo>
                  <a:pt x="2648" y="2296"/>
                </a:lnTo>
                <a:lnTo>
                  <a:pt x="2650" y="2294"/>
                </a:lnTo>
                <a:lnTo>
                  <a:pt x="2650" y="2294"/>
                </a:lnTo>
                <a:lnTo>
                  <a:pt x="2650" y="2294"/>
                </a:lnTo>
                <a:lnTo>
                  <a:pt x="2652" y="2290"/>
                </a:lnTo>
                <a:lnTo>
                  <a:pt x="2652" y="2290"/>
                </a:lnTo>
                <a:lnTo>
                  <a:pt x="2652" y="2290"/>
                </a:lnTo>
                <a:lnTo>
                  <a:pt x="2654" y="2286"/>
                </a:lnTo>
                <a:lnTo>
                  <a:pt x="2656" y="2282"/>
                </a:lnTo>
                <a:lnTo>
                  <a:pt x="2656" y="2278"/>
                </a:lnTo>
                <a:lnTo>
                  <a:pt x="2658" y="2274"/>
                </a:lnTo>
                <a:lnTo>
                  <a:pt x="2656" y="2270"/>
                </a:lnTo>
                <a:lnTo>
                  <a:pt x="2656" y="2270"/>
                </a:lnTo>
                <a:lnTo>
                  <a:pt x="2656" y="2268"/>
                </a:lnTo>
                <a:lnTo>
                  <a:pt x="2656" y="2266"/>
                </a:lnTo>
                <a:lnTo>
                  <a:pt x="2656" y="2266"/>
                </a:lnTo>
                <a:lnTo>
                  <a:pt x="2656" y="2266"/>
                </a:lnTo>
                <a:lnTo>
                  <a:pt x="2654" y="2264"/>
                </a:lnTo>
                <a:lnTo>
                  <a:pt x="2654" y="2264"/>
                </a:lnTo>
                <a:lnTo>
                  <a:pt x="2654" y="2264"/>
                </a:lnTo>
                <a:lnTo>
                  <a:pt x="2652" y="2264"/>
                </a:lnTo>
                <a:lnTo>
                  <a:pt x="2652" y="2264"/>
                </a:lnTo>
                <a:lnTo>
                  <a:pt x="2652" y="2264"/>
                </a:lnTo>
                <a:lnTo>
                  <a:pt x="2650" y="2262"/>
                </a:lnTo>
                <a:lnTo>
                  <a:pt x="2650" y="2262"/>
                </a:lnTo>
                <a:lnTo>
                  <a:pt x="2648" y="2262"/>
                </a:lnTo>
                <a:lnTo>
                  <a:pt x="2644" y="2262"/>
                </a:lnTo>
                <a:lnTo>
                  <a:pt x="2640" y="2262"/>
                </a:lnTo>
                <a:lnTo>
                  <a:pt x="2636" y="2262"/>
                </a:lnTo>
                <a:lnTo>
                  <a:pt x="2632" y="2260"/>
                </a:lnTo>
                <a:lnTo>
                  <a:pt x="2630" y="2260"/>
                </a:lnTo>
                <a:lnTo>
                  <a:pt x="2628" y="2260"/>
                </a:lnTo>
                <a:lnTo>
                  <a:pt x="2628" y="2260"/>
                </a:lnTo>
                <a:lnTo>
                  <a:pt x="2628" y="2260"/>
                </a:lnTo>
                <a:lnTo>
                  <a:pt x="2628" y="2260"/>
                </a:lnTo>
                <a:lnTo>
                  <a:pt x="2628" y="2258"/>
                </a:lnTo>
                <a:lnTo>
                  <a:pt x="2628" y="2258"/>
                </a:lnTo>
                <a:lnTo>
                  <a:pt x="2628" y="2258"/>
                </a:lnTo>
                <a:lnTo>
                  <a:pt x="2630" y="2254"/>
                </a:lnTo>
                <a:lnTo>
                  <a:pt x="2630" y="2254"/>
                </a:lnTo>
                <a:lnTo>
                  <a:pt x="2632" y="2252"/>
                </a:lnTo>
                <a:lnTo>
                  <a:pt x="2632" y="2252"/>
                </a:lnTo>
                <a:lnTo>
                  <a:pt x="2632" y="2252"/>
                </a:lnTo>
                <a:lnTo>
                  <a:pt x="2632" y="2252"/>
                </a:lnTo>
                <a:lnTo>
                  <a:pt x="2634" y="2252"/>
                </a:lnTo>
                <a:lnTo>
                  <a:pt x="2638" y="2252"/>
                </a:lnTo>
                <a:lnTo>
                  <a:pt x="2642" y="2252"/>
                </a:lnTo>
                <a:lnTo>
                  <a:pt x="2646" y="2252"/>
                </a:lnTo>
                <a:lnTo>
                  <a:pt x="2646" y="2252"/>
                </a:lnTo>
                <a:lnTo>
                  <a:pt x="2646" y="2252"/>
                </a:lnTo>
                <a:lnTo>
                  <a:pt x="2648" y="2250"/>
                </a:lnTo>
                <a:lnTo>
                  <a:pt x="2648" y="2250"/>
                </a:lnTo>
                <a:lnTo>
                  <a:pt x="2648" y="2250"/>
                </a:lnTo>
                <a:lnTo>
                  <a:pt x="2650" y="2250"/>
                </a:lnTo>
                <a:lnTo>
                  <a:pt x="2650" y="2248"/>
                </a:lnTo>
                <a:lnTo>
                  <a:pt x="2650" y="2248"/>
                </a:lnTo>
                <a:lnTo>
                  <a:pt x="2650" y="2248"/>
                </a:lnTo>
                <a:lnTo>
                  <a:pt x="2650" y="2246"/>
                </a:lnTo>
                <a:lnTo>
                  <a:pt x="2650" y="2246"/>
                </a:lnTo>
                <a:lnTo>
                  <a:pt x="2650" y="2246"/>
                </a:lnTo>
                <a:lnTo>
                  <a:pt x="2650" y="2244"/>
                </a:lnTo>
                <a:lnTo>
                  <a:pt x="2648" y="2242"/>
                </a:lnTo>
                <a:lnTo>
                  <a:pt x="2648" y="2240"/>
                </a:lnTo>
                <a:lnTo>
                  <a:pt x="2648" y="2236"/>
                </a:lnTo>
                <a:lnTo>
                  <a:pt x="2646" y="2234"/>
                </a:lnTo>
                <a:lnTo>
                  <a:pt x="2646" y="2232"/>
                </a:lnTo>
                <a:lnTo>
                  <a:pt x="2646" y="2230"/>
                </a:lnTo>
                <a:lnTo>
                  <a:pt x="2646" y="2228"/>
                </a:lnTo>
                <a:lnTo>
                  <a:pt x="2646" y="2228"/>
                </a:lnTo>
                <a:lnTo>
                  <a:pt x="2644" y="2226"/>
                </a:lnTo>
                <a:lnTo>
                  <a:pt x="2644" y="2224"/>
                </a:lnTo>
                <a:lnTo>
                  <a:pt x="2644" y="2224"/>
                </a:lnTo>
                <a:lnTo>
                  <a:pt x="2642" y="2224"/>
                </a:lnTo>
                <a:lnTo>
                  <a:pt x="2640" y="2222"/>
                </a:lnTo>
                <a:lnTo>
                  <a:pt x="2640" y="2222"/>
                </a:lnTo>
                <a:lnTo>
                  <a:pt x="2640" y="2222"/>
                </a:lnTo>
                <a:lnTo>
                  <a:pt x="2638" y="2222"/>
                </a:lnTo>
                <a:lnTo>
                  <a:pt x="2634" y="2220"/>
                </a:lnTo>
                <a:lnTo>
                  <a:pt x="2632" y="2220"/>
                </a:lnTo>
                <a:lnTo>
                  <a:pt x="2634" y="2220"/>
                </a:lnTo>
                <a:lnTo>
                  <a:pt x="2632" y="2220"/>
                </a:lnTo>
                <a:lnTo>
                  <a:pt x="2630" y="2218"/>
                </a:lnTo>
                <a:lnTo>
                  <a:pt x="2630" y="2216"/>
                </a:lnTo>
                <a:lnTo>
                  <a:pt x="2630" y="2216"/>
                </a:lnTo>
                <a:lnTo>
                  <a:pt x="2630" y="2216"/>
                </a:lnTo>
                <a:lnTo>
                  <a:pt x="2628" y="2214"/>
                </a:lnTo>
                <a:lnTo>
                  <a:pt x="2628" y="2210"/>
                </a:lnTo>
                <a:lnTo>
                  <a:pt x="2626" y="2204"/>
                </a:lnTo>
                <a:lnTo>
                  <a:pt x="2624" y="2196"/>
                </a:lnTo>
                <a:lnTo>
                  <a:pt x="2622" y="2194"/>
                </a:lnTo>
                <a:lnTo>
                  <a:pt x="2620" y="2190"/>
                </a:lnTo>
                <a:lnTo>
                  <a:pt x="2620" y="2190"/>
                </a:lnTo>
                <a:lnTo>
                  <a:pt x="2620" y="2190"/>
                </a:lnTo>
                <a:lnTo>
                  <a:pt x="2618" y="2188"/>
                </a:lnTo>
                <a:lnTo>
                  <a:pt x="2614" y="2186"/>
                </a:lnTo>
                <a:lnTo>
                  <a:pt x="2608" y="2182"/>
                </a:lnTo>
                <a:lnTo>
                  <a:pt x="2608" y="2182"/>
                </a:lnTo>
                <a:lnTo>
                  <a:pt x="2608" y="2182"/>
                </a:lnTo>
                <a:lnTo>
                  <a:pt x="2608" y="2182"/>
                </a:lnTo>
                <a:lnTo>
                  <a:pt x="2610" y="2180"/>
                </a:lnTo>
                <a:lnTo>
                  <a:pt x="2610" y="2178"/>
                </a:lnTo>
                <a:lnTo>
                  <a:pt x="2610" y="2178"/>
                </a:lnTo>
                <a:lnTo>
                  <a:pt x="2612" y="2178"/>
                </a:lnTo>
                <a:lnTo>
                  <a:pt x="2610" y="2176"/>
                </a:lnTo>
                <a:lnTo>
                  <a:pt x="2610" y="2176"/>
                </a:lnTo>
                <a:lnTo>
                  <a:pt x="2610" y="2176"/>
                </a:lnTo>
                <a:lnTo>
                  <a:pt x="2610" y="2174"/>
                </a:lnTo>
                <a:lnTo>
                  <a:pt x="2608" y="2170"/>
                </a:lnTo>
                <a:lnTo>
                  <a:pt x="2608" y="2166"/>
                </a:lnTo>
                <a:lnTo>
                  <a:pt x="2606" y="2160"/>
                </a:lnTo>
                <a:lnTo>
                  <a:pt x="2606" y="2160"/>
                </a:lnTo>
                <a:lnTo>
                  <a:pt x="2606" y="2158"/>
                </a:lnTo>
                <a:lnTo>
                  <a:pt x="2604" y="2156"/>
                </a:lnTo>
                <a:lnTo>
                  <a:pt x="2602" y="2152"/>
                </a:lnTo>
                <a:lnTo>
                  <a:pt x="2600" y="2148"/>
                </a:lnTo>
                <a:lnTo>
                  <a:pt x="2598" y="2144"/>
                </a:lnTo>
                <a:lnTo>
                  <a:pt x="2598" y="2140"/>
                </a:lnTo>
                <a:lnTo>
                  <a:pt x="2598" y="2138"/>
                </a:lnTo>
                <a:lnTo>
                  <a:pt x="2598" y="2132"/>
                </a:lnTo>
                <a:lnTo>
                  <a:pt x="2600" y="2132"/>
                </a:lnTo>
                <a:lnTo>
                  <a:pt x="2602" y="2134"/>
                </a:lnTo>
                <a:lnTo>
                  <a:pt x="2604" y="2136"/>
                </a:lnTo>
                <a:lnTo>
                  <a:pt x="2606" y="2140"/>
                </a:lnTo>
                <a:lnTo>
                  <a:pt x="2608" y="2146"/>
                </a:lnTo>
                <a:lnTo>
                  <a:pt x="2610" y="2150"/>
                </a:lnTo>
                <a:lnTo>
                  <a:pt x="2612" y="2154"/>
                </a:lnTo>
                <a:lnTo>
                  <a:pt x="2612" y="2154"/>
                </a:lnTo>
                <a:lnTo>
                  <a:pt x="2614" y="2154"/>
                </a:lnTo>
                <a:lnTo>
                  <a:pt x="2616" y="2156"/>
                </a:lnTo>
                <a:lnTo>
                  <a:pt x="2620" y="2158"/>
                </a:lnTo>
                <a:lnTo>
                  <a:pt x="2622" y="2160"/>
                </a:lnTo>
                <a:lnTo>
                  <a:pt x="2622" y="2160"/>
                </a:lnTo>
                <a:lnTo>
                  <a:pt x="2624" y="2160"/>
                </a:lnTo>
                <a:lnTo>
                  <a:pt x="2624" y="2162"/>
                </a:lnTo>
                <a:lnTo>
                  <a:pt x="2624" y="2162"/>
                </a:lnTo>
                <a:lnTo>
                  <a:pt x="2624" y="2164"/>
                </a:lnTo>
                <a:lnTo>
                  <a:pt x="2624" y="2166"/>
                </a:lnTo>
                <a:lnTo>
                  <a:pt x="2624" y="2168"/>
                </a:lnTo>
                <a:lnTo>
                  <a:pt x="2624" y="2172"/>
                </a:lnTo>
                <a:lnTo>
                  <a:pt x="2626" y="2176"/>
                </a:lnTo>
                <a:lnTo>
                  <a:pt x="2626" y="2182"/>
                </a:lnTo>
                <a:lnTo>
                  <a:pt x="2626" y="2188"/>
                </a:lnTo>
                <a:lnTo>
                  <a:pt x="2628" y="2194"/>
                </a:lnTo>
                <a:lnTo>
                  <a:pt x="2628" y="2194"/>
                </a:lnTo>
                <a:lnTo>
                  <a:pt x="2630" y="2196"/>
                </a:lnTo>
                <a:lnTo>
                  <a:pt x="2630" y="2196"/>
                </a:lnTo>
                <a:lnTo>
                  <a:pt x="2632" y="2196"/>
                </a:lnTo>
                <a:lnTo>
                  <a:pt x="2632" y="2194"/>
                </a:lnTo>
                <a:lnTo>
                  <a:pt x="2634" y="2194"/>
                </a:lnTo>
                <a:lnTo>
                  <a:pt x="2634" y="2192"/>
                </a:lnTo>
                <a:lnTo>
                  <a:pt x="2636" y="2188"/>
                </a:lnTo>
                <a:lnTo>
                  <a:pt x="2638" y="2184"/>
                </a:lnTo>
                <a:lnTo>
                  <a:pt x="2640" y="2180"/>
                </a:lnTo>
                <a:lnTo>
                  <a:pt x="2642" y="2176"/>
                </a:lnTo>
                <a:lnTo>
                  <a:pt x="2644" y="2172"/>
                </a:lnTo>
                <a:lnTo>
                  <a:pt x="2646" y="2168"/>
                </a:lnTo>
                <a:lnTo>
                  <a:pt x="2646" y="2164"/>
                </a:lnTo>
                <a:lnTo>
                  <a:pt x="2648" y="2158"/>
                </a:lnTo>
                <a:lnTo>
                  <a:pt x="2652" y="2148"/>
                </a:lnTo>
                <a:lnTo>
                  <a:pt x="2652" y="2142"/>
                </a:lnTo>
                <a:lnTo>
                  <a:pt x="2654" y="2138"/>
                </a:lnTo>
                <a:lnTo>
                  <a:pt x="2654" y="2132"/>
                </a:lnTo>
                <a:lnTo>
                  <a:pt x="2654" y="2132"/>
                </a:lnTo>
                <a:lnTo>
                  <a:pt x="2654" y="2126"/>
                </a:lnTo>
                <a:lnTo>
                  <a:pt x="2654" y="2126"/>
                </a:lnTo>
                <a:lnTo>
                  <a:pt x="2654" y="2126"/>
                </a:lnTo>
                <a:lnTo>
                  <a:pt x="2652" y="2122"/>
                </a:lnTo>
                <a:lnTo>
                  <a:pt x="2650" y="2120"/>
                </a:lnTo>
                <a:lnTo>
                  <a:pt x="2648" y="2114"/>
                </a:lnTo>
                <a:lnTo>
                  <a:pt x="2642" y="2106"/>
                </a:lnTo>
                <a:lnTo>
                  <a:pt x="2638" y="2100"/>
                </a:lnTo>
                <a:lnTo>
                  <a:pt x="2634" y="2094"/>
                </a:lnTo>
                <a:lnTo>
                  <a:pt x="2630" y="2090"/>
                </a:lnTo>
                <a:lnTo>
                  <a:pt x="2628" y="2088"/>
                </a:lnTo>
                <a:lnTo>
                  <a:pt x="2628" y="2086"/>
                </a:lnTo>
                <a:lnTo>
                  <a:pt x="2630" y="2088"/>
                </a:lnTo>
                <a:lnTo>
                  <a:pt x="2632" y="2090"/>
                </a:lnTo>
                <a:lnTo>
                  <a:pt x="2636" y="2094"/>
                </a:lnTo>
                <a:lnTo>
                  <a:pt x="2640" y="2098"/>
                </a:lnTo>
                <a:lnTo>
                  <a:pt x="2644" y="2100"/>
                </a:lnTo>
                <a:lnTo>
                  <a:pt x="2646" y="2102"/>
                </a:lnTo>
                <a:lnTo>
                  <a:pt x="2646" y="2102"/>
                </a:lnTo>
                <a:lnTo>
                  <a:pt x="2646" y="2102"/>
                </a:lnTo>
                <a:lnTo>
                  <a:pt x="2648" y="2102"/>
                </a:lnTo>
                <a:lnTo>
                  <a:pt x="2648" y="2102"/>
                </a:lnTo>
                <a:lnTo>
                  <a:pt x="2650" y="2102"/>
                </a:lnTo>
                <a:lnTo>
                  <a:pt x="2652" y="2102"/>
                </a:lnTo>
                <a:lnTo>
                  <a:pt x="2652" y="2102"/>
                </a:lnTo>
                <a:lnTo>
                  <a:pt x="2652" y="2102"/>
                </a:lnTo>
                <a:lnTo>
                  <a:pt x="2654" y="2102"/>
                </a:lnTo>
                <a:lnTo>
                  <a:pt x="2654" y="2102"/>
                </a:lnTo>
                <a:lnTo>
                  <a:pt x="2656" y="2100"/>
                </a:lnTo>
                <a:lnTo>
                  <a:pt x="2656" y="2100"/>
                </a:lnTo>
                <a:lnTo>
                  <a:pt x="2658" y="2098"/>
                </a:lnTo>
                <a:lnTo>
                  <a:pt x="2660" y="2096"/>
                </a:lnTo>
                <a:lnTo>
                  <a:pt x="2662" y="2094"/>
                </a:lnTo>
                <a:lnTo>
                  <a:pt x="2664" y="2090"/>
                </a:lnTo>
                <a:lnTo>
                  <a:pt x="2668" y="2084"/>
                </a:lnTo>
                <a:lnTo>
                  <a:pt x="2672" y="2076"/>
                </a:lnTo>
                <a:lnTo>
                  <a:pt x="2676" y="2068"/>
                </a:lnTo>
                <a:lnTo>
                  <a:pt x="2680" y="2060"/>
                </a:lnTo>
                <a:lnTo>
                  <a:pt x="2682" y="2052"/>
                </a:lnTo>
                <a:lnTo>
                  <a:pt x="2682" y="2048"/>
                </a:lnTo>
                <a:lnTo>
                  <a:pt x="2684" y="2046"/>
                </a:lnTo>
                <a:lnTo>
                  <a:pt x="2684" y="2046"/>
                </a:lnTo>
                <a:lnTo>
                  <a:pt x="2684" y="2044"/>
                </a:lnTo>
                <a:lnTo>
                  <a:pt x="2684" y="2044"/>
                </a:lnTo>
                <a:lnTo>
                  <a:pt x="2682" y="2042"/>
                </a:lnTo>
                <a:lnTo>
                  <a:pt x="2682" y="2040"/>
                </a:lnTo>
                <a:lnTo>
                  <a:pt x="2682" y="2040"/>
                </a:lnTo>
                <a:lnTo>
                  <a:pt x="2682" y="2040"/>
                </a:lnTo>
                <a:lnTo>
                  <a:pt x="2680" y="2038"/>
                </a:lnTo>
                <a:lnTo>
                  <a:pt x="2680" y="2038"/>
                </a:lnTo>
                <a:lnTo>
                  <a:pt x="2680" y="2038"/>
                </a:lnTo>
                <a:lnTo>
                  <a:pt x="2678" y="2036"/>
                </a:lnTo>
                <a:lnTo>
                  <a:pt x="2678" y="2036"/>
                </a:lnTo>
                <a:lnTo>
                  <a:pt x="2678" y="2036"/>
                </a:lnTo>
                <a:lnTo>
                  <a:pt x="2674" y="2034"/>
                </a:lnTo>
                <a:lnTo>
                  <a:pt x="2670" y="2030"/>
                </a:lnTo>
                <a:lnTo>
                  <a:pt x="2666" y="2028"/>
                </a:lnTo>
                <a:lnTo>
                  <a:pt x="2664" y="2026"/>
                </a:lnTo>
                <a:lnTo>
                  <a:pt x="2662" y="2026"/>
                </a:lnTo>
                <a:lnTo>
                  <a:pt x="2662" y="2024"/>
                </a:lnTo>
                <a:lnTo>
                  <a:pt x="2662" y="2024"/>
                </a:lnTo>
                <a:lnTo>
                  <a:pt x="2662" y="2024"/>
                </a:lnTo>
                <a:lnTo>
                  <a:pt x="2662" y="2022"/>
                </a:lnTo>
                <a:lnTo>
                  <a:pt x="2662" y="2022"/>
                </a:lnTo>
                <a:lnTo>
                  <a:pt x="2662" y="2022"/>
                </a:lnTo>
                <a:lnTo>
                  <a:pt x="2662" y="2018"/>
                </a:lnTo>
                <a:lnTo>
                  <a:pt x="2664" y="2016"/>
                </a:lnTo>
                <a:lnTo>
                  <a:pt x="2666" y="2012"/>
                </a:lnTo>
                <a:lnTo>
                  <a:pt x="2668" y="2008"/>
                </a:lnTo>
                <a:lnTo>
                  <a:pt x="2672" y="2004"/>
                </a:lnTo>
                <a:lnTo>
                  <a:pt x="2676" y="2000"/>
                </a:lnTo>
                <a:lnTo>
                  <a:pt x="2680" y="1994"/>
                </a:lnTo>
                <a:lnTo>
                  <a:pt x="2684" y="1992"/>
                </a:lnTo>
                <a:lnTo>
                  <a:pt x="2690" y="1988"/>
                </a:lnTo>
                <a:lnTo>
                  <a:pt x="2696" y="1984"/>
                </a:lnTo>
                <a:lnTo>
                  <a:pt x="2704" y="1982"/>
                </a:lnTo>
                <a:lnTo>
                  <a:pt x="2712" y="1978"/>
                </a:lnTo>
                <a:lnTo>
                  <a:pt x="2726" y="1972"/>
                </a:lnTo>
                <a:lnTo>
                  <a:pt x="2734" y="1968"/>
                </a:lnTo>
                <a:lnTo>
                  <a:pt x="2740" y="1964"/>
                </a:lnTo>
                <a:lnTo>
                  <a:pt x="2746" y="1960"/>
                </a:lnTo>
                <a:lnTo>
                  <a:pt x="2752" y="1954"/>
                </a:lnTo>
                <a:lnTo>
                  <a:pt x="2756" y="1950"/>
                </a:lnTo>
                <a:lnTo>
                  <a:pt x="2762" y="1944"/>
                </a:lnTo>
                <a:lnTo>
                  <a:pt x="2766" y="1940"/>
                </a:lnTo>
                <a:lnTo>
                  <a:pt x="2770" y="1936"/>
                </a:lnTo>
                <a:lnTo>
                  <a:pt x="2774" y="1934"/>
                </a:lnTo>
                <a:lnTo>
                  <a:pt x="2774" y="1932"/>
                </a:lnTo>
                <a:lnTo>
                  <a:pt x="2776" y="1932"/>
                </a:lnTo>
                <a:lnTo>
                  <a:pt x="2776" y="1932"/>
                </a:lnTo>
                <a:lnTo>
                  <a:pt x="2776" y="1932"/>
                </a:lnTo>
                <a:lnTo>
                  <a:pt x="2776" y="1932"/>
                </a:lnTo>
                <a:lnTo>
                  <a:pt x="2776" y="1936"/>
                </a:lnTo>
                <a:lnTo>
                  <a:pt x="2776" y="1940"/>
                </a:lnTo>
                <a:lnTo>
                  <a:pt x="2776" y="1942"/>
                </a:lnTo>
                <a:lnTo>
                  <a:pt x="2776" y="1944"/>
                </a:lnTo>
                <a:lnTo>
                  <a:pt x="2776" y="1944"/>
                </a:lnTo>
                <a:lnTo>
                  <a:pt x="2776" y="1944"/>
                </a:lnTo>
                <a:lnTo>
                  <a:pt x="2776" y="1944"/>
                </a:lnTo>
                <a:lnTo>
                  <a:pt x="2776" y="1944"/>
                </a:lnTo>
                <a:lnTo>
                  <a:pt x="2776" y="1946"/>
                </a:lnTo>
                <a:lnTo>
                  <a:pt x="2776" y="1946"/>
                </a:lnTo>
                <a:lnTo>
                  <a:pt x="2776" y="1946"/>
                </a:lnTo>
                <a:lnTo>
                  <a:pt x="2778" y="1948"/>
                </a:lnTo>
                <a:lnTo>
                  <a:pt x="2780" y="1948"/>
                </a:lnTo>
                <a:lnTo>
                  <a:pt x="2780" y="1948"/>
                </a:lnTo>
                <a:lnTo>
                  <a:pt x="2780" y="1948"/>
                </a:lnTo>
                <a:lnTo>
                  <a:pt x="2782" y="1946"/>
                </a:lnTo>
                <a:lnTo>
                  <a:pt x="2782" y="1946"/>
                </a:lnTo>
                <a:lnTo>
                  <a:pt x="2782" y="1946"/>
                </a:lnTo>
                <a:lnTo>
                  <a:pt x="2784" y="1944"/>
                </a:lnTo>
                <a:lnTo>
                  <a:pt x="2786" y="1940"/>
                </a:lnTo>
                <a:lnTo>
                  <a:pt x="2792" y="1936"/>
                </a:lnTo>
                <a:lnTo>
                  <a:pt x="2796" y="1934"/>
                </a:lnTo>
                <a:lnTo>
                  <a:pt x="2798" y="1930"/>
                </a:lnTo>
                <a:lnTo>
                  <a:pt x="2802" y="1928"/>
                </a:lnTo>
                <a:lnTo>
                  <a:pt x="2802" y="1928"/>
                </a:lnTo>
                <a:lnTo>
                  <a:pt x="2802" y="1928"/>
                </a:lnTo>
                <a:lnTo>
                  <a:pt x="2802" y="1924"/>
                </a:lnTo>
                <a:lnTo>
                  <a:pt x="2802" y="1924"/>
                </a:lnTo>
                <a:lnTo>
                  <a:pt x="2802" y="1922"/>
                </a:lnTo>
                <a:lnTo>
                  <a:pt x="2802" y="1922"/>
                </a:lnTo>
                <a:lnTo>
                  <a:pt x="2802" y="1920"/>
                </a:lnTo>
                <a:lnTo>
                  <a:pt x="2794" y="1918"/>
                </a:lnTo>
                <a:lnTo>
                  <a:pt x="2788" y="1916"/>
                </a:lnTo>
                <a:lnTo>
                  <a:pt x="2784" y="1914"/>
                </a:lnTo>
                <a:lnTo>
                  <a:pt x="2780" y="1912"/>
                </a:lnTo>
                <a:lnTo>
                  <a:pt x="2776" y="1908"/>
                </a:lnTo>
                <a:lnTo>
                  <a:pt x="2772" y="1904"/>
                </a:lnTo>
                <a:lnTo>
                  <a:pt x="2770" y="1900"/>
                </a:lnTo>
                <a:lnTo>
                  <a:pt x="2768" y="1896"/>
                </a:lnTo>
                <a:lnTo>
                  <a:pt x="2766" y="1892"/>
                </a:lnTo>
                <a:lnTo>
                  <a:pt x="2764" y="1886"/>
                </a:lnTo>
                <a:lnTo>
                  <a:pt x="2762" y="1880"/>
                </a:lnTo>
                <a:lnTo>
                  <a:pt x="2762" y="1876"/>
                </a:lnTo>
                <a:lnTo>
                  <a:pt x="2762" y="1870"/>
                </a:lnTo>
                <a:lnTo>
                  <a:pt x="2762" y="1864"/>
                </a:lnTo>
                <a:lnTo>
                  <a:pt x="2762" y="1852"/>
                </a:lnTo>
                <a:lnTo>
                  <a:pt x="2762" y="1848"/>
                </a:lnTo>
                <a:lnTo>
                  <a:pt x="2764" y="1846"/>
                </a:lnTo>
                <a:lnTo>
                  <a:pt x="2764" y="1846"/>
                </a:lnTo>
                <a:lnTo>
                  <a:pt x="2766" y="1842"/>
                </a:lnTo>
                <a:lnTo>
                  <a:pt x="2768" y="1840"/>
                </a:lnTo>
                <a:lnTo>
                  <a:pt x="2770" y="1836"/>
                </a:lnTo>
                <a:lnTo>
                  <a:pt x="2772" y="1832"/>
                </a:lnTo>
                <a:lnTo>
                  <a:pt x="2780" y="1826"/>
                </a:lnTo>
                <a:lnTo>
                  <a:pt x="2786" y="1820"/>
                </a:lnTo>
                <a:lnTo>
                  <a:pt x="2794" y="1814"/>
                </a:lnTo>
                <a:lnTo>
                  <a:pt x="2796" y="1812"/>
                </a:lnTo>
                <a:lnTo>
                  <a:pt x="2800" y="1810"/>
                </a:lnTo>
                <a:lnTo>
                  <a:pt x="2802" y="1806"/>
                </a:lnTo>
                <a:lnTo>
                  <a:pt x="2804" y="1804"/>
                </a:lnTo>
                <a:lnTo>
                  <a:pt x="2804" y="1804"/>
                </a:lnTo>
                <a:lnTo>
                  <a:pt x="2804" y="1804"/>
                </a:lnTo>
                <a:lnTo>
                  <a:pt x="2806" y="1802"/>
                </a:lnTo>
                <a:lnTo>
                  <a:pt x="2806" y="1800"/>
                </a:lnTo>
                <a:lnTo>
                  <a:pt x="2806" y="1800"/>
                </a:lnTo>
                <a:lnTo>
                  <a:pt x="2806" y="1800"/>
                </a:lnTo>
                <a:lnTo>
                  <a:pt x="2806" y="1796"/>
                </a:lnTo>
                <a:lnTo>
                  <a:pt x="2806" y="1796"/>
                </a:lnTo>
                <a:lnTo>
                  <a:pt x="2806" y="1794"/>
                </a:lnTo>
                <a:lnTo>
                  <a:pt x="2806" y="1792"/>
                </a:lnTo>
                <a:lnTo>
                  <a:pt x="2806" y="1792"/>
                </a:lnTo>
                <a:lnTo>
                  <a:pt x="2806" y="1790"/>
                </a:lnTo>
                <a:lnTo>
                  <a:pt x="2806" y="1790"/>
                </a:lnTo>
                <a:lnTo>
                  <a:pt x="2806" y="1790"/>
                </a:lnTo>
                <a:lnTo>
                  <a:pt x="2808" y="1792"/>
                </a:lnTo>
                <a:lnTo>
                  <a:pt x="2810" y="1794"/>
                </a:lnTo>
                <a:lnTo>
                  <a:pt x="2810" y="1794"/>
                </a:lnTo>
                <a:lnTo>
                  <a:pt x="2810" y="1794"/>
                </a:lnTo>
                <a:lnTo>
                  <a:pt x="2814" y="1794"/>
                </a:lnTo>
                <a:lnTo>
                  <a:pt x="2814" y="1794"/>
                </a:lnTo>
                <a:lnTo>
                  <a:pt x="2814" y="1794"/>
                </a:lnTo>
                <a:lnTo>
                  <a:pt x="2816" y="1794"/>
                </a:lnTo>
                <a:lnTo>
                  <a:pt x="2816" y="1794"/>
                </a:lnTo>
                <a:lnTo>
                  <a:pt x="2818" y="1794"/>
                </a:lnTo>
                <a:lnTo>
                  <a:pt x="2820" y="1794"/>
                </a:lnTo>
                <a:lnTo>
                  <a:pt x="2820" y="1794"/>
                </a:lnTo>
                <a:lnTo>
                  <a:pt x="2820" y="1792"/>
                </a:lnTo>
                <a:lnTo>
                  <a:pt x="2822" y="1790"/>
                </a:lnTo>
                <a:lnTo>
                  <a:pt x="2824" y="1788"/>
                </a:lnTo>
                <a:lnTo>
                  <a:pt x="2826" y="1786"/>
                </a:lnTo>
                <a:lnTo>
                  <a:pt x="2830" y="1780"/>
                </a:lnTo>
                <a:lnTo>
                  <a:pt x="2832" y="1778"/>
                </a:lnTo>
                <a:lnTo>
                  <a:pt x="2834" y="1776"/>
                </a:lnTo>
                <a:lnTo>
                  <a:pt x="2838" y="1772"/>
                </a:lnTo>
                <a:lnTo>
                  <a:pt x="2842" y="1766"/>
                </a:lnTo>
                <a:lnTo>
                  <a:pt x="2844" y="1762"/>
                </a:lnTo>
                <a:lnTo>
                  <a:pt x="2848" y="1758"/>
                </a:lnTo>
                <a:lnTo>
                  <a:pt x="2848" y="1758"/>
                </a:lnTo>
                <a:lnTo>
                  <a:pt x="2850" y="1756"/>
                </a:lnTo>
                <a:lnTo>
                  <a:pt x="2850" y="1756"/>
                </a:lnTo>
                <a:lnTo>
                  <a:pt x="2850" y="1756"/>
                </a:lnTo>
                <a:lnTo>
                  <a:pt x="2850" y="1754"/>
                </a:lnTo>
                <a:lnTo>
                  <a:pt x="2850" y="1752"/>
                </a:lnTo>
                <a:lnTo>
                  <a:pt x="2852" y="1748"/>
                </a:lnTo>
                <a:lnTo>
                  <a:pt x="2852" y="1746"/>
                </a:lnTo>
                <a:lnTo>
                  <a:pt x="2854" y="1742"/>
                </a:lnTo>
                <a:lnTo>
                  <a:pt x="2854" y="1740"/>
                </a:lnTo>
                <a:lnTo>
                  <a:pt x="2854" y="1738"/>
                </a:lnTo>
                <a:lnTo>
                  <a:pt x="2854" y="1738"/>
                </a:lnTo>
                <a:lnTo>
                  <a:pt x="2854" y="1738"/>
                </a:lnTo>
                <a:lnTo>
                  <a:pt x="2854" y="1736"/>
                </a:lnTo>
                <a:lnTo>
                  <a:pt x="2854" y="1734"/>
                </a:lnTo>
                <a:lnTo>
                  <a:pt x="2854" y="1734"/>
                </a:lnTo>
                <a:lnTo>
                  <a:pt x="2854" y="1734"/>
                </a:lnTo>
                <a:lnTo>
                  <a:pt x="2854" y="1734"/>
                </a:lnTo>
                <a:lnTo>
                  <a:pt x="2856" y="1734"/>
                </a:lnTo>
                <a:lnTo>
                  <a:pt x="2856" y="1734"/>
                </a:lnTo>
                <a:lnTo>
                  <a:pt x="2856" y="1732"/>
                </a:lnTo>
                <a:lnTo>
                  <a:pt x="2860" y="1730"/>
                </a:lnTo>
                <a:lnTo>
                  <a:pt x="2860" y="1730"/>
                </a:lnTo>
                <a:lnTo>
                  <a:pt x="2862" y="1730"/>
                </a:lnTo>
                <a:lnTo>
                  <a:pt x="2864" y="1728"/>
                </a:lnTo>
                <a:lnTo>
                  <a:pt x="2866" y="1726"/>
                </a:lnTo>
                <a:lnTo>
                  <a:pt x="2866" y="1726"/>
                </a:lnTo>
                <a:lnTo>
                  <a:pt x="2868" y="1726"/>
                </a:lnTo>
                <a:lnTo>
                  <a:pt x="2870" y="1724"/>
                </a:lnTo>
                <a:lnTo>
                  <a:pt x="2872" y="1722"/>
                </a:lnTo>
                <a:lnTo>
                  <a:pt x="2878" y="1718"/>
                </a:lnTo>
                <a:lnTo>
                  <a:pt x="2884" y="1716"/>
                </a:lnTo>
                <a:lnTo>
                  <a:pt x="2884" y="1716"/>
                </a:lnTo>
                <a:lnTo>
                  <a:pt x="2886" y="1716"/>
                </a:lnTo>
                <a:lnTo>
                  <a:pt x="2888" y="1714"/>
                </a:lnTo>
                <a:lnTo>
                  <a:pt x="2888" y="1714"/>
                </a:lnTo>
                <a:lnTo>
                  <a:pt x="2888" y="1714"/>
                </a:lnTo>
                <a:lnTo>
                  <a:pt x="2890" y="1710"/>
                </a:lnTo>
                <a:lnTo>
                  <a:pt x="2890" y="1710"/>
                </a:lnTo>
                <a:lnTo>
                  <a:pt x="2890" y="1710"/>
                </a:lnTo>
                <a:lnTo>
                  <a:pt x="2892" y="1706"/>
                </a:lnTo>
                <a:lnTo>
                  <a:pt x="2892" y="1706"/>
                </a:lnTo>
                <a:lnTo>
                  <a:pt x="2892" y="1706"/>
                </a:lnTo>
                <a:lnTo>
                  <a:pt x="2896" y="1702"/>
                </a:lnTo>
                <a:lnTo>
                  <a:pt x="2896" y="1702"/>
                </a:lnTo>
                <a:lnTo>
                  <a:pt x="2896" y="1702"/>
                </a:lnTo>
                <a:lnTo>
                  <a:pt x="2898" y="1698"/>
                </a:lnTo>
                <a:lnTo>
                  <a:pt x="2902" y="1698"/>
                </a:lnTo>
                <a:lnTo>
                  <a:pt x="2902" y="1698"/>
                </a:lnTo>
                <a:lnTo>
                  <a:pt x="2904" y="1696"/>
                </a:lnTo>
                <a:lnTo>
                  <a:pt x="2908" y="1692"/>
                </a:lnTo>
                <a:lnTo>
                  <a:pt x="2916" y="1688"/>
                </a:lnTo>
                <a:lnTo>
                  <a:pt x="2926" y="1684"/>
                </a:lnTo>
                <a:lnTo>
                  <a:pt x="2926" y="1686"/>
                </a:lnTo>
                <a:lnTo>
                  <a:pt x="2938" y="1684"/>
                </a:lnTo>
                <a:lnTo>
                  <a:pt x="2942" y="1682"/>
                </a:lnTo>
                <a:lnTo>
                  <a:pt x="2940" y="1684"/>
                </a:lnTo>
                <a:lnTo>
                  <a:pt x="2940" y="1684"/>
                </a:lnTo>
                <a:lnTo>
                  <a:pt x="2940" y="1684"/>
                </a:lnTo>
                <a:lnTo>
                  <a:pt x="2936" y="1688"/>
                </a:lnTo>
                <a:lnTo>
                  <a:pt x="2930" y="1692"/>
                </a:lnTo>
                <a:lnTo>
                  <a:pt x="2930" y="1692"/>
                </a:lnTo>
                <a:lnTo>
                  <a:pt x="2930" y="1692"/>
                </a:lnTo>
                <a:lnTo>
                  <a:pt x="2920" y="1702"/>
                </a:lnTo>
                <a:lnTo>
                  <a:pt x="2914" y="1706"/>
                </a:lnTo>
                <a:lnTo>
                  <a:pt x="2914" y="1706"/>
                </a:lnTo>
                <a:lnTo>
                  <a:pt x="2914" y="1706"/>
                </a:lnTo>
                <a:lnTo>
                  <a:pt x="2906" y="1714"/>
                </a:lnTo>
                <a:lnTo>
                  <a:pt x="2902" y="1718"/>
                </a:lnTo>
                <a:lnTo>
                  <a:pt x="2902" y="1718"/>
                </a:lnTo>
                <a:lnTo>
                  <a:pt x="2900" y="1718"/>
                </a:lnTo>
                <a:lnTo>
                  <a:pt x="2898" y="1722"/>
                </a:lnTo>
                <a:lnTo>
                  <a:pt x="2898" y="1724"/>
                </a:lnTo>
                <a:lnTo>
                  <a:pt x="2896" y="1726"/>
                </a:lnTo>
                <a:lnTo>
                  <a:pt x="2896" y="1726"/>
                </a:lnTo>
                <a:lnTo>
                  <a:pt x="2894" y="1728"/>
                </a:lnTo>
                <a:lnTo>
                  <a:pt x="2894" y="1730"/>
                </a:lnTo>
                <a:lnTo>
                  <a:pt x="2892" y="1732"/>
                </a:lnTo>
                <a:lnTo>
                  <a:pt x="2892" y="1734"/>
                </a:lnTo>
                <a:lnTo>
                  <a:pt x="2892" y="1734"/>
                </a:lnTo>
                <a:lnTo>
                  <a:pt x="2890" y="1736"/>
                </a:lnTo>
                <a:lnTo>
                  <a:pt x="2890" y="1762"/>
                </a:lnTo>
                <a:lnTo>
                  <a:pt x="2888" y="1764"/>
                </a:lnTo>
                <a:lnTo>
                  <a:pt x="2888" y="1764"/>
                </a:lnTo>
                <a:lnTo>
                  <a:pt x="2888" y="1768"/>
                </a:lnTo>
                <a:lnTo>
                  <a:pt x="2890" y="1770"/>
                </a:lnTo>
                <a:lnTo>
                  <a:pt x="2890" y="1778"/>
                </a:lnTo>
                <a:lnTo>
                  <a:pt x="2890" y="1778"/>
                </a:lnTo>
                <a:lnTo>
                  <a:pt x="2892" y="1780"/>
                </a:lnTo>
                <a:lnTo>
                  <a:pt x="2894" y="1782"/>
                </a:lnTo>
                <a:lnTo>
                  <a:pt x="2894" y="1782"/>
                </a:lnTo>
                <a:lnTo>
                  <a:pt x="2894" y="1782"/>
                </a:lnTo>
                <a:lnTo>
                  <a:pt x="2894" y="1782"/>
                </a:lnTo>
                <a:lnTo>
                  <a:pt x="2894" y="1782"/>
                </a:lnTo>
                <a:lnTo>
                  <a:pt x="2896" y="1784"/>
                </a:lnTo>
                <a:lnTo>
                  <a:pt x="2900" y="1786"/>
                </a:lnTo>
                <a:lnTo>
                  <a:pt x="2900" y="1786"/>
                </a:lnTo>
                <a:lnTo>
                  <a:pt x="2902" y="1788"/>
                </a:lnTo>
                <a:lnTo>
                  <a:pt x="2904" y="1788"/>
                </a:lnTo>
                <a:lnTo>
                  <a:pt x="2910" y="1790"/>
                </a:lnTo>
                <a:lnTo>
                  <a:pt x="2916" y="1794"/>
                </a:lnTo>
                <a:lnTo>
                  <a:pt x="2920" y="1796"/>
                </a:lnTo>
                <a:lnTo>
                  <a:pt x="2920" y="1796"/>
                </a:lnTo>
                <a:lnTo>
                  <a:pt x="2922" y="1796"/>
                </a:lnTo>
                <a:lnTo>
                  <a:pt x="2928" y="1796"/>
                </a:lnTo>
                <a:lnTo>
                  <a:pt x="2928" y="1796"/>
                </a:lnTo>
                <a:lnTo>
                  <a:pt x="2930" y="1796"/>
                </a:lnTo>
                <a:lnTo>
                  <a:pt x="2932" y="1794"/>
                </a:lnTo>
                <a:lnTo>
                  <a:pt x="2934" y="1792"/>
                </a:lnTo>
                <a:lnTo>
                  <a:pt x="2936" y="1790"/>
                </a:lnTo>
                <a:lnTo>
                  <a:pt x="2938" y="1788"/>
                </a:lnTo>
                <a:lnTo>
                  <a:pt x="2938" y="1788"/>
                </a:lnTo>
                <a:lnTo>
                  <a:pt x="2938" y="1788"/>
                </a:lnTo>
                <a:lnTo>
                  <a:pt x="2942" y="1782"/>
                </a:lnTo>
                <a:lnTo>
                  <a:pt x="2942" y="1782"/>
                </a:lnTo>
                <a:lnTo>
                  <a:pt x="2942" y="1782"/>
                </a:lnTo>
                <a:lnTo>
                  <a:pt x="2944" y="1776"/>
                </a:lnTo>
                <a:lnTo>
                  <a:pt x="2944" y="1776"/>
                </a:lnTo>
                <a:lnTo>
                  <a:pt x="2948" y="1768"/>
                </a:lnTo>
                <a:lnTo>
                  <a:pt x="2952" y="1762"/>
                </a:lnTo>
                <a:lnTo>
                  <a:pt x="2952" y="1762"/>
                </a:lnTo>
                <a:lnTo>
                  <a:pt x="2952" y="1762"/>
                </a:lnTo>
                <a:lnTo>
                  <a:pt x="2954" y="1756"/>
                </a:lnTo>
                <a:lnTo>
                  <a:pt x="2954" y="1756"/>
                </a:lnTo>
                <a:lnTo>
                  <a:pt x="2954" y="1754"/>
                </a:lnTo>
                <a:lnTo>
                  <a:pt x="2954" y="1754"/>
                </a:lnTo>
                <a:lnTo>
                  <a:pt x="2956" y="1752"/>
                </a:lnTo>
                <a:lnTo>
                  <a:pt x="2956" y="1752"/>
                </a:lnTo>
                <a:lnTo>
                  <a:pt x="2956" y="1750"/>
                </a:lnTo>
                <a:lnTo>
                  <a:pt x="2956" y="1736"/>
                </a:lnTo>
                <a:lnTo>
                  <a:pt x="2956" y="1736"/>
                </a:lnTo>
                <a:lnTo>
                  <a:pt x="2956" y="1734"/>
                </a:lnTo>
                <a:lnTo>
                  <a:pt x="2954" y="1734"/>
                </a:lnTo>
                <a:lnTo>
                  <a:pt x="2956" y="1732"/>
                </a:lnTo>
                <a:lnTo>
                  <a:pt x="2956" y="1732"/>
                </a:lnTo>
                <a:lnTo>
                  <a:pt x="2956" y="1730"/>
                </a:lnTo>
                <a:lnTo>
                  <a:pt x="2956" y="1730"/>
                </a:lnTo>
                <a:lnTo>
                  <a:pt x="2956" y="1730"/>
                </a:lnTo>
                <a:lnTo>
                  <a:pt x="2958" y="1730"/>
                </a:lnTo>
                <a:lnTo>
                  <a:pt x="2958" y="1730"/>
                </a:lnTo>
                <a:lnTo>
                  <a:pt x="2960" y="1732"/>
                </a:lnTo>
                <a:lnTo>
                  <a:pt x="2968" y="1732"/>
                </a:lnTo>
                <a:lnTo>
                  <a:pt x="2968" y="1732"/>
                </a:lnTo>
                <a:lnTo>
                  <a:pt x="2970" y="1730"/>
                </a:lnTo>
                <a:lnTo>
                  <a:pt x="2972" y="1728"/>
                </a:lnTo>
                <a:lnTo>
                  <a:pt x="2974" y="1726"/>
                </a:lnTo>
                <a:lnTo>
                  <a:pt x="2976" y="1724"/>
                </a:lnTo>
                <a:lnTo>
                  <a:pt x="2978" y="1722"/>
                </a:lnTo>
                <a:lnTo>
                  <a:pt x="2986" y="1718"/>
                </a:lnTo>
                <a:lnTo>
                  <a:pt x="2986" y="1718"/>
                </a:lnTo>
                <a:lnTo>
                  <a:pt x="2986" y="1718"/>
                </a:lnTo>
                <a:lnTo>
                  <a:pt x="2990" y="1714"/>
                </a:lnTo>
                <a:lnTo>
                  <a:pt x="2990" y="1714"/>
                </a:lnTo>
                <a:lnTo>
                  <a:pt x="2996" y="1710"/>
                </a:lnTo>
                <a:lnTo>
                  <a:pt x="2996" y="1710"/>
                </a:lnTo>
                <a:lnTo>
                  <a:pt x="2996" y="1710"/>
                </a:lnTo>
                <a:lnTo>
                  <a:pt x="3006" y="1700"/>
                </a:lnTo>
                <a:lnTo>
                  <a:pt x="3018" y="1690"/>
                </a:lnTo>
                <a:lnTo>
                  <a:pt x="3028" y="1680"/>
                </a:lnTo>
                <a:lnTo>
                  <a:pt x="3032" y="1676"/>
                </a:lnTo>
                <a:lnTo>
                  <a:pt x="3032" y="1676"/>
                </a:lnTo>
                <a:lnTo>
                  <a:pt x="3032" y="1676"/>
                </a:lnTo>
                <a:lnTo>
                  <a:pt x="3036" y="1670"/>
                </a:lnTo>
                <a:lnTo>
                  <a:pt x="3040" y="1664"/>
                </a:lnTo>
                <a:lnTo>
                  <a:pt x="3044" y="1660"/>
                </a:lnTo>
                <a:lnTo>
                  <a:pt x="3044" y="1660"/>
                </a:lnTo>
                <a:lnTo>
                  <a:pt x="3044" y="1660"/>
                </a:lnTo>
                <a:lnTo>
                  <a:pt x="3046" y="1654"/>
                </a:lnTo>
                <a:lnTo>
                  <a:pt x="3046" y="1654"/>
                </a:lnTo>
                <a:lnTo>
                  <a:pt x="3048" y="1650"/>
                </a:lnTo>
                <a:lnTo>
                  <a:pt x="3050" y="1648"/>
                </a:lnTo>
                <a:lnTo>
                  <a:pt x="3050" y="1648"/>
                </a:lnTo>
                <a:lnTo>
                  <a:pt x="3050" y="1646"/>
                </a:lnTo>
                <a:lnTo>
                  <a:pt x="3050" y="1646"/>
                </a:lnTo>
                <a:lnTo>
                  <a:pt x="3052" y="1644"/>
                </a:lnTo>
                <a:lnTo>
                  <a:pt x="3052" y="1644"/>
                </a:lnTo>
                <a:lnTo>
                  <a:pt x="3052" y="1642"/>
                </a:lnTo>
                <a:lnTo>
                  <a:pt x="3052" y="1640"/>
                </a:lnTo>
                <a:lnTo>
                  <a:pt x="3052" y="1640"/>
                </a:lnTo>
                <a:lnTo>
                  <a:pt x="3052" y="1638"/>
                </a:lnTo>
                <a:lnTo>
                  <a:pt x="3050" y="1636"/>
                </a:lnTo>
                <a:lnTo>
                  <a:pt x="3050" y="1636"/>
                </a:lnTo>
                <a:lnTo>
                  <a:pt x="3048" y="1636"/>
                </a:lnTo>
                <a:lnTo>
                  <a:pt x="3048" y="1636"/>
                </a:lnTo>
                <a:lnTo>
                  <a:pt x="3048" y="1634"/>
                </a:lnTo>
                <a:lnTo>
                  <a:pt x="3046" y="1634"/>
                </a:lnTo>
                <a:lnTo>
                  <a:pt x="3048" y="1630"/>
                </a:lnTo>
                <a:lnTo>
                  <a:pt x="3054" y="1626"/>
                </a:lnTo>
                <a:lnTo>
                  <a:pt x="3054" y="1626"/>
                </a:lnTo>
                <a:lnTo>
                  <a:pt x="3054" y="1626"/>
                </a:lnTo>
                <a:lnTo>
                  <a:pt x="3058" y="1620"/>
                </a:lnTo>
                <a:lnTo>
                  <a:pt x="3064" y="1614"/>
                </a:lnTo>
                <a:lnTo>
                  <a:pt x="3066" y="1612"/>
                </a:lnTo>
                <a:lnTo>
                  <a:pt x="3066" y="1612"/>
                </a:lnTo>
                <a:lnTo>
                  <a:pt x="3066" y="1612"/>
                </a:lnTo>
                <a:lnTo>
                  <a:pt x="3068" y="1608"/>
                </a:lnTo>
                <a:lnTo>
                  <a:pt x="3070" y="1606"/>
                </a:lnTo>
                <a:lnTo>
                  <a:pt x="3072" y="1604"/>
                </a:lnTo>
                <a:lnTo>
                  <a:pt x="3072" y="1604"/>
                </a:lnTo>
                <a:lnTo>
                  <a:pt x="3072" y="1602"/>
                </a:lnTo>
                <a:lnTo>
                  <a:pt x="3072" y="1594"/>
                </a:lnTo>
                <a:lnTo>
                  <a:pt x="3072" y="1594"/>
                </a:lnTo>
                <a:lnTo>
                  <a:pt x="3070" y="1592"/>
                </a:lnTo>
                <a:lnTo>
                  <a:pt x="3066" y="1590"/>
                </a:lnTo>
                <a:lnTo>
                  <a:pt x="3066" y="1590"/>
                </a:lnTo>
                <a:lnTo>
                  <a:pt x="3066" y="1590"/>
                </a:lnTo>
                <a:lnTo>
                  <a:pt x="3060" y="1590"/>
                </a:lnTo>
                <a:lnTo>
                  <a:pt x="3060" y="1588"/>
                </a:lnTo>
                <a:lnTo>
                  <a:pt x="3060" y="1588"/>
                </a:lnTo>
                <a:lnTo>
                  <a:pt x="3058" y="1588"/>
                </a:lnTo>
                <a:lnTo>
                  <a:pt x="3054" y="1588"/>
                </a:lnTo>
                <a:lnTo>
                  <a:pt x="3054" y="1588"/>
                </a:lnTo>
                <a:lnTo>
                  <a:pt x="3050" y="1590"/>
                </a:lnTo>
                <a:lnTo>
                  <a:pt x="3050" y="1590"/>
                </a:lnTo>
                <a:lnTo>
                  <a:pt x="3050" y="1590"/>
                </a:lnTo>
                <a:lnTo>
                  <a:pt x="3048" y="1590"/>
                </a:lnTo>
                <a:lnTo>
                  <a:pt x="3046" y="1592"/>
                </a:lnTo>
                <a:lnTo>
                  <a:pt x="3038" y="1592"/>
                </a:lnTo>
                <a:lnTo>
                  <a:pt x="3038" y="1592"/>
                </a:lnTo>
                <a:lnTo>
                  <a:pt x="3038" y="1592"/>
                </a:lnTo>
                <a:lnTo>
                  <a:pt x="3040" y="1588"/>
                </a:lnTo>
                <a:lnTo>
                  <a:pt x="3042" y="1584"/>
                </a:lnTo>
                <a:lnTo>
                  <a:pt x="3044" y="1580"/>
                </a:lnTo>
                <a:lnTo>
                  <a:pt x="3046" y="1576"/>
                </a:lnTo>
                <a:lnTo>
                  <a:pt x="3046" y="1576"/>
                </a:lnTo>
                <a:lnTo>
                  <a:pt x="3046" y="1574"/>
                </a:lnTo>
                <a:lnTo>
                  <a:pt x="3046" y="1568"/>
                </a:lnTo>
                <a:lnTo>
                  <a:pt x="3046" y="1568"/>
                </a:lnTo>
                <a:lnTo>
                  <a:pt x="3046" y="1566"/>
                </a:lnTo>
                <a:lnTo>
                  <a:pt x="3044" y="1564"/>
                </a:lnTo>
                <a:lnTo>
                  <a:pt x="3044" y="1564"/>
                </a:lnTo>
                <a:lnTo>
                  <a:pt x="3042" y="1564"/>
                </a:lnTo>
                <a:lnTo>
                  <a:pt x="3040" y="1562"/>
                </a:lnTo>
                <a:lnTo>
                  <a:pt x="3038" y="1560"/>
                </a:lnTo>
                <a:lnTo>
                  <a:pt x="3038" y="1560"/>
                </a:lnTo>
                <a:lnTo>
                  <a:pt x="3036" y="1560"/>
                </a:lnTo>
                <a:lnTo>
                  <a:pt x="3032" y="1558"/>
                </a:lnTo>
                <a:lnTo>
                  <a:pt x="3028" y="1556"/>
                </a:lnTo>
                <a:lnTo>
                  <a:pt x="3024" y="1554"/>
                </a:lnTo>
                <a:lnTo>
                  <a:pt x="3024" y="1554"/>
                </a:lnTo>
                <a:lnTo>
                  <a:pt x="3024" y="1554"/>
                </a:lnTo>
                <a:lnTo>
                  <a:pt x="3018" y="1554"/>
                </a:lnTo>
                <a:lnTo>
                  <a:pt x="3018" y="1554"/>
                </a:lnTo>
                <a:lnTo>
                  <a:pt x="3016" y="1554"/>
                </a:lnTo>
                <a:lnTo>
                  <a:pt x="3014" y="1556"/>
                </a:lnTo>
                <a:lnTo>
                  <a:pt x="3012" y="1558"/>
                </a:lnTo>
                <a:lnTo>
                  <a:pt x="3012" y="1558"/>
                </a:lnTo>
                <a:lnTo>
                  <a:pt x="3010" y="1560"/>
                </a:lnTo>
                <a:lnTo>
                  <a:pt x="3010" y="1564"/>
                </a:lnTo>
                <a:lnTo>
                  <a:pt x="3010" y="1564"/>
                </a:lnTo>
                <a:lnTo>
                  <a:pt x="3010" y="1564"/>
                </a:lnTo>
                <a:lnTo>
                  <a:pt x="3008" y="1566"/>
                </a:lnTo>
                <a:lnTo>
                  <a:pt x="3008" y="1620"/>
                </a:lnTo>
                <a:lnTo>
                  <a:pt x="3008" y="1620"/>
                </a:lnTo>
                <a:lnTo>
                  <a:pt x="3008" y="1622"/>
                </a:lnTo>
                <a:lnTo>
                  <a:pt x="3010" y="1626"/>
                </a:lnTo>
                <a:lnTo>
                  <a:pt x="3008" y="1630"/>
                </a:lnTo>
                <a:lnTo>
                  <a:pt x="3008" y="1630"/>
                </a:lnTo>
                <a:lnTo>
                  <a:pt x="3008" y="1630"/>
                </a:lnTo>
                <a:lnTo>
                  <a:pt x="3008" y="1634"/>
                </a:lnTo>
                <a:lnTo>
                  <a:pt x="3008" y="1634"/>
                </a:lnTo>
                <a:lnTo>
                  <a:pt x="3004" y="1632"/>
                </a:lnTo>
                <a:lnTo>
                  <a:pt x="3004" y="1632"/>
                </a:lnTo>
                <a:lnTo>
                  <a:pt x="3004" y="1632"/>
                </a:lnTo>
                <a:lnTo>
                  <a:pt x="2998" y="1632"/>
                </a:lnTo>
                <a:lnTo>
                  <a:pt x="2998" y="1632"/>
                </a:lnTo>
                <a:lnTo>
                  <a:pt x="2996" y="1632"/>
                </a:lnTo>
                <a:lnTo>
                  <a:pt x="2994" y="1634"/>
                </a:lnTo>
                <a:lnTo>
                  <a:pt x="2994" y="1634"/>
                </a:lnTo>
                <a:lnTo>
                  <a:pt x="2994" y="1634"/>
                </a:lnTo>
                <a:lnTo>
                  <a:pt x="2992" y="1634"/>
                </a:lnTo>
                <a:lnTo>
                  <a:pt x="2980" y="1638"/>
                </a:lnTo>
                <a:lnTo>
                  <a:pt x="2970" y="1640"/>
                </a:lnTo>
                <a:lnTo>
                  <a:pt x="2970" y="1640"/>
                </a:lnTo>
                <a:lnTo>
                  <a:pt x="2970" y="1640"/>
                </a:lnTo>
                <a:lnTo>
                  <a:pt x="2964" y="1642"/>
                </a:lnTo>
                <a:lnTo>
                  <a:pt x="2970" y="1638"/>
                </a:lnTo>
                <a:lnTo>
                  <a:pt x="2976" y="1636"/>
                </a:lnTo>
                <a:lnTo>
                  <a:pt x="2978" y="1636"/>
                </a:lnTo>
                <a:lnTo>
                  <a:pt x="2978" y="1636"/>
                </a:lnTo>
                <a:lnTo>
                  <a:pt x="2980" y="1634"/>
                </a:lnTo>
                <a:lnTo>
                  <a:pt x="2986" y="1630"/>
                </a:lnTo>
                <a:lnTo>
                  <a:pt x="2986" y="1630"/>
                </a:lnTo>
                <a:lnTo>
                  <a:pt x="2986" y="1628"/>
                </a:lnTo>
                <a:lnTo>
                  <a:pt x="2986" y="1628"/>
                </a:lnTo>
                <a:lnTo>
                  <a:pt x="2988" y="1626"/>
                </a:lnTo>
                <a:lnTo>
                  <a:pt x="2988" y="1626"/>
                </a:lnTo>
                <a:lnTo>
                  <a:pt x="2988" y="1626"/>
                </a:lnTo>
                <a:lnTo>
                  <a:pt x="2990" y="1622"/>
                </a:lnTo>
                <a:lnTo>
                  <a:pt x="2992" y="1618"/>
                </a:lnTo>
                <a:lnTo>
                  <a:pt x="2994" y="1614"/>
                </a:lnTo>
                <a:lnTo>
                  <a:pt x="2994" y="1614"/>
                </a:lnTo>
                <a:lnTo>
                  <a:pt x="2994" y="1612"/>
                </a:lnTo>
                <a:lnTo>
                  <a:pt x="2994" y="1608"/>
                </a:lnTo>
                <a:lnTo>
                  <a:pt x="2994" y="1608"/>
                </a:lnTo>
                <a:lnTo>
                  <a:pt x="2994" y="1606"/>
                </a:lnTo>
                <a:lnTo>
                  <a:pt x="2992" y="1606"/>
                </a:lnTo>
                <a:lnTo>
                  <a:pt x="2984" y="1606"/>
                </a:lnTo>
                <a:lnTo>
                  <a:pt x="2984" y="1606"/>
                </a:lnTo>
                <a:lnTo>
                  <a:pt x="2982" y="1606"/>
                </a:lnTo>
                <a:lnTo>
                  <a:pt x="2980" y="1608"/>
                </a:lnTo>
                <a:lnTo>
                  <a:pt x="2978" y="1608"/>
                </a:lnTo>
                <a:lnTo>
                  <a:pt x="2978" y="1608"/>
                </a:lnTo>
                <a:lnTo>
                  <a:pt x="2976" y="1608"/>
                </a:lnTo>
                <a:lnTo>
                  <a:pt x="2972" y="1610"/>
                </a:lnTo>
                <a:lnTo>
                  <a:pt x="2968" y="1612"/>
                </a:lnTo>
                <a:lnTo>
                  <a:pt x="2964" y="1612"/>
                </a:lnTo>
                <a:lnTo>
                  <a:pt x="2964" y="1612"/>
                </a:lnTo>
                <a:lnTo>
                  <a:pt x="2962" y="1612"/>
                </a:lnTo>
                <a:lnTo>
                  <a:pt x="2954" y="1616"/>
                </a:lnTo>
                <a:lnTo>
                  <a:pt x="2944" y="1618"/>
                </a:lnTo>
                <a:lnTo>
                  <a:pt x="2944" y="1618"/>
                </a:lnTo>
                <a:lnTo>
                  <a:pt x="2944" y="1618"/>
                </a:lnTo>
                <a:lnTo>
                  <a:pt x="2940" y="1620"/>
                </a:lnTo>
                <a:lnTo>
                  <a:pt x="2938" y="1620"/>
                </a:lnTo>
                <a:lnTo>
                  <a:pt x="2938" y="1620"/>
                </a:lnTo>
                <a:lnTo>
                  <a:pt x="2936" y="1620"/>
                </a:lnTo>
                <a:lnTo>
                  <a:pt x="2934" y="1622"/>
                </a:lnTo>
                <a:lnTo>
                  <a:pt x="2934" y="1622"/>
                </a:lnTo>
                <a:lnTo>
                  <a:pt x="2932" y="1620"/>
                </a:lnTo>
                <a:lnTo>
                  <a:pt x="2930" y="1618"/>
                </a:lnTo>
                <a:lnTo>
                  <a:pt x="2928" y="1616"/>
                </a:lnTo>
                <a:lnTo>
                  <a:pt x="2926" y="1614"/>
                </a:lnTo>
                <a:lnTo>
                  <a:pt x="2924" y="1612"/>
                </a:lnTo>
                <a:lnTo>
                  <a:pt x="2922" y="1610"/>
                </a:lnTo>
                <a:lnTo>
                  <a:pt x="2920" y="1610"/>
                </a:lnTo>
                <a:lnTo>
                  <a:pt x="2920" y="1608"/>
                </a:lnTo>
                <a:lnTo>
                  <a:pt x="2920" y="1608"/>
                </a:lnTo>
                <a:lnTo>
                  <a:pt x="2920" y="1606"/>
                </a:lnTo>
                <a:lnTo>
                  <a:pt x="2918" y="1606"/>
                </a:lnTo>
                <a:lnTo>
                  <a:pt x="2906" y="1606"/>
                </a:lnTo>
                <a:lnTo>
                  <a:pt x="2906" y="1606"/>
                </a:lnTo>
                <a:lnTo>
                  <a:pt x="2904" y="1606"/>
                </a:lnTo>
                <a:lnTo>
                  <a:pt x="2902" y="1608"/>
                </a:lnTo>
                <a:lnTo>
                  <a:pt x="2902" y="1608"/>
                </a:lnTo>
                <a:lnTo>
                  <a:pt x="2902" y="1608"/>
                </a:lnTo>
                <a:lnTo>
                  <a:pt x="2900" y="1608"/>
                </a:lnTo>
                <a:lnTo>
                  <a:pt x="2898" y="1610"/>
                </a:lnTo>
                <a:lnTo>
                  <a:pt x="2898" y="1610"/>
                </a:lnTo>
                <a:lnTo>
                  <a:pt x="2898" y="1610"/>
                </a:lnTo>
                <a:lnTo>
                  <a:pt x="2894" y="1610"/>
                </a:lnTo>
                <a:lnTo>
                  <a:pt x="2894" y="1610"/>
                </a:lnTo>
                <a:lnTo>
                  <a:pt x="2894" y="1610"/>
                </a:lnTo>
                <a:lnTo>
                  <a:pt x="2892" y="1610"/>
                </a:lnTo>
                <a:lnTo>
                  <a:pt x="2892" y="1608"/>
                </a:lnTo>
                <a:lnTo>
                  <a:pt x="2892" y="1608"/>
                </a:lnTo>
                <a:lnTo>
                  <a:pt x="2890" y="1608"/>
                </a:lnTo>
                <a:lnTo>
                  <a:pt x="2890" y="1608"/>
                </a:lnTo>
                <a:lnTo>
                  <a:pt x="2888" y="1606"/>
                </a:lnTo>
                <a:lnTo>
                  <a:pt x="2888" y="1602"/>
                </a:lnTo>
                <a:lnTo>
                  <a:pt x="2888" y="1602"/>
                </a:lnTo>
                <a:lnTo>
                  <a:pt x="2888" y="1600"/>
                </a:lnTo>
                <a:lnTo>
                  <a:pt x="2886" y="1600"/>
                </a:lnTo>
                <a:lnTo>
                  <a:pt x="2886" y="1586"/>
                </a:lnTo>
                <a:lnTo>
                  <a:pt x="2886" y="1586"/>
                </a:lnTo>
                <a:lnTo>
                  <a:pt x="2886" y="1586"/>
                </a:lnTo>
                <a:lnTo>
                  <a:pt x="2884" y="1580"/>
                </a:lnTo>
                <a:lnTo>
                  <a:pt x="2884" y="1574"/>
                </a:lnTo>
                <a:lnTo>
                  <a:pt x="2884" y="1574"/>
                </a:lnTo>
                <a:lnTo>
                  <a:pt x="2884" y="1572"/>
                </a:lnTo>
                <a:lnTo>
                  <a:pt x="2882" y="1570"/>
                </a:lnTo>
                <a:lnTo>
                  <a:pt x="2882" y="1570"/>
                </a:lnTo>
                <a:lnTo>
                  <a:pt x="2880" y="1570"/>
                </a:lnTo>
                <a:lnTo>
                  <a:pt x="2876" y="1570"/>
                </a:lnTo>
                <a:lnTo>
                  <a:pt x="2876" y="1570"/>
                </a:lnTo>
                <a:lnTo>
                  <a:pt x="2874" y="1570"/>
                </a:lnTo>
                <a:lnTo>
                  <a:pt x="2872" y="1572"/>
                </a:lnTo>
                <a:lnTo>
                  <a:pt x="2870" y="1574"/>
                </a:lnTo>
                <a:lnTo>
                  <a:pt x="2868" y="1576"/>
                </a:lnTo>
                <a:lnTo>
                  <a:pt x="2868" y="1576"/>
                </a:lnTo>
                <a:lnTo>
                  <a:pt x="2866" y="1578"/>
                </a:lnTo>
                <a:lnTo>
                  <a:pt x="2864" y="1582"/>
                </a:lnTo>
                <a:lnTo>
                  <a:pt x="2864" y="1584"/>
                </a:lnTo>
                <a:lnTo>
                  <a:pt x="2860" y="1586"/>
                </a:lnTo>
                <a:lnTo>
                  <a:pt x="2860" y="1586"/>
                </a:lnTo>
                <a:lnTo>
                  <a:pt x="2860" y="1586"/>
                </a:lnTo>
                <a:lnTo>
                  <a:pt x="2856" y="1586"/>
                </a:lnTo>
                <a:lnTo>
                  <a:pt x="2850" y="1584"/>
                </a:lnTo>
                <a:lnTo>
                  <a:pt x="2850" y="1584"/>
                </a:lnTo>
                <a:lnTo>
                  <a:pt x="2850" y="1584"/>
                </a:lnTo>
                <a:lnTo>
                  <a:pt x="2830" y="1584"/>
                </a:lnTo>
                <a:lnTo>
                  <a:pt x="2830" y="1584"/>
                </a:lnTo>
                <a:lnTo>
                  <a:pt x="2828" y="1584"/>
                </a:lnTo>
                <a:lnTo>
                  <a:pt x="2828" y="1584"/>
                </a:lnTo>
                <a:lnTo>
                  <a:pt x="2830" y="1582"/>
                </a:lnTo>
                <a:lnTo>
                  <a:pt x="2832" y="1582"/>
                </a:lnTo>
                <a:lnTo>
                  <a:pt x="2836" y="1580"/>
                </a:lnTo>
                <a:lnTo>
                  <a:pt x="2840" y="1576"/>
                </a:lnTo>
                <a:lnTo>
                  <a:pt x="2844" y="1576"/>
                </a:lnTo>
                <a:lnTo>
                  <a:pt x="2848" y="1576"/>
                </a:lnTo>
                <a:lnTo>
                  <a:pt x="2848" y="1576"/>
                </a:lnTo>
                <a:lnTo>
                  <a:pt x="2848" y="1576"/>
                </a:lnTo>
                <a:lnTo>
                  <a:pt x="2852" y="1574"/>
                </a:lnTo>
                <a:lnTo>
                  <a:pt x="2856" y="1574"/>
                </a:lnTo>
                <a:lnTo>
                  <a:pt x="2856" y="1574"/>
                </a:lnTo>
                <a:lnTo>
                  <a:pt x="2856" y="1574"/>
                </a:lnTo>
                <a:lnTo>
                  <a:pt x="2860" y="1572"/>
                </a:lnTo>
                <a:lnTo>
                  <a:pt x="2862" y="1572"/>
                </a:lnTo>
                <a:lnTo>
                  <a:pt x="2862" y="1572"/>
                </a:lnTo>
                <a:lnTo>
                  <a:pt x="2862" y="1572"/>
                </a:lnTo>
                <a:lnTo>
                  <a:pt x="2866" y="1570"/>
                </a:lnTo>
                <a:lnTo>
                  <a:pt x="2868" y="1570"/>
                </a:lnTo>
                <a:lnTo>
                  <a:pt x="2868" y="1570"/>
                </a:lnTo>
                <a:lnTo>
                  <a:pt x="2870" y="1568"/>
                </a:lnTo>
                <a:lnTo>
                  <a:pt x="2872" y="1566"/>
                </a:lnTo>
                <a:lnTo>
                  <a:pt x="2872" y="1566"/>
                </a:lnTo>
                <a:lnTo>
                  <a:pt x="2872" y="1566"/>
                </a:lnTo>
                <a:lnTo>
                  <a:pt x="2874" y="1564"/>
                </a:lnTo>
                <a:lnTo>
                  <a:pt x="2876" y="1562"/>
                </a:lnTo>
                <a:lnTo>
                  <a:pt x="2876" y="1562"/>
                </a:lnTo>
                <a:lnTo>
                  <a:pt x="2876" y="1560"/>
                </a:lnTo>
                <a:lnTo>
                  <a:pt x="2876" y="1560"/>
                </a:lnTo>
                <a:lnTo>
                  <a:pt x="2878" y="1558"/>
                </a:lnTo>
                <a:lnTo>
                  <a:pt x="2878" y="1558"/>
                </a:lnTo>
                <a:lnTo>
                  <a:pt x="2878" y="1556"/>
                </a:lnTo>
                <a:lnTo>
                  <a:pt x="2878" y="1556"/>
                </a:lnTo>
                <a:lnTo>
                  <a:pt x="2880" y="1552"/>
                </a:lnTo>
                <a:lnTo>
                  <a:pt x="2882" y="1550"/>
                </a:lnTo>
                <a:lnTo>
                  <a:pt x="2882" y="1550"/>
                </a:lnTo>
                <a:lnTo>
                  <a:pt x="2882" y="1548"/>
                </a:lnTo>
                <a:lnTo>
                  <a:pt x="2882" y="1546"/>
                </a:lnTo>
                <a:lnTo>
                  <a:pt x="2884" y="1544"/>
                </a:lnTo>
                <a:lnTo>
                  <a:pt x="2884" y="1544"/>
                </a:lnTo>
                <a:lnTo>
                  <a:pt x="2884" y="1542"/>
                </a:lnTo>
                <a:lnTo>
                  <a:pt x="2884" y="1528"/>
                </a:lnTo>
                <a:lnTo>
                  <a:pt x="2884" y="1528"/>
                </a:lnTo>
                <a:lnTo>
                  <a:pt x="2884" y="1528"/>
                </a:lnTo>
                <a:lnTo>
                  <a:pt x="2882" y="1522"/>
                </a:lnTo>
                <a:lnTo>
                  <a:pt x="2882" y="1522"/>
                </a:lnTo>
                <a:lnTo>
                  <a:pt x="2882" y="1522"/>
                </a:lnTo>
                <a:lnTo>
                  <a:pt x="2880" y="1518"/>
                </a:lnTo>
                <a:lnTo>
                  <a:pt x="2878" y="1514"/>
                </a:lnTo>
                <a:lnTo>
                  <a:pt x="2878" y="1514"/>
                </a:lnTo>
                <a:lnTo>
                  <a:pt x="2878" y="1512"/>
                </a:lnTo>
                <a:lnTo>
                  <a:pt x="2874" y="1510"/>
                </a:lnTo>
                <a:lnTo>
                  <a:pt x="2874" y="1508"/>
                </a:lnTo>
                <a:lnTo>
                  <a:pt x="2874" y="1508"/>
                </a:lnTo>
                <a:lnTo>
                  <a:pt x="2874" y="1506"/>
                </a:lnTo>
                <a:lnTo>
                  <a:pt x="2872" y="1506"/>
                </a:lnTo>
                <a:lnTo>
                  <a:pt x="2868" y="1506"/>
                </a:lnTo>
                <a:lnTo>
                  <a:pt x="2868" y="1504"/>
                </a:lnTo>
                <a:lnTo>
                  <a:pt x="2868" y="1504"/>
                </a:lnTo>
                <a:lnTo>
                  <a:pt x="2866" y="1504"/>
                </a:lnTo>
                <a:lnTo>
                  <a:pt x="2862" y="1504"/>
                </a:lnTo>
                <a:lnTo>
                  <a:pt x="2856" y="1502"/>
                </a:lnTo>
                <a:lnTo>
                  <a:pt x="2856" y="1502"/>
                </a:lnTo>
                <a:lnTo>
                  <a:pt x="2856" y="1502"/>
                </a:lnTo>
                <a:lnTo>
                  <a:pt x="2848" y="1502"/>
                </a:lnTo>
                <a:lnTo>
                  <a:pt x="2848" y="1502"/>
                </a:lnTo>
                <a:lnTo>
                  <a:pt x="2846" y="1502"/>
                </a:lnTo>
                <a:lnTo>
                  <a:pt x="2840" y="1504"/>
                </a:lnTo>
                <a:lnTo>
                  <a:pt x="2830" y="1504"/>
                </a:lnTo>
                <a:lnTo>
                  <a:pt x="2830" y="1504"/>
                </a:lnTo>
                <a:lnTo>
                  <a:pt x="2828" y="1504"/>
                </a:lnTo>
                <a:lnTo>
                  <a:pt x="2824" y="1506"/>
                </a:lnTo>
                <a:lnTo>
                  <a:pt x="2822" y="1506"/>
                </a:lnTo>
                <a:lnTo>
                  <a:pt x="2822" y="1506"/>
                </a:lnTo>
                <a:lnTo>
                  <a:pt x="2820" y="1506"/>
                </a:lnTo>
                <a:lnTo>
                  <a:pt x="2816" y="1508"/>
                </a:lnTo>
                <a:lnTo>
                  <a:pt x="2810" y="1512"/>
                </a:lnTo>
                <a:lnTo>
                  <a:pt x="2806" y="1514"/>
                </a:lnTo>
                <a:lnTo>
                  <a:pt x="2800" y="1518"/>
                </a:lnTo>
                <a:lnTo>
                  <a:pt x="2796" y="1520"/>
                </a:lnTo>
                <a:lnTo>
                  <a:pt x="2790" y="1524"/>
                </a:lnTo>
                <a:lnTo>
                  <a:pt x="2778" y="1534"/>
                </a:lnTo>
                <a:lnTo>
                  <a:pt x="2772" y="1540"/>
                </a:lnTo>
                <a:lnTo>
                  <a:pt x="2772" y="1538"/>
                </a:lnTo>
                <a:lnTo>
                  <a:pt x="2774" y="1536"/>
                </a:lnTo>
                <a:lnTo>
                  <a:pt x="2774" y="1536"/>
                </a:lnTo>
                <a:lnTo>
                  <a:pt x="2774" y="1534"/>
                </a:lnTo>
                <a:lnTo>
                  <a:pt x="2774" y="1534"/>
                </a:lnTo>
                <a:lnTo>
                  <a:pt x="2776" y="1530"/>
                </a:lnTo>
                <a:lnTo>
                  <a:pt x="2778" y="1528"/>
                </a:lnTo>
                <a:lnTo>
                  <a:pt x="2778" y="1528"/>
                </a:lnTo>
                <a:lnTo>
                  <a:pt x="2778" y="1526"/>
                </a:lnTo>
                <a:lnTo>
                  <a:pt x="2778" y="1522"/>
                </a:lnTo>
                <a:lnTo>
                  <a:pt x="2780" y="1516"/>
                </a:lnTo>
                <a:lnTo>
                  <a:pt x="2780" y="1516"/>
                </a:lnTo>
                <a:lnTo>
                  <a:pt x="2780" y="1514"/>
                </a:lnTo>
                <a:lnTo>
                  <a:pt x="2780" y="1504"/>
                </a:lnTo>
                <a:lnTo>
                  <a:pt x="2782" y="1498"/>
                </a:lnTo>
                <a:lnTo>
                  <a:pt x="2782" y="1482"/>
                </a:lnTo>
                <a:lnTo>
                  <a:pt x="2792" y="1482"/>
                </a:lnTo>
                <a:lnTo>
                  <a:pt x="2792" y="1482"/>
                </a:lnTo>
                <a:lnTo>
                  <a:pt x="2792" y="1482"/>
                </a:lnTo>
                <a:lnTo>
                  <a:pt x="2796" y="1480"/>
                </a:lnTo>
                <a:lnTo>
                  <a:pt x="2800" y="1478"/>
                </a:lnTo>
                <a:lnTo>
                  <a:pt x="2810" y="1476"/>
                </a:lnTo>
                <a:lnTo>
                  <a:pt x="2814" y="1476"/>
                </a:lnTo>
                <a:lnTo>
                  <a:pt x="2814" y="1476"/>
                </a:lnTo>
                <a:lnTo>
                  <a:pt x="2814" y="1476"/>
                </a:lnTo>
                <a:lnTo>
                  <a:pt x="2820" y="1474"/>
                </a:lnTo>
                <a:lnTo>
                  <a:pt x="2822" y="1474"/>
                </a:lnTo>
                <a:lnTo>
                  <a:pt x="2822" y="1474"/>
                </a:lnTo>
                <a:lnTo>
                  <a:pt x="2824" y="1472"/>
                </a:lnTo>
                <a:lnTo>
                  <a:pt x="2826" y="1470"/>
                </a:lnTo>
                <a:lnTo>
                  <a:pt x="2826" y="1470"/>
                </a:lnTo>
                <a:lnTo>
                  <a:pt x="2830" y="1468"/>
                </a:lnTo>
                <a:lnTo>
                  <a:pt x="2830" y="1468"/>
                </a:lnTo>
                <a:lnTo>
                  <a:pt x="2832" y="1466"/>
                </a:lnTo>
                <a:lnTo>
                  <a:pt x="2834" y="1464"/>
                </a:lnTo>
                <a:lnTo>
                  <a:pt x="2834" y="1466"/>
                </a:lnTo>
                <a:lnTo>
                  <a:pt x="2840" y="1460"/>
                </a:lnTo>
                <a:lnTo>
                  <a:pt x="2842" y="1460"/>
                </a:lnTo>
                <a:lnTo>
                  <a:pt x="2842" y="1460"/>
                </a:lnTo>
                <a:lnTo>
                  <a:pt x="2844" y="1458"/>
                </a:lnTo>
                <a:lnTo>
                  <a:pt x="2844" y="1458"/>
                </a:lnTo>
                <a:lnTo>
                  <a:pt x="2854" y="1456"/>
                </a:lnTo>
                <a:lnTo>
                  <a:pt x="2854" y="1456"/>
                </a:lnTo>
                <a:lnTo>
                  <a:pt x="2854" y="1456"/>
                </a:lnTo>
                <a:lnTo>
                  <a:pt x="2864" y="1452"/>
                </a:lnTo>
                <a:lnTo>
                  <a:pt x="2864" y="1452"/>
                </a:lnTo>
                <a:lnTo>
                  <a:pt x="2884" y="1448"/>
                </a:lnTo>
                <a:lnTo>
                  <a:pt x="2884" y="1448"/>
                </a:lnTo>
                <a:lnTo>
                  <a:pt x="2884" y="1448"/>
                </a:lnTo>
                <a:lnTo>
                  <a:pt x="2894" y="1444"/>
                </a:lnTo>
                <a:lnTo>
                  <a:pt x="2904" y="1442"/>
                </a:lnTo>
                <a:lnTo>
                  <a:pt x="2904" y="1442"/>
                </a:lnTo>
                <a:lnTo>
                  <a:pt x="2904" y="1442"/>
                </a:lnTo>
                <a:lnTo>
                  <a:pt x="2914" y="1438"/>
                </a:lnTo>
                <a:lnTo>
                  <a:pt x="2914" y="1438"/>
                </a:lnTo>
                <a:lnTo>
                  <a:pt x="2916" y="1438"/>
                </a:lnTo>
                <a:lnTo>
                  <a:pt x="2922" y="1432"/>
                </a:lnTo>
                <a:lnTo>
                  <a:pt x="2932" y="1430"/>
                </a:lnTo>
                <a:lnTo>
                  <a:pt x="2942" y="1428"/>
                </a:lnTo>
                <a:lnTo>
                  <a:pt x="2942" y="1428"/>
                </a:lnTo>
                <a:lnTo>
                  <a:pt x="2942" y="1428"/>
                </a:lnTo>
                <a:lnTo>
                  <a:pt x="2952" y="1424"/>
                </a:lnTo>
                <a:lnTo>
                  <a:pt x="2952" y="1424"/>
                </a:lnTo>
                <a:lnTo>
                  <a:pt x="2954" y="1424"/>
                </a:lnTo>
                <a:lnTo>
                  <a:pt x="2962" y="1418"/>
                </a:lnTo>
                <a:lnTo>
                  <a:pt x="2970" y="1412"/>
                </a:lnTo>
                <a:lnTo>
                  <a:pt x="2970" y="1412"/>
                </a:lnTo>
                <a:lnTo>
                  <a:pt x="2970" y="1410"/>
                </a:lnTo>
                <a:lnTo>
                  <a:pt x="2974" y="1406"/>
                </a:lnTo>
                <a:lnTo>
                  <a:pt x="2978" y="1402"/>
                </a:lnTo>
                <a:lnTo>
                  <a:pt x="2978" y="1402"/>
                </a:lnTo>
                <a:lnTo>
                  <a:pt x="2978" y="1402"/>
                </a:lnTo>
                <a:lnTo>
                  <a:pt x="2980" y="1398"/>
                </a:lnTo>
                <a:lnTo>
                  <a:pt x="2984" y="1394"/>
                </a:lnTo>
                <a:lnTo>
                  <a:pt x="2984" y="1394"/>
                </a:lnTo>
                <a:lnTo>
                  <a:pt x="2984" y="1394"/>
                </a:lnTo>
                <a:lnTo>
                  <a:pt x="2986" y="1388"/>
                </a:lnTo>
                <a:lnTo>
                  <a:pt x="2988" y="1382"/>
                </a:lnTo>
                <a:lnTo>
                  <a:pt x="2990" y="1378"/>
                </a:lnTo>
                <a:lnTo>
                  <a:pt x="2990" y="1378"/>
                </a:lnTo>
                <a:lnTo>
                  <a:pt x="2990" y="1376"/>
                </a:lnTo>
                <a:lnTo>
                  <a:pt x="2990" y="1364"/>
                </a:lnTo>
                <a:lnTo>
                  <a:pt x="2992" y="1356"/>
                </a:lnTo>
                <a:lnTo>
                  <a:pt x="2992" y="1356"/>
                </a:lnTo>
                <a:lnTo>
                  <a:pt x="2992" y="1354"/>
                </a:lnTo>
                <a:lnTo>
                  <a:pt x="2992" y="1342"/>
                </a:lnTo>
                <a:lnTo>
                  <a:pt x="2994" y="1340"/>
                </a:lnTo>
                <a:lnTo>
                  <a:pt x="2996" y="1338"/>
                </a:lnTo>
                <a:lnTo>
                  <a:pt x="2998" y="1338"/>
                </a:lnTo>
                <a:lnTo>
                  <a:pt x="3000" y="1336"/>
                </a:lnTo>
                <a:lnTo>
                  <a:pt x="3004" y="1334"/>
                </a:lnTo>
                <a:lnTo>
                  <a:pt x="3004" y="1334"/>
                </a:lnTo>
                <a:lnTo>
                  <a:pt x="3006" y="1332"/>
                </a:lnTo>
                <a:lnTo>
                  <a:pt x="3010" y="1328"/>
                </a:lnTo>
                <a:lnTo>
                  <a:pt x="3014" y="1326"/>
                </a:lnTo>
                <a:lnTo>
                  <a:pt x="3016" y="1324"/>
                </a:lnTo>
                <a:lnTo>
                  <a:pt x="3016" y="1324"/>
                </a:lnTo>
                <a:lnTo>
                  <a:pt x="3018" y="1322"/>
                </a:lnTo>
                <a:lnTo>
                  <a:pt x="3018" y="1322"/>
                </a:lnTo>
                <a:lnTo>
                  <a:pt x="3018" y="1322"/>
                </a:lnTo>
                <a:lnTo>
                  <a:pt x="3022" y="1320"/>
                </a:lnTo>
                <a:lnTo>
                  <a:pt x="3022" y="1320"/>
                </a:lnTo>
                <a:lnTo>
                  <a:pt x="3024" y="1320"/>
                </a:lnTo>
                <a:lnTo>
                  <a:pt x="3024" y="1320"/>
                </a:lnTo>
                <a:lnTo>
                  <a:pt x="3026" y="1322"/>
                </a:lnTo>
                <a:lnTo>
                  <a:pt x="3026" y="1322"/>
                </a:lnTo>
                <a:lnTo>
                  <a:pt x="3028" y="1322"/>
                </a:lnTo>
                <a:lnTo>
                  <a:pt x="3030" y="1324"/>
                </a:lnTo>
                <a:lnTo>
                  <a:pt x="3030" y="1326"/>
                </a:lnTo>
                <a:lnTo>
                  <a:pt x="3030" y="1330"/>
                </a:lnTo>
                <a:lnTo>
                  <a:pt x="3030" y="1330"/>
                </a:lnTo>
                <a:lnTo>
                  <a:pt x="3030" y="1332"/>
                </a:lnTo>
                <a:lnTo>
                  <a:pt x="3032" y="1336"/>
                </a:lnTo>
                <a:lnTo>
                  <a:pt x="3032" y="1342"/>
                </a:lnTo>
                <a:lnTo>
                  <a:pt x="3032" y="1342"/>
                </a:lnTo>
                <a:lnTo>
                  <a:pt x="3032" y="1344"/>
                </a:lnTo>
                <a:lnTo>
                  <a:pt x="3034" y="1350"/>
                </a:lnTo>
                <a:lnTo>
                  <a:pt x="3034" y="1358"/>
                </a:lnTo>
                <a:lnTo>
                  <a:pt x="3036" y="1372"/>
                </a:lnTo>
                <a:lnTo>
                  <a:pt x="3036" y="1370"/>
                </a:lnTo>
                <a:lnTo>
                  <a:pt x="3036" y="1402"/>
                </a:lnTo>
                <a:lnTo>
                  <a:pt x="3036" y="1402"/>
                </a:lnTo>
                <a:lnTo>
                  <a:pt x="3036" y="1404"/>
                </a:lnTo>
                <a:lnTo>
                  <a:pt x="3038" y="1410"/>
                </a:lnTo>
                <a:lnTo>
                  <a:pt x="3038" y="1426"/>
                </a:lnTo>
                <a:lnTo>
                  <a:pt x="3036" y="1434"/>
                </a:lnTo>
                <a:lnTo>
                  <a:pt x="3036" y="1434"/>
                </a:lnTo>
                <a:lnTo>
                  <a:pt x="3036" y="1434"/>
                </a:lnTo>
                <a:lnTo>
                  <a:pt x="3036" y="1440"/>
                </a:lnTo>
                <a:lnTo>
                  <a:pt x="3034" y="1446"/>
                </a:lnTo>
                <a:lnTo>
                  <a:pt x="3032" y="1452"/>
                </a:lnTo>
                <a:lnTo>
                  <a:pt x="3032" y="1452"/>
                </a:lnTo>
                <a:lnTo>
                  <a:pt x="3030" y="1456"/>
                </a:lnTo>
                <a:lnTo>
                  <a:pt x="3028" y="1460"/>
                </a:lnTo>
                <a:lnTo>
                  <a:pt x="3026" y="1464"/>
                </a:lnTo>
                <a:lnTo>
                  <a:pt x="3026" y="1464"/>
                </a:lnTo>
                <a:lnTo>
                  <a:pt x="3026" y="1464"/>
                </a:lnTo>
                <a:lnTo>
                  <a:pt x="3026" y="1470"/>
                </a:lnTo>
                <a:lnTo>
                  <a:pt x="3026" y="1470"/>
                </a:lnTo>
                <a:lnTo>
                  <a:pt x="3028" y="1472"/>
                </a:lnTo>
                <a:lnTo>
                  <a:pt x="3028" y="1474"/>
                </a:lnTo>
                <a:lnTo>
                  <a:pt x="3028" y="1474"/>
                </a:lnTo>
                <a:lnTo>
                  <a:pt x="3032" y="1476"/>
                </a:lnTo>
                <a:lnTo>
                  <a:pt x="3040" y="1476"/>
                </a:lnTo>
                <a:lnTo>
                  <a:pt x="3040" y="1476"/>
                </a:lnTo>
                <a:lnTo>
                  <a:pt x="3040" y="1476"/>
                </a:lnTo>
                <a:lnTo>
                  <a:pt x="3044" y="1474"/>
                </a:lnTo>
                <a:lnTo>
                  <a:pt x="3046" y="1474"/>
                </a:lnTo>
                <a:lnTo>
                  <a:pt x="3046" y="1474"/>
                </a:lnTo>
                <a:lnTo>
                  <a:pt x="3046" y="1474"/>
                </a:lnTo>
                <a:lnTo>
                  <a:pt x="3046" y="1474"/>
                </a:lnTo>
                <a:lnTo>
                  <a:pt x="3044" y="1478"/>
                </a:lnTo>
                <a:lnTo>
                  <a:pt x="3042" y="1482"/>
                </a:lnTo>
                <a:lnTo>
                  <a:pt x="3038" y="1492"/>
                </a:lnTo>
                <a:lnTo>
                  <a:pt x="3038" y="1492"/>
                </a:lnTo>
                <a:lnTo>
                  <a:pt x="3038" y="1492"/>
                </a:lnTo>
                <a:lnTo>
                  <a:pt x="3038" y="1500"/>
                </a:lnTo>
                <a:lnTo>
                  <a:pt x="3038" y="1500"/>
                </a:lnTo>
                <a:lnTo>
                  <a:pt x="3038" y="1500"/>
                </a:lnTo>
                <a:lnTo>
                  <a:pt x="3038" y="1500"/>
                </a:lnTo>
                <a:lnTo>
                  <a:pt x="3036" y="1504"/>
                </a:lnTo>
                <a:lnTo>
                  <a:pt x="3038" y="1510"/>
                </a:lnTo>
                <a:lnTo>
                  <a:pt x="3038" y="1514"/>
                </a:lnTo>
                <a:lnTo>
                  <a:pt x="3038" y="1514"/>
                </a:lnTo>
                <a:lnTo>
                  <a:pt x="3040" y="1516"/>
                </a:lnTo>
                <a:lnTo>
                  <a:pt x="3040" y="1518"/>
                </a:lnTo>
                <a:lnTo>
                  <a:pt x="3040" y="1518"/>
                </a:lnTo>
                <a:lnTo>
                  <a:pt x="3040" y="1518"/>
                </a:lnTo>
                <a:lnTo>
                  <a:pt x="3042" y="1520"/>
                </a:lnTo>
                <a:lnTo>
                  <a:pt x="3042" y="1522"/>
                </a:lnTo>
                <a:lnTo>
                  <a:pt x="3042" y="1522"/>
                </a:lnTo>
                <a:lnTo>
                  <a:pt x="3044" y="1522"/>
                </a:lnTo>
                <a:lnTo>
                  <a:pt x="3046" y="1524"/>
                </a:lnTo>
                <a:lnTo>
                  <a:pt x="3048" y="1524"/>
                </a:lnTo>
                <a:lnTo>
                  <a:pt x="3050" y="1524"/>
                </a:lnTo>
                <a:lnTo>
                  <a:pt x="3050" y="1524"/>
                </a:lnTo>
                <a:lnTo>
                  <a:pt x="3052" y="1526"/>
                </a:lnTo>
                <a:lnTo>
                  <a:pt x="3054" y="1526"/>
                </a:lnTo>
                <a:lnTo>
                  <a:pt x="3054" y="1526"/>
                </a:lnTo>
                <a:lnTo>
                  <a:pt x="3056" y="1524"/>
                </a:lnTo>
                <a:lnTo>
                  <a:pt x="3060" y="1522"/>
                </a:lnTo>
                <a:lnTo>
                  <a:pt x="3068" y="1520"/>
                </a:lnTo>
                <a:lnTo>
                  <a:pt x="3068" y="1520"/>
                </a:lnTo>
                <a:lnTo>
                  <a:pt x="3070" y="1518"/>
                </a:lnTo>
                <a:lnTo>
                  <a:pt x="3074" y="1516"/>
                </a:lnTo>
                <a:lnTo>
                  <a:pt x="3082" y="1514"/>
                </a:lnTo>
                <a:lnTo>
                  <a:pt x="3082" y="1514"/>
                </a:lnTo>
                <a:lnTo>
                  <a:pt x="3084" y="1514"/>
                </a:lnTo>
                <a:lnTo>
                  <a:pt x="3090" y="1508"/>
                </a:lnTo>
                <a:lnTo>
                  <a:pt x="3096" y="1506"/>
                </a:lnTo>
                <a:lnTo>
                  <a:pt x="3104" y="1502"/>
                </a:lnTo>
                <a:lnTo>
                  <a:pt x="3110" y="1496"/>
                </a:lnTo>
                <a:lnTo>
                  <a:pt x="3112" y="1496"/>
                </a:lnTo>
                <a:lnTo>
                  <a:pt x="3116" y="1494"/>
                </a:lnTo>
                <a:lnTo>
                  <a:pt x="3118" y="1494"/>
                </a:lnTo>
                <a:lnTo>
                  <a:pt x="3118" y="1494"/>
                </a:lnTo>
                <a:lnTo>
                  <a:pt x="3118" y="1494"/>
                </a:lnTo>
                <a:lnTo>
                  <a:pt x="3122" y="1492"/>
                </a:lnTo>
                <a:lnTo>
                  <a:pt x="3122" y="1492"/>
                </a:lnTo>
                <a:lnTo>
                  <a:pt x="3124" y="1490"/>
                </a:lnTo>
                <a:lnTo>
                  <a:pt x="3124" y="1490"/>
                </a:lnTo>
                <a:lnTo>
                  <a:pt x="3134" y="1490"/>
                </a:lnTo>
                <a:lnTo>
                  <a:pt x="3134" y="1490"/>
                </a:lnTo>
                <a:lnTo>
                  <a:pt x="3134" y="1490"/>
                </a:lnTo>
                <a:lnTo>
                  <a:pt x="3138" y="1488"/>
                </a:lnTo>
                <a:lnTo>
                  <a:pt x="3150" y="1488"/>
                </a:lnTo>
                <a:lnTo>
                  <a:pt x="3150" y="1488"/>
                </a:lnTo>
                <a:lnTo>
                  <a:pt x="3150" y="1488"/>
                </a:lnTo>
                <a:lnTo>
                  <a:pt x="3156" y="1486"/>
                </a:lnTo>
                <a:lnTo>
                  <a:pt x="3156" y="1486"/>
                </a:lnTo>
                <a:lnTo>
                  <a:pt x="3156" y="1486"/>
                </a:lnTo>
                <a:lnTo>
                  <a:pt x="3160" y="1484"/>
                </a:lnTo>
                <a:lnTo>
                  <a:pt x="3164" y="1482"/>
                </a:lnTo>
                <a:lnTo>
                  <a:pt x="3162" y="1486"/>
                </a:lnTo>
                <a:lnTo>
                  <a:pt x="3162" y="1486"/>
                </a:lnTo>
                <a:lnTo>
                  <a:pt x="3162" y="1486"/>
                </a:lnTo>
                <a:lnTo>
                  <a:pt x="3162" y="1492"/>
                </a:lnTo>
                <a:lnTo>
                  <a:pt x="3160" y="1496"/>
                </a:lnTo>
                <a:lnTo>
                  <a:pt x="3160" y="1496"/>
                </a:lnTo>
                <a:lnTo>
                  <a:pt x="3160" y="1496"/>
                </a:lnTo>
                <a:lnTo>
                  <a:pt x="3160" y="1510"/>
                </a:lnTo>
                <a:lnTo>
                  <a:pt x="3160" y="1510"/>
                </a:lnTo>
                <a:lnTo>
                  <a:pt x="3162" y="1512"/>
                </a:lnTo>
                <a:lnTo>
                  <a:pt x="3164" y="1514"/>
                </a:lnTo>
                <a:lnTo>
                  <a:pt x="3170" y="1514"/>
                </a:lnTo>
                <a:lnTo>
                  <a:pt x="3170" y="1514"/>
                </a:lnTo>
                <a:lnTo>
                  <a:pt x="3172" y="1512"/>
                </a:lnTo>
                <a:lnTo>
                  <a:pt x="3174" y="1510"/>
                </a:lnTo>
                <a:lnTo>
                  <a:pt x="3176" y="1508"/>
                </a:lnTo>
                <a:lnTo>
                  <a:pt x="3180" y="1504"/>
                </a:lnTo>
                <a:lnTo>
                  <a:pt x="3184" y="1500"/>
                </a:lnTo>
                <a:lnTo>
                  <a:pt x="3188" y="1496"/>
                </a:lnTo>
                <a:lnTo>
                  <a:pt x="3188" y="1496"/>
                </a:lnTo>
                <a:lnTo>
                  <a:pt x="3188" y="1496"/>
                </a:lnTo>
                <a:lnTo>
                  <a:pt x="3190" y="1492"/>
                </a:lnTo>
                <a:lnTo>
                  <a:pt x="3194" y="1486"/>
                </a:lnTo>
                <a:lnTo>
                  <a:pt x="3196" y="1482"/>
                </a:lnTo>
                <a:lnTo>
                  <a:pt x="3196" y="1482"/>
                </a:lnTo>
                <a:lnTo>
                  <a:pt x="3196" y="1482"/>
                </a:lnTo>
                <a:lnTo>
                  <a:pt x="3198" y="1476"/>
                </a:lnTo>
                <a:lnTo>
                  <a:pt x="3198" y="1476"/>
                </a:lnTo>
                <a:lnTo>
                  <a:pt x="3198" y="1474"/>
                </a:lnTo>
                <a:lnTo>
                  <a:pt x="3198" y="1464"/>
                </a:lnTo>
                <a:lnTo>
                  <a:pt x="3200" y="1458"/>
                </a:lnTo>
                <a:lnTo>
                  <a:pt x="3200" y="1458"/>
                </a:lnTo>
                <a:lnTo>
                  <a:pt x="3200" y="1456"/>
                </a:lnTo>
                <a:lnTo>
                  <a:pt x="3200" y="1442"/>
                </a:lnTo>
                <a:lnTo>
                  <a:pt x="3202" y="1444"/>
                </a:lnTo>
                <a:lnTo>
                  <a:pt x="3204" y="1444"/>
                </a:lnTo>
                <a:lnTo>
                  <a:pt x="3204" y="1448"/>
                </a:lnTo>
                <a:lnTo>
                  <a:pt x="3204" y="1448"/>
                </a:lnTo>
                <a:lnTo>
                  <a:pt x="3204" y="1448"/>
                </a:lnTo>
                <a:lnTo>
                  <a:pt x="3206" y="1450"/>
                </a:lnTo>
                <a:lnTo>
                  <a:pt x="3206" y="1452"/>
                </a:lnTo>
                <a:lnTo>
                  <a:pt x="3206" y="1452"/>
                </a:lnTo>
                <a:lnTo>
                  <a:pt x="3206" y="1452"/>
                </a:lnTo>
                <a:lnTo>
                  <a:pt x="3206" y="1454"/>
                </a:lnTo>
                <a:lnTo>
                  <a:pt x="3208" y="1458"/>
                </a:lnTo>
                <a:lnTo>
                  <a:pt x="3208" y="1474"/>
                </a:lnTo>
                <a:lnTo>
                  <a:pt x="3208" y="1474"/>
                </a:lnTo>
                <a:lnTo>
                  <a:pt x="3210" y="1476"/>
                </a:lnTo>
                <a:lnTo>
                  <a:pt x="3210" y="1478"/>
                </a:lnTo>
                <a:lnTo>
                  <a:pt x="3210" y="1478"/>
                </a:lnTo>
                <a:lnTo>
                  <a:pt x="3210" y="1478"/>
                </a:lnTo>
                <a:lnTo>
                  <a:pt x="3212" y="1480"/>
                </a:lnTo>
                <a:lnTo>
                  <a:pt x="3214" y="1482"/>
                </a:lnTo>
                <a:lnTo>
                  <a:pt x="3214" y="1482"/>
                </a:lnTo>
                <a:lnTo>
                  <a:pt x="3216" y="1484"/>
                </a:lnTo>
                <a:lnTo>
                  <a:pt x="3216" y="1484"/>
                </a:lnTo>
                <a:lnTo>
                  <a:pt x="3218" y="1484"/>
                </a:lnTo>
                <a:lnTo>
                  <a:pt x="3218" y="1484"/>
                </a:lnTo>
                <a:lnTo>
                  <a:pt x="3220" y="1486"/>
                </a:lnTo>
                <a:lnTo>
                  <a:pt x="3226" y="1486"/>
                </a:lnTo>
                <a:lnTo>
                  <a:pt x="3230" y="1488"/>
                </a:lnTo>
                <a:lnTo>
                  <a:pt x="3230" y="1488"/>
                </a:lnTo>
                <a:lnTo>
                  <a:pt x="3232" y="1488"/>
                </a:lnTo>
                <a:lnTo>
                  <a:pt x="3246" y="1488"/>
                </a:lnTo>
                <a:lnTo>
                  <a:pt x="3246" y="1488"/>
                </a:lnTo>
                <a:lnTo>
                  <a:pt x="3246" y="1488"/>
                </a:lnTo>
                <a:lnTo>
                  <a:pt x="3252" y="1486"/>
                </a:lnTo>
                <a:lnTo>
                  <a:pt x="3254" y="1486"/>
                </a:lnTo>
                <a:lnTo>
                  <a:pt x="3254" y="1486"/>
                </a:lnTo>
                <a:lnTo>
                  <a:pt x="3256" y="1484"/>
                </a:lnTo>
                <a:lnTo>
                  <a:pt x="3256" y="1484"/>
                </a:lnTo>
                <a:lnTo>
                  <a:pt x="3256" y="1484"/>
                </a:lnTo>
                <a:lnTo>
                  <a:pt x="3258" y="1482"/>
                </a:lnTo>
                <a:lnTo>
                  <a:pt x="3260" y="1480"/>
                </a:lnTo>
                <a:lnTo>
                  <a:pt x="3262" y="1478"/>
                </a:lnTo>
                <a:lnTo>
                  <a:pt x="3262" y="1478"/>
                </a:lnTo>
                <a:lnTo>
                  <a:pt x="3262" y="1476"/>
                </a:lnTo>
                <a:lnTo>
                  <a:pt x="3262" y="1462"/>
                </a:lnTo>
                <a:lnTo>
                  <a:pt x="3260" y="1454"/>
                </a:lnTo>
                <a:close/>
                <a:moveTo>
                  <a:pt x="2124" y="502"/>
                </a:moveTo>
                <a:lnTo>
                  <a:pt x="2124" y="502"/>
                </a:lnTo>
                <a:lnTo>
                  <a:pt x="2124" y="500"/>
                </a:lnTo>
                <a:lnTo>
                  <a:pt x="2132" y="500"/>
                </a:lnTo>
                <a:lnTo>
                  <a:pt x="2132" y="498"/>
                </a:lnTo>
                <a:lnTo>
                  <a:pt x="2132" y="506"/>
                </a:lnTo>
                <a:lnTo>
                  <a:pt x="2132" y="508"/>
                </a:lnTo>
                <a:lnTo>
                  <a:pt x="2132" y="508"/>
                </a:lnTo>
                <a:lnTo>
                  <a:pt x="2130" y="510"/>
                </a:lnTo>
                <a:lnTo>
                  <a:pt x="2126" y="510"/>
                </a:lnTo>
                <a:lnTo>
                  <a:pt x="2122" y="508"/>
                </a:lnTo>
                <a:lnTo>
                  <a:pt x="2116" y="504"/>
                </a:lnTo>
                <a:lnTo>
                  <a:pt x="2114" y="502"/>
                </a:lnTo>
                <a:lnTo>
                  <a:pt x="2112" y="502"/>
                </a:lnTo>
                <a:lnTo>
                  <a:pt x="2124" y="502"/>
                </a:lnTo>
                <a:close/>
                <a:moveTo>
                  <a:pt x="2096" y="856"/>
                </a:moveTo>
                <a:lnTo>
                  <a:pt x="2096" y="856"/>
                </a:lnTo>
                <a:lnTo>
                  <a:pt x="2096" y="858"/>
                </a:lnTo>
                <a:lnTo>
                  <a:pt x="2096" y="856"/>
                </a:lnTo>
                <a:lnTo>
                  <a:pt x="2096" y="856"/>
                </a:lnTo>
                <a:lnTo>
                  <a:pt x="2096" y="856"/>
                </a:lnTo>
                <a:lnTo>
                  <a:pt x="2096" y="856"/>
                </a:lnTo>
                <a:close/>
                <a:moveTo>
                  <a:pt x="2054" y="812"/>
                </a:moveTo>
                <a:lnTo>
                  <a:pt x="2054" y="810"/>
                </a:lnTo>
                <a:lnTo>
                  <a:pt x="2056" y="810"/>
                </a:lnTo>
                <a:lnTo>
                  <a:pt x="2056" y="810"/>
                </a:lnTo>
                <a:lnTo>
                  <a:pt x="2058" y="810"/>
                </a:lnTo>
                <a:lnTo>
                  <a:pt x="2058" y="808"/>
                </a:lnTo>
                <a:lnTo>
                  <a:pt x="2062" y="810"/>
                </a:lnTo>
                <a:lnTo>
                  <a:pt x="2062" y="810"/>
                </a:lnTo>
                <a:lnTo>
                  <a:pt x="2062" y="810"/>
                </a:lnTo>
                <a:lnTo>
                  <a:pt x="2068" y="812"/>
                </a:lnTo>
                <a:lnTo>
                  <a:pt x="2074" y="814"/>
                </a:lnTo>
                <a:lnTo>
                  <a:pt x="2074" y="814"/>
                </a:lnTo>
                <a:lnTo>
                  <a:pt x="2078" y="816"/>
                </a:lnTo>
                <a:lnTo>
                  <a:pt x="2078" y="816"/>
                </a:lnTo>
                <a:lnTo>
                  <a:pt x="2078" y="816"/>
                </a:lnTo>
                <a:lnTo>
                  <a:pt x="2078" y="816"/>
                </a:lnTo>
                <a:lnTo>
                  <a:pt x="2080" y="818"/>
                </a:lnTo>
                <a:lnTo>
                  <a:pt x="2082" y="820"/>
                </a:lnTo>
                <a:lnTo>
                  <a:pt x="2082" y="820"/>
                </a:lnTo>
                <a:lnTo>
                  <a:pt x="2084" y="820"/>
                </a:lnTo>
                <a:lnTo>
                  <a:pt x="2084" y="820"/>
                </a:lnTo>
                <a:lnTo>
                  <a:pt x="2086" y="822"/>
                </a:lnTo>
                <a:lnTo>
                  <a:pt x="2086" y="822"/>
                </a:lnTo>
                <a:lnTo>
                  <a:pt x="2084" y="822"/>
                </a:lnTo>
                <a:lnTo>
                  <a:pt x="2084" y="824"/>
                </a:lnTo>
                <a:lnTo>
                  <a:pt x="2082" y="824"/>
                </a:lnTo>
                <a:lnTo>
                  <a:pt x="2082" y="824"/>
                </a:lnTo>
                <a:lnTo>
                  <a:pt x="2080" y="826"/>
                </a:lnTo>
                <a:lnTo>
                  <a:pt x="2078" y="828"/>
                </a:lnTo>
                <a:lnTo>
                  <a:pt x="2078" y="832"/>
                </a:lnTo>
                <a:lnTo>
                  <a:pt x="2078" y="832"/>
                </a:lnTo>
                <a:lnTo>
                  <a:pt x="2078" y="834"/>
                </a:lnTo>
                <a:lnTo>
                  <a:pt x="2076" y="836"/>
                </a:lnTo>
                <a:lnTo>
                  <a:pt x="2070" y="836"/>
                </a:lnTo>
                <a:lnTo>
                  <a:pt x="2070" y="836"/>
                </a:lnTo>
                <a:lnTo>
                  <a:pt x="2070" y="836"/>
                </a:lnTo>
                <a:lnTo>
                  <a:pt x="2070" y="836"/>
                </a:lnTo>
                <a:lnTo>
                  <a:pt x="2070" y="824"/>
                </a:lnTo>
                <a:lnTo>
                  <a:pt x="2070" y="824"/>
                </a:lnTo>
                <a:lnTo>
                  <a:pt x="2070" y="822"/>
                </a:lnTo>
                <a:lnTo>
                  <a:pt x="2068" y="820"/>
                </a:lnTo>
                <a:lnTo>
                  <a:pt x="2066" y="820"/>
                </a:lnTo>
                <a:lnTo>
                  <a:pt x="2066" y="820"/>
                </a:lnTo>
                <a:lnTo>
                  <a:pt x="2064" y="818"/>
                </a:lnTo>
                <a:lnTo>
                  <a:pt x="2064" y="818"/>
                </a:lnTo>
                <a:lnTo>
                  <a:pt x="2062" y="818"/>
                </a:lnTo>
                <a:lnTo>
                  <a:pt x="2058" y="816"/>
                </a:lnTo>
                <a:lnTo>
                  <a:pt x="2058" y="816"/>
                </a:lnTo>
                <a:lnTo>
                  <a:pt x="2058" y="816"/>
                </a:lnTo>
                <a:lnTo>
                  <a:pt x="2052" y="814"/>
                </a:lnTo>
                <a:lnTo>
                  <a:pt x="2052" y="812"/>
                </a:lnTo>
                <a:lnTo>
                  <a:pt x="2054" y="812"/>
                </a:lnTo>
                <a:close/>
                <a:moveTo>
                  <a:pt x="832" y="956"/>
                </a:moveTo>
                <a:lnTo>
                  <a:pt x="832" y="952"/>
                </a:lnTo>
                <a:lnTo>
                  <a:pt x="834" y="952"/>
                </a:lnTo>
                <a:lnTo>
                  <a:pt x="834" y="952"/>
                </a:lnTo>
                <a:lnTo>
                  <a:pt x="834" y="950"/>
                </a:lnTo>
                <a:lnTo>
                  <a:pt x="836" y="950"/>
                </a:lnTo>
                <a:lnTo>
                  <a:pt x="838" y="954"/>
                </a:lnTo>
                <a:lnTo>
                  <a:pt x="838" y="956"/>
                </a:lnTo>
                <a:lnTo>
                  <a:pt x="836" y="956"/>
                </a:lnTo>
                <a:lnTo>
                  <a:pt x="832" y="956"/>
                </a:lnTo>
                <a:lnTo>
                  <a:pt x="832" y="956"/>
                </a:lnTo>
                <a:lnTo>
                  <a:pt x="832" y="956"/>
                </a:lnTo>
                <a:lnTo>
                  <a:pt x="832" y="956"/>
                </a:lnTo>
                <a:close/>
                <a:moveTo>
                  <a:pt x="826" y="1010"/>
                </a:moveTo>
                <a:lnTo>
                  <a:pt x="828" y="1010"/>
                </a:lnTo>
                <a:lnTo>
                  <a:pt x="828" y="1010"/>
                </a:lnTo>
                <a:lnTo>
                  <a:pt x="828" y="1010"/>
                </a:lnTo>
                <a:lnTo>
                  <a:pt x="830" y="1010"/>
                </a:lnTo>
                <a:lnTo>
                  <a:pt x="832" y="1008"/>
                </a:lnTo>
                <a:lnTo>
                  <a:pt x="832" y="1010"/>
                </a:lnTo>
                <a:lnTo>
                  <a:pt x="830" y="1014"/>
                </a:lnTo>
                <a:lnTo>
                  <a:pt x="830" y="1014"/>
                </a:lnTo>
                <a:lnTo>
                  <a:pt x="830" y="1016"/>
                </a:lnTo>
                <a:lnTo>
                  <a:pt x="830" y="1018"/>
                </a:lnTo>
                <a:lnTo>
                  <a:pt x="828" y="1020"/>
                </a:lnTo>
                <a:lnTo>
                  <a:pt x="828" y="1020"/>
                </a:lnTo>
                <a:lnTo>
                  <a:pt x="828" y="1022"/>
                </a:lnTo>
                <a:lnTo>
                  <a:pt x="828" y="1024"/>
                </a:lnTo>
                <a:lnTo>
                  <a:pt x="826" y="1024"/>
                </a:lnTo>
                <a:lnTo>
                  <a:pt x="826" y="1010"/>
                </a:lnTo>
                <a:close/>
                <a:moveTo>
                  <a:pt x="858" y="1104"/>
                </a:moveTo>
                <a:lnTo>
                  <a:pt x="856" y="1104"/>
                </a:lnTo>
                <a:lnTo>
                  <a:pt x="854" y="1108"/>
                </a:lnTo>
                <a:lnTo>
                  <a:pt x="852" y="1108"/>
                </a:lnTo>
                <a:lnTo>
                  <a:pt x="852" y="1104"/>
                </a:lnTo>
                <a:lnTo>
                  <a:pt x="852" y="1104"/>
                </a:lnTo>
                <a:lnTo>
                  <a:pt x="852" y="1104"/>
                </a:lnTo>
                <a:lnTo>
                  <a:pt x="850" y="1102"/>
                </a:lnTo>
                <a:lnTo>
                  <a:pt x="850" y="1102"/>
                </a:lnTo>
                <a:lnTo>
                  <a:pt x="850" y="1102"/>
                </a:lnTo>
                <a:lnTo>
                  <a:pt x="850" y="1102"/>
                </a:lnTo>
                <a:lnTo>
                  <a:pt x="852" y="1102"/>
                </a:lnTo>
                <a:lnTo>
                  <a:pt x="858" y="1102"/>
                </a:lnTo>
                <a:lnTo>
                  <a:pt x="858" y="1104"/>
                </a:lnTo>
                <a:close/>
                <a:moveTo>
                  <a:pt x="862" y="1022"/>
                </a:moveTo>
                <a:lnTo>
                  <a:pt x="862" y="1022"/>
                </a:lnTo>
                <a:lnTo>
                  <a:pt x="862" y="1022"/>
                </a:lnTo>
                <a:lnTo>
                  <a:pt x="860" y="1032"/>
                </a:lnTo>
                <a:lnTo>
                  <a:pt x="858" y="1036"/>
                </a:lnTo>
                <a:lnTo>
                  <a:pt x="858" y="1036"/>
                </a:lnTo>
                <a:lnTo>
                  <a:pt x="858" y="1038"/>
                </a:lnTo>
                <a:lnTo>
                  <a:pt x="858" y="1044"/>
                </a:lnTo>
                <a:lnTo>
                  <a:pt x="856" y="1044"/>
                </a:lnTo>
                <a:lnTo>
                  <a:pt x="856" y="1044"/>
                </a:lnTo>
                <a:lnTo>
                  <a:pt x="854" y="1042"/>
                </a:lnTo>
                <a:lnTo>
                  <a:pt x="830" y="1042"/>
                </a:lnTo>
                <a:lnTo>
                  <a:pt x="830" y="1042"/>
                </a:lnTo>
                <a:lnTo>
                  <a:pt x="828" y="1044"/>
                </a:lnTo>
                <a:lnTo>
                  <a:pt x="826" y="1044"/>
                </a:lnTo>
                <a:lnTo>
                  <a:pt x="824" y="1046"/>
                </a:lnTo>
                <a:lnTo>
                  <a:pt x="824" y="1042"/>
                </a:lnTo>
                <a:lnTo>
                  <a:pt x="826" y="1042"/>
                </a:lnTo>
                <a:lnTo>
                  <a:pt x="826" y="1042"/>
                </a:lnTo>
                <a:lnTo>
                  <a:pt x="826" y="1040"/>
                </a:lnTo>
                <a:lnTo>
                  <a:pt x="826" y="1038"/>
                </a:lnTo>
                <a:lnTo>
                  <a:pt x="826" y="1038"/>
                </a:lnTo>
                <a:lnTo>
                  <a:pt x="828" y="1038"/>
                </a:lnTo>
                <a:lnTo>
                  <a:pt x="828" y="1038"/>
                </a:lnTo>
                <a:lnTo>
                  <a:pt x="830" y="1040"/>
                </a:lnTo>
                <a:lnTo>
                  <a:pt x="830" y="1040"/>
                </a:lnTo>
                <a:lnTo>
                  <a:pt x="832" y="1040"/>
                </a:lnTo>
                <a:lnTo>
                  <a:pt x="840" y="1040"/>
                </a:lnTo>
                <a:lnTo>
                  <a:pt x="840" y="1040"/>
                </a:lnTo>
                <a:lnTo>
                  <a:pt x="842" y="1040"/>
                </a:lnTo>
                <a:lnTo>
                  <a:pt x="846" y="1036"/>
                </a:lnTo>
                <a:lnTo>
                  <a:pt x="850" y="1032"/>
                </a:lnTo>
                <a:lnTo>
                  <a:pt x="854" y="1028"/>
                </a:lnTo>
                <a:lnTo>
                  <a:pt x="854" y="1028"/>
                </a:lnTo>
                <a:lnTo>
                  <a:pt x="854" y="1026"/>
                </a:lnTo>
                <a:lnTo>
                  <a:pt x="856" y="1020"/>
                </a:lnTo>
                <a:lnTo>
                  <a:pt x="856" y="1020"/>
                </a:lnTo>
                <a:lnTo>
                  <a:pt x="856" y="1020"/>
                </a:lnTo>
                <a:lnTo>
                  <a:pt x="856" y="1014"/>
                </a:lnTo>
                <a:lnTo>
                  <a:pt x="858" y="1008"/>
                </a:lnTo>
                <a:lnTo>
                  <a:pt x="858" y="1008"/>
                </a:lnTo>
                <a:lnTo>
                  <a:pt x="858" y="1008"/>
                </a:lnTo>
                <a:lnTo>
                  <a:pt x="858" y="998"/>
                </a:lnTo>
                <a:lnTo>
                  <a:pt x="860" y="986"/>
                </a:lnTo>
                <a:lnTo>
                  <a:pt x="860" y="982"/>
                </a:lnTo>
                <a:lnTo>
                  <a:pt x="862" y="984"/>
                </a:lnTo>
                <a:lnTo>
                  <a:pt x="864" y="996"/>
                </a:lnTo>
                <a:lnTo>
                  <a:pt x="864" y="996"/>
                </a:lnTo>
                <a:lnTo>
                  <a:pt x="864" y="996"/>
                </a:lnTo>
                <a:lnTo>
                  <a:pt x="866" y="1002"/>
                </a:lnTo>
                <a:lnTo>
                  <a:pt x="866" y="1008"/>
                </a:lnTo>
                <a:lnTo>
                  <a:pt x="866" y="1010"/>
                </a:lnTo>
                <a:lnTo>
                  <a:pt x="866" y="1010"/>
                </a:lnTo>
                <a:lnTo>
                  <a:pt x="866" y="1012"/>
                </a:lnTo>
                <a:lnTo>
                  <a:pt x="866" y="1014"/>
                </a:lnTo>
                <a:lnTo>
                  <a:pt x="862" y="1022"/>
                </a:lnTo>
                <a:close/>
                <a:moveTo>
                  <a:pt x="868" y="1080"/>
                </a:moveTo>
                <a:lnTo>
                  <a:pt x="868" y="1080"/>
                </a:lnTo>
                <a:lnTo>
                  <a:pt x="866" y="1080"/>
                </a:lnTo>
                <a:lnTo>
                  <a:pt x="866" y="1080"/>
                </a:lnTo>
                <a:lnTo>
                  <a:pt x="864" y="1078"/>
                </a:lnTo>
                <a:lnTo>
                  <a:pt x="864" y="1078"/>
                </a:lnTo>
                <a:lnTo>
                  <a:pt x="864" y="1078"/>
                </a:lnTo>
                <a:lnTo>
                  <a:pt x="862" y="1074"/>
                </a:lnTo>
                <a:lnTo>
                  <a:pt x="862" y="1064"/>
                </a:lnTo>
                <a:lnTo>
                  <a:pt x="864" y="1064"/>
                </a:lnTo>
                <a:lnTo>
                  <a:pt x="866" y="1068"/>
                </a:lnTo>
                <a:lnTo>
                  <a:pt x="868" y="1072"/>
                </a:lnTo>
                <a:lnTo>
                  <a:pt x="868" y="1080"/>
                </a:lnTo>
                <a:close/>
                <a:moveTo>
                  <a:pt x="816" y="2144"/>
                </a:moveTo>
                <a:lnTo>
                  <a:pt x="816" y="2144"/>
                </a:lnTo>
                <a:lnTo>
                  <a:pt x="816" y="2144"/>
                </a:lnTo>
                <a:lnTo>
                  <a:pt x="816" y="2144"/>
                </a:lnTo>
                <a:close/>
                <a:moveTo>
                  <a:pt x="906" y="1446"/>
                </a:moveTo>
                <a:lnTo>
                  <a:pt x="900" y="1442"/>
                </a:lnTo>
                <a:lnTo>
                  <a:pt x="896" y="1438"/>
                </a:lnTo>
                <a:lnTo>
                  <a:pt x="894" y="1434"/>
                </a:lnTo>
                <a:lnTo>
                  <a:pt x="892" y="1434"/>
                </a:lnTo>
                <a:lnTo>
                  <a:pt x="898" y="1436"/>
                </a:lnTo>
                <a:lnTo>
                  <a:pt x="906" y="1440"/>
                </a:lnTo>
                <a:lnTo>
                  <a:pt x="906" y="1440"/>
                </a:lnTo>
                <a:lnTo>
                  <a:pt x="906" y="1442"/>
                </a:lnTo>
                <a:lnTo>
                  <a:pt x="912" y="1444"/>
                </a:lnTo>
                <a:lnTo>
                  <a:pt x="916" y="1446"/>
                </a:lnTo>
                <a:lnTo>
                  <a:pt x="918" y="1448"/>
                </a:lnTo>
                <a:lnTo>
                  <a:pt x="922" y="1452"/>
                </a:lnTo>
                <a:lnTo>
                  <a:pt x="922" y="1456"/>
                </a:lnTo>
                <a:lnTo>
                  <a:pt x="920" y="1454"/>
                </a:lnTo>
                <a:lnTo>
                  <a:pt x="920" y="1454"/>
                </a:lnTo>
                <a:lnTo>
                  <a:pt x="920" y="1454"/>
                </a:lnTo>
                <a:lnTo>
                  <a:pt x="912" y="1450"/>
                </a:lnTo>
                <a:lnTo>
                  <a:pt x="906" y="1446"/>
                </a:lnTo>
                <a:close/>
                <a:moveTo>
                  <a:pt x="978" y="1562"/>
                </a:moveTo>
                <a:lnTo>
                  <a:pt x="978" y="1562"/>
                </a:lnTo>
                <a:lnTo>
                  <a:pt x="978" y="1564"/>
                </a:lnTo>
                <a:lnTo>
                  <a:pt x="978" y="1564"/>
                </a:lnTo>
                <a:lnTo>
                  <a:pt x="976" y="1564"/>
                </a:lnTo>
                <a:lnTo>
                  <a:pt x="974" y="1564"/>
                </a:lnTo>
                <a:lnTo>
                  <a:pt x="970" y="1562"/>
                </a:lnTo>
                <a:lnTo>
                  <a:pt x="966" y="1562"/>
                </a:lnTo>
                <a:lnTo>
                  <a:pt x="962" y="1560"/>
                </a:lnTo>
                <a:lnTo>
                  <a:pt x="960" y="1558"/>
                </a:lnTo>
                <a:lnTo>
                  <a:pt x="956" y="1558"/>
                </a:lnTo>
                <a:lnTo>
                  <a:pt x="956" y="1558"/>
                </a:lnTo>
                <a:lnTo>
                  <a:pt x="956" y="1558"/>
                </a:lnTo>
                <a:lnTo>
                  <a:pt x="956" y="1558"/>
                </a:lnTo>
                <a:lnTo>
                  <a:pt x="956" y="1558"/>
                </a:lnTo>
                <a:lnTo>
                  <a:pt x="954" y="1558"/>
                </a:lnTo>
                <a:lnTo>
                  <a:pt x="954" y="1558"/>
                </a:lnTo>
                <a:lnTo>
                  <a:pt x="954" y="1558"/>
                </a:lnTo>
                <a:lnTo>
                  <a:pt x="952" y="1560"/>
                </a:lnTo>
                <a:lnTo>
                  <a:pt x="952" y="1562"/>
                </a:lnTo>
                <a:lnTo>
                  <a:pt x="952" y="1562"/>
                </a:lnTo>
                <a:lnTo>
                  <a:pt x="952" y="1564"/>
                </a:lnTo>
                <a:lnTo>
                  <a:pt x="952" y="1564"/>
                </a:lnTo>
                <a:lnTo>
                  <a:pt x="952" y="1564"/>
                </a:lnTo>
                <a:lnTo>
                  <a:pt x="952" y="1566"/>
                </a:lnTo>
                <a:lnTo>
                  <a:pt x="954" y="1566"/>
                </a:lnTo>
                <a:lnTo>
                  <a:pt x="954" y="1568"/>
                </a:lnTo>
                <a:lnTo>
                  <a:pt x="958" y="1570"/>
                </a:lnTo>
                <a:lnTo>
                  <a:pt x="960" y="1572"/>
                </a:lnTo>
                <a:lnTo>
                  <a:pt x="964" y="1574"/>
                </a:lnTo>
                <a:lnTo>
                  <a:pt x="966" y="1576"/>
                </a:lnTo>
                <a:lnTo>
                  <a:pt x="968" y="1578"/>
                </a:lnTo>
                <a:lnTo>
                  <a:pt x="968" y="1578"/>
                </a:lnTo>
                <a:lnTo>
                  <a:pt x="968" y="1578"/>
                </a:lnTo>
                <a:lnTo>
                  <a:pt x="968" y="1578"/>
                </a:lnTo>
                <a:lnTo>
                  <a:pt x="968" y="1580"/>
                </a:lnTo>
                <a:lnTo>
                  <a:pt x="968" y="1582"/>
                </a:lnTo>
                <a:lnTo>
                  <a:pt x="968" y="1584"/>
                </a:lnTo>
                <a:lnTo>
                  <a:pt x="968" y="1592"/>
                </a:lnTo>
                <a:lnTo>
                  <a:pt x="968" y="1594"/>
                </a:lnTo>
                <a:lnTo>
                  <a:pt x="968" y="1598"/>
                </a:lnTo>
                <a:lnTo>
                  <a:pt x="968" y="1600"/>
                </a:lnTo>
                <a:lnTo>
                  <a:pt x="968" y="1600"/>
                </a:lnTo>
                <a:lnTo>
                  <a:pt x="966" y="1602"/>
                </a:lnTo>
                <a:lnTo>
                  <a:pt x="966" y="1602"/>
                </a:lnTo>
                <a:lnTo>
                  <a:pt x="964" y="1604"/>
                </a:lnTo>
                <a:lnTo>
                  <a:pt x="962" y="1604"/>
                </a:lnTo>
                <a:lnTo>
                  <a:pt x="962" y="1602"/>
                </a:lnTo>
                <a:lnTo>
                  <a:pt x="962" y="1602"/>
                </a:lnTo>
                <a:lnTo>
                  <a:pt x="962" y="1600"/>
                </a:lnTo>
                <a:lnTo>
                  <a:pt x="964" y="1598"/>
                </a:lnTo>
                <a:lnTo>
                  <a:pt x="964" y="1598"/>
                </a:lnTo>
                <a:lnTo>
                  <a:pt x="964" y="1598"/>
                </a:lnTo>
                <a:lnTo>
                  <a:pt x="964" y="1594"/>
                </a:lnTo>
                <a:lnTo>
                  <a:pt x="964" y="1594"/>
                </a:lnTo>
                <a:lnTo>
                  <a:pt x="962" y="1594"/>
                </a:lnTo>
                <a:lnTo>
                  <a:pt x="962" y="1592"/>
                </a:lnTo>
                <a:lnTo>
                  <a:pt x="962" y="1592"/>
                </a:lnTo>
                <a:lnTo>
                  <a:pt x="962" y="1592"/>
                </a:lnTo>
                <a:lnTo>
                  <a:pt x="962" y="1590"/>
                </a:lnTo>
                <a:lnTo>
                  <a:pt x="962" y="1590"/>
                </a:lnTo>
                <a:lnTo>
                  <a:pt x="960" y="1590"/>
                </a:lnTo>
                <a:lnTo>
                  <a:pt x="960" y="1588"/>
                </a:lnTo>
                <a:lnTo>
                  <a:pt x="960" y="1588"/>
                </a:lnTo>
                <a:lnTo>
                  <a:pt x="958" y="1588"/>
                </a:lnTo>
                <a:lnTo>
                  <a:pt x="958" y="1588"/>
                </a:lnTo>
                <a:lnTo>
                  <a:pt x="958" y="1588"/>
                </a:lnTo>
                <a:lnTo>
                  <a:pt x="956" y="1588"/>
                </a:lnTo>
                <a:lnTo>
                  <a:pt x="954" y="1586"/>
                </a:lnTo>
                <a:lnTo>
                  <a:pt x="948" y="1584"/>
                </a:lnTo>
                <a:lnTo>
                  <a:pt x="942" y="1580"/>
                </a:lnTo>
                <a:lnTo>
                  <a:pt x="938" y="1576"/>
                </a:lnTo>
                <a:lnTo>
                  <a:pt x="932" y="1572"/>
                </a:lnTo>
                <a:lnTo>
                  <a:pt x="926" y="1568"/>
                </a:lnTo>
                <a:lnTo>
                  <a:pt x="920" y="1566"/>
                </a:lnTo>
                <a:lnTo>
                  <a:pt x="916" y="1562"/>
                </a:lnTo>
                <a:lnTo>
                  <a:pt x="916" y="1562"/>
                </a:lnTo>
                <a:lnTo>
                  <a:pt x="916" y="1562"/>
                </a:lnTo>
                <a:lnTo>
                  <a:pt x="914" y="1560"/>
                </a:lnTo>
                <a:lnTo>
                  <a:pt x="912" y="1560"/>
                </a:lnTo>
                <a:lnTo>
                  <a:pt x="912" y="1560"/>
                </a:lnTo>
                <a:lnTo>
                  <a:pt x="918" y="1562"/>
                </a:lnTo>
                <a:lnTo>
                  <a:pt x="918" y="1562"/>
                </a:lnTo>
                <a:lnTo>
                  <a:pt x="918" y="1564"/>
                </a:lnTo>
                <a:lnTo>
                  <a:pt x="924" y="1566"/>
                </a:lnTo>
                <a:lnTo>
                  <a:pt x="930" y="1568"/>
                </a:lnTo>
                <a:lnTo>
                  <a:pt x="930" y="1568"/>
                </a:lnTo>
                <a:lnTo>
                  <a:pt x="930" y="1570"/>
                </a:lnTo>
                <a:lnTo>
                  <a:pt x="936" y="1572"/>
                </a:lnTo>
                <a:lnTo>
                  <a:pt x="944" y="1574"/>
                </a:lnTo>
                <a:lnTo>
                  <a:pt x="944" y="1574"/>
                </a:lnTo>
                <a:lnTo>
                  <a:pt x="944" y="1574"/>
                </a:lnTo>
                <a:lnTo>
                  <a:pt x="946" y="1574"/>
                </a:lnTo>
                <a:lnTo>
                  <a:pt x="946" y="1574"/>
                </a:lnTo>
                <a:lnTo>
                  <a:pt x="948" y="1572"/>
                </a:lnTo>
                <a:lnTo>
                  <a:pt x="950" y="1570"/>
                </a:lnTo>
                <a:lnTo>
                  <a:pt x="950" y="1570"/>
                </a:lnTo>
                <a:lnTo>
                  <a:pt x="952" y="1568"/>
                </a:lnTo>
                <a:lnTo>
                  <a:pt x="950" y="1558"/>
                </a:lnTo>
                <a:lnTo>
                  <a:pt x="950" y="1550"/>
                </a:lnTo>
                <a:lnTo>
                  <a:pt x="950" y="1550"/>
                </a:lnTo>
                <a:lnTo>
                  <a:pt x="950" y="1550"/>
                </a:lnTo>
                <a:lnTo>
                  <a:pt x="948" y="1544"/>
                </a:lnTo>
                <a:lnTo>
                  <a:pt x="946" y="1536"/>
                </a:lnTo>
                <a:lnTo>
                  <a:pt x="944" y="1530"/>
                </a:lnTo>
                <a:lnTo>
                  <a:pt x="944" y="1530"/>
                </a:lnTo>
                <a:lnTo>
                  <a:pt x="944" y="1528"/>
                </a:lnTo>
                <a:lnTo>
                  <a:pt x="940" y="1522"/>
                </a:lnTo>
                <a:lnTo>
                  <a:pt x="934" y="1514"/>
                </a:lnTo>
                <a:lnTo>
                  <a:pt x="934" y="1514"/>
                </a:lnTo>
                <a:lnTo>
                  <a:pt x="930" y="1504"/>
                </a:lnTo>
                <a:lnTo>
                  <a:pt x="930" y="1504"/>
                </a:lnTo>
                <a:lnTo>
                  <a:pt x="928" y="1502"/>
                </a:lnTo>
                <a:lnTo>
                  <a:pt x="926" y="1498"/>
                </a:lnTo>
                <a:lnTo>
                  <a:pt x="924" y="1494"/>
                </a:lnTo>
                <a:lnTo>
                  <a:pt x="924" y="1494"/>
                </a:lnTo>
                <a:lnTo>
                  <a:pt x="924" y="1494"/>
                </a:lnTo>
                <a:lnTo>
                  <a:pt x="922" y="1490"/>
                </a:lnTo>
                <a:lnTo>
                  <a:pt x="920" y="1486"/>
                </a:lnTo>
                <a:lnTo>
                  <a:pt x="920" y="1470"/>
                </a:lnTo>
                <a:lnTo>
                  <a:pt x="922" y="1466"/>
                </a:lnTo>
                <a:lnTo>
                  <a:pt x="922" y="1466"/>
                </a:lnTo>
                <a:lnTo>
                  <a:pt x="922" y="1464"/>
                </a:lnTo>
                <a:lnTo>
                  <a:pt x="922" y="1462"/>
                </a:lnTo>
                <a:lnTo>
                  <a:pt x="922" y="1462"/>
                </a:lnTo>
                <a:lnTo>
                  <a:pt x="924" y="1468"/>
                </a:lnTo>
                <a:lnTo>
                  <a:pt x="926" y="1474"/>
                </a:lnTo>
                <a:lnTo>
                  <a:pt x="926" y="1480"/>
                </a:lnTo>
                <a:lnTo>
                  <a:pt x="926" y="1480"/>
                </a:lnTo>
                <a:lnTo>
                  <a:pt x="926" y="1482"/>
                </a:lnTo>
                <a:lnTo>
                  <a:pt x="928" y="1488"/>
                </a:lnTo>
                <a:lnTo>
                  <a:pt x="928" y="1488"/>
                </a:lnTo>
                <a:lnTo>
                  <a:pt x="928" y="1488"/>
                </a:lnTo>
                <a:lnTo>
                  <a:pt x="932" y="1496"/>
                </a:lnTo>
                <a:lnTo>
                  <a:pt x="934" y="1504"/>
                </a:lnTo>
                <a:lnTo>
                  <a:pt x="934" y="1504"/>
                </a:lnTo>
                <a:lnTo>
                  <a:pt x="934" y="1504"/>
                </a:lnTo>
                <a:lnTo>
                  <a:pt x="936" y="1506"/>
                </a:lnTo>
                <a:lnTo>
                  <a:pt x="940" y="1510"/>
                </a:lnTo>
                <a:lnTo>
                  <a:pt x="940" y="1510"/>
                </a:lnTo>
                <a:lnTo>
                  <a:pt x="940" y="1510"/>
                </a:lnTo>
                <a:lnTo>
                  <a:pt x="942" y="1514"/>
                </a:lnTo>
                <a:lnTo>
                  <a:pt x="948" y="1516"/>
                </a:lnTo>
                <a:lnTo>
                  <a:pt x="954" y="1520"/>
                </a:lnTo>
                <a:lnTo>
                  <a:pt x="962" y="1528"/>
                </a:lnTo>
                <a:lnTo>
                  <a:pt x="972" y="1540"/>
                </a:lnTo>
                <a:lnTo>
                  <a:pt x="976" y="1544"/>
                </a:lnTo>
                <a:lnTo>
                  <a:pt x="978" y="1546"/>
                </a:lnTo>
                <a:lnTo>
                  <a:pt x="978" y="1546"/>
                </a:lnTo>
                <a:lnTo>
                  <a:pt x="978" y="1548"/>
                </a:lnTo>
                <a:lnTo>
                  <a:pt x="978" y="1550"/>
                </a:lnTo>
                <a:lnTo>
                  <a:pt x="978" y="1554"/>
                </a:lnTo>
                <a:lnTo>
                  <a:pt x="978" y="1556"/>
                </a:lnTo>
                <a:lnTo>
                  <a:pt x="978" y="1560"/>
                </a:lnTo>
                <a:lnTo>
                  <a:pt x="978" y="1562"/>
                </a:lnTo>
                <a:close/>
                <a:moveTo>
                  <a:pt x="1672" y="690"/>
                </a:moveTo>
                <a:lnTo>
                  <a:pt x="1672" y="690"/>
                </a:lnTo>
                <a:lnTo>
                  <a:pt x="1672" y="688"/>
                </a:lnTo>
                <a:lnTo>
                  <a:pt x="1672" y="690"/>
                </a:lnTo>
                <a:lnTo>
                  <a:pt x="1672" y="690"/>
                </a:lnTo>
                <a:lnTo>
                  <a:pt x="1672" y="690"/>
                </a:lnTo>
                <a:lnTo>
                  <a:pt x="1672" y="690"/>
                </a:lnTo>
                <a:close/>
                <a:moveTo>
                  <a:pt x="1864" y="776"/>
                </a:moveTo>
                <a:lnTo>
                  <a:pt x="1862" y="780"/>
                </a:lnTo>
                <a:lnTo>
                  <a:pt x="1862" y="780"/>
                </a:lnTo>
                <a:lnTo>
                  <a:pt x="1862" y="782"/>
                </a:lnTo>
                <a:lnTo>
                  <a:pt x="1862" y="782"/>
                </a:lnTo>
                <a:lnTo>
                  <a:pt x="1860" y="782"/>
                </a:lnTo>
                <a:lnTo>
                  <a:pt x="1860" y="782"/>
                </a:lnTo>
                <a:lnTo>
                  <a:pt x="1860" y="780"/>
                </a:lnTo>
                <a:lnTo>
                  <a:pt x="1858" y="780"/>
                </a:lnTo>
                <a:lnTo>
                  <a:pt x="1858" y="780"/>
                </a:lnTo>
                <a:lnTo>
                  <a:pt x="1856" y="776"/>
                </a:lnTo>
                <a:lnTo>
                  <a:pt x="1856" y="776"/>
                </a:lnTo>
                <a:lnTo>
                  <a:pt x="1856" y="776"/>
                </a:lnTo>
                <a:lnTo>
                  <a:pt x="1854" y="774"/>
                </a:lnTo>
                <a:lnTo>
                  <a:pt x="1854" y="772"/>
                </a:lnTo>
                <a:lnTo>
                  <a:pt x="1856" y="770"/>
                </a:lnTo>
                <a:lnTo>
                  <a:pt x="1856" y="770"/>
                </a:lnTo>
                <a:lnTo>
                  <a:pt x="1856" y="768"/>
                </a:lnTo>
                <a:lnTo>
                  <a:pt x="1856" y="762"/>
                </a:lnTo>
                <a:lnTo>
                  <a:pt x="1858" y="760"/>
                </a:lnTo>
                <a:lnTo>
                  <a:pt x="1858" y="760"/>
                </a:lnTo>
                <a:lnTo>
                  <a:pt x="1858" y="758"/>
                </a:lnTo>
                <a:lnTo>
                  <a:pt x="1858" y="756"/>
                </a:lnTo>
                <a:lnTo>
                  <a:pt x="1858" y="756"/>
                </a:lnTo>
                <a:lnTo>
                  <a:pt x="1860" y="756"/>
                </a:lnTo>
                <a:lnTo>
                  <a:pt x="1860" y="758"/>
                </a:lnTo>
                <a:lnTo>
                  <a:pt x="1862" y="760"/>
                </a:lnTo>
                <a:lnTo>
                  <a:pt x="1862" y="764"/>
                </a:lnTo>
                <a:lnTo>
                  <a:pt x="1862" y="764"/>
                </a:lnTo>
                <a:lnTo>
                  <a:pt x="1862" y="766"/>
                </a:lnTo>
                <a:lnTo>
                  <a:pt x="1864" y="768"/>
                </a:lnTo>
                <a:lnTo>
                  <a:pt x="1864" y="776"/>
                </a:lnTo>
                <a:close/>
                <a:moveTo>
                  <a:pt x="2096" y="2618"/>
                </a:moveTo>
                <a:lnTo>
                  <a:pt x="2090" y="2620"/>
                </a:lnTo>
                <a:lnTo>
                  <a:pt x="2086" y="2622"/>
                </a:lnTo>
                <a:lnTo>
                  <a:pt x="2082" y="2624"/>
                </a:lnTo>
                <a:lnTo>
                  <a:pt x="2078" y="2624"/>
                </a:lnTo>
                <a:lnTo>
                  <a:pt x="2076" y="2624"/>
                </a:lnTo>
                <a:lnTo>
                  <a:pt x="2076" y="2624"/>
                </a:lnTo>
                <a:lnTo>
                  <a:pt x="2076" y="2624"/>
                </a:lnTo>
                <a:lnTo>
                  <a:pt x="2076" y="2622"/>
                </a:lnTo>
                <a:lnTo>
                  <a:pt x="2076" y="2624"/>
                </a:lnTo>
                <a:lnTo>
                  <a:pt x="2076" y="2622"/>
                </a:lnTo>
                <a:lnTo>
                  <a:pt x="2078" y="2620"/>
                </a:lnTo>
                <a:lnTo>
                  <a:pt x="2078" y="2616"/>
                </a:lnTo>
                <a:lnTo>
                  <a:pt x="2080" y="2616"/>
                </a:lnTo>
                <a:lnTo>
                  <a:pt x="2082" y="2614"/>
                </a:lnTo>
                <a:lnTo>
                  <a:pt x="2082" y="2614"/>
                </a:lnTo>
                <a:lnTo>
                  <a:pt x="2082" y="2612"/>
                </a:lnTo>
                <a:lnTo>
                  <a:pt x="2082" y="2612"/>
                </a:lnTo>
                <a:lnTo>
                  <a:pt x="2084" y="2612"/>
                </a:lnTo>
                <a:lnTo>
                  <a:pt x="2084" y="2612"/>
                </a:lnTo>
                <a:lnTo>
                  <a:pt x="2088" y="2614"/>
                </a:lnTo>
                <a:lnTo>
                  <a:pt x="2092" y="2616"/>
                </a:lnTo>
                <a:lnTo>
                  <a:pt x="2096" y="2616"/>
                </a:lnTo>
                <a:lnTo>
                  <a:pt x="2100" y="2618"/>
                </a:lnTo>
                <a:lnTo>
                  <a:pt x="2096" y="2618"/>
                </a:lnTo>
                <a:close/>
                <a:moveTo>
                  <a:pt x="2126" y="1778"/>
                </a:moveTo>
                <a:lnTo>
                  <a:pt x="2126" y="1778"/>
                </a:lnTo>
                <a:lnTo>
                  <a:pt x="2126" y="1778"/>
                </a:lnTo>
                <a:lnTo>
                  <a:pt x="2124" y="1776"/>
                </a:lnTo>
                <a:lnTo>
                  <a:pt x="2124" y="1776"/>
                </a:lnTo>
                <a:lnTo>
                  <a:pt x="2122" y="1776"/>
                </a:lnTo>
                <a:lnTo>
                  <a:pt x="2120" y="1776"/>
                </a:lnTo>
                <a:lnTo>
                  <a:pt x="2120" y="1776"/>
                </a:lnTo>
                <a:lnTo>
                  <a:pt x="2118" y="1776"/>
                </a:lnTo>
                <a:lnTo>
                  <a:pt x="2118" y="1776"/>
                </a:lnTo>
                <a:lnTo>
                  <a:pt x="2116" y="1776"/>
                </a:lnTo>
                <a:lnTo>
                  <a:pt x="2116" y="1778"/>
                </a:lnTo>
                <a:lnTo>
                  <a:pt x="2116" y="1778"/>
                </a:lnTo>
                <a:lnTo>
                  <a:pt x="2114" y="1778"/>
                </a:lnTo>
                <a:lnTo>
                  <a:pt x="2114" y="1778"/>
                </a:lnTo>
                <a:lnTo>
                  <a:pt x="2114" y="1778"/>
                </a:lnTo>
                <a:lnTo>
                  <a:pt x="2114" y="1778"/>
                </a:lnTo>
                <a:lnTo>
                  <a:pt x="2112" y="1778"/>
                </a:lnTo>
                <a:lnTo>
                  <a:pt x="2110" y="1776"/>
                </a:lnTo>
                <a:lnTo>
                  <a:pt x="2108" y="1774"/>
                </a:lnTo>
                <a:lnTo>
                  <a:pt x="2108" y="1774"/>
                </a:lnTo>
                <a:lnTo>
                  <a:pt x="2108" y="1772"/>
                </a:lnTo>
                <a:lnTo>
                  <a:pt x="2108" y="1770"/>
                </a:lnTo>
                <a:lnTo>
                  <a:pt x="2110" y="1768"/>
                </a:lnTo>
                <a:lnTo>
                  <a:pt x="2110" y="1766"/>
                </a:lnTo>
                <a:lnTo>
                  <a:pt x="2112" y="1762"/>
                </a:lnTo>
                <a:lnTo>
                  <a:pt x="2116" y="1758"/>
                </a:lnTo>
                <a:lnTo>
                  <a:pt x="2118" y="1756"/>
                </a:lnTo>
                <a:lnTo>
                  <a:pt x="2120" y="1754"/>
                </a:lnTo>
                <a:lnTo>
                  <a:pt x="2120" y="1752"/>
                </a:lnTo>
                <a:lnTo>
                  <a:pt x="2120" y="1752"/>
                </a:lnTo>
                <a:lnTo>
                  <a:pt x="2122" y="1750"/>
                </a:lnTo>
                <a:lnTo>
                  <a:pt x="2122" y="1750"/>
                </a:lnTo>
                <a:lnTo>
                  <a:pt x="2122" y="1750"/>
                </a:lnTo>
                <a:lnTo>
                  <a:pt x="2120" y="1748"/>
                </a:lnTo>
                <a:lnTo>
                  <a:pt x="2120" y="1746"/>
                </a:lnTo>
                <a:lnTo>
                  <a:pt x="2120" y="1746"/>
                </a:lnTo>
                <a:lnTo>
                  <a:pt x="2118" y="1746"/>
                </a:lnTo>
                <a:lnTo>
                  <a:pt x="2116" y="1746"/>
                </a:lnTo>
                <a:lnTo>
                  <a:pt x="2116" y="1746"/>
                </a:lnTo>
                <a:lnTo>
                  <a:pt x="2116" y="1746"/>
                </a:lnTo>
                <a:lnTo>
                  <a:pt x="2112" y="1748"/>
                </a:lnTo>
                <a:lnTo>
                  <a:pt x="2112" y="1748"/>
                </a:lnTo>
                <a:lnTo>
                  <a:pt x="2112" y="1748"/>
                </a:lnTo>
                <a:lnTo>
                  <a:pt x="2110" y="1750"/>
                </a:lnTo>
                <a:lnTo>
                  <a:pt x="2106" y="1752"/>
                </a:lnTo>
                <a:lnTo>
                  <a:pt x="2102" y="1756"/>
                </a:lnTo>
                <a:lnTo>
                  <a:pt x="2096" y="1758"/>
                </a:lnTo>
                <a:lnTo>
                  <a:pt x="2092" y="1762"/>
                </a:lnTo>
                <a:lnTo>
                  <a:pt x="2082" y="1770"/>
                </a:lnTo>
                <a:lnTo>
                  <a:pt x="2070" y="1778"/>
                </a:lnTo>
                <a:lnTo>
                  <a:pt x="2066" y="1782"/>
                </a:lnTo>
                <a:lnTo>
                  <a:pt x="2060" y="1786"/>
                </a:lnTo>
                <a:lnTo>
                  <a:pt x="2056" y="1790"/>
                </a:lnTo>
                <a:lnTo>
                  <a:pt x="2052" y="1792"/>
                </a:lnTo>
                <a:lnTo>
                  <a:pt x="2048" y="1794"/>
                </a:lnTo>
                <a:lnTo>
                  <a:pt x="2044" y="1796"/>
                </a:lnTo>
                <a:lnTo>
                  <a:pt x="2040" y="1796"/>
                </a:lnTo>
                <a:lnTo>
                  <a:pt x="2038" y="1796"/>
                </a:lnTo>
                <a:lnTo>
                  <a:pt x="2034" y="1796"/>
                </a:lnTo>
                <a:lnTo>
                  <a:pt x="2032" y="1796"/>
                </a:lnTo>
                <a:lnTo>
                  <a:pt x="2030" y="1798"/>
                </a:lnTo>
                <a:lnTo>
                  <a:pt x="2028" y="1798"/>
                </a:lnTo>
                <a:lnTo>
                  <a:pt x="2026" y="1798"/>
                </a:lnTo>
                <a:lnTo>
                  <a:pt x="2028" y="1796"/>
                </a:lnTo>
                <a:lnTo>
                  <a:pt x="2028" y="1796"/>
                </a:lnTo>
                <a:lnTo>
                  <a:pt x="2028" y="1796"/>
                </a:lnTo>
                <a:lnTo>
                  <a:pt x="2028" y="1792"/>
                </a:lnTo>
                <a:lnTo>
                  <a:pt x="2028" y="1792"/>
                </a:lnTo>
                <a:lnTo>
                  <a:pt x="2028" y="1792"/>
                </a:lnTo>
                <a:lnTo>
                  <a:pt x="2028" y="1790"/>
                </a:lnTo>
                <a:lnTo>
                  <a:pt x="2028" y="1790"/>
                </a:lnTo>
                <a:lnTo>
                  <a:pt x="2028" y="1788"/>
                </a:lnTo>
                <a:lnTo>
                  <a:pt x="2026" y="1786"/>
                </a:lnTo>
                <a:lnTo>
                  <a:pt x="2026" y="1786"/>
                </a:lnTo>
                <a:lnTo>
                  <a:pt x="2026" y="1786"/>
                </a:lnTo>
                <a:lnTo>
                  <a:pt x="2024" y="1782"/>
                </a:lnTo>
                <a:lnTo>
                  <a:pt x="2024" y="1782"/>
                </a:lnTo>
                <a:lnTo>
                  <a:pt x="2022" y="1780"/>
                </a:lnTo>
                <a:lnTo>
                  <a:pt x="2020" y="1780"/>
                </a:lnTo>
                <a:lnTo>
                  <a:pt x="2016" y="1782"/>
                </a:lnTo>
                <a:lnTo>
                  <a:pt x="2012" y="1782"/>
                </a:lnTo>
                <a:lnTo>
                  <a:pt x="2006" y="1784"/>
                </a:lnTo>
                <a:lnTo>
                  <a:pt x="2000" y="1786"/>
                </a:lnTo>
                <a:lnTo>
                  <a:pt x="1996" y="1788"/>
                </a:lnTo>
                <a:lnTo>
                  <a:pt x="1990" y="1790"/>
                </a:lnTo>
                <a:lnTo>
                  <a:pt x="1984" y="1794"/>
                </a:lnTo>
                <a:lnTo>
                  <a:pt x="1984" y="1794"/>
                </a:lnTo>
                <a:lnTo>
                  <a:pt x="1984" y="1792"/>
                </a:lnTo>
                <a:lnTo>
                  <a:pt x="1982" y="1792"/>
                </a:lnTo>
                <a:lnTo>
                  <a:pt x="1984" y="1792"/>
                </a:lnTo>
                <a:lnTo>
                  <a:pt x="1984" y="1790"/>
                </a:lnTo>
                <a:lnTo>
                  <a:pt x="1986" y="1788"/>
                </a:lnTo>
                <a:lnTo>
                  <a:pt x="1986" y="1784"/>
                </a:lnTo>
                <a:lnTo>
                  <a:pt x="1988" y="1782"/>
                </a:lnTo>
                <a:lnTo>
                  <a:pt x="1990" y="1780"/>
                </a:lnTo>
                <a:lnTo>
                  <a:pt x="1992" y="1778"/>
                </a:lnTo>
                <a:lnTo>
                  <a:pt x="1996" y="1772"/>
                </a:lnTo>
                <a:lnTo>
                  <a:pt x="2004" y="1766"/>
                </a:lnTo>
                <a:lnTo>
                  <a:pt x="2010" y="1760"/>
                </a:lnTo>
                <a:lnTo>
                  <a:pt x="2018" y="1754"/>
                </a:lnTo>
                <a:lnTo>
                  <a:pt x="2024" y="1750"/>
                </a:lnTo>
                <a:lnTo>
                  <a:pt x="2030" y="1744"/>
                </a:lnTo>
                <a:lnTo>
                  <a:pt x="2034" y="1740"/>
                </a:lnTo>
                <a:lnTo>
                  <a:pt x="2042" y="1738"/>
                </a:lnTo>
                <a:lnTo>
                  <a:pt x="2048" y="1734"/>
                </a:lnTo>
                <a:lnTo>
                  <a:pt x="2054" y="1732"/>
                </a:lnTo>
                <a:lnTo>
                  <a:pt x="2062" y="1728"/>
                </a:lnTo>
                <a:lnTo>
                  <a:pt x="2062" y="1728"/>
                </a:lnTo>
                <a:lnTo>
                  <a:pt x="2064" y="1726"/>
                </a:lnTo>
                <a:lnTo>
                  <a:pt x="2064" y="1726"/>
                </a:lnTo>
                <a:lnTo>
                  <a:pt x="2064" y="1726"/>
                </a:lnTo>
                <a:lnTo>
                  <a:pt x="2066" y="1724"/>
                </a:lnTo>
                <a:lnTo>
                  <a:pt x="2066" y="1724"/>
                </a:lnTo>
                <a:lnTo>
                  <a:pt x="2066" y="1722"/>
                </a:lnTo>
                <a:lnTo>
                  <a:pt x="2066" y="1722"/>
                </a:lnTo>
                <a:lnTo>
                  <a:pt x="2068" y="1720"/>
                </a:lnTo>
                <a:lnTo>
                  <a:pt x="2068" y="1720"/>
                </a:lnTo>
                <a:lnTo>
                  <a:pt x="2068" y="1718"/>
                </a:lnTo>
                <a:lnTo>
                  <a:pt x="2068" y="1716"/>
                </a:lnTo>
                <a:lnTo>
                  <a:pt x="2068" y="1716"/>
                </a:lnTo>
                <a:lnTo>
                  <a:pt x="2070" y="1716"/>
                </a:lnTo>
                <a:lnTo>
                  <a:pt x="2072" y="1714"/>
                </a:lnTo>
                <a:lnTo>
                  <a:pt x="2072" y="1714"/>
                </a:lnTo>
                <a:lnTo>
                  <a:pt x="2072" y="1712"/>
                </a:lnTo>
                <a:lnTo>
                  <a:pt x="2072" y="1702"/>
                </a:lnTo>
                <a:lnTo>
                  <a:pt x="2082" y="1702"/>
                </a:lnTo>
                <a:lnTo>
                  <a:pt x="2082" y="1702"/>
                </a:lnTo>
                <a:lnTo>
                  <a:pt x="2082" y="1700"/>
                </a:lnTo>
                <a:lnTo>
                  <a:pt x="2086" y="1700"/>
                </a:lnTo>
                <a:lnTo>
                  <a:pt x="2094" y="1700"/>
                </a:lnTo>
                <a:lnTo>
                  <a:pt x="2094" y="1700"/>
                </a:lnTo>
                <a:lnTo>
                  <a:pt x="2096" y="1698"/>
                </a:lnTo>
                <a:lnTo>
                  <a:pt x="2096" y="1698"/>
                </a:lnTo>
                <a:lnTo>
                  <a:pt x="2096" y="1698"/>
                </a:lnTo>
                <a:lnTo>
                  <a:pt x="2098" y="1696"/>
                </a:lnTo>
                <a:lnTo>
                  <a:pt x="2098" y="1696"/>
                </a:lnTo>
                <a:lnTo>
                  <a:pt x="2100" y="1696"/>
                </a:lnTo>
                <a:lnTo>
                  <a:pt x="2100" y="1696"/>
                </a:lnTo>
                <a:lnTo>
                  <a:pt x="2102" y="1694"/>
                </a:lnTo>
                <a:lnTo>
                  <a:pt x="2102" y="1692"/>
                </a:lnTo>
                <a:lnTo>
                  <a:pt x="2102" y="1690"/>
                </a:lnTo>
                <a:lnTo>
                  <a:pt x="2102" y="1690"/>
                </a:lnTo>
                <a:lnTo>
                  <a:pt x="2104" y="1688"/>
                </a:lnTo>
                <a:lnTo>
                  <a:pt x="2104" y="1684"/>
                </a:lnTo>
                <a:lnTo>
                  <a:pt x="2104" y="1684"/>
                </a:lnTo>
                <a:lnTo>
                  <a:pt x="2104" y="1682"/>
                </a:lnTo>
                <a:lnTo>
                  <a:pt x="2102" y="1682"/>
                </a:lnTo>
                <a:lnTo>
                  <a:pt x="2154" y="1682"/>
                </a:lnTo>
                <a:lnTo>
                  <a:pt x="2156" y="1682"/>
                </a:lnTo>
                <a:lnTo>
                  <a:pt x="2158" y="1684"/>
                </a:lnTo>
                <a:lnTo>
                  <a:pt x="2158" y="1686"/>
                </a:lnTo>
                <a:lnTo>
                  <a:pt x="2158" y="1686"/>
                </a:lnTo>
                <a:lnTo>
                  <a:pt x="2158" y="1686"/>
                </a:lnTo>
                <a:lnTo>
                  <a:pt x="2158" y="1688"/>
                </a:lnTo>
                <a:lnTo>
                  <a:pt x="2160" y="1688"/>
                </a:lnTo>
                <a:lnTo>
                  <a:pt x="2160" y="1688"/>
                </a:lnTo>
                <a:lnTo>
                  <a:pt x="2162" y="1690"/>
                </a:lnTo>
                <a:lnTo>
                  <a:pt x="2162" y="1692"/>
                </a:lnTo>
                <a:lnTo>
                  <a:pt x="2164" y="1696"/>
                </a:lnTo>
                <a:lnTo>
                  <a:pt x="2168" y="1702"/>
                </a:lnTo>
                <a:lnTo>
                  <a:pt x="2170" y="1708"/>
                </a:lnTo>
                <a:lnTo>
                  <a:pt x="2170" y="1708"/>
                </a:lnTo>
                <a:lnTo>
                  <a:pt x="2170" y="1708"/>
                </a:lnTo>
                <a:lnTo>
                  <a:pt x="2172" y="1712"/>
                </a:lnTo>
                <a:lnTo>
                  <a:pt x="2172" y="1712"/>
                </a:lnTo>
                <a:lnTo>
                  <a:pt x="2174" y="1712"/>
                </a:lnTo>
                <a:lnTo>
                  <a:pt x="2174" y="1714"/>
                </a:lnTo>
                <a:lnTo>
                  <a:pt x="2174" y="1714"/>
                </a:lnTo>
                <a:lnTo>
                  <a:pt x="2174" y="1714"/>
                </a:lnTo>
                <a:lnTo>
                  <a:pt x="2176" y="1716"/>
                </a:lnTo>
                <a:lnTo>
                  <a:pt x="2178" y="1718"/>
                </a:lnTo>
                <a:lnTo>
                  <a:pt x="2180" y="1720"/>
                </a:lnTo>
                <a:lnTo>
                  <a:pt x="2180" y="1720"/>
                </a:lnTo>
                <a:lnTo>
                  <a:pt x="2182" y="1722"/>
                </a:lnTo>
                <a:lnTo>
                  <a:pt x="2200" y="1722"/>
                </a:lnTo>
                <a:lnTo>
                  <a:pt x="2204" y="1722"/>
                </a:lnTo>
                <a:lnTo>
                  <a:pt x="2204" y="1722"/>
                </a:lnTo>
                <a:lnTo>
                  <a:pt x="2206" y="1724"/>
                </a:lnTo>
                <a:lnTo>
                  <a:pt x="2208" y="1724"/>
                </a:lnTo>
                <a:lnTo>
                  <a:pt x="2210" y="1724"/>
                </a:lnTo>
                <a:lnTo>
                  <a:pt x="2210" y="1724"/>
                </a:lnTo>
                <a:lnTo>
                  <a:pt x="2212" y="1726"/>
                </a:lnTo>
                <a:lnTo>
                  <a:pt x="2212" y="1726"/>
                </a:lnTo>
                <a:lnTo>
                  <a:pt x="2212" y="1728"/>
                </a:lnTo>
                <a:lnTo>
                  <a:pt x="2212" y="1728"/>
                </a:lnTo>
                <a:lnTo>
                  <a:pt x="2214" y="1728"/>
                </a:lnTo>
                <a:lnTo>
                  <a:pt x="2214" y="1730"/>
                </a:lnTo>
                <a:lnTo>
                  <a:pt x="2214" y="1732"/>
                </a:lnTo>
                <a:lnTo>
                  <a:pt x="2214" y="1732"/>
                </a:lnTo>
                <a:lnTo>
                  <a:pt x="2214" y="1734"/>
                </a:lnTo>
                <a:lnTo>
                  <a:pt x="2216" y="1736"/>
                </a:lnTo>
                <a:lnTo>
                  <a:pt x="2216" y="1740"/>
                </a:lnTo>
                <a:lnTo>
                  <a:pt x="2216" y="1740"/>
                </a:lnTo>
                <a:lnTo>
                  <a:pt x="2216" y="1742"/>
                </a:lnTo>
                <a:lnTo>
                  <a:pt x="2218" y="1744"/>
                </a:lnTo>
                <a:lnTo>
                  <a:pt x="2218" y="1748"/>
                </a:lnTo>
                <a:lnTo>
                  <a:pt x="2218" y="1748"/>
                </a:lnTo>
                <a:lnTo>
                  <a:pt x="2218" y="1750"/>
                </a:lnTo>
                <a:lnTo>
                  <a:pt x="2222" y="1756"/>
                </a:lnTo>
                <a:lnTo>
                  <a:pt x="2224" y="1760"/>
                </a:lnTo>
                <a:lnTo>
                  <a:pt x="2224" y="1760"/>
                </a:lnTo>
                <a:lnTo>
                  <a:pt x="2226" y="1760"/>
                </a:lnTo>
                <a:lnTo>
                  <a:pt x="2226" y="1762"/>
                </a:lnTo>
                <a:lnTo>
                  <a:pt x="2226" y="1766"/>
                </a:lnTo>
                <a:lnTo>
                  <a:pt x="2226" y="1768"/>
                </a:lnTo>
                <a:lnTo>
                  <a:pt x="2226" y="1768"/>
                </a:lnTo>
                <a:lnTo>
                  <a:pt x="2224" y="1770"/>
                </a:lnTo>
                <a:lnTo>
                  <a:pt x="2224" y="1776"/>
                </a:lnTo>
                <a:lnTo>
                  <a:pt x="2224" y="1776"/>
                </a:lnTo>
                <a:lnTo>
                  <a:pt x="2220" y="1776"/>
                </a:lnTo>
                <a:lnTo>
                  <a:pt x="2218" y="1776"/>
                </a:lnTo>
                <a:lnTo>
                  <a:pt x="2212" y="1778"/>
                </a:lnTo>
                <a:lnTo>
                  <a:pt x="2208" y="1778"/>
                </a:lnTo>
                <a:lnTo>
                  <a:pt x="2198" y="1780"/>
                </a:lnTo>
                <a:lnTo>
                  <a:pt x="2186" y="1782"/>
                </a:lnTo>
                <a:lnTo>
                  <a:pt x="2176" y="1784"/>
                </a:lnTo>
                <a:lnTo>
                  <a:pt x="2166" y="1786"/>
                </a:lnTo>
                <a:lnTo>
                  <a:pt x="2160" y="1788"/>
                </a:lnTo>
                <a:lnTo>
                  <a:pt x="2156" y="1788"/>
                </a:lnTo>
                <a:lnTo>
                  <a:pt x="2152" y="1788"/>
                </a:lnTo>
                <a:lnTo>
                  <a:pt x="2150" y="1788"/>
                </a:lnTo>
                <a:lnTo>
                  <a:pt x="2144" y="1788"/>
                </a:lnTo>
                <a:lnTo>
                  <a:pt x="2144" y="1788"/>
                </a:lnTo>
                <a:lnTo>
                  <a:pt x="2140" y="1786"/>
                </a:lnTo>
                <a:lnTo>
                  <a:pt x="2136" y="1786"/>
                </a:lnTo>
                <a:lnTo>
                  <a:pt x="2134" y="1784"/>
                </a:lnTo>
                <a:lnTo>
                  <a:pt x="2130" y="1782"/>
                </a:lnTo>
                <a:lnTo>
                  <a:pt x="2128" y="1780"/>
                </a:lnTo>
                <a:lnTo>
                  <a:pt x="2126" y="1778"/>
                </a:lnTo>
                <a:close/>
                <a:moveTo>
                  <a:pt x="2306" y="1904"/>
                </a:moveTo>
                <a:lnTo>
                  <a:pt x="2302" y="1906"/>
                </a:lnTo>
                <a:lnTo>
                  <a:pt x="2300" y="1908"/>
                </a:lnTo>
                <a:lnTo>
                  <a:pt x="2298" y="1908"/>
                </a:lnTo>
                <a:lnTo>
                  <a:pt x="2296" y="1910"/>
                </a:lnTo>
                <a:lnTo>
                  <a:pt x="2296" y="1910"/>
                </a:lnTo>
                <a:lnTo>
                  <a:pt x="2296" y="1910"/>
                </a:lnTo>
                <a:lnTo>
                  <a:pt x="2294" y="1912"/>
                </a:lnTo>
                <a:lnTo>
                  <a:pt x="2292" y="1914"/>
                </a:lnTo>
                <a:lnTo>
                  <a:pt x="2292" y="1914"/>
                </a:lnTo>
                <a:lnTo>
                  <a:pt x="2292" y="1914"/>
                </a:lnTo>
                <a:lnTo>
                  <a:pt x="2288" y="1918"/>
                </a:lnTo>
                <a:lnTo>
                  <a:pt x="2288" y="1918"/>
                </a:lnTo>
                <a:lnTo>
                  <a:pt x="2288" y="1916"/>
                </a:lnTo>
                <a:lnTo>
                  <a:pt x="2290" y="1912"/>
                </a:lnTo>
                <a:lnTo>
                  <a:pt x="2290" y="1910"/>
                </a:lnTo>
                <a:lnTo>
                  <a:pt x="2290" y="1900"/>
                </a:lnTo>
                <a:lnTo>
                  <a:pt x="2292" y="1892"/>
                </a:lnTo>
                <a:lnTo>
                  <a:pt x="2294" y="1884"/>
                </a:lnTo>
                <a:lnTo>
                  <a:pt x="2294" y="1876"/>
                </a:lnTo>
                <a:lnTo>
                  <a:pt x="2294" y="1872"/>
                </a:lnTo>
                <a:lnTo>
                  <a:pt x="2294" y="1868"/>
                </a:lnTo>
                <a:lnTo>
                  <a:pt x="2294" y="1864"/>
                </a:lnTo>
                <a:lnTo>
                  <a:pt x="2292" y="1858"/>
                </a:lnTo>
                <a:lnTo>
                  <a:pt x="2292" y="1854"/>
                </a:lnTo>
                <a:lnTo>
                  <a:pt x="2292" y="1850"/>
                </a:lnTo>
                <a:lnTo>
                  <a:pt x="2290" y="1846"/>
                </a:lnTo>
                <a:lnTo>
                  <a:pt x="2288" y="1844"/>
                </a:lnTo>
                <a:lnTo>
                  <a:pt x="2288" y="1844"/>
                </a:lnTo>
                <a:lnTo>
                  <a:pt x="2288" y="1844"/>
                </a:lnTo>
                <a:lnTo>
                  <a:pt x="2284" y="1838"/>
                </a:lnTo>
                <a:lnTo>
                  <a:pt x="2284" y="1838"/>
                </a:lnTo>
                <a:lnTo>
                  <a:pt x="2284" y="1838"/>
                </a:lnTo>
                <a:lnTo>
                  <a:pt x="2282" y="1836"/>
                </a:lnTo>
                <a:lnTo>
                  <a:pt x="2282" y="1836"/>
                </a:lnTo>
                <a:lnTo>
                  <a:pt x="2282" y="1836"/>
                </a:lnTo>
                <a:lnTo>
                  <a:pt x="2280" y="1834"/>
                </a:lnTo>
                <a:lnTo>
                  <a:pt x="2280" y="1834"/>
                </a:lnTo>
                <a:lnTo>
                  <a:pt x="2278" y="1834"/>
                </a:lnTo>
                <a:lnTo>
                  <a:pt x="2272" y="1830"/>
                </a:lnTo>
                <a:lnTo>
                  <a:pt x="2272" y="1830"/>
                </a:lnTo>
                <a:lnTo>
                  <a:pt x="2272" y="1830"/>
                </a:lnTo>
                <a:lnTo>
                  <a:pt x="2266" y="1828"/>
                </a:lnTo>
                <a:lnTo>
                  <a:pt x="2258" y="1828"/>
                </a:lnTo>
                <a:lnTo>
                  <a:pt x="2252" y="1826"/>
                </a:lnTo>
                <a:lnTo>
                  <a:pt x="2246" y="1826"/>
                </a:lnTo>
                <a:lnTo>
                  <a:pt x="2242" y="1826"/>
                </a:lnTo>
                <a:lnTo>
                  <a:pt x="2240" y="1826"/>
                </a:lnTo>
                <a:lnTo>
                  <a:pt x="2240" y="1826"/>
                </a:lnTo>
                <a:lnTo>
                  <a:pt x="2240" y="1826"/>
                </a:lnTo>
                <a:lnTo>
                  <a:pt x="2236" y="1826"/>
                </a:lnTo>
                <a:lnTo>
                  <a:pt x="2236" y="1826"/>
                </a:lnTo>
                <a:lnTo>
                  <a:pt x="2236" y="1826"/>
                </a:lnTo>
                <a:lnTo>
                  <a:pt x="2232" y="1828"/>
                </a:lnTo>
                <a:lnTo>
                  <a:pt x="2232" y="1828"/>
                </a:lnTo>
                <a:lnTo>
                  <a:pt x="2232" y="1828"/>
                </a:lnTo>
                <a:lnTo>
                  <a:pt x="2230" y="1832"/>
                </a:lnTo>
                <a:lnTo>
                  <a:pt x="2230" y="1832"/>
                </a:lnTo>
                <a:lnTo>
                  <a:pt x="2230" y="1832"/>
                </a:lnTo>
                <a:lnTo>
                  <a:pt x="2228" y="1836"/>
                </a:lnTo>
                <a:lnTo>
                  <a:pt x="2226" y="1838"/>
                </a:lnTo>
                <a:lnTo>
                  <a:pt x="2224" y="1842"/>
                </a:lnTo>
                <a:lnTo>
                  <a:pt x="2220" y="1852"/>
                </a:lnTo>
                <a:lnTo>
                  <a:pt x="2218" y="1854"/>
                </a:lnTo>
                <a:lnTo>
                  <a:pt x="2216" y="1858"/>
                </a:lnTo>
                <a:lnTo>
                  <a:pt x="2212" y="1860"/>
                </a:lnTo>
                <a:lnTo>
                  <a:pt x="2214" y="1860"/>
                </a:lnTo>
                <a:lnTo>
                  <a:pt x="2210" y="1862"/>
                </a:lnTo>
                <a:lnTo>
                  <a:pt x="2204" y="1864"/>
                </a:lnTo>
                <a:lnTo>
                  <a:pt x="2200" y="1866"/>
                </a:lnTo>
                <a:lnTo>
                  <a:pt x="2200" y="1866"/>
                </a:lnTo>
                <a:lnTo>
                  <a:pt x="2198" y="1866"/>
                </a:lnTo>
                <a:lnTo>
                  <a:pt x="2194" y="1868"/>
                </a:lnTo>
                <a:lnTo>
                  <a:pt x="2194" y="1868"/>
                </a:lnTo>
                <a:lnTo>
                  <a:pt x="2194" y="1868"/>
                </a:lnTo>
                <a:lnTo>
                  <a:pt x="2192" y="1870"/>
                </a:lnTo>
                <a:lnTo>
                  <a:pt x="2192" y="1870"/>
                </a:lnTo>
                <a:lnTo>
                  <a:pt x="2192" y="1870"/>
                </a:lnTo>
                <a:lnTo>
                  <a:pt x="2188" y="1872"/>
                </a:lnTo>
                <a:lnTo>
                  <a:pt x="2186" y="1874"/>
                </a:lnTo>
                <a:lnTo>
                  <a:pt x="2186" y="1874"/>
                </a:lnTo>
                <a:lnTo>
                  <a:pt x="2186" y="1876"/>
                </a:lnTo>
                <a:lnTo>
                  <a:pt x="2184" y="1878"/>
                </a:lnTo>
                <a:lnTo>
                  <a:pt x="2184" y="1878"/>
                </a:lnTo>
                <a:lnTo>
                  <a:pt x="2184" y="1878"/>
                </a:lnTo>
                <a:lnTo>
                  <a:pt x="2184" y="1882"/>
                </a:lnTo>
                <a:lnTo>
                  <a:pt x="2182" y="1888"/>
                </a:lnTo>
                <a:lnTo>
                  <a:pt x="2182" y="1892"/>
                </a:lnTo>
                <a:lnTo>
                  <a:pt x="2182" y="1900"/>
                </a:lnTo>
                <a:lnTo>
                  <a:pt x="2182" y="1906"/>
                </a:lnTo>
                <a:lnTo>
                  <a:pt x="2182" y="1914"/>
                </a:lnTo>
                <a:lnTo>
                  <a:pt x="2184" y="1922"/>
                </a:lnTo>
                <a:lnTo>
                  <a:pt x="2186" y="1930"/>
                </a:lnTo>
                <a:lnTo>
                  <a:pt x="2190" y="1966"/>
                </a:lnTo>
                <a:lnTo>
                  <a:pt x="2192" y="1974"/>
                </a:lnTo>
                <a:lnTo>
                  <a:pt x="2192" y="1982"/>
                </a:lnTo>
                <a:lnTo>
                  <a:pt x="2192" y="1988"/>
                </a:lnTo>
                <a:lnTo>
                  <a:pt x="2194" y="1996"/>
                </a:lnTo>
                <a:lnTo>
                  <a:pt x="2194" y="2002"/>
                </a:lnTo>
                <a:lnTo>
                  <a:pt x="2192" y="2006"/>
                </a:lnTo>
                <a:lnTo>
                  <a:pt x="2190" y="2010"/>
                </a:lnTo>
                <a:lnTo>
                  <a:pt x="2188" y="2016"/>
                </a:lnTo>
                <a:lnTo>
                  <a:pt x="2186" y="2020"/>
                </a:lnTo>
                <a:lnTo>
                  <a:pt x="2184" y="2022"/>
                </a:lnTo>
                <a:lnTo>
                  <a:pt x="2180" y="2026"/>
                </a:lnTo>
                <a:lnTo>
                  <a:pt x="2178" y="2030"/>
                </a:lnTo>
                <a:lnTo>
                  <a:pt x="2174" y="2032"/>
                </a:lnTo>
                <a:lnTo>
                  <a:pt x="2170" y="2034"/>
                </a:lnTo>
                <a:lnTo>
                  <a:pt x="2168" y="2036"/>
                </a:lnTo>
                <a:lnTo>
                  <a:pt x="2166" y="2036"/>
                </a:lnTo>
                <a:lnTo>
                  <a:pt x="2162" y="2038"/>
                </a:lnTo>
                <a:lnTo>
                  <a:pt x="2160" y="2038"/>
                </a:lnTo>
                <a:lnTo>
                  <a:pt x="2160" y="2038"/>
                </a:lnTo>
                <a:lnTo>
                  <a:pt x="2158" y="2038"/>
                </a:lnTo>
                <a:lnTo>
                  <a:pt x="2158" y="2038"/>
                </a:lnTo>
                <a:lnTo>
                  <a:pt x="2156" y="2036"/>
                </a:lnTo>
                <a:lnTo>
                  <a:pt x="2156" y="2036"/>
                </a:lnTo>
                <a:lnTo>
                  <a:pt x="2152" y="2032"/>
                </a:lnTo>
                <a:lnTo>
                  <a:pt x="2150" y="2028"/>
                </a:lnTo>
                <a:lnTo>
                  <a:pt x="2148" y="2024"/>
                </a:lnTo>
                <a:lnTo>
                  <a:pt x="2146" y="2018"/>
                </a:lnTo>
                <a:lnTo>
                  <a:pt x="2144" y="2012"/>
                </a:lnTo>
                <a:lnTo>
                  <a:pt x="2144" y="2006"/>
                </a:lnTo>
                <a:lnTo>
                  <a:pt x="2142" y="1994"/>
                </a:lnTo>
                <a:lnTo>
                  <a:pt x="2142" y="1982"/>
                </a:lnTo>
                <a:lnTo>
                  <a:pt x="2142" y="1970"/>
                </a:lnTo>
                <a:lnTo>
                  <a:pt x="2142" y="1964"/>
                </a:lnTo>
                <a:lnTo>
                  <a:pt x="2142" y="1958"/>
                </a:lnTo>
                <a:lnTo>
                  <a:pt x="2142" y="1952"/>
                </a:lnTo>
                <a:lnTo>
                  <a:pt x="2142" y="1948"/>
                </a:lnTo>
                <a:lnTo>
                  <a:pt x="2142" y="1940"/>
                </a:lnTo>
                <a:lnTo>
                  <a:pt x="2142" y="1930"/>
                </a:lnTo>
                <a:lnTo>
                  <a:pt x="2144" y="1924"/>
                </a:lnTo>
                <a:lnTo>
                  <a:pt x="2146" y="1916"/>
                </a:lnTo>
                <a:lnTo>
                  <a:pt x="2148" y="1910"/>
                </a:lnTo>
                <a:lnTo>
                  <a:pt x="2150" y="1904"/>
                </a:lnTo>
                <a:lnTo>
                  <a:pt x="2152" y="1896"/>
                </a:lnTo>
                <a:lnTo>
                  <a:pt x="2154" y="1884"/>
                </a:lnTo>
                <a:lnTo>
                  <a:pt x="2156" y="1878"/>
                </a:lnTo>
                <a:lnTo>
                  <a:pt x="2158" y="1874"/>
                </a:lnTo>
                <a:lnTo>
                  <a:pt x="2160" y="1868"/>
                </a:lnTo>
                <a:lnTo>
                  <a:pt x="2162" y="1864"/>
                </a:lnTo>
                <a:lnTo>
                  <a:pt x="2164" y="1858"/>
                </a:lnTo>
                <a:lnTo>
                  <a:pt x="2164" y="1856"/>
                </a:lnTo>
                <a:lnTo>
                  <a:pt x="2164" y="1856"/>
                </a:lnTo>
                <a:lnTo>
                  <a:pt x="2166" y="1856"/>
                </a:lnTo>
                <a:lnTo>
                  <a:pt x="2166" y="1854"/>
                </a:lnTo>
                <a:lnTo>
                  <a:pt x="2166" y="1854"/>
                </a:lnTo>
                <a:lnTo>
                  <a:pt x="2166" y="1854"/>
                </a:lnTo>
                <a:lnTo>
                  <a:pt x="2166" y="1854"/>
                </a:lnTo>
                <a:lnTo>
                  <a:pt x="2164" y="1852"/>
                </a:lnTo>
                <a:lnTo>
                  <a:pt x="2164" y="1852"/>
                </a:lnTo>
                <a:lnTo>
                  <a:pt x="2160" y="1852"/>
                </a:lnTo>
                <a:lnTo>
                  <a:pt x="2160" y="1852"/>
                </a:lnTo>
                <a:lnTo>
                  <a:pt x="2160" y="1854"/>
                </a:lnTo>
                <a:lnTo>
                  <a:pt x="2158" y="1854"/>
                </a:lnTo>
                <a:lnTo>
                  <a:pt x="2158" y="1856"/>
                </a:lnTo>
                <a:lnTo>
                  <a:pt x="2154" y="1860"/>
                </a:lnTo>
                <a:lnTo>
                  <a:pt x="2152" y="1864"/>
                </a:lnTo>
                <a:lnTo>
                  <a:pt x="2148" y="1868"/>
                </a:lnTo>
                <a:lnTo>
                  <a:pt x="2146" y="1872"/>
                </a:lnTo>
                <a:lnTo>
                  <a:pt x="2142" y="1876"/>
                </a:lnTo>
                <a:lnTo>
                  <a:pt x="2142" y="1876"/>
                </a:lnTo>
                <a:lnTo>
                  <a:pt x="2142" y="1876"/>
                </a:lnTo>
                <a:lnTo>
                  <a:pt x="2140" y="1878"/>
                </a:lnTo>
                <a:lnTo>
                  <a:pt x="2138" y="1880"/>
                </a:lnTo>
                <a:lnTo>
                  <a:pt x="2134" y="1882"/>
                </a:lnTo>
                <a:lnTo>
                  <a:pt x="2130" y="1886"/>
                </a:lnTo>
                <a:lnTo>
                  <a:pt x="2130" y="1886"/>
                </a:lnTo>
                <a:lnTo>
                  <a:pt x="2130" y="1884"/>
                </a:lnTo>
                <a:lnTo>
                  <a:pt x="2134" y="1880"/>
                </a:lnTo>
                <a:lnTo>
                  <a:pt x="2138" y="1874"/>
                </a:lnTo>
                <a:lnTo>
                  <a:pt x="2142" y="1868"/>
                </a:lnTo>
                <a:lnTo>
                  <a:pt x="2146" y="1862"/>
                </a:lnTo>
                <a:lnTo>
                  <a:pt x="2150" y="1858"/>
                </a:lnTo>
                <a:lnTo>
                  <a:pt x="2152" y="1854"/>
                </a:lnTo>
                <a:lnTo>
                  <a:pt x="2154" y="1850"/>
                </a:lnTo>
                <a:lnTo>
                  <a:pt x="2154" y="1850"/>
                </a:lnTo>
                <a:lnTo>
                  <a:pt x="2154" y="1850"/>
                </a:lnTo>
                <a:lnTo>
                  <a:pt x="2154" y="1846"/>
                </a:lnTo>
                <a:lnTo>
                  <a:pt x="2154" y="1842"/>
                </a:lnTo>
                <a:lnTo>
                  <a:pt x="2156" y="1840"/>
                </a:lnTo>
                <a:lnTo>
                  <a:pt x="2156" y="1838"/>
                </a:lnTo>
                <a:lnTo>
                  <a:pt x="2156" y="1836"/>
                </a:lnTo>
                <a:lnTo>
                  <a:pt x="2156" y="1834"/>
                </a:lnTo>
                <a:lnTo>
                  <a:pt x="2158" y="1834"/>
                </a:lnTo>
                <a:lnTo>
                  <a:pt x="2158" y="1832"/>
                </a:lnTo>
                <a:lnTo>
                  <a:pt x="2160" y="1832"/>
                </a:lnTo>
                <a:lnTo>
                  <a:pt x="2164" y="1830"/>
                </a:lnTo>
                <a:lnTo>
                  <a:pt x="2166" y="1830"/>
                </a:lnTo>
                <a:lnTo>
                  <a:pt x="2168" y="1830"/>
                </a:lnTo>
                <a:lnTo>
                  <a:pt x="2172" y="1828"/>
                </a:lnTo>
                <a:lnTo>
                  <a:pt x="2176" y="1828"/>
                </a:lnTo>
                <a:lnTo>
                  <a:pt x="2180" y="1826"/>
                </a:lnTo>
                <a:lnTo>
                  <a:pt x="2184" y="1824"/>
                </a:lnTo>
                <a:lnTo>
                  <a:pt x="2190" y="1822"/>
                </a:lnTo>
                <a:lnTo>
                  <a:pt x="2194" y="1820"/>
                </a:lnTo>
                <a:lnTo>
                  <a:pt x="2200" y="1818"/>
                </a:lnTo>
                <a:lnTo>
                  <a:pt x="2206" y="1816"/>
                </a:lnTo>
                <a:lnTo>
                  <a:pt x="2212" y="1814"/>
                </a:lnTo>
                <a:lnTo>
                  <a:pt x="2218" y="1812"/>
                </a:lnTo>
                <a:lnTo>
                  <a:pt x="2222" y="1812"/>
                </a:lnTo>
                <a:lnTo>
                  <a:pt x="2226" y="1812"/>
                </a:lnTo>
                <a:lnTo>
                  <a:pt x="2234" y="1812"/>
                </a:lnTo>
                <a:lnTo>
                  <a:pt x="2244" y="1814"/>
                </a:lnTo>
                <a:lnTo>
                  <a:pt x="2252" y="1814"/>
                </a:lnTo>
                <a:lnTo>
                  <a:pt x="2260" y="1814"/>
                </a:lnTo>
                <a:lnTo>
                  <a:pt x="2264" y="1814"/>
                </a:lnTo>
                <a:lnTo>
                  <a:pt x="2268" y="1814"/>
                </a:lnTo>
                <a:lnTo>
                  <a:pt x="2272" y="1814"/>
                </a:lnTo>
                <a:lnTo>
                  <a:pt x="2274" y="1814"/>
                </a:lnTo>
                <a:lnTo>
                  <a:pt x="2274" y="1814"/>
                </a:lnTo>
                <a:lnTo>
                  <a:pt x="2276" y="1814"/>
                </a:lnTo>
                <a:lnTo>
                  <a:pt x="2276" y="1814"/>
                </a:lnTo>
                <a:lnTo>
                  <a:pt x="2276" y="1814"/>
                </a:lnTo>
                <a:lnTo>
                  <a:pt x="2278" y="1812"/>
                </a:lnTo>
                <a:lnTo>
                  <a:pt x="2278" y="1812"/>
                </a:lnTo>
                <a:lnTo>
                  <a:pt x="2280" y="1810"/>
                </a:lnTo>
                <a:lnTo>
                  <a:pt x="2280" y="1810"/>
                </a:lnTo>
                <a:lnTo>
                  <a:pt x="2280" y="1810"/>
                </a:lnTo>
                <a:lnTo>
                  <a:pt x="2280" y="1808"/>
                </a:lnTo>
                <a:lnTo>
                  <a:pt x="2278" y="1806"/>
                </a:lnTo>
                <a:lnTo>
                  <a:pt x="2278" y="1806"/>
                </a:lnTo>
                <a:lnTo>
                  <a:pt x="2278" y="1806"/>
                </a:lnTo>
                <a:lnTo>
                  <a:pt x="2276" y="1804"/>
                </a:lnTo>
                <a:lnTo>
                  <a:pt x="2276" y="1804"/>
                </a:lnTo>
                <a:lnTo>
                  <a:pt x="2276" y="1804"/>
                </a:lnTo>
                <a:lnTo>
                  <a:pt x="2274" y="1804"/>
                </a:lnTo>
                <a:lnTo>
                  <a:pt x="2272" y="1802"/>
                </a:lnTo>
                <a:lnTo>
                  <a:pt x="2270" y="1800"/>
                </a:lnTo>
                <a:lnTo>
                  <a:pt x="2264" y="1796"/>
                </a:lnTo>
                <a:lnTo>
                  <a:pt x="2258" y="1794"/>
                </a:lnTo>
                <a:lnTo>
                  <a:pt x="2262" y="1794"/>
                </a:lnTo>
                <a:lnTo>
                  <a:pt x="2268" y="1796"/>
                </a:lnTo>
                <a:lnTo>
                  <a:pt x="2268" y="1796"/>
                </a:lnTo>
                <a:lnTo>
                  <a:pt x="2270" y="1796"/>
                </a:lnTo>
                <a:lnTo>
                  <a:pt x="2278" y="1796"/>
                </a:lnTo>
                <a:lnTo>
                  <a:pt x="2294" y="1800"/>
                </a:lnTo>
                <a:lnTo>
                  <a:pt x="2310" y="1802"/>
                </a:lnTo>
                <a:lnTo>
                  <a:pt x="2310" y="1802"/>
                </a:lnTo>
                <a:lnTo>
                  <a:pt x="2312" y="1802"/>
                </a:lnTo>
                <a:lnTo>
                  <a:pt x="2320" y="1802"/>
                </a:lnTo>
                <a:lnTo>
                  <a:pt x="2326" y="1804"/>
                </a:lnTo>
                <a:lnTo>
                  <a:pt x="2326" y="1804"/>
                </a:lnTo>
                <a:lnTo>
                  <a:pt x="2328" y="1806"/>
                </a:lnTo>
                <a:lnTo>
                  <a:pt x="2334" y="1806"/>
                </a:lnTo>
                <a:lnTo>
                  <a:pt x="2338" y="1806"/>
                </a:lnTo>
                <a:lnTo>
                  <a:pt x="2338" y="1806"/>
                </a:lnTo>
                <a:lnTo>
                  <a:pt x="2340" y="1806"/>
                </a:lnTo>
                <a:lnTo>
                  <a:pt x="2344" y="1806"/>
                </a:lnTo>
                <a:lnTo>
                  <a:pt x="2348" y="1808"/>
                </a:lnTo>
                <a:lnTo>
                  <a:pt x="2348" y="1808"/>
                </a:lnTo>
                <a:lnTo>
                  <a:pt x="2350" y="1808"/>
                </a:lnTo>
                <a:lnTo>
                  <a:pt x="2364" y="1808"/>
                </a:lnTo>
                <a:lnTo>
                  <a:pt x="2364" y="1808"/>
                </a:lnTo>
                <a:lnTo>
                  <a:pt x="2364" y="1808"/>
                </a:lnTo>
                <a:lnTo>
                  <a:pt x="2370" y="1806"/>
                </a:lnTo>
                <a:lnTo>
                  <a:pt x="2372" y="1806"/>
                </a:lnTo>
                <a:lnTo>
                  <a:pt x="2372" y="1806"/>
                </a:lnTo>
                <a:lnTo>
                  <a:pt x="2372" y="1806"/>
                </a:lnTo>
                <a:lnTo>
                  <a:pt x="2376" y="1806"/>
                </a:lnTo>
                <a:lnTo>
                  <a:pt x="2378" y="1806"/>
                </a:lnTo>
                <a:lnTo>
                  <a:pt x="2378" y="1806"/>
                </a:lnTo>
                <a:lnTo>
                  <a:pt x="2380" y="1806"/>
                </a:lnTo>
                <a:lnTo>
                  <a:pt x="2384" y="1808"/>
                </a:lnTo>
                <a:lnTo>
                  <a:pt x="2384" y="1812"/>
                </a:lnTo>
                <a:lnTo>
                  <a:pt x="2384" y="1812"/>
                </a:lnTo>
                <a:lnTo>
                  <a:pt x="2386" y="1812"/>
                </a:lnTo>
                <a:lnTo>
                  <a:pt x="2386" y="1814"/>
                </a:lnTo>
                <a:lnTo>
                  <a:pt x="2388" y="1818"/>
                </a:lnTo>
                <a:lnTo>
                  <a:pt x="2390" y="1822"/>
                </a:lnTo>
                <a:lnTo>
                  <a:pt x="2390" y="1822"/>
                </a:lnTo>
                <a:lnTo>
                  <a:pt x="2392" y="1822"/>
                </a:lnTo>
                <a:lnTo>
                  <a:pt x="2392" y="1824"/>
                </a:lnTo>
                <a:lnTo>
                  <a:pt x="2392" y="1828"/>
                </a:lnTo>
                <a:lnTo>
                  <a:pt x="2392" y="1828"/>
                </a:lnTo>
                <a:lnTo>
                  <a:pt x="2394" y="1830"/>
                </a:lnTo>
                <a:lnTo>
                  <a:pt x="2400" y="1832"/>
                </a:lnTo>
                <a:lnTo>
                  <a:pt x="2402" y="1836"/>
                </a:lnTo>
                <a:lnTo>
                  <a:pt x="2404" y="1840"/>
                </a:lnTo>
                <a:lnTo>
                  <a:pt x="2404" y="1840"/>
                </a:lnTo>
                <a:lnTo>
                  <a:pt x="2406" y="1840"/>
                </a:lnTo>
                <a:lnTo>
                  <a:pt x="2406" y="1842"/>
                </a:lnTo>
                <a:lnTo>
                  <a:pt x="2408" y="1844"/>
                </a:lnTo>
                <a:lnTo>
                  <a:pt x="2408" y="1846"/>
                </a:lnTo>
                <a:lnTo>
                  <a:pt x="2408" y="1848"/>
                </a:lnTo>
                <a:lnTo>
                  <a:pt x="2408" y="1848"/>
                </a:lnTo>
                <a:lnTo>
                  <a:pt x="2406" y="1850"/>
                </a:lnTo>
                <a:lnTo>
                  <a:pt x="2406" y="1850"/>
                </a:lnTo>
                <a:lnTo>
                  <a:pt x="2406" y="1852"/>
                </a:lnTo>
                <a:lnTo>
                  <a:pt x="2404" y="1852"/>
                </a:lnTo>
                <a:lnTo>
                  <a:pt x="2404" y="1852"/>
                </a:lnTo>
                <a:lnTo>
                  <a:pt x="2402" y="1852"/>
                </a:lnTo>
                <a:lnTo>
                  <a:pt x="2400" y="1854"/>
                </a:lnTo>
                <a:lnTo>
                  <a:pt x="2400" y="1854"/>
                </a:lnTo>
                <a:lnTo>
                  <a:pt x="2388" y="1854"/>
                </a:lnTo>
                <a:lnTo>
                  <a:pt x="2382" y="1852"/>
                </a:lnTo>
                <a:lnTo>
                  <a:pt x="2382" y="1852"/>
                </a:lnTo>
                <a:lnTo>
                  <a:pt x="2382" y="1852"/>
                </a:lnTo>
                <a:lnTo>
                  <a:pt x="2378" y="1852"/>
                </a:lnTo>
                <a:lnTo>
                  <a:pt x="2378" y="1850"/>
                </a:lnTo>
                <a:lnTo>
                  <a:pt x="2378" y="1850"/>
                </a:lnTo>
                <a:lnTo>
                  <a:pt x="2376" y="1850"/>
                </a:lnTo>
                <a:lnTo>
                  <a:pt x="2374" y="1850"/>
                </a:lnTo>
                <a:lnTo>
                  <a:pt x="2372" y="1846"/>
                </a:lnTo>
                <a:lnTo>
                  <a:pt x="2368" y="1842"/>
                </a:lnTo>
                <a:lnTo>
                  <a:pt x="2364" y="1838"/>
                </a:lnTo>
                <a:lnTo>
                  <a:pt x="2360" y="1834"/>
                </a:lnTo>
                <a:lnTo>
                  <a:pt x="2358" y="1832"/>
                </a:lnTo>
                <a:lnTo>
                  <a:pt x="2356" y="1830"/>
                </a:lnTo>
                <a:lnTo>
                  <a:pt x="2356" y="1830"/>
                </a:lnTo>
                <a:lnTo>
                  <a:pt x="2354" y="1830"/>
                </a:lnTo>
                <a:lnTo>
                  <a:pt x="2348" y="1830"/>
                </a:lnTo>
                <a:lnTo>
                  <a:pt x="2348" y="1830"/>
                </a:lnTo>
                <a:lnTo>
                  <a:pt x="2346" y="1830"/>
                </a:lnTo>
                <a:lnTo>
                  <a:pt x="2344" y="1832"/>
                </a:lnTo>
                <a:lnTo>
                  <a:pt x="2344" y="1838"/>
                </a:lnTo>
                <a:lnTo>
                  <a:pt x="2344" y="1838"/>
                </a:lnTo>
                <a:lnTo>
                  <a:pt x="2346" y="1840"/>
                </a:lnTo>
                <a:lnTo>
                  <a:pt x="2346" y="1842"/>
                </a:lnTo>
                <a:lnTo>
                  <a:pt x="2348" y="1846"/>
                </a:lnTo>
                <a:lnTo>
                  <a:pt x="2350" y="1850"/>
                </a:lnTo>
                <a:lnTo>
                  <a:pt x="2352" y="1852"/>
                </a:lnTo>
                <a:lnTo>
                  <a:pt x="2352" y="1858"/>
                </a:lnTo>
                <a:lnTo>
                  <a:pt x="2352" y="1858"/>
                </a:lnTo>
                <a:lnTo>
                  <a:pt x="2352" y="1860"/>
                </a:lnTo>
                <a:lnTo>
                  <a:pt x="2354" y="1862"/>
                </a:lnTo>
                <a:lnTo>
                  <a:pt x="2352" y="1864"/>
                </a:lnTo>
                <a:lnTo>
                  <a:pt x="2352" y="1864"/>
                </a:lnTo>
                <a:lnTo>
                  <a:pt x="2352" y="1866"/>
                </a:lnTo>
                <a:lnTo>
                  <a:pt x="2352" y="1882"/>
                </a:lnTo>
                <a:lnTo>
                  <a:pt x="2350" y="1884"/>
                </a:lnTo>
                <a:lnTo>
                  <a:pt x="2350" y="1884"/>
                </a:lnTo>
                <a:lnTo>
                  <a:pt x="2350" y="1886"/>
                </a:lnTo>
                <a:lnTo>
                  <a:pt x="2350" y="1928"/>
                </a:lnTo>
                <a:lnTo>
                  <a:pt x="2350" y="1930"/>
                </a:lnTo>
                <a:lnTo>
                  <a:pt x="2348" y="1932"/>
                </a:lnTo>
                <a:lnTo>
                  <a:pt x="2348" y="1932"/>
                </a:lnTo>
                <a:lnTo>
                  <a:pt x="2348" y="1932"/>
                </a:lnTo>
                <a:lnTo>
                  <a:pt x="2346" y="1932"/>
                </a:lnTo>
                <a:lnTo>
                  <a:pt x="2342" y="1934"/>
                </a:lnTo>
                <a:lnTo>
                  <a:pt x="2342" y="1934"/>
                </a:lnTo>
                <a:lnTo>
                  <a:pt x="2342" y="1934"/>
                </a:lnTo>
                <a:lnTo>
                  <a:pt x="2340" y="1936"/>
                </a:lnTo>
                <a:lnTo>
                  <a:pt x="2340" y="1936"/>
                </a:lnTo>
                <a:lnTo>
                  <a:pt x="2338" y="1936"/>
                </a:lnTo>
                <a:lnTo>
                  <a:pt x="2338" y="1938"/>
                </a:lnTo>
                <a:lnTo>
                  <a:pt x="2338" y="1938"/>
                </a:lnTo>
                <a:lnTo>
                  <a:pt x="2338" y="1938"/>
                </a:lnTo>
                <a:lnTo>
                  <a:pt x="2336" y="1940"/>
                </a:lnTo>
                <a:lnTo>
                  <a:pt x="2334" y="1942"/>
                </a:lnTo>
                <a:lnTo>
                  <a:pt x="2334" y="1942"/>
                </a:lnTo>
                <a:lnTo>
                  <a:pt x="2334" y="1944"/>
                </a:lnTo>
                <a:lnTo>
                  <a:pt x="2332" y="1938"/>
                </a:lnTo>
                <a:lnTo>
                  <a:pt x="2330" y="1926"/>
                </a:lnTo>
                <a:lnTo>
                  <a:pt x="2328" y="1918"/>
                </a:lnTo>
                <a:lnTo>
                  <a:pt x="2326" y="1912"/>
                </a:lnTo>
                <a:lnTo>
                  <a:pt x="2322" y="1906"/>
                </a:lnTo>
                <a:lnTo>
                  <a:pt x="2320" y="1900"/>
                </a:lnTo>
                <a:lnTo>
                  <a:pt x="2320" y="1900"/>
                </a:lnTo>
                <a:lnTo>
                  <a:pt x="2318" y="1900"/>
                </a:lnTo>
                <a:lnTo>
                  <a:pt x="2318" y="1900"/>
                </a:lnTo>
                <a:lnTo>
                  <a:pt x="2316" y="1900"/>
                </a:lnTo>
                <a:lnTo>
                  <a:pt x="2314" y="1900"/>
                </a:lnTo>
                <a:lnTo>
                  <a:pt x="2312" y="1902"/>
                </a:lnTo>
                <a:lnTo>
                  <a:pt x="2310" y="1902"/>
                </a:lnTo>
                <a:lnTo>
                  <a:pt x="2306" y="1904"/>
                </a:lnTo>
                <a:close/>
                <a:moveTo>
                  <a:pt x="2332" y="1976"/>
                </a:moveTo>
                <a:lnTo>
                  <a:pt x="2332" y="1978"/>
                </a:lnTo>
                <a:lnTo>
                  <a:pt x="2328" y="1982"/>
                </a:lnTo>
                <a:lnTo>
                  <a:pt x="2326" y="1982"/>
                </a:lnTo>
                <a:lnTo>
                  <a:pt x="2328" y="1980"/>
                </a:lnTo>
                <a:lnTo>
                  <a:pt x="2330" y="1976"/>
                </a:lnTo>
                <a:lnTo>
                  <a:pt x="2332" y="1976"/>
                </a:lnTo>
                <a:lnTo>
                  <a:pt x="2332" y="1976"/>
                </a:lnTo>
                <a:lnTo>
                  <a:pt x="2332" y="1976"/>
                </a:lnTo>
                <a:lnTo>
                  <a:pt x="2332" y="1976"/>
                </a:lnTo>
                <a:close/>
                <a:moveTo>
                  <a:pt x="2468" y="1940"/>
                </a:moveTo>
                <a:lnTo>
                  <a:pt x="2468" y="1940"/>
                </a:lnTo>
                <a:lnTo>
                  <a:pt x="2466" y="1942"/>
                </a:lnTo>
                <a:lnTo>
                  <a:pt x="2464" y="1944"/>
                </a:lnTo>
                <a:lnTo>
                  <a:pt x="2462" y="1946"/>
                </a:lnTo>
                <a:lnTo>
                  <a:pt x="2458" y="1948"/>
                </a:lnTo>
                <a:lnTo>
                  <a:pt x="2456" y="1950"/>
                </a:lnTo>
                <a:lnTo>
                  <a:pt x="2452" y="1954"/>
                </a:lnTo>
                <a:lnTo>
                  <a:pt x="2450" y="1958"/>
                </a:lnTo>
                <a:lnTo>
                  <a:pt x="2446" y="1964"/>
                </a:lnTo>
                <a:lnTo>
                  <a:pt x="2442" y="1968"/>
                </a:lnTo>
                <a:lnTo>
                  <a:pt x="2436" y="1974"/>
                </a:lnTo>
                <a:lnTo>
                  <a:pt x="2432" y="1980"/>
                </a:lnTo>
                <a:lnTo>
                  <a:pt x="2426" y="1986"/>
                </a:lnTo>
                <a:lnTo>
                  <a:pt x="2420" y="1990"/>
                </a:lnTo>
                <a:lnTo>
                  <a:pt x="2416" y="1994"/>
                </a:lnTo>
                <a:lnTo>
                  <a:pt x="2406" y="2000"/>
                </a:lnTo>
                <a:lnTo>
                  <a:pt x="2396" y="2006"/>
                </a:lnTo>
                <a:lnTo>
                  <a:pt x="2386" y="2012"/>
                </a:lnTo>
                <a:lnTo>
                  <a:pt x="2380" y="2014"/>
                </a:lnTo>
                <a:lnTo>
                  <a:pt x="2374" y="2016"/>
                </a:lnTo>
                <a:lnTo>
                  <a:pt x="2372" y="2016"/>
                </a:lnTo>
                <a:lnTo>
                  <a:pt x="2368" y="2018"/>
                </a:lnTo>
                <a:lnTo>
                  <a:pt x="2360" y="2020"/>
                </a:lnTo>
                <a:lnTo>
                  <a:pt x="2350" y="2022"/>
                </a:lnTo>
                <a:lnTo>
                  <a:pt x="2342" y="2024"/>
                </a:lnTo>
                <a:lnTo>
                  <a:pt x="2334" y="2026"/>
                </a:lnTo>
                <a:lnTo>
                  <a:pt x="2326" y="2026"/>
                </a:lnTo>
                <a:lnTo>
                  <a:pt x="2322" y="2026"/>
                </a:lnTo>
                <a:lnTo>
                  <a:pt x="2320" y="2026"/>
                </a:lnTo>
                <a:lnTo>
                  <a:pt x="2318" y="2026"/>
                </a:lnTo>
                <a:lnTo>
                  <a:pt x="2316" y="2026"/>
                </a:lnTo>
                <a:lnTo>
                  <a:pt x="2314" y="2026"/>
                </a:lnTo>
                <a:lnTo>
                  <a:pt x="2312" y="2024"/>
                </a:lnTo>
                <a:lnTo>
                  <a:pt x="2310" y="2022"/>
                </a:lnTo>
                <a:lnTo>
                  <a:pt x="2310" y="2024"/>
                </a:lnTo>
                <a:lnTo>
                  <a:pt x="2310" y="2022"/>
                </a:lnTo>
                <a:lnTo>
                  <a:pt x="2308" y="2020"/>
                </a:lnTo>
                <a:lnTo>
                  <a:pt x="2308" y="2016"/>
                </a:lnTo>
                <a:lnTo>
                  <a:pt x="2308" y="2014"/>
                </a:lnTo>
                <a:lnTo>
                  <a:pt x="2308" y="2014"/>
                </a:lnTo>
                <a:lnTo>
                  <a:pt x="2308" y="2010"/>
                </a:lnTo>
                <a:lnTo>
                  <a:pt x="2310" y="2004"/>
                </a:lnTo>
                <a:lnTo>
                  <a:pt x="2312" y="2000"/>
                </a:lnTo>
                <a:lnTo>
                  <a:pt x="2316" y="1996"/>
                </a:lnTo>
                <a:lnTo>
                  <a:pt x="2316" y="1996"/>
                </a:lnTo>
                <a:lnTo>
                  <a:pt x="2316" y="1996"/>
                </a:lnTo>
                <a:lnTo>
                  <a:pt x="2318" y="1994"/>
                </a:lnTo>
                <a:lnTo>
                  <a:pt x="2318" y="1996"/>
                </a:lnTo>
                <a:lnTo>
                  <a:pt x="2318" y="1996"/>
                </a:lnTo>
                <a:lnTo>
                  <a:pt x="2320" y="1998"/>
                </a:lnTo>
                <a:lnTo>
                  <a:pt x="2320" y="1998"/>
                </a:lnTo>
                <a:lnTo>
                  <a:pt x="2320" y="1998"/>
                </a:lnTo>
                <a:lnTo>
                  <a:pt x="2322" y="2000"/>
                </a:lnTo>
                <a:lnTo>
                  <a:pt x="2324" y="2000"/>
                </a:lnTo>
                <a:lnTo>
                  <a:pt x="2324" y="2000"/>
                </a:lnTo>
                <a:lnTo>
                  <a:pt x="2324" y="2000"/>
                </a:lnTo>
                <a:lnTo>
                  <a:pt x="2328" y="2002"/>
                </a:lnTo>
                <a:lnTo>
                  <a:pt x="2334" y="2002"/>
                </a:lnTo>
                <a:lnTo>
                  <a:pt x="2334" y="2002"/>
                </a:lnTo>
                <a:lnTo>
                  <a:pt x="2336" y="2002"/>
                </a:lnTo>
                <a:lnTo>
                  <a:pt x="2336" y="2000"/>
                </a:lnTo>
                <a:lnTo>
                  <a:pt x="2340" y="2000"/>
                </a:lnTo>
                <a:lnTo>
                  <a:pt x="2340" y="2000"/>
                </a:lnTo>
                <a:lnTo>
                  <a:pt x="2340" y="2000"/>
                </a:lnTo>
                <a:lnTo>
                  <a:pt x="2346" y="1996"/>
                </a:lnTo>
                <a:lnTo>
                  <a:pt x="2354" y="1994"/>
                </a:lnTo>
                <a:lnTo>
                  <a:pt x="2354" y="1994"/>
                </a:lnTo>
                <a:lnTo>
                  <a:pt x="2354" y="1994"/>
                </a:lnTo>
                <a:lnTo>
                  <a:pt x="2360" y="1990"/>
                </a:lnTo>
                <a:lnTo>
                  <a:pt x="2366" y="1988"/>
                </a:lnTo>
                <a:lnTo>
                  <a:pt x="2366" y="1988"/>
                </a:lnTo>
                <a:lnTo>
                  <a:pt x="2368" y="1988"/>
                </a:lnTo>
                <a:lnTo>
                  <a:pt x="2372" y="1982"/>
                </a:lnTo>
                <a:lnTo>
                  <a:pt x="2376" y="1978"/>
                </a:lnTo>
                <a:lnTo>
                  <a:pt x="2376" y="1978"/>
                </a:lnTo>
                <a:lnTo>
                  <a:pt x="2378" y="1978"/>
                </a:lnTo>
                <a:lnTo>
                  <a:pt x="2382" y="1972"/>
                </a:lnTo>
                <a:lnTo>
                  <a:pt x="2386" y="1968"/>
                </a:lnTo>
                <a:lnTo>
                  <a:pt x="2386" y="1966"/>
                </a:lnTo>
                <a:lnTo>
                  <a:pt x="2388" y="1966"/>
                </a:lnTo>
                <a:lnTo>
                  <a:pt x="2388" y="1966"/>
                </a:lnTo>
                <a:lnTo>
                  <a:pt x="2388" y="1966"/>
                </a:lnTo>
                <a:lnTo>
                  <a:pt x="2392" y="1964"/>
                </a:lnTo>
                <a:lnTo>
                  <a:pt x="2396" y="1964"/>
                </a:lnTo>
                <a:lnTo>
                  <a:pt x="2396" y="1964"/>
                </a:lnTo>
                <a:lnTo>
                  <a:pt x="2396" y="1964"/>
                </a:lnTo>
                <a:lnTo>
                  <a:pt x="2400" y="1962"/>
                </a:lnTo>
                <a:lnTo>
                  <a:pt x="2404" y="1960"/>
                </a:lnTo>
                <a:lnTo>
                  <a:pt x="2408" y="1960"/>
                </a:lnTo>
                <a:lnTo>
                  <a:pt x="2408" y="1960"/>
                </a:lnTo>
                <a:lnTo>
                  <a:pt x="2408" y="1960"/>
                </a:lnTo>
                <a:lnTo>
                  <a:pt x="2412" y="1958"/>
                </a:lnTo>
                <a:lnTo>
                  <a:pt x="2416" y="1956"/>
                </a:lnTo>
                <a:lnTo>
                  <a:pt x="2420" y="1956"/>
                </a:lnTo>
                <a:lnTo>
                  <a:pt x="2420" y="1956"/>
                </a:lnTo>
                <a:lnTo>
                  <a:pt x="2422" y="1956"/>
                </a:lnTo>
                <a:lnTo>
                  <a:pt x="2422" y="1954"/>
                </a:lnTo>
                <a:lnTo>
                  <a:pt x="2426" y="1954"/>
                </a:lnTo>
                <a:lnTo>
                  <a:pt x="2426" y="1954"/>
                </a:lnTo>
                <a:lnTo>
                  <a:pt x="2426" y="1954"/>
                </a:lnTo>
                <a:lnTo>
                  <a:pt x="2430" y="1952"/>
                </a:lnTo>
                <a:lnTo>
                  <a:pt x="2432" y="1952"/>
                </a:lnTo>
                <a:lnTo>
                  <a:pt x="2432" y="1952"/>
                </a:lnTo>
                <a:lnTo>
                  <a:pt x="2434" y="1952"/>
                </a:lnTo>
                <a:lnTo>
                  <a:pt x="2436" y="1950"/>
                </a:lnTo>
                <a:lnTo>
                  <a:pt x="2436" y="1948"/>
                </a:lnTo>
                <a:lnTo>
                  <a:pt x="2438" y="1948"/>
                </a:lnTo>
                <a:lnTo>
                  <a:pt x="2438" y="1948"/>
                </a:lnTo>
                <a:lnTo>
                  <a:pt x="2440" y="1948"/>
                </a:lnTo>
                <a:lnTo>
                  <a:pt x="2442" y="1946"/>
                </a:lnTo>
                <a:lnTo>
                  <a:pt x="2444" y="1944"/>
                </a:lnTo>
                <a:lnTo>
                  <a:pt x="2444" y="1944"/>
                </a:lnTo>
                <a:lnTo>
                  <a:pt x="2446" y="1944"/>
                </a:lnTo>
                <a:lnTo>
                  <a:pt x="2446" y="1942"/>
                </a:lnTo>
                <a:lnTo>
                  <a:pt x="2450" y="1942"/>
                </a:lnTo>
                <a:lnTo>
                  <a:pt x="2450" y="1942"/>
                </a:lnTo>
                <a:lnTo>
                  <a:pt x="2450" y="1942"/>
                </a:lnTo>
                <a:lnTo>
                  <a:pt x="2456" y="1940"/>
                </a:lnTo>
                <a:lnTo>
                  <a:pt x="2456" y="1940"/>
                </a:lnTo>
                <a:lnTo>
                  <a:pt x="2456" y="1940"/>
                </a:lnTo>
                <a:lnTo>
                  <a:pt x="2460" y="1938"/>
                </a:lnTo>
                <a:lnTo>
                  <a:pt x="2468" y="1938"/>
                </a:lnTo>
                <a:lnTo>
                  <a:pt x="2468" y="1938"/>
                </a:lnTo>
                <a:lnTo>
                  <a:pt x="2468" y="1938"/>
                </a:lnTo>
                <a:lnTo>
                  <a:pt x="2468" y="1940"/>
                </a:lnTo>
                <a:close/>
                <a:moveTo>
                  <a:pt x="2554" y="1848"/>
                </a:moveTo>
                <a:lnTo>
                  <a:pt x="2552" y="1854"/>
                </a:lnTo>
                <a:lnTo>
                  <a:pt x="2550" y="1858"/>
                </a:lnTo>
                <a:lnTo>
                  <a:pt x="2550" y="1858"/>
                </a:lnTo>
                <a:lnTo>
                  <a:pt x="2550" y="1860"/>
                </a:lnTo>
                <a:lnTo>
                  <a:pt x="2548" y="1864"/>
                </a:lnTo>
                <a:lnTo>
                  <a:pt x="2548" y="1868"/>
                </a:lnTo>
                <a:lnTo>
                  <a:pt x="2548" y="1872"/>
                </a:lnTo>
                <a:lnTo>
                  <a:pt x="2550" y="1876"/>
                </a:lnTo>
                <a:lnTo>
                  <a:pt x="2550" y="1878"/>
                </a:lnTo>
                <a:lnTo>
                  <a:pt x="2550" y="1882"/>
                </a:lnTo>
                <a:lnTo>
                  <a:pt x="2550" y="1882"/>
                </a:lnTo>
                <a:lnTo>
                  <a:pt x="2550" y="1884"/>
                </a:lnTo>
                <a:lnTo>
                  <a:pt x="2550" y="1886"/>
                </a:lnTo>
                <a:lnTo>
                  <a:pt x="2550" y="1888"/>
                </a:lnTo>
                <a:lnTo>
                  <a:pt x="2548" y="1888"/>
                </a:lnTo>
                <a:lnTo>
                  <a:pt x="2546" y="1892"/>
                </a:lnTo>
                <a:lnTo>
                  <a:pt x="2544" y="1894"/>
                </a:lnTo>
                <a:lnTo>
                  <a:pt x="2542" y="1896"/>
                </a:lnTo>
                <a:lnTo>
                  <a:pt x="2540" y="1898"/>
                </a:lnTo>
                <a:lnTo>
                  <a:pt x="2538" y="1900"/>
                </a:lnTo>
                <a:lnTo>
                  <a:pt x="2538" y="1900"/>
                </a:lnTo>
                <a:lnTo>
                  <a:pt x="2536" y="1900"/>
                </a:lnTo>
                <a:lnTo>
                  <a:pt x="2524" y="1902"/>
                </a:lnTo>
                <a:lnTo>
                  <a:pt x="2512" y="1902"/>
                </a:lnTo>
                <a:lnTo>
                  <a:pt x="2500" y="1904"/>
                </a:lnTo>
                <a:lnTo>
                  <a:pt x="2494" y="1904"/>
                </a:lnTo>
                <a:lnTo>
                  <a:pt x="2488" y="1906"/>
                </a:lnTo>
                <a:lnTo>
                  <a:pt x="2486" y="1906"/>
                </a:lnTo>
                <a:lnTo>
                  <a:pt x="2482" y="1908"/>
                </a:lnTo>
                <a:lnTo>
                  <a:pt x="2480" y="1908"/>
                </a:lnTo>
                <a:lnTo>
                  <a:pt x="2480" y="1908"/>
                </a:lnTo>
                <a:lnTo>
                  <a:pt x="2480" y="1908"/>
                </a:lnTo>
                <a:lnTo>
                  <a:pt x="2480" y="1910"/>
                </a:lnTo>
                <a:lnTo>
                  <a:pt x="2480" y="1910"/>
                </a:lnTo>
                <a:lnTo>
                  <a:pt x="2478" y="1910"/>
                </a:lnTo>
                <a:lnTo>
                  <a:pt x="2478" y="1910"/>
                </a:lnTo>
                <a:lnTo>
                  <a:pt x="2478" y="1910"/>
                </a:lnTo>
                <a:lnTo>
                  <a:pt x="2478" y="1910"/>
                </a:lnTo>
                <a:lnTo>
                  <a:pt x="2476" y="1910"/>
                </a:lnTo>
                <a:lnTo>
                  <a:pt x="2472" y="1910"/>
                </a:lnTo>
                <a:lnTo>
                  <a:pt x="2472" y="1908"/>
                </a:lnTo>
                <a:lnTo>
                  <a:pt x="2472" y="1908"/>
                </a:lnTo>
                <a:lnTo>
                  <a:pt x="2470" y="1908"/>
                </a:lnTo>
                <a:lnTo>
                  <a:pt x="2468" y="1908"/>
                </a:lnTo>
                <a:lnTo>
                  <a:pt x="2468" y="1908"/>
                </a:lnTo>
                <a:lnTo>
                  <a:pt x="2466" y="1908"/>
                </a:lnTo>
                <a:lnTo>
                  <a:pt x="2460" y="1910"/>
                </a:lnTo>
                <a:lnTo>
                  <a:pt x="2456" y="1910"/>
                </a:lnTo>
                <a:lnTo>
                  <a:pt x="2456" y="1910"/>
                </a:lnTo>
                <a:lnTo>
                  <a:pt x="2454" y="1910"/>
                </a:lnTo>
                <a:lnTo>
                  <a:pt x="2450" y="1912"/>
                </a:lnTo>
                <a:lnTo>
                  <a:pt x="2448" y="1912"/>
                </a:lnTo>
                <a:lnTo>
                  <a:pt x="2448" y="1912"/>
                </a:lnTo>
                <a:lnTo>
                  <a:pt x="2446" y="1912"/>
                </a:lnTo>
                <a:lnTo>
                  <a:pt x="2442" y="1914"/>
                </a:lnTo>
                <a:lnTo>
                  <a:pt x="2438" y="1914"/>
                </a:lnTo>
                <a:lnTo>
                  <a:pt x="2438" y="1912"/>
                </a:lnTo>
                <a:lnTo>
                  <a:pt x="2440" y="1910"/>
                </a:lnTo>
                <a:lnTo>
                  <a:pt x="2440" y="1908"/>
                </a:lnTo>
                <a:lnTo>
                  <a:pt x="2444" y="1906"/>
                </a:lnTo>
                <a:lnTo>
                  <a:pt x="2446" y="1906"/>
                </a:lnTo>
                <a:lnTo>
                  <a:pt x="2446" y="1906"/>
                </a:lnTo>
                <a:lnTo>
                  <a:pt x="2448" y="1906"/>
                </a:lnTo>
                <a:lnTo>
                  <a:pt x="2448" y="1904"/>
                </a:lnTo>
                <a:lnTo>
                  <a:pt x="2450" y="1904"/>
                </a:lnTo>
                <a:lnTo>
                  <a:pt x="2450" y="1904"/>
                </a:lnTo>
                <a:lnTo>
                  <a:pt x="2450" y="1904"/>
                </a:lnTo>
                <a:lnTo>
                  <a:pt x="2454" y="1902"/>
                </a:lnTo>
                <a:lnTo>
                  <a:pt x="2456" y="1902"/>
                </a:lnTo>
                <a:lnTo>
                  <a:pt x="2456" y="1902"/>
                </a:lnTo>
                <a:lnTo>
                  <a:pt x="2458" y="1902"/>
                </a:lnTo>
                <a:lnTo>
                  <a:pt x="2462" y="1898"/>
                </a:lnTo>
                <a:lnTo>
                  <a:pt x="2462" y="1896"/>
                </a:lnTo>
                <a:lnTo>
                  <a:pt x="2464" y="1896"/>
                </a:lnTo>
                <a:lnTo>
                  <a:pt x="2464" y="1896"/>
                </a:lnTo>
                <a:lnTo>
                  <a:pt x="2466" y="1896"/>
                </a:lnTo>
                <a:lnTo>
                  <a:pt x="2470" y="1892"/>
                </a:lnTo>
                <a:lnTo>
                  <a:pt x="2472" y="1890"/>
                </a:lnTo>
                <a:lnTo>
                  <a:pt x="2476" y="1888"/>
                </a:lnTo>
                <a:lnTo>
                  <a:pt x="2476" y="1888"/>
                </a:lnTo>
                <a:lnTo>
                  <a:pt x="2478" y="1888"/>
                </a:lnTo>
                <a:lnTo>
                  <a:pt x="2480" y="1884"/>
                </a:lnTo>
                <a:lnTo>
                  <a:pt x="2486" y="1882"/>
                </a:lnTo>
                <a:lnTo>
                  <a:pt x="2498" y="1878"/>
                </a:lnTo>
                <a:lnTo>
                  <a:pt x="2498" y="1878"/>
                </a:lnTo>
                <a:lnTo>
                  <a:pt x="2498" y="1878"/>
                </a:lnTo>
                <a:lnTo>
                  <a:pt x="2510" y="1872"/>
                </a:lnTo>
                <a:lnTo>
                  <a:pt x="2510" y="1872"/>
                </a:lnTo>
                <a:lnTo>
                  <a:pt x="2516" y="1870"/>
                </a:lnTo>
                <a:lnTo>
                  <a:pt x="2516" y="1870"/>
                </a:lnTo>
                <a:lnTo>
                  <a:pt x="2516" y="1870"/>
                </a:lnTo>
                <a:lnTo>
                  <a:pt x="2520" y="1868"/>
                </a:lnTo>
                <a:lnTo>
                  <a:pt x="2520" y="1868"/>
                </a:lnTo>
                <a:lnTo>
                  <a:pt x="2522" y="1866"/>
                </a:lnTo>
                <a:lnTo>
                  <a:pt x="2522" y="1866"/>
                </a:lnTo>
                <a:lnTo>
                  <a:pt x="2524" y="1864"/>
                </a:lnTo>
                <a:lnTo>
                  <a:pt x="2526" y="1862"/>
                </a:lnTo>
                <a:lnTo>
                  <a:pt x="2528" y="1860"/>
                </a:lnTo>
                <a:lnTo>
                  <a:pt x="2528" y="1860"/>
                </a:lnTo>
                <a:lnTo>
                  <a:pt x="2530" y="1860"/>
                </a:lnTo>
                <a:lnTo>
                  <a:pt x="2530" y="1860"/>
                </a:lnTo>
                <a:lnTo>
                  <a:pt x="2532" y="1860"/>
                </a:lnTo>
                <a:lnTo>
                  <a:pt x="2534" y="1862"/>
                </a:lnTo>
                <a:lnTo>
                  <a:pt x="2534" y="1862"/>
                </a:lnTo>
                <a:lnTo>
                  <a:pt x="2536" y="1862"/>
                </a:lnTo>
                <a:lnTo>
                  <a:pt x="2544" y="1862"/>
                </a:lnTo>
                <a:lnTo>
                  <a:pt x="2544" y="1862"/>
                </a:lnTo>
                <a:lnTo>
                  <a:pt x="2546" y="1862"/>
                </a:lnTo>
                <a:lnTo>
                  <a:pt x="2546" y="1860"/>
                </a:lnTo>
                <a:lnTo>
                  <a:pt x="2546" y="1860"/>
                </a:lnTo>
                <a:lnTo>
                  <a:pt x="2548" y="1858"/>
                </a:lnTo>
                <a:lnTo>
                  <a:pt x="2548" y="1858"/>
                </a:lnTo>
                <a:lnTo>
                  <a:pt x="2548" y="1858"/>
                </a:lnTo>
                <a:lnTo>
                  <a:pt x="2550" y="1854"/>
                </a:lnTo>
                <a:lnTo>
                  <a:pt x="2550" y="1854"/>
                </a:lnTo>
                <a:lnTo>
                  <a:pt x="2550" y="1852"/>
                </a:lnTo>
                <a:lnTo>
                  <a:pt x="2550" y="1852"/>
                </a:lnTo>
                <a:lnTo>
                  <a:pt x="2552" y="1850"/>
                </a:lnTo>
                <a:lnTo>
                  <a:pt x="2554" y="1848"/>
                </a:lnTo>
                <a:lnTo>
                  <a:pt x="2554" y="1848"/>
                </a:lnTo>
                <a:close/>
                <a:moveTo>
                  <a:pt x="2758" y="1552"/>
                </a:moveTo>
                <a:lnTo>
                  <a:pt x="2754" y="1556"/>
                </a:lnTo>
                <a:lnTo>
                  <a:pt x="2750" y="1560"/>
                </a:lnTo>
                <a:lnTo>
                  <a:pt x="2746" y="1564"/>
                </a:lnTo>
                <a:lnTo>
                  <a:pt x="2742" y="1568"/>
                </a:lnTo>
                <a:lnTo>
                  <a:pt x="2738" y="1572"/>
                </a:lnTo>
                <a:lnTo>
                  <a:pt x="2738" y="1572"/>
                </a:lnTo>
                <a:lnTo>
                  <a:pt x="2738" y="1572"/>
                </a:lnTo>
                <a:lnTo>
                  <a:pt x="2734" y="1578"/>
                </a:lnTo>
                <a:lnTo>
                  <a:pt x="2732" y="1580"/>
                </a:lnTo>
                <a:lnTo>
                  <a:pt x="2732" y="1580"/>
                </a:lnTo>
                <a:lnTo>
                  <a:pt x="2734" y="1576"/>
                </a:lnTo>
                <a:lnTo>
                  <a:pt x="2734" y="1576"/>
                </a:lnTo>
                <a:lnTo>
                  <a:pt x="2734" y="1574"/>
                </a:lnTo>
                <a:lnTo>
                  <a:pt x="2734" y="1572"/>
                </a:lnTo>
                <a:lnTo>
                  <a:pt x="2736" y="1572"/>
                </a:lnTo>
                <a:lnTo>
                  <a:pt x="2736" y="1568"/>
                </a:lnTo>
                <a:lnTo>
                  <a:pt x="2740" y="1564"/>
                </a:lnTo>
                <a:lnTo>
                  <a:pt x="2744" y="1560"/>
                </a:lnTo>
                <a:lnTo>
                  <a:pt x="2748" y="1556"/>
                </a:lnTo>
                <a:lnTo>
                  <a:pt x="2752" y="1554"/>
                </a:lnTo>
                <a:lnTo>
                  <a:pt x="2758" y="1552"/>
                </a:lnTo>
                <a:lnTo>
                  <a:pt x="2758" y="1552"/>
                </a:lnTo>
                <a:lnTo>
                  <a:pt x="2760" y="1550"/>
                </a:lnTo>
                <a:lnTo>
                  <a:pt x="2758" y="1552"/>
                </a:lnTo>
                <a:close/>
                <a:moveTo>
                  <a:pt x="2962" y="1644"/>
                </a:moveTo>
                <a:lnTo>
                  <a:pt x="2962" y="1644"/>
                </a:lnTo>
                <a:lnTo>
                  <a:pt x="2956" y="1644"/>
                </a:lnTo>
                <a:lnTo>
                  <a:pt x="2962" y="1644"/>
                </a:lnTo>
                <a:close/>
                <a:moveTo>
                  <a:pt x="2940" y="1648"/>
                </a:moveTo>
                <a:lnTo>
                  <a:pt x="2944" y="1648"/>
                </a:lnTo>
                <a:lnTo>
                  <a:pt x="2948" y="1646"/>
                </a:lnTo>
                <a:lnTo>
                  <a:pt x="2948" y="1646"/>
                </a:lnTo>
                <a:lnTo>
                  <a:pt x="2948" y="1646"/>
                </a:lnTo>
                <a:lnTo>
                  <a:pt x="2946" y="1648"/>
                </a:lnTo>
                <a:lnTo>
                  <a:pt x="2946" y="1648"/>
                </a:lnTo>
                <a:lnTo>
                  <a:pt x="2946" y="1648"/>
                </a:lnTo>
                <a:lnTo>
                  <a:pt x="2944" y="1648"/>
                </a:lnTo>
                <a:lnTo>
                  <a:pt x="2942" y="1650"/>
                </a:lnTo>
                <a:lnTo>
                  <a:pt x="2940" y="1650"/>
                </a:lnTo>
                <a:lnTo>
                  <a:pt x="2940" y="1650"/>
                </a:lnTo>
                <a:lnTo>
                  <a:pt x="2940" y="1648"/>
                </a:lnTo>
                <a:close/>
                <a:moveTo>
                  <a:pt x="2918" y="1638"/>
                </a:moveTo>
                <a:lnTo>
                  <a:pt x="2920" y="1640"/>
                </a:lnTo>
                <a:lnTo>
                  <a:pt x="2920" y="1640"/>
                </a:lnTo>
                <a:lnTo>
                  <a:pt x="2920" y="1640"/>
                </a:lnTo>
                <a:lnTo>
                  <a:pt x="2922" y="1642"/>
                </a:lnTo>
                <a:lnTo>
                  <a:pt x="2922" y="1644"/>
                </a:lnTo>
                <a:lnTo>
                  <a:pt x="2922" y="1644"/>
                </a:lnTo>
                <a:lnTo>
                  <a:pt x="2922" y="1644"/>
                </a:lnTo>
                <a:lnTo>
                  <a:pt x="2922" y="1646"/>
                </a:lnTo>
                <a:lnTo>
                  <a:pt x="2922" y="1646"/>
                </a:lnTo>
                <a:lnTo>
                  <a:pt x="2920" y="1648"/>
                </a:lnTo>
                <a:lnTo>
                  <a:pt x="2918" y="1646"/>
                </a:lnTo>
                <a:lnTo>
                  <a:pt x="2914" y="1638"/>
                </a:lnTo>
                <a:lnTo>
                  <a:pt x="2918" y="1638"/>
                </a:lnTo>
                <a:close/>
                <a:moveTo>
                  <a:pt x="1870" y="434"/>
                </a:moveTo>
                <a:lnTo>
                  <a:pt x="1874" y="436"/>
                </a:lnTo>
                <a:lnTo>
                  <a:pt x="1874" y="436"/>
                </a:lnTo>
                <a:lnTo>
                  <a:pt x="1874" y="438"/>
                </a:lnTo>
                <a:lnTo>
                  <a:pt x="1880" y="438"/>
                </a:lnTo>
                <a:lnTo>
                  <a:pt x="1880" y="438"/>
                </a:lnTo>
                <a:lnTo>
                  <a:pt x="1882" y="440"/>
                </a:lnTo>
                <a:lnTo>
                  <a:pt x="1888" y="440"/>
                </a:lnTo>
                <a:lnTo>
                  <a:pt x="1892" y="442"/>
                </a:lnTo>
                <a:lnTo>
                  <a:pt x="1892" y="442"/>
                </a:lnTo>
                <a:lnTo>
                  <a:pt x="1894" y="442"/>
                </a:lnTo>
                <a:lnTo>
                  <a:pt x="1898" y="442"/>
                </a:lnTo>
                <a:lnTo>
                  <a:pt x="1898" y="442"/>
                </a:lnTo>
                <a:lnTo>
                  <a:pt x="1900" y="440"/>
                </a:lnTo>
                <a:lnTo>
                  <a:pt x="1902" y="438"/>
                </a:lnTo>
                <a:lnTo>
                  <a:pt x="1904" y="436"/>
                </a:lnTo>
                <a:lnTo>
                  <a:pt x="1904" y="436"/>
                </a:lnTo>
                <a:lnTo>
                  <a:pt x="1904" y="434"/>
                </a:lnTo>
                <a:lnTo>
                  <a:pt x="1904" y="418"/>
                </a:lnTo>
                <a:lnTo>
                  <a:pt x="1904" y="418"/>
                </a:lnTo>
                <a:lnTo>
                  <a:pt x="1904" y="418"/>
                </a:lnTo>
                <a:lnTo>
                  <a:pt x="1902" y="414"/>
                </a:lnTo>
                <a:lnTo>
                  <a:pt x="1902" y="408"/>
                </a:lnTo>
                <a:lnTo>
                  <a:pt x="1902" y="408"/>
                </a:lnTo>
                <a:lnTo>
                  <a:pt x="1902" y="408"/>
                </a:lnTo>
                <a:lnTo>
                  <a:pt x="1900" y="404"/>
                </a:lnTo>
                <a:lnTo>
                  <a:pt x="1896" y="394"/>
                </a:lnTo>
                <a:lnTo>
                  <a:pt x="1892" y="386"/>
                </a:lnTo>
                <a:lnTo>
                  <a:pt x="1892" y="386"/>
                </a:lnTo>
                <a:lnTo>
                  <a:pt x="1890" y="384"/>
                </a:lnTo>
                <a:lnTo>
                  <a:pt x="1890" y="384"/>
                </a:lnTo>
                <a:lnTo>
                  <a:pt x="1888" y="382"/>
                </a:lnTo>
                <a:lnTo>
                  <a:pt x="1888" y="382"/>
                </a:lnTo>
                <a:lnTo>
                  <a:pt x="1864" y="382"/>
                </a:lnTo>
                <a:lnTo>
                  <a:pt x="1864" y="382"/>
                </a:lnTo>
                <a:lnTo>
                  <a:pt x="1862" y="382"/>
                </a:lnTo>
                <a:lnTo>
                  <a:pt x="1860" y="384"/>
                </a:lnTo>
                <a:lnTo>
                  <a:pt x="1858" y="386"/>
                </a:lnTo>
                <a:lnTo>
                  <a:pt x="1858" y="386"/>
                </a:lnTo>
                <a:lnTo>
                  <a:pt x="1856" y="388"/>
                </a:lnTo>
                <a:lnTo>
                  <a:pt x="1856" y="390"/>
                </a:lnTo>
                <a:lnTo>
                  <a:pt x="1856" y="390"/>
                </a:lnTo>
                <a:lnTo>
                  <a:pt x="1856" y="390"/>
                </a:lnTo>
                <a:lnTo>
                  <a:pt x="1854" y="392"/>
                </a:lnTo>
                <a:lnTo>
                  <a:pt x="1852" y="400"/>
                </a:lnTo>
                <a:lnTo>
                  <a:pt x="1850" y="408"/>
                </a:lnTo>
                <a:lnTo>
                  <a:pt x="1848" y="412"/>
                </a:lnTo>
                <a:lnTo>
                  <a:pt x="1846" y="416"/>
                </a:lnTo>
                <a:lnTo>
                  <a:pt x="1846" y="416"/>
                </a:lnTo>
                <a:lnTo>
                  <a:pt x="1846" y="416"/>
                </a:lnTo>
                <a:lnTo>
                  <a:pt x="1846" y="418"/>
                </a:lnTo>
                <a:lnTo>
                  <a:pt x="1846" y="418"/>
                </a:lnTo>
                <a:lnTo>
                  <a:pt x="1848" y="420"/>
                </a:lnTo>
                <a:lnTo>
                  <a:pt x="1850" y="422"/>
                </a:lnTo>
                <a:lnTo>
                  <a:pt x="1850" y="422"/>
                </a:lnTo>
                <a:lnTo>
                  <a:pt x="1852" y="424"/>
                </a:lnTo>
                <a:lnTo>
                  <a:pt x="1852" y="424"/>
                </a:lnTo>
                <a:lnTo>
                  <a:pt x="1854" y="424"/>
                </a:lnTo>
                <a:lnTo>
                  <a:pt x="1854" y="424"/>
                </a:lnTo>
                <a:lnTo>
                  <a:pt x="1854" y="424"/>
                </a:lnTo>
                <a:lnTo>
                  <a:pt x="1858" y="426"/>
                </a:lnTo>
                <a:lnTo>
                  <a:pt x="1862" y="428"/>
                </a:lnTo>
                <a:lnTo>
                  <a:pt x="1862" y="428"/>
                </a:lnTo>
                <a:lnTo>
                  <a:pt x="1870" y="434"/>
                </a:lnTo>
                <a:lnTo>
                  <a:pt x="1870" y="434"/>
                </a:lnTo>
                <a:lnTo>
                  <a:pt x="1870" y="434"/>
                </a:lnTo>
                <a:lnTo>
                  <a:pt x="1870" y="434"/>
                </a:lnTo>
                <a:close/>
                <a:moveTo>
                  <a:pt x="1854" y="186"/>
                </a:moveTo>
                <a:lnTo>
                  <a:pt x="1854" y="192"/>
                </a:lnTo>
                <a:lnTo>
                  <a:pt x="1854" y="192"/>
                </a:lnTo>
                <a:lnTo>
                  <a:pt x="1854" y="194"/>
                </a:lnTo>
                <a:lnTo>
                  <a:pt x="1856" y="200"/>
                </a:lnTo>
                <a:lnTo>
                  <a:pt x="1856" y="200"/>
                </a:lnTo>
                <a:lnTo>
                  <a:pt x="1856" y="200"/>
                </a:lnTo>
                <a:lnTo>
                  <a:pt x="1860" y="206"/>
                </a:lnTo>
                <a:lnTo>
                  <a:pt x="1862" y="212"/>
                </a:lnTo>
                <a:lnTo>
                  <a:pt x="1862" y="212"/>
                </a:lnTo>
                <a:lnTo>
                  <a:pt x="1864" y="212"/>
                </a:lnTo>
                <a:lnTo>
                  <a:pt x="1866" y="216"/>
                </a:lnTo>
                <a:lnTo>
                  <a:pt x="1868" y="220"/>
                </a:lnTo>
                <a:lnTo>
                  <a:pt x="1868" y="220"/>
                </a:lnTo>
                <a:lnTo>
                  <a:pt x="1870" y="222"/>
                </a:lnTo>
                <a:lnTo>
                  <a:pt x="1874" y="224"/>
                </a:lnTo>
                <a:lnTo>
                  <a:pt x="1874" y="224"/>
                </a:lnTo>
                <a:lnTo>
                  <a:pt x="1874" y="224"/>
                </a:lnTo>
                <a:lnTo>
                  <a:pt x="1874" y="224"/>
                </a:lnTo>
                <a:lnTo>
                  <a:pt x="1874" y="228"/>
                </a:lnTo>
                <a:lnTo>
                  <a:pt x="1874" y="228"/>
                </a:lnTo>
                <a:lnTo>
                  <a:pt x="1876" y="232"/>
                </a:lnTo>
                <a:lnTo>
                  <a:pt x="1876" y="234"/>
                </a:lnTo>
                <a:lnTo>
                  <a:pt x="1878" y="234"/>
                </a:lnTo>
                <a:lnTo>
                  <a:pt x="1880" y="238"/>
                </a:lnTo>
                <a:lnTo>
                  <a:pt x="1882" y="242"/>
                </a:lnTo>
                <a:lnTo>
                  <a:pt x="1882" y="242"/>
                </a:lnTo>
                <a:lnTo>
                  <a:pt x="1886" y="244"/>
                </a:lnTo>
                <a:lnTo>
                  <a:pt x="1886" y="244"/>
                </a:lnTo>
                <a:lnTo>
                  <a:pt x="1888" y="244"/>
                </a:lnTo>
                <a:lnTo>
                  <a:pt x="1890" y="246"/>
                </a:lnTo>
                <a:lnTo>
                  <a:pt x="1890" y="246"/>
                </a:lnTo>
                <a:lnTo>
                  <a:pt x="1890" y="248"/>
                </a:lnTo>
                <a:lnTo>
                  <a:pt x="1894" y="250"/>
                </a:lnTo>
                <a:lnTo>
                  <a:pt x="1894" y="250"/>
                </a:lnTo>
                <a:lnTo>
                  <a:pt x="1894" y="250"/>
                </a:lnTo>
                <a:lnTo>
                  <a:pt x="1894" y="250"/>
                </a:lnTo>
                <a:lnTo>
                  <a:pt x="1894" y="250"/>
                </a:lnTo>
                <a:lnTo>
                  <a:pt x="1894" y="254"/>
                </a:lnTo>
                <a:lnTo>
                  <a:pt x="1894" y="254"/>
                </a:lnTo>
                <a:lnTo>
                  <a:pt x="1896" y="256"/>
                </a:lnTo>
                <a:lnTo>
                  <a:pt x="1898" y="258"/>
                </a:lnTo>
                <a:lnTo>
                  <a:pt x="1900" y="260"/>
                </a:lnTo>
                <a:lnTo>
                  <a:pt x="1902" y="262"/>
                </a:lnTo>
                <a:lnTo>
                  <a:pt x="1904" y="264"/>
                </a:lnTo>
                <a:lnTo>
                  <a:pt x="1904" y="264"/>
                </a:lnTo>
                <a:lnTo>
                  <a:pt x="1906" y="266"/>
                </a:lnTo>
                <a:lnTo>
                  <a:pt x="1908" y="266"/>
                </a:lnTo>
                <a:lnTo>
                  <a:pt x="1912" y="268"/>
                </a:lnTo>
                <a:lnTo>
                  <a:pt x="1920" y="272"/>
                </a:lnTo>
                <a:lnTo>
                  <a:pt x="1920" y="272"/>
                </a:lnTo>
                <a:lnTo>
                  <a:pt x="1922" y="272"/>
                </a:lnTo>
                <a:lnTo>
                  <a:pt x="1926" y="272"/>
                </a:lnTo>
                <a:lnTo>
                  <a:pt x="1926" y="272"/>
                </a:lnTo>
                <a:lnTo>
                  <a:pt x="1928" y="270"/>
                </a:lnTo>
                <a:lnTo>
                  <a:pt x="1930" y="268"/>
                </a:lnTo>
                <a:lnTo>
                  <a:pt x="1932" y="266"/>
                </a:lnTo>
                <a:lnTo>
                  <a:pt x="1932" y="266"/>
                </a:lnTo>
                <a:lnTo>
                  <a:pt x="1936" y="266"/>
                </a:lnTo>
                <a:lnTo>
                  <a:pt x="1936" y="266"/>
                </a:lnTo>
                <a:lnTo>
                  <a:pt x="1936" y="264"/>
                </a:lnTo>
                <a:lnTo>
                  <a:pt x="1942" y="260"/>
                </a:lnTo>
                <a:lnTo>
                  <a:pt x="1948" y="256"/>
                </a:lnTo>
                <a:lnTo>
                  <a:pt x="1948" y="256"/>
                </a:lnTo>
                <a:lnTo>
                  <a:pt x="1950" y="256"/>
                </a:lnTo>
                <a:lnTo>
                  <a:pt x="1954" y="252"/>
                </a:lnTo>
                <a:lnTo>
                  <a:pt x="1954" y="252"/>
                </a:lnTo>
                <a:lnTo>
                  <a:pt x="1954" y="288"/>
                </a:lnTo>
                <a:lnTo>
                  <a:pt x="1954" y="288"/>
                </a:lnTo>
                <a:lnTo>
                  <a:pt x="1954" y="290"/>
                </a:lnTo>
                <a:lnTo>
                  <a:pt x="1956" y="294"/>
                </a:lnTo>
                <a:lnTo>
                  <a:pt x="1958" y="298"/>
                </a:lnTo>
                <a:lnTo>
                  <a:pt x="1960" y="302"/>
                </a:lnTo>
                <a:lnTo>
                  <a:pt x="1960" y="302"/>
                </a:lnTo>
                <a:lnTo>
                  <a:pt x="1962" y="302"/>
                </a:lnTo>
                <a:lnTo>
                  <a:pt x="1962" y="304"/>
                </a:lnTo>
                <a:lnTo>
                  <a:pt x="1962" y="304"/>
                </a:lnTo>
                <a:lnTo>
                  <a:pt x="1958" y="306"/>
                </a:lnTo>
                <a:lnTo>
                  <a:pt x="1954" y="308"/>
                </a:lnTo>
                <a:lnTo>
                  <a:pt x="1950" y="310"/>
                </a:lnTo>
                <a:lnTo>
                  <a:pt x="1946" y="312"/>
                </a:lnTo>
                <a:lnTo>
                  <a:pt x="1946" y="312"/>
                </a:lnTo>
                <a:lnTo>
                  <a:pt x="1946" y="312"/>
                </a:lnTo>
                <a:lnTo>
                  <a:pt x="1944" y="312"/>
                </a:lnTo>
                <a:lnTo>
                  <a:pt x="1942" y="314"/>
                </a:lnTo>
                <a:lnTo>
                  <a:pt x="1942" y="316"/>
                </a:lnTo>
                <a:lnTo>
                  <a:pt x="1942" y="316"/>
                </a:lnTo>
                <a:lnTo>
                  <a:pt x="1942" y="316"/>
                </a:lnTo>
                <a:lnTo>
                  <a:pt x="1940" y="318"/>
                </a:lnTo>
                <a:lnTo>
                  <a:pt x="1940" y="320"/>
                </a:lnTo>
                <a:lnTo>
                  <a:pt x="1940" y="320"/>
                </a:lnTo>
                <a:lnTo>
                  <a:pt x="1938" y="320"/>
                </a:lnTo>
                <a:lnTo>
                  <a:pt x="1938" y="322"/>
                </a:lnTo>
                <a:lnTo>
                  <a:pt x="1938" y="334"/>
                </a:lnTo>
                <a:lnTo>
                  <a:pt x="1938" y="334"/>
                </a:lnTo>
                <a:lnTo>
                  <a:pt x="1938" y="336"/>
                </a:lnTo>
                <a:lnTo>
                  <a:pt x="1940" y="340"/>
                </a:lnTo>
                <a:lnTo>
                  <a:pt x="1942" y="342"/>
                </a:lnTo>
                <a:lnTo>
                  <a:pt x="1934" y="342"/>
                </a:lnTo>
                <a:lnTo>
                  <a:pt x="1934" y="340"/>
                </a:lnTo>
                <a:lnTo>
                  <a:pt x="1934" y="340"/>
                </a:lnTo>
                <a:lnTo>
                  <a:pt x="1932" y="340"/>
                </a:lnTo>
                <a:lnTo>
                  <a:pt x="1934" y="338"/>
                </a:lnTo>
                <a:lnTo>
                  <a:pt x="1934" y="338"/>
                </a:lnTo>
                <a:lnTo>
                  <a:pt x="1934" y="334"/>
                </a:lnTo>
                <a:lnTo>
                  <a:pt x="1932" y="332"/>
                </a:lnTo>
                <a:lnTo>
                  <a:pt x="1932" y="332"/>
                </a:lnTo>
                <a:lnTo>
                  <a:pt x="1930" y="332"/>
                </a:lnTo>
                <a:lnTo>
                  <a:pt x="1922" y="332"/>
                </a:lnTo>
                <a:lnTo>
                  <a:pt x="1922" y="332"/>
                </a:lnTo>
                <a:lnTo>
                  <a:pt x="1920" y="332"/>
                </a:lnTo>
                <a:lnTo>
                  <a:pt x="1918" y="334"/>
                </a:lnTo>
                <a:lnTo>
                  <a:pt x="1912" y="334"/>
                </a:lnTo>
                <a:lnTo>
                  <a:pt x="1908" y="332"/>
                </a:lnTo>
                <a:lnTo>
                  <a:pt x="1908" y="332"/>
                </a:lnTo>
                <a:lnTo>
                  <a:pt x="1908" y="332"/>
                </a:lnTo>
                <a:lnTo>
                  <a:pt x="1906" y="332"/>
                </a:lnTo>
                <a:lnTo>
                  <a:pt x="1906" y="330"/>
                </a:lnTo>
                <a:lnTo>
                  <a:pt x="1906" y="330"/>
                </a:lnTo>
                <a:lnTo>
                  <a:pt x="1904" y="330"/>
                </a:lnTo>
                <a:lnTo>
                  <a:pt x="1898" y="328"/>
                </a:lnTo>
                <a:lnTo>
                  <a:pt x="1896" y="324"/>
                </a:lnTo>
                <a:lnTo>
                  <a:pt x="1890" y="318"/>
                </a:lnTo>
                <a:lnTo>
                  <a:pt x="1890" y="318"/>
                </a:lnTo>
                <a:lnTo>
                  <a:pt x="1888" y="318"/>
                </a:lnTo>
                <a:lnTo>
                  <a:pt x="1882" y="316"/>
                </a:lnTo>
                <a:lnTo>
                  <a:pt x="1878" y="314"/>
                </a:lnTo>
                <a:lnTo>
                  <a:pt x="1874" y="312"/>
                </a:lnTo>
                <a:lnTo>
                  <a:pt x="1874" y="312"/>
                </a:lnTo>
                <a:lnTo>
                  <a:pt x="1874" y="312"/>
                </a:lnTo>
                <a:lnTo>
                  <a:pt x="1858" y="312"/>
                </a:lnTo>
                <a:lnTo>
                  <a:pt x="1858" y="312"/>
                </a:lnTo>
                <a:lnTo>
                  <a:pt x="1856" y="312"/>
                </a:lnTo>
                <a:lnTo>
                  <a:pt x="1852" y="314"/>
                </a:lnTo>
                <a:lnTo>
                  <a:pt x="1850" y="314"/>
                </a:lnTo>
                <a:lnTo>
                  <a:pt x="1850" y="314"/>
                </a:lnTo>
                <a:lnTo>
                  <a:pt x="1848" y="314"/>
                </a:lnTo>
                <a:lnTo>
                  <a:pt x="1846" y="316"/>
                </a:lnTo>
                <a:lnTo>
                  <a:pt x="1846" y="330"/>
                </a:lnTo>
                <a:lnTo>
                  <a:pt x="1846" y="330"/>
                </a:lnTo>
                <a:lnTo>
                  <a:pt x="1846" y="332"/>
                </a:lnTo>
                <a:lnTo>
                  <a:pt x="1848" y="334"/>
                </a:lnTo>
                <a:lnTo>
                  <a:pt x="1848" y="336"/>
                </a:lnTo>
                <a:lnTo>
                  <a:pt x="1848" y="336"/>
                </a:lnTo>
                <a:lnTo>
                  <a:pt x="1848" y="338"/>
                </a:lnTo>
                <a:lnTo>
                  <a:pt x="1850" y="342"/>
                </a:lnTo>
                <a:lnTo>
                  <a:pt x="1850" y="342"/>
                </a:lnTo>
                <a:lnTo>
                  <a:pt x="1852" y="342"/>
                </a:lnTo>
                <a:lnTo>
                  <a:pt x="1854" y="346"/>
                </a:lnTo>
                <a:lnTo>
                  <a:pt x="1856" y="350"/>
                </a:lnTo>
                <a:lnTo>
                  <a:pt x="1856" y="350"/>
                </a:lnTo>
                <a:lnTo>
                  <a:pt x="1858" y="352"/>
                </a:lnTo>
                <a:lnTo>
                  <a:pt x="1862" y="352"/>
                </a:lnTo>
                <a:lnTo>
                  <a:pt x="1862" y="356"/>
                </a:lnTo>
                <a:lnTo>
                  <a:pt x="1862" y="360"/>
                </a:lnTo>
                <a:lnTo>
                  <a:pt x="1862" y="360"/>
                </a:lnTo>
                <a:lnTo>
                  <a:pt x="1864" y="362"/>
                </a:lnTo>
                <a:lnTo>
                  <a:pt x="1866" y="364"/>
                </a:lnTo>
                <a:lnTo>
                  <a:pt x="1866" y="364"/>
                </a:lnTo>
                <a:lnTo>
                  <a:pt x="1868" y="366"/>
                </a:lnTo>
                <a:lnTo>
                  <a:pt x="1874" y="366"/>
                </a:lnTo>
                <a:lnTo>
                  <a:pt x="1874" y="366"/>
                </a:lnTo>
                <a:lnTo>
                  <a:pt x="1874" y="364"/>
                </a:lnTo>
                <a:lnTo>
                  <a:pt x="1878" y="364"/>
                </a:lnTo>
                <a:lnTo>
                  <a:pt x="1878" y="364"/>
                </a:lnTo>
                <a:lnTo>
                  <a:pt x="1884" y="362"/>
                </a:lnTo>
                <a:lnTo>
                  <a:pt x="1886" y="362"/>
                </a:lnTo>
                <a:lnTo>
                  <a:pt x="1886" y="362"/>
                </a:lnTo>
                <a:lnTo>
                  <a:pt x="1888" y="360"/>
                </a:lnTo>
                <a:lnTo>
                  <a:pt x="1888" y="360"/>
                </a:lnTo>
                <a:lnTo>
                  <a:pt x="1896" y="360"/>
                </a:lnTo>
                <a:lnTo>
                  <a:pt x="1896" y="360"/>
                </a:lnTo>
                <a:lnTo>
                  <a:pt x="1896" y="360"/>
                </a:lnTo>
                <a:lnTo>
                  <a:pt x="1896" y="360"/>
                </a:lnTo>
                <a:lnTo>
                  <a:pt x="1898" y="360"/>
                </a:lnTo>
                <a:lnTo>
                  <a:pt x="1900" y="360"/>
                </a:lnTo>
                <a:lnTo>
                  <a:pt x="1900" y="360"/>
                </a:lnTo>
                <a:lnTo>
                  <a:pt x="1902" y="360"/>
                </a:lnTo>
                <a:lnTo>
                  <a:pt x="1902" y="362"/>
                </a:lnTo>
                <a:lnTo>
                  <a:pt x="1904" y="366"/>
                </a:lnTo>
                <a:lnTo>
                  <a:pt x="1904" y="366"/>
                </a:lnTo>
                <a:lnTo>
                  <a:pt x="1906" y="366"/>
                </a:lnTo>
                <a:lnTo>
                  <a:pt x="1906" y="368"/>
                </a:lnTo>
                <a:lnTo>
                  <a:pt x="1906" y="412"/>
                </a:lnTo>
                <a:lnTo>
                  <a:pt x="1906" y="412"/>
                </a:lnTo>
                <a:lnTo>
                  <a:pt x="1906" y="414"/>
                </a:lnTo>
                <a:lnTo>
                  <a:pt x="1908" y="418"/>
                </a:lnTo>
                <a:lnTo>
                  <a:pt x="1908" y="422"/>
                </a:lnTo>
                <a:lnTo>
                  <a:pt x="1908" y="422"/>
                </a:lnTo>
                <a:lnTo>
                  <a:pt x="1910" y="424"/>
                </a:lnTo>
                <a:lnTo>
                  <a:pt x="1912" y="428"/>
                </a:lnTo>
                <a:lnTo>
                  <a:pt x="1914" y="432"/>
                </a:lnTo>
                <a:lnTo>
                  <a:pt x="1914" y="432"/>
                </a:lnTo>
                <a:lnTo>
                  <a:pt x="1916" y="432"/>
                </a:lnTo>
                <a:lnTo>
                  <a:pt x="1920" y="436"/>
                </a:lnTo>
                <a:lnTo>
                  <a:pt x="1920" y="436"/>
                </a:lnTo>
                <a:lnTo>
                  <a:pt x="1920" y="436"/>
                </a:lnTo>
                <a:lnTo>
                  <a:pt x="1924" y="438"/>
                </a:lnTo>
                <a:lnTo>
                  <a:pt x="1924" y="438"/>
                </a:lnTo>
                <a:lnTo>
                  <a:pt x="1926" y="440"/>
                </a:lnTo>
                <a:lnTo>
                  <a:pt x="1976" y="440"/>
                </a:lnTo>
                <a:lnTo>
                  <a:pt x="1982" y="442"/>
                </a:lnTo>
                <a:lnTo>
                  <a:pt x="1996" y="442"/>
                </a:lnTo>
                <a:lnTo>
                  <a:pt x="2004" y="440"/>
                </a:lnTo>
                <a:lnTo>
                  <a:pt x="2018" y="440"/>
                </a:lnTo>
                <a:lnTo>
                  <a:pt x="2018" y="440"/>
                </a:lnTo>
                <a:lnTo>
                  <a:pt x="2018" y="438"/>
                </a:lnTo>
                <a:lnTo>
                  <a:pt x="2024" y="438"/>
                </a:lnTo>
                <a:lnTo>
                  <a:pt x="2030" y="436"/>
                </a:lnTo>
                <a:lnTo>
                  <a:pt x="2030" y="436"/>
                </a:lnTo>
                <a:lnTo>
                  <a:pt x="2030" y="434"/>
                </a:lnTo>
                <a:lnTo>
                  <a:pt x="2036" y="432"/>
                </a:lnTo>
                <a:lnTo>
                  <a:pt x="2038" y="432"/>
                </a:lnTo>
                <a:lnTo>
                  <a:pt x="2038" y="432"/>
                </a:lnTo>
                <a:lnTo>
                  <a:pt x="2040" y="430"/>
                </a:lnTo>
                <a:lnTo>
                  <a:pt x="2042" y="428"/>
                </a:lnTo>
                <a:lnTo>
                  <a:pt x="2042" y="428"/>
                </a:lnTo>
                <a:lnTo>
                  <a:pt x="2044" y="428"/>
                </a:lnTo>
                <a:lnTo>
                  <a:pt x="2046" y="430"/>
                </a:lnTo>
                <a:lnTo>
                  <a:pt x="2046" y="430"/>
                </a:lnTo>
                <a:lnTo>
                  <a:pt x="2048" y="430"/>
                </a:lnTo>
                <a:lnTo>
                  <a:pt x="2048" y="430"/>
                </a:lnTo>
                <a:lnTo>
                  <a:pt x="2050" y="432"/>
                </a:lnTo>
                <a:lnTo>
                  <a:pt x="2050" y="432"/>
                </a:lnTo>
                <a:lnTo>
                  <a:pt x="2052" y="432"/>
                </a:lnTo>
                <a:lnTo>
                  <a:pt x="2052" y="432"/>
                </a:lnTo>
                <a:lnTo>
                  <a:pt x="2054" y="434"/>
                </a:lnTo>
                <a:lnTo>
                  <a:pt x="2060" y="434"/>
                </a:lnTo>
                <a:lnTo>
                  <a:pt x="2060" y="434"/>
                </a:lnTo>
                <a:lnTo>
                  <a:pt x="2062" y="432"/>
                </a:lnTo>
                <a:lnTo>
                  <a:pt x="2062" y="432"/>
                </a:lnTo>
                <a:lnTo>
                  <a:pt x="2064" y="432"/>
                </a:lnTo>
                <a:lnTo>
                  <a:pt x="2064" y="432"/>
                </a:lnTo>
                <a:lnTo>
                  <a:pt x="2066" y="430"/>
                </a:lnTo>
                <a:lnTo>
                  <a:pt x="2066" y="430"/>
                </a:lnTo>
                <a:lnTo>
                  <a:pt x="2068" y="430"/>
                </a:lnTo>
                <a:lnTo>
                  <a:pt x="2068" y="430"/>
                </a:lnTo>
                <a:lnTo>
                  <a:pt x="2070" y="428"/>
                </a:lnTo>
                <a:lnTo>
                  <a:pt x="2072" y="428"/>
                </a:lnTo>
                <a:lnTo>
                  <a:pt x="2072" y="428"/>
                </a:lnTo>
                <a:lnTo>
                  <a:pt x="2074" y="426"/>
                </a:lnTo>
                <a:lnTo>
                  <a:pt x="2076" y="424"/>
                </a:lnTo>
                <a:lnTo>
                  <a:pt x="2076" y="424"/>
                </a:lnTo>
                <a:lnTo>
                  <a:pt x="2078" y="424"/>
                </a:lnTo>
                <a:lnTo>
                  <a:pt x="2078" y="424"/>
                </a:lnTo>
                <a:lnTo>
                  <a:pt x="2078" y="422"/>
                </a:lnTo>
                <a:lnTo>
                  <a:pt x="2080" y="422"/>
                </a:lnTo>
                <a:lnTo>
                  <a:pt x="2080" y="422"/>
                </a:lnTo>
                <a:lnTo>
                  <a:pt x="2082" y="420"/>
                </a:lnTo>
                <a:lnTo>
                  <a:pt x="2082" y="420"/>
                </a:lnTo>
                <a:lnTo>
                  <a:pt x="2084" y="420"/>
                </a:lnTo>
                <a:lnTo>
                  <a:pt x="2084" y="420"/>
                </a:lnTo>
                <a:lnTo>
                  <a:pt x="2084" y="418"/>
                </a:lnTo>
                <a:lnTo>
                  <a:pt x="2086" y="418"/>
                </a:lnTo>
                <a:lnTo>
                  <a:pt x="2086" y="418"/>
                </a:lnTo>
                <a:lnTo>
                  <a:pt x="2088" y="416"/>
                </a:lnTo>
                <a:lnTo>
                  <a:pt x="2090" y="414"/>
                </a:lnTo>
                <a:lnTo>
                  <a:pt x="2090" y="414"/>
                </a:lnTo>
                <a:lnTo>
                  <a:pt x="2090" y="412"/>
                </a:lnTo>
                <a:lnTo>
                  <a:pt x="2090" y="412"/>
                </a:lnTo>
                <a:lnTo>
                  <a:pt x="2090" y="412"/>
                </a:lnTo>
                <a:lnTo>
                  <a:pt x="2092" y="410"/>
                </a:lnTo>
                <a:lnTo>
                  <a:pt x="2094" y="408"/>
                </a:lnTo>
                <a:lnTo>
                  <a:pt x="2096" y="406"/>
                </a:lnTo>
                <a:lnTo>
                  <a:pt x="2098" y="404"/>
                </a:lnTo>
                <a:lnTo>
                  <a:pt x="2098" y="404"/>
                </a:lnTo>
                <a:lnTo>
                  <a:pt x="2098" y="402"/>
                </a:lnTo>
                <a:lnTo>
                  <a:pt x="2098" y="396"/>
                </a:lnTo>
                <a:lnTo>
                  <a:pt x="2098" y="396"/>
                </a:lnTo>
                <a:lnTo>
                  <a:pt x="2098" y="394"/>
                </a:lnTo>
                <a:lnTo>
                  <a:pt x="2096" y="394"/>
                </a:lnTo>
                <a:lnTo>
                  <a:pt x="2096" y="392"/>
                </a:lnTo>
                <a:lnTo>
                  <a:pt x="2096" y="392"/>
                </a:lnTo>
                <a:lnTo>
                  <a:pt x="2096" y="390"/>
                </a:lnTo>
                <a:lnTo>
                  <a:pt x="2094" y="388"/>
                </a:lnTo>
                <a:lnTo>
                  <a:pt x="2094" y="388"/>
                </a:lnTo>
                <a:lnTo>
                  <a:pt x="2092" y="388"/>
                </a:lnTo>
                <a:lnTo>
                  <a:pt x="2090" y="388"/>
                </a:lnTo>
                <a:lnTo>
                  <a:pt x="2090" y="388"/>
                </a:lnTo>
                <a:lnTo>
                  <a:pt x="2090" y="386"/>
                </a:lnTo>
                <a:lnTo>
                  <a:pt x="2090" y="376"/>
                </a:lnTo>
                <a:lnTo>
                  <a:pt x="2090" y="376"/>
                </a:lnTo>
                <a:lnTo>
                  <a:pt x="2090" y="374"/>
                </a:lnTo>
                <a:lnTo>
                  <a:pt x="2088" y="372"/>
                </a:lnTo>
                <a:lnTo>
                  <a:pt x="2084" y="368"/>
                </a:lnTo>
                <a:lnTo>
                  <a:pt x="2084" y="368"/>
                </a:lnTo>
                <a:lnTo>
                  <a:pt x="2082" y="368"/>
                </a:lnTo>
                <a:lnTo>
                  <a:pt x="2078" y="366"/>
                </a:lnTo>
                <a:lnTo>
                  <a:pt x="2074" y="364"/>
                </a:lnTo>
                <a:lnTo>
                  <a:pt x="2070" y="362"/>
                </a:lnTo>
                <a:lnTo>
                  <a:pt x="2070" y="362"/>
                </a:lnTo>
                <a:lnTo>
                  <a:pt x="2070" y="362"/>
                </a:lnTo>
                <a:lnTo>
                  <a:pt x="2064" y="360"/>
                </a:lnTo>
                <a:lnTo>
                  <a:pt x="2064" y="360"/>
                </a:lnTo>
                <a:lnTo>
                  <a:pt x="2064" y="360"/>
                </a:lnTo>
                <a:lnTo>
                  <a:pt x="2044" y="360"/>
                </a:lnTo>
                <a:lnTo>
                  <a:pt x="2044" y="360"/>
                </a:lnTo>
                <a:lnTo>
                  <a:pt x="2042" y="360"/>
                </a:lnTo>
                <a:lnTo>
                  <a:pt x="2040" y="362"/>
                </a:lnTo>
                <a:lnTo>
                  <a:pt x="2022" y="362"/>
                </a:lnTo>
                <a:lnTo>
                  <a:pt x="2022" y="360"/>
                </a:lnTo>
                <a:lnTo>
                  <a:pt x="2022" y="360"/>
                </a:lnTo>
                <a:lnTo>
                  <a:pt x="2020" y="360"/>
                </a:lnTo>
                <a:lnTo>
                  <a:pt x="2014" y="360"/>
                </a:lnTo>
                <a:lnTo>
                  <a:pt x="2014" y="360"/>
                </a:lnTo>
                <a:lnTo>
                  <a:pt x="2012" y="360"/>
                </a:lnTo>
                <a:lnTo>
                  <a:pt x="2010" y="362"/>
                </a:lnTo>
                <a:lnTo>
                  <a:pt x="2010" y="362"/>
                </a:lnTo>
                <a:lnTo>
                  <a:pt x="2008" y="364"/>
                </a:lnTo>
                <a:lnTo>
                  <a:pt x="2008" y="368"/>
                </a:lnTo>
                <a:lnTo>
                  <a:pt x="2008" y="368"/>
                </a:lnTo>
                <a:lnTo>
                  <a:pt x="2006" y="370"/>
                </a:lnTo>
                <a:lnTo>
                  <a:pt x="2004" y="374"/>
                </a:lnTo>
                <a:lnTo>
                  <a:pt x="2004" y="376"/>
                </a:lnTo>
                <a:lnTo>
                  <a:pt x="2000" y="378"/>
                </a:lnTo>
                <a:lnTo>
                  <a:pt x="2000" y="378"/>
                </a:lnTo>
                <a:lnTo>
                  <a:pt x="1994" y="380"/>
                </a:lnTo>
                <a:lnTo>
                  <a:pt x="1994" y="380"/>
                </a:lnTo>
                <a:lnTo>
                  <a:pt x="1994" y="380"/>
                </a:lnTo>
                <a:lnTo>
                  <a:pt x="1990" y="382"/>
                </a:lnTo>
                <a:lnTo>
                  <a:pt x="1986" y="382"/>
                </a:lnTo>
                <a:lnTo>
                  <a:pt x="1986" y="382"/>
                </a:lnTo>
                <a:lnTo>
                  <a:pt x="1984" y="382"/>
                </a:lnTo>
                <a:lnTo>
                  <a:pt x="1978" y="384"/>
                </a:lnTo>
                <a:lnTo>
                  <a:pt x="1970" y="384"/>
                </a:lnTo>
                <a:lnTo>
                  <a:pt x="1970" y="384"/>
                </a:lnTo>
                <a:lnTo>
                  <a:pt x="1968" y="384"/>
                </a:lnTo>
                <a:lnTo>
                  <a:pt x="1968" y="384"/>
                </a:lnTo>
                <a:lnTo>
                  <a:pt x="1966" y="384"/>
                </a:lnTo>
                <a:lnTo>
                  <a:pt x="1964" y="384"/>
                </a:lnTo>
                <a:lnTo>
                  <a:pt x="1964" y="382"/>
                </a:lnTo>
                <a:lnTo>
                  <a:pt x="1964" y="382"/>
                </a:lnTo>
                <a:lnTo>
                  <a:pt x="1964" y="380"/>
                </a:lnTo>
                <a:lnTo>
                  <a:pt x="1962" y="378"/>
                </a:lnTo>
                <a:lnTo>
                  <a:pt x="1960" y="376"/>
                </a:lnTo>
                <a:lnTo>
                  <a:pt x="1956" y="370"/>
                </a:lnTo>
                <a:lnTo>
                  <a:pt x="1956" y="370"/>
                </a:lnTo>
                <a:lnTo>
                  <a:pt x="1956" y="370"/>
                </a:lnTo>
                <a:lnTo>
                  <a:pt x="1950" y="364"/>
                </a:lnTo>
                <a:lnTo>
                  <a:pt x="1946" y="362"/>
                </a:lnTo>
                <a:lnTo>
                  <a:pt x="1946" y="362"/>
                </a:lnTo>
                <a:lnTo>
                  <a:pt x="1948" y="358"/>
                </a:lnTo>
                <a:lnTo>
                  <a:pt x="1948" y="358"/>
                </a:lnTo>
                <a:lnTo>
                  <a:pt x="1950" y="356"/>
                </a:lnTo>
                <a:lnTo>
                  <a:pt x="1950" y="356"/>
                </a:lnTo>
                <a:lnTo>
                  <a:pt x="1950" y="354"/>
                </a:lnTo>
                <a:lnTo>
                  <a:pt x="1950" y="352"/>
                </a:lnTo>
                <a:lnTo>
                  <a:pt x="1950" y="352"/>
                </a:lnTo>
                <a:lnTo>
                  <a:pt x="1952" y="352"/>
                </a:lnTo>
                <a:lnTo>
                  <a:pt x="1952" y="352"/>
                </a:lnTo>
                <a:lnTo>
                  <a:pt x="1952" y="352"/>
                </a:lnTo>
                <a:lnTo>
                  <a:pt x="1956" y="354"/>
                </a:lnTo>
                <a:lnTo>
                  <a:pt x="1976" y="354"/>
                </a:lnTo>
                <a:lnTo>
                  <a:pt x="1976" y="354"/>
                </a:lnTo>
                <a:lnTo>
                  <a:pt x="1976" y="354"/>
                </a:lnTo>
                <a:lnTo>
                  <a:pt x="1982" y="352"/>
                </a:lnTo>
                <a:lnTo>
                  <a:pt x="1990" y="352"/>
                </a:lnTo>
                <a:lnTo>
                  <a:pt x="1990" y="352"/>
                </a:lnTo>
                <a:lnTo>
                  <a:pt x="1990" y="352"/>
                </a:lnTo>
                <a:lnTo>
                  <a:pt x="1994" y="350"/>
                </a:lnTo>
                <a:lnTo>
                  <a:pt x="1996" y="350"/>
                </a:lnTo>
                <a:lnTo>
                  <a:pt x="1998" y="350"/>
                </a:lnTo>
                <a:lnTo>
                  <a:pt x="1998" y="350"/>
                </a:lnTo>
                <a:lnTo>
                  <a:pt x="1998" y="352"/>
                </a:lnTo>
                <a:lnTo>
                  <a:pt x="1998" y="352"/>
                </a:lnTo>
                <a:lnTo>
                  <a:pt x="2000" y="352"/>
                </a:lnTo>
                <a:lnTo>
                  <a:pt x="2002" y="354"/>
                </a:lnTo>
                <a:lnTo>
                  <a:pt x="2004" y="354"/>
                </a:lnTo>
                <a:lnTo>
                  <a:pt x="2004" y="354"/>
                </a:lnTo>
                <a:lnTo>
                  <a:pt x="2006" y="352"/>
                </a:lnTo>
                <a:lnTo>
                  <a:pt x="2008" y="350"/>
                </a:lnTo>
                <a:lnTo>
                  <a:pt x="2010" y="348"/>
                </a:lnTo>
                <a:lnTo>
                  <a:pt x="2010" y="348"/>
                </a:lnTo>
                <a:lnTo>
                  <a:pt x="2010" y="346"/>
                </a:lnTo>
                <a:lnTo>
                  <a:pt x="2010" y="344"/>
                </a:lnTo>
                <a:lnTo>
                  <a:pt x="2010" y="344"/>
                </a:lnTo>
                <a:lnTo>
                  <a:pt x="2012" y="344"/>
                </a:lnTo>
                <a:lnTo>
                  <a:pt x="2012" y="344"/>
                </a:lnTo>
                <a:lnTo>
                  <a:pt x="2014" y="342"/>
                </a:lnTo>
                <a:lnTo>
                  <a:pt x="2014" y="342"/>
                </a:lnTo>
                <a:lnTo>
                  <a:pt x="2018" y="342"/>
                </a:lnTo>
                <a:lnTo>
                  <a:pt x="2018" y="342"/>
                </a:lnTo>
                <a:lnTo>
                  <a:pt x="2018" y="340"/>
                </a:lnTo>
                <a:lnTo>
                  <a:pt x="2022" y="340"/>
                </a:lnTo>
                <a:lnTo>
                  <a:pt x="2030" y="338"/>
                </a:lnTo>
                <a:lnTo>
                  <a:pt x="2038" y="338"/>
                </a:lnTo>
                <a:lnTo>
                  <a:pt x="2038" y="338"/>
                </a:lnTo>
                <a:lnTo>
                  <a:pt x="2038" y="338"/>
                </a:lnTo>
                <a:lnTo>
                  <a:pt x="2046" y="336"/>
                </a:lnTo>
                <a:lnTo>
                  <a:pt x="2046" y="336"/>
                </a:lnTo>
                <a:lnTo>
                  <a:pt x="2044" y="340"/>
                </a:lnTo>
                <a:lnTo>
                  <a:pt x="2044" y="340"/>
                </a:lnTo>
                <a:lnTo>
                  <a:pt x="2044" y="340"/>
                </a:lnTo>
                <a:lnTo>
                  <a:pt x="2044" y="350"/>
                </a:lnTo>
                <a:lnTo>
                  <a:pt x="2044" y="350"/>
                </a:lnTo>
                <a:lnTo>
                  <a:pt x="2046" y="352"/>
                </a:lnTo>
                <a:lnTo>
                  <a:pt x="2048" y="354"/>
                </a:lnTo>
                <a:lnTo>
                  <a:pt x="2052" y="354"/>
                </a:lnTo>
                <a:lnTo>
                  <a:pt x="2052" y="354"/>
                </a:lnTo>
                <a:lnTo>
                  <a:pt x="2052" y="352"/>
                </a:lnTo>
                <a:lnTo>
                  <a:pt x="2056" y="352"/>
                </a:lnTo>
                <a:lnTo>
                  <a:pt x="2058" y="352"/>
                </a:lnTo>
                <a:lnTo>
                  <a:pt x="2058" y="352"/>
                </a:lnTo>
                <a:lnTo>
                  <a:pt x="2058" y="352"/>
                </a:lnTo>
                <a:lnTo>
                  <a:pt x="2062" y="348"/>
                </a:lnTo>
                <a:lnTo>
                  <a:pt x="2062" y="348"/>
                </a:lnTo>
                <a:lnTo>
                  <a:pt x="2064" y="348"/>
                </a:lnTo>
                <a:lnTo>
                  <a:pt x="2068" y="344"/>
                </a:lnTo>
                <a:lnTo>
                  <a:pt x="2072" y="340"/>
                </a:lnTo>
                <a:lnTo>
                  <a:pt x="2072" y="340"/>
                </a:lnTo>
                <a:lnTo>
                  <a:pt x="2072" y="340"/>
                </a:lnTo>
                <a:lnTo>
                  <a:pt x="2076" y="334"/>
                </a:lnTo>
                <a:lnTo>
                  <a:pt x="2076" y="334"/>
                </a:lnTo>
                <a:lnTo>
                  <a:pt x="2076" y="334"/>
                </a:lnTo>
                <a:lnTo>
                  <a:pt x="2078" y="328"/>
                </a:lnTo>
                <a:lnTo>
                  <a:pt x="2082" y="324"/>
                </a:lnTo>
                <a:lnTo>
                  <a:pt x="2082" y="324"/>
                </a:lnTo>
                <a:lnTo>
                  <a:pt x="2088" y="324"/>
                </a:lnTo>
                <a:lnTo>
                  <a:pt x="2088" y="324"/>
                </a:lnTo>
                <a:lnTo>
                  <a:pt x="2090" y="322"/>
                </a:lnTo>
                <a:lnTo>
                  <a:pt x="2090" y="320"/>
                </a:lnTo>
                <a:lnTo>
                  <a:pt x="2090" y="310"/>
                </a:lnTo>
                <a:lnTo>
                  <a:pt x="2090" y="310"/>
                </a:lnTo>
                <a:lnTo>
                  <a:pt x="2090" y="308"/>
                </a:lnTo>
                <a:lnTo>
                  <a:pt x="2088" y="308"/>
                </a:lnTo>
                <a:lnTo>
                  <a:pt x="2088" y="304"/>
                </a:lnTo>
                <a:lnTo>
                  <a:pt x="2088" y="304"/>
                </a:lnTo>
                <a:lnTo>
                  <a:pt x="2088" y="302"/>
                </a:lnTo>
                <a:lnTo>
                  <a:pt x="2086" y="302"/>
                </a:lnTo>
                <a:lnTo>
                  <a:pt x="2086" y="302"/>
                </a:lnTo>
                <a:lnTo>
                  <a:pt x="2084" y="300"/>
                </a:lnTo>
                <a:lnTo>
                  <a:pt x="2084" y="300"/>
                </a:lnTo>
                <a:lnTo>
                  <a:pt x="2084" y="298"/>
                </a:lnTo>
                <a:lnTo>
                  <a:pt x="2082" y="298"/>
                </a:lnTo>
                <a:lnTo>
                  <a:pt x="2074" y="298"/>
                </a:lnTo>
                <a:lnTo>
                  <a:pt x="2074" y="298"/>
                </a:lnTo>
                <a:lnTo>
                  <a:pt x="2072" y="298"/>
                </a:lnTo>
                <a:lnTo>
                  <a:pt x="2068" y="300"/>
                </a:lnTo>
                <a:lnTo>
                  <a:pt x="2064" y="300"/>
                </a:lnTo>
                <a:lnTo>
                  <a:pt x="2066" y="296"/>
                </a:lnTo>
                <a:lnTo>
                  <a:pt x="2066" y="296"/>
                </a:lnTo>
                <a:lnTo>
                  <a:pt x="2066" y="294"/>
                </a:lnTo>
                <a:lnTo>
                  <a:pt x="2066" y="292"/>
                </a:lnTo>
                <a:lnTo>
                  <a:pt x="2068" y="288"/>
                </a:lnTo>
                <a:lnTo>
                  <a:pt x="2070" y="286"/>
                </a:lnTo>
                <a:lnTo>
                  <a:pt x="2070" y="286"/>
                </a:lnTo>
                <a:lnTo>
                  <a:pt x="2070" y="286"/>
                </a:lnTo>
                <a:lnTo>
                  <a:pt x="2072" y="282"/>
                </a:lnTo>
                <a:lnTo>
                  <a:pt x="2076" y="278"/>
                </a:lnTo>
                <a:lnTo>
                  <a:pt x="2076" y="278"/>
                </a:lnTo>
                <a:lnTo>
                  <a:pt x="2076" y="278"/>
                </a:lnTo>
                <a:lnTo>
                  <a:pt x="2076" y="278"/>
                </a:lnTo>
                <a:lnTo>
                  <a:pt x="2078" y="276"/>
                </a:lnTo>
                <a:lnTo>
                  <a:pt x="2078" y="274"/>
                </a:lnTo>
                <a:lnTo>
                  <a:pt x="2078" y="270"/>
                </a:lnTo>
                <a:lnTo>
                  <a:pt x="2078" y="270"/>
                </a:lnTo>
                <a:lnTo>
                  <a:pt x="2078" y="270"/>
                </a:lnTo>
                <a:lnTo>
                  <a:pt x="2076" y="266"/>
                </a:lnTo>
                <a:lnTo>
                  <a:pt x="2074" y="262"/>
                </a:lnTo>
                <a:lnTo>
                  <a:pt x="2074" y="262"/>
                </a:lnTo>
                <a:lnTo>
                  <a:pt x="2072" y="260"/>
                </a:lnTo>
                <a:lnTo>
                  <a:pt x="2072" y="260"/>
                </a:lnTo>
                <a:lnTo>
                  <a:pt x="2072" y="260"/>
                </a:lnTo>
                <a:lnTo>
                  <a:pt x="2076" y="258"/>
                </a:lnTo>
                <a:lnTo>
                  <a:pt x="2084" y="256"/>
                </a:lnTo>
                <a:lnTo>
                  <a:pt x="2092" y="254"/>
                </a:lnTo>
                <a:lnTo>
                  <a:pt x="2092" y="254"/>
                </a:lnTo>
                <a:lnTo>
                  <a:pt x="2094" y="252"/>
                </a:lnTo>
                <a:lnTo>
                  <a:pt x="2096" y="250"/>
                </a:lnTo>
                <a:lnTo>
                  <a:pt x="2096" y="250"/>
                </a:lnTo>
                <a:lnTo>
                  <a:pt x="2096" y="248"/>
                </a:lnTo>
                <a:lnTo>
                  <a:pt x="2096" y="246"/>
                </a:lnTo>
                <a:lnTo>
                  <a:pt x="2096" y="246"/>
                </a:lnTo>
                <a:lnTo>
                  <a:pt x="2096" y="244"/>
                </a:lnTo>
                <a:lnTo>
                  <a:pt x="2092" y="240"/>
                </a:lnTo>
                <a:lnTo>
                  <a:pt x="2090" y="234"/>
                </a:lnTo>
                <a:lnTo>
                  <a:pt x="2090" y="230"/>
                </a:lnTo>
                <a:lnTo>
                  <a:pt x="2090" y="230"/>
                </a:lnTo>
                <a:lnTo>
                  <a:pt x="2090" y="230"/>
                </a:lnTo>
                <a:lnTo>
                  <a:pt x="2088" y="226"/>
                </a:lnTo>
                <a:lnTo>
                  <a:pt x="2090" y="224"/>
                </a:lnTo>
                <a:lnTo>
                  <a:pt x="2090" y="224"/>
                </a:lnTo>
                <a:lnTo>
                  <a:pt x="2090" y="222"/>
                </a:lnTo>
                <a:lnTo>
                  <a:pt x="2090" y="194"/>
                </a:lnTo>
                <a:lnTo>
                  <a:pt x="2090" y="194"/>
                </a:lnTo>
                <a:lnTo>
                  <a:pt x="2090" y="194"/>
                </a:lnTo>
                <a:lnTo>
                  <a:pt x="2088" y="186"/>
                </a:lnTo>
                <a:lnTo>
                  <a:pt x="2086" y="180"/>
                </a:lnTo>
                <a:lnTo>
                  <a:pt x="2088" y="180"/>
                </a:lnTo>
                <a:lnTo>
                  <a:pt x="2088" y="180"/>
                </a:lnTo>
                <a:lnTo>
                  <a:pt x="2090" y="178"/>
                </a:lnTo>
                <a:lnTo>
                  <a:pt x="2094" y="172"/>
                </a:lnTo>
                <a:lnTo>
                  <a:pt x="2096" y="170"/>
                </a:lnTo>
                <a:lnTo>
                  <a:pt x="2098" y="170"/>
                </a:lnTo>
                <a:lnTo>
                  <a:pt x="2100" y="168"/>
                </a:lnTo>
                <a:lnTo>
                  <a:pt x="2104" y="168"/>
                </a:lnTo>
                <a:lnTo>
                  <a:pt x="2104" y="168"/>
                </a:lnTo>
                <a:lnTo>
                  <a:pt x="2106" y="166"/>
                </a:lnTo>
                <a:lnTo>
                  <a:pt x="2106" y="164"/>
                </a:lnTo>
                <a:lnTo>
                  <a:pt x="2106" y="164"/>
                </a:lnTo>
                <a:lnTo>
                  <a:pt x="2108" y="162"/>
                </a:lnTo>
                <a:lnTo>
                  <a:pt x="2108" y="162"/>
                </a:lnTo>
                <a:lnTo>
                  <a:pt x="2108" y="160"/>
                </a:lnTo>
                <a:lnTo>
                  <a:pt x="2104" y="152"/>
                </a:lnTo>
                <a:lnTo>
                  <a:pt x="2104" y="136"/>
                </a:lnTo>
                <a:lnTo>
                  <a:pt x="2106" y="128"/>
                </a:lnTo>
                <a:lnTo>
                  <a:pt x="2108" y="118"/>
                </a:lnTo>
                <a:lnTo>
                  <a:pt x="2110" y="110"/>
                </a:lnTo>
                <a:lnTo>
                  <a:pt x="2112" y="100"/>
                </a:lnTo>
                <a:lnTo>
                  <a:pt x="2114" y="92"/>
                </a:lnTo>
                <a:lnTo>
                  <a:pt x="2116" y="84"/>
                </a:lnTo>
                <a:lnTo>
                  <a:pt x="2116" y="66"/>
                </a:lnTo>
                <a:lnTo>
                  <a:pt x="2116" y="66"/>
                </a:lnTo>
                <a:lnTo>
                  <a:pt x="2116" y="66"/>
                </a:lnTo>
                <a:lnTo>
                  <a:pt x="2114" y="60"/>
                </a:lnTo>
                <a:lnTo>
                  <a:pt x="2114" y="58"/>
                </a:lnTo>
                <a:lnTo>
                  <a:pt x="2114" y="58"/>
                </a:lnTo>
                <a:lnTo>
                  <a:pt x="2114" y="58"/>
                </a:lnTo>
                <a:lnTo>
                  <a:pt x="2112" y="54"/>
                </a:lnTo>
                <a:lnTo>
                  <a:pt x="2112" y="54"/>
                </a:lnTo>
                <a:lnTo>
                  <a:pt x="2112" y="52"/>
                </a:lnTo>
                <a:lnTo>
                  <a:pt x="2110" y="52"/>
                </a:lnTo>
                <a:lnTo>
                  <a:pt x="2114" y="48"/>
                </a:lnTo>
                <a:lnTo>
                  <a:pt x="2116" y="46"/>
                </a:lnTo>
                <a:lnTo>
                  <a:pt x="2116" y="46"/>
                </a:lnTo>
                <a:lnTo>
                  <a:pt x="2116" y="46"/>
                </a:lnTo>
                <a:lnTo>
                  <a:pt x="2118" y="42"/>
                </a:lnTo>
                <a:lnTo>
                  <a:pt x="2120" y="40"/>
                </a:lnTo>
                <a:lnTo>
                  <a:pt x="2120" y="40"/>
                </a:lnTo>
                <a:lnTo>
                  <a:pt x="2120" y="38"/>
                </a:lnTo>
                <a:lnTo>
                  <a:pt x="2120" y="38"/>
                </a:lnTo>
                <a:lnTo>
                  <a:pt x="2120" y="38"/>
                </a:lnTo>
                <a:lnTo>
                  <a:pt x="2122" y="34"/>
                </a:lnTo>
                <a:lnTo>
                  <a:pt x="2122" y="26"/>
                </a:lnTo>
                <a:lnTo>
                  <a:pt x="2122" y="26"/>
                </a:lnTo>
                <a:lnTo>
                  <a:pt x="2122" y="24"/>
                </a:lnTo>
                <a:lnTo>
                  <a:pt x="2120" y="24"/>
                </a:lnTo>
                <a:lnTo>
                  <a:pt x="2120" y="20"/>
                </a:lnTo>
                <a:lnTo>
                  <a:pt x="2120" y="20"/>
                </a:lnTo>
                <a:lnTo>
                  <a:pt x="2120" y="18"/>
                </a:lnTo>
                <a:lnTo>
                  <a:pt x="2118" y="16"/>
                </a:lnTo>
                <a:lnTo>
                  <a:pt x="2118" y="16"/>
                </a:lnTo>
                <a:lnTo>
                  <a:pt x="2116" y="16"/>
                </a:lnTo>
                <a:lnTo>
                  <a:pt x="2114" y="16"/>
                </a:lnTo>
                <a:lnTo>
                  <a:pt x="2112" y="16"/>
                </a:lnTo>
                <a:lnTo>
                  <a:pt x="2112" y="14"/>
                </a:lnTo>
                <a:lnTo>
                  <a:pt x="2112" y="14"/>
                </a:lnTo>
                <a:lnTo>
                  <a:pt x="2110" y="12"/>
                </a:lnTo>
                <a:lnTo>
                  <a:pt x="2106" y="10"/>
                </a:lnTo>
                <a:lnTo>
                  <a:pt x="2106" y="10"/>
                </a:lnTo>
                <a:lnTo>
                  <a:pt x="2106" y="10"/>
                </a:lnTo>
                <a:lnTo>
                  <a:pt x="2100" y="8"/>
                </a:lnTo>
                <a:lnTo>
                  <a:pt x="2094" y="6"/>
                </a:lnTo>
                <a:lnTo>
                  <a:pt x="2092" y="2"/>
                </a:lnTo>
                <a:lnTo>
                  <a:pt x="2092" y="2"/>
                </a:lnTo>
                <a:lnTo>
                  <a:pt x="2090" y="2"/>
                </a:lnTo>
                <a:lnTo>
                  <a:pt x="2090" y="2"/>
                </a:lnTo>
                <a:lnTo>
                  <a:pt x="2088" y="0"/>
                </a:lnTo>
                <a:lnTo>
                  <a:pt x="2088" y="0"/>
                </a:lnTo>
                <a:lnTo>
                  <a:pt x="2086" y="0"/>
                </a:lnTo>
                <a:lnTo>
                  <a:pt x="2086" y="0"/>
                </a:lnTo>
                <a:lnTo>
                  <a:pt x="2086" y="0"/>
                </a:lnTo>
                <a:lnTo>
                  <a:pt x="2056" y="0"/>
                </a:lnTo>
                <a:lnTo>
                  <a:pt x="2056" y="0"/>
                </a:lnTo>
                <a:lnTo>
                  <a:pt x="2054" y="0"/>
                </a:lnTo>
                <a:lnTo>
                  <a:pt x="2042" y="4"/>
                </a:lnTo>
                <a:lnTo>
                  <a:pt x="2030" y="8"/>
                </a:lnTo>
                <a:lnTo>
                  <a:pt x="2018" y="12"/>
                </a:lnTo>
                <a:lnTo>
                  <a:pt x="2008" y="16"/>
                </a:lnTo>
                <a:lnTo>
                  <a:pt x="1988" y="26"/>
                </a:lnTo>
                <a:lnTo>
                  <a:pt x="1978" y="30"/>
                </a:lnTo>
                <a:lnTo>
                  <a:pt x="1966" y="36"/>
                </a:lnTo>
                <a:lnTo>
                  <a:pt x="1966" y="36"/>
                </a:lnTo>
                <a:lnTo>
                  <a:pt x="1966" y="36"/>
                </a:lnTo>
                <a:lnTo>
                  <a:pt x="1964" y="38"/>
                </a:lnTo>
                <a:lnTo>
                  <a:pt x="1964" y="38"/>
                </a:lnTo>
                <a:lnTo>
                  <a:pt x="1962" y="40"/>
                </a:lnTo>
                <a:lnTo>
                  <a:pt x="1964" y="42"/>
                </a:lnTo>
                <a:lnTo>
                  <a:pt x="1966" y="44"/>
                </a:lnTo>
                <a:lnTo>
                  <a:pt x="1968" y="46"/>
                </a:lnTo>
                <a:lnTo>
                  <a:pt x="1970" y="48"/>
                </a:lnTo>
                <a:lnTo>
                  <a:pt x="1970" y="50"/>
                </a:lnTo>
                <a:lnTo>
                  <a:pt x="1970" y="50"/>
                </a:lnTo>
                <a:lnTo>
                  <a:pt x="1970" y="50"/>
                </a:lnTo>
                <a:lnTo>
                  <a:pt x="1970" y="50"/>
                </a:lnTo>
                <a:lnTo>
                  <a:pt x="1968" y="50"/>
                </a:lnTo>
                <a:lnTo>
                  <a:pt x="1966" y="52"/>
                </a:lnTo>
                <a:lnTo>
                  <a:pt x="1962" y="54"/>
                </a:lnTo>
                <a:lnTo>
                  <a:pt x="1956" y="56"/>
                </a:lnTo>
                <a:lnTo>
                  <a:pt x="1956" y="56"/>
                </a:lnTo>
                <a:lnTo>
                  <a:pt x="1956" y="56"/>
                </a:lnTo>
                <a:lnTo>
                  <a:pt x="1948" y="60"/>
                </a:lnTo>
                <a:lnTo>
                  <a:pt x="1944" y="62"/>
                </a:lnTo>
                <a:lnTo>
                  <a:pt x="1944" y="62"/>
                </a:lnTo>
                <a:lnTo>
                  <a:pt x="1944" y="62"/>
                </a:lnTo>
                <a:lnTo>
                  <a:pt x="1942" y="64"/>
                </a:lnTo>
                <a:lnTo>
                  <a:pt x="1942" y="64"/>
                </a:lnTo>
                <a:lnTo>
                  <a:pt x="1940" y="66"/>
                </a:lnTo>
                <a:lnTo>
                  <a:pt x="1940" y="68"/>
                </a:lnTo>
                <a:lnTo>
                  <a:pt x="1940" y="68"/>
                </a:lnTo>
                <a:lnTo>
                  <a:pt x="1940" y="68"/>
                </a:lnTo>
                <a:lnTo>
                  <a:pt x="1938" y="68"/>
                </a:lnTo>
                <a:lnTo>
                  <a:pt x="1936" y="70"/>
                </a:lnTo>
                <a:lnTo>
                  <a:pt x="1936" y="72"/>
                </a:lnTo>
                <a:lnTo>
                  <a:pt x="1936" y="72"/>
                </a:lnTo>
                <a:lnTo>
                  <a:pt x="1934" y="74"/>
                </a:lnTo>
                <a:lnTo>
                  <a:pt x="1934" y="78"/>
                </a:lnTo>
                <a:lnTo>
                  <a:pt x="1924" y="78"/>
                </a:lnTo>
                <a:lnTo>
                  <a:pt x="1924" y="78"/>
                </a:lnTo>
                <a:lnTo>
                  <a:pt x="1922" y="78"/>
                </a:lnTo>
                <a:lnTo>
                  <a:pt x="1920" y="80"/>
                </a:lnTo>
                <a:lnTo>
                  <a:pt x="1914" y="82"/>
                </a:lnTo>
                <a:lnTo>
                  <a:pt x="1914" y="82"/>
                </a:lnTo>
                <a:lnTo>
                  <a:pt x="1912" y="84"/>
                </a:lnTo>
                <a:lnTo>
                  <a:pt x="1908" y="88"/>
                </a:lnTo>
                <a:lnTo>
                  <a:pt x="1904" y="92"/>
                </a:lnTo>
                <a:lnTo>
                  <a:pt x="1904" y="92"/>
                </a:lnTo>
                <a:lnTo>
                  <a:pt x="1904" y="92"/>
                </a:lnTo>
                <a:lnTo>
                  <a:pt x="1900" y="96"/>
                </a:lnTo>
                <a:lnTo>
                  <a:pt x="1898" y="98"/>
                </a:lnTo>
                <a:lnTo>
                  <a:pt x="1896" y="100"/>
                </a:lnTo>
                <a:lnTo>
                  <a:pt x="1894" y="102"/>
                </a:lnTo>
                <a:lnTo>
                  <a:pt x="1894" y="102"/>
                </a:lnTo>
                <a:lnTo>
                  <a:pt x="1892" y="104"/>
                </a:lnTo>
                <a:lnTo>
                  <a:pt x="1894" y="106"/>
                </a:lnTo>
                <a:lnTo>
                  <a:pt x="1896" y="108"/>
                </a:lnTo>
                <a:lnTo>
                  <a:pt x="1896" y="108"/>
                </a:lnTo>
                <a:lnTo>
                  <a:pt x="1896" y="110"/>
                </a:lnTo>
                <a:lnTo>
                  <a:pt x="1900" y="112"/>
                </a:lnTo>
                <a:lnTo>
                  <a:pt x="1902" y="112"/>
                </a:lnTo>
                <a:lnTo>
                  <a:pt x="1904" y="114"/>
                </a:lnTo>
                <a:lnTo>
                  <a:pt x="1906" y="118"/>
                </a:lnTo>
                <a:lnTo>
                  <a:pt x="1908" y="124"/>
                </a:lnTo>
                <a:lnTo>
                  <a:pt x="1908" y="124"/>
                </a:lnTo>
                <a:lnTo>
                  <a:pt x="1908" y="124"/>
                </a:lnTo>
                <a:lnTo>
                  <a:pt x="1912" y="130"/>
                </a:lnTo>
                <a:lnTo>
                  <a:pt x="1916" y="138"/>
                </a:lnTo>
                <a:lnTo>
                  <a:pt x="1920" y="144"/>
                </a:lnTo>
                <a:lnTo>
                  <a:pt x="1920" y="144"/>
                </a:lnTo>
                <a:lnTo>
                  <a:pt x="1922" y="144"/>
                </a:lnTo>
                <a:lnTo>
                  <a:pt x="1926" y="148"/>
                </a:lnTo>
                <a:lnTo>
                  <a:pt x="1928" y="150"/>
                </a:lnTo>
                <a:lnTo>
                  <a:pt x="1928" y="150"/>
                </a:lnTo>
                <a:lnTo>
                  <a:pt x="1930" y="152"/>
                </a:lnTo>
                <a:lnTo>
                  <a:pt x="1930" y="152"/>
                </a:lnTo>
                <a:lnTo>
                  <a:pt x="1930" y="152"/>
                </a:lnTo>
                <a:lnTo>
                  <a:pt x="1930" y="152"/>
                </a:lnTo>
                <a:lnTo>
                  <a:pt x="1930" y="152"/>
                </a:lnTo>
                <a:lnTo>
                  <a:pt x="1932" y="154"/>
                </a:lnTo>
                <a:lnTo>
                  <a:pt x="1934" y="156"/>
                </a:lnTo>
                <a:lnTo>
                  <a:pt x="1942" y="156"/>
                </a:lnTo>
                <a:lnTo>
                  <a:pt x="1942" y="156"/>
                </a:lnTo>
                <a:lnTo>
                  <a:pt x="1944" y="154"/>
                </a:lnTo>
                <a:lnTo>
                  <a:pt x="1944" y="152"/>
                </a:lnTo>
                <a:lnTo>
                  <a:pt x="1944" y="152"/>
                </a:lnTo>
                <a:lnTo>
                  <a:pt x="1944" y="152"/>
                </a:lnTo>
                <a:lnTo>
                  <a:pt x="1944" y="152"/>
                </a:lnTo>
                <a:lnTo>
                  <a:pt x="1944" y="152"/>
                </a:lnTo>
                <a:lnTo>
                  <a:pt x="1944" y="152"/>
                </a:lnTo>
                <a:lnTo>
                  <a:pt x="1946" y="154"/>
                </a:lnTo>
                <a:lnTo>
                  <a:pt x="1948" y="156"/>
                </a:lnTo>
                <a:lnTo>
                  <a:pt x="1950" y="158"/>
                </a:lnTo>
                <a:lnTo>
                  <a:pt x="1950" y="160"/>
                </a:lnTo>
                <a:lnTo>
                  <a:pt x="1950" y="160"/>
                </a:lnTo>
                <a:lnTo>
                  <a:pt x="1950" y="160"/>
                </a:lnTo>
                <a:lnTo>
                  <a:pt x="1950" y="168"/>
                </a:lnTo>
                <a:lnTo>
                  <a:pt x="1948" y="166"/>
                </a:lnTo>
                <a:lnTo>
                  <a:pt x="1944" y="164"/>
                </a:lnTo>
                <a:lnTo>
                  <a:pt x="1944" y="162"/>
                </a:lnTo>
                <a:lnTo>
                  <a:pt x="1942" y="160"/>
                </a:lnTo>
                <a:lnTo>
                  <a:pt x="1942" y="160"/>
                </a:lnTo>
                <a:lnTo>
                  <a:pt x="1940" y="160"/>
                </a:lnTo>
                <a:lnTo>
                  <a:pt x="1936" y="160"/>
                </a:lnTo>
                <a:lnTo>
                  <a:pt x="1936" y="160"/>
                </a:lnTo>
                <a:lnTo>
                  <a:pt x="1934" y="160"/>
                </a:lnTo>
                <a:lnTo>
                  <a:pt x="1934" y="158"/>
                </a:lnTo>
                <a:lnTo>
                  <a:pt x="1934" y="158"/>
                </a:lnTo>
                <a:lnTo>
                  <a:pt x="1932" y="158"/>
                </a:lnTo>
                <a:lnTo>
                  <a:pt x="1924" y="154"/>
                </a:lnTo>
                <a:lnTo>
                  <a:pt x="1920" y="152"/>
                </a:lnTo>
                <a:lnTo>
                  <a:pt x="1920" y="150"/>
                </a:lnTo>
                <a:lnTo>
                  <a:pt x="1920" y="150"/>
                </a:lnTo>
                <a:lnTo>
                  <a:pt x="1918" y="150"/>
                </a:lnTo>
                <a:lnTo>
                  <a:pt x="1916" y="150"/>
                </a:lnTo>
                <a:lnTo>
                  <a:pt x="1916" y="150"/>
                </a:lnTo>
                <a:lnTo>
                  <a:pt x="1916" y="148"/>
                </a:lnTo>
                <a:lnTo>
                  <a:pt x="1916" y="148"/>
                </a:lnTo>
                <a:lnTo>
                  <a:pt x="1916" y="146"/>
                </a:lnTo>
                <a:lnTo>
                  <a:pt x="1914" y="146"/>
                </a:lnTo>
                <a:lnTo>
                  <a:pt x="1912" y="146"/>
                </a:lnTo>
                <a:lnTo>
                  <a:pt x="1912" y="146"/>
                </a:lnTo>
                <a:lnTo>
                  <a:pt x="1912" y="140"/>
                </a:lnTo>
                <a:lnTo>
                  <a:pt x="1912" y="140"/>
                </a:lnTo>
                <a:lnTo>
                  <a:pt x="1912" y="140"/>
                </a:lnTo>
                <a:lnTo>
                  <a:pt x="1910" y="136"/>
                </a:lnTo>
                <a:lnTo>
                  <a:pt x="1910" y="132"/>
                </a:lnTo>
                <a:lnTo>
                  <a:pt x="1910" y="132"/>
                </a:lnTo>
                <a:lnTo>
                  <a:pt x="1910" y="132"/>
                </a:lnTo>
                <a:lnTo>
                  <a:pt x="1908" y="126"/>
                </a:lnTo>
                <a:lnTo>
                  <a:pt x="1908" y="126"/>
                </a:lnTo>
                <a:lnTo>
                  <a:pt x="1908" y="124"/>
                </a:lnTo>
                <a:lnTo>
                  <a:pt x="1906" y="124"/>
                </a:lnTo>
                <a:lnTo>
                  <a:pt x="1904" y="120"/>
                </a:lnTo>
                <a:lnTo>
                  <a:pt x="1904" y="120"/>
                </a:lnTo>
                <a:lnTo>
                  <a:pt x="1904" y="118"/>
                </a:lnTo>
                <a:lnTo>
                  <a:pt x="1902" y="116"/>
                </a:lnTo>
                <a:lnTo>
                  <a:pt x="1902" y="116"/>
                </a:lnTo>
                <a:lnTo>
                  <a:pt x="1900" y="116"/>
                </a:lnTo>
                <a:lnTo>
                  <a:pt x="1896" y="114"/>
                </a:lnTo>
                <a:lnTo>
                  <a:pt x="1896" y="112"/>
                </a:lnTo>
                <a:lnTo>
                  <a:pt x="1896" y="112"/>
                </a:lnTo>
                <a:lnTo>
                  <a:pt x="1894" y="112"/>
                </a:lnTo>
                <a:lnTo>
                  <a:pt x="1890" y="110"/>
                </a:lnTo>
                <a:lnTo>
                  <a:pt x="1890" y="110"/>
                </a:lnTo>
                <a:lnTo>
                  <a:pt x="1890" y="110"/>
                </a:lnTo>
                <a:lnTo>
                  <a:pt x="1888" y="110"/>
                </a:lnTo>
                <a:lnTo>
                  <a:pt x="1888" y="110"/>
                </a:lnTo>
                <a:lnTo>
                  <a:pt x="1886" y="110"/>
                </a:lnTo>
                <a:lnTo>
                  <a:pt x="1884" y="112"/>
                </a:lnTo>
                <a:lnTo>
                  <a:pt x="1882" y="112"/>
                </a:lnTo>
                <a:lnTo>
                  <a:pt x="1882" y="112"/>
                </a:lnTo>
                <a:lnTo>
                  <a:pt x="1878" y="114"/>
                </a:lnTo>
                <a:lnTo>
                  <a:pt x="1878" y="114"/>
                </a:lnTo>
                <a:lnTo>
                  <a:pt x="1876" y="116"/>
                </a:lnTo>
                <a:lnTo>
                  <a:pt x="1876" y="124"/>
                </a:lnTo>
                <a:lnTo>
                  <a:pt x="1876" y="124"/>
                </a:lnTo>
                <a:lnTo>
                  <a:pt x="1878" y="128"/>
                </a:lnTo>
                <a:lnTo>
                  <a:pt x="1878" y="128"/>
                </a:lnTo>
                <a:lnTo>
                  <a:pt x="1880" y="128"/>
                </a:lnTo>
                <a:lnTo>
                  <a:pt x="1882" y="130"/>
                </a:lnTo>
                <a:lnTo>
                  <a:pt x="1882" y="130"/>
                </a:lnTo>
                <a:lnTo>
                  <a:pt x="1882" y="132"/>
                </a:lnTo>
                <a:lnTo>
                  <a:pt x="1882" y="132"/>
                </a:lnTo>
                <a:lnTo>
                  <a:pt x="1882" y="132"/>
                </a:lnTo>
                <a:lnTo>
                  <a:pt x="1876" y="132"/>
                </a:lnTo>
                <a:lnTo>
                  <a:pt x="1876" y="132"/>
                </a:lnTo>
                <a:lnTo>
                  <a:pt x="1874" y="132"/>
                </a:lnTo>
                <a:lnTo>
                  <a:pt x="1872" y="134"/>
                </a:lnTo>
                <a:lnTo>
                  <a:pt x="1872" y="134"/>
                </a:lnTo>
                <a:lnTo>
                  <a:pt x="1872" y="134"/>
                </a:lnTo>
                <a:lnTo>
                  <a:pt x="1870" y="134"/>
                </a:lnTo>
                <a:lnTo>
                  <a:pt x="1868" y="136"/>
                </a:lnTo>
                <a:lnTo>
                  <a:pt x="1868" y="136"/>
                </a:lnTo>
                <a:lnTo>
                  <a:pt x="1866" y="138"/>
                </a:lnTo>
                <a:lnTo>
                  <a:pt x="1866" y="138"/>
                </a:lnTo>
                <a:lnTo>
                  <a:pt x="1864" y="140"/>
                </a:lnTo>
                <a:lnTo>
                  <a:pt x="1864" y="140"/>
                </a:lnTo>
                <a:lnTo>
                  <a:pt x="1866" y="142"/>
                </a:lnTo>
                <a:lnTo>
                  <a:pt x="1866" y="144"/>
                </a:lnTo>
                <a:lnTo>
                  <a:pt x="1866" y="144"/>
                </a:lnTo>
                <a:lnTo>
                  <a:pt x="1866" y="144"/>
                </a:lnTo>
                <a:lnTo>
                  <a:pt x="1866" y="146"/>
                </a:lnTo>
                <a:lnTo>
                  <a:pt x="1868" y="150"/>
                </a:lnTo>
                <a:lnTo>
                  <a:pt x="1870" y="152"/>
                </a:lnTo>
                <a:lnTo>
                  <a:pt x="1866" y="154"/>
                </a:lnTo>
                <a:lnTo>
                  <a:pt x="1866" y="154"/>
                </a:lnTo>
                <a:lnTo>
                  <a:pt x="1866" y="154"/>
                </a:lnTo>
                <a:lnTo>
                  <a:pt x="1862" y="156"/>
                </a:lnTo>
                <a:lnTo>
                  <a:pt x="1862" y="156"/>
                </a:lnTo>
                <a:lnTo>
                  <a:pt x="1862" y="156"/>
                </a:lnTo>
                <a:lnTo>
                  <a:pt x="1860" y="158"/>
                </a:lnTo>
                <a:lnTo>
                  <a:pt x="1860" y="158"/>
                </a:lnTo>
                <a:lnTo>
                  <a:pt x="1858" y="160"/>
                </a:lnTo>
                <a:lnTo>
                  <a:pt x="1856" y="164"/>
                </a:lnTo>
                <a:lnTo>
                  <a:pt x="1854" y="168"/>
                </a:lnTo>
                <a:lnTo>
                  <a:pt x="1854" y="168"/>
                </a:lnTo>
                <a:lnTo>
                  <a:pt x="1854" y="168"/>
                </a:lnTo>
                <a:lnTo>
                  <a:pt x="1852" y="174"/>
                </a:lnTo>
                <a:lnTo>
                  <a:pt x="1852" y="174"/>
                </a:lnTo>
                <a:lnTo>
                  <a:pt x="1852" y="174"/>
                </a:lnTo>
                <a:lnTo>
                  <a:pt x="1852" y="180"/>
                </a:lnTo>
                <a:lnTo>
                  <a:pt x="1852" y="180"/>
                </a:lnTo>
                <a:lnTo>
                  <a:pt x="1852" y="182"/>
                </a:lnTo>
                <a:lnTo>
                  <a:pt x="1854" y="186"/>
                </a:lnTo>
                <a:close/>
                <a:moveTo>
                  <a:pt x="1970" y="222"/>
                </a:moveTo>
                <a:lnTo>
                  <a:pt x="1970" y="222"/>
                </a:lnTo>
                <a:lnTo>
                  <a:pt x="1970" y="222"/>
                </a:lnTo>
                <a:lnTo>
                  <a:pt x="1970" y="222"/>
                </a:lnTo>
                <a:lnTo>
                  <a:pt x="1970" y="222"/>
                </a:lnTo>
                <a:lnTo>
                  <a:pt x="1970" y="220"/>
                </a:lnTo>
                <a:lnTo>
                  <a:pt x="1972" y="220"/>
                </a:lnTo>
                <a:lnTo>
                  <a:pt x="1970" y="222"/>
                </a:lnTo>
                <a:close/>
                <a:moveTo>
                  <a:pt x="1966" y="158"/>
                </a:moveTo>
                <a:lnTo>
                  <a:pt x="1974" y="158"/>
                </a:lnTo>
                <a:lnTo>
                  <a:pt x="1974" y="158"/>
                </a:lnTo>
                <a:lnTo>
                  <a:pt x="1976" y="156"/>
                </a:lnTo>
                <a:lnTo>
                  <a:pt x="1976" y="156"/>
                </a:lnTo>
                <a:lnTo>
                  <a:pt x="1980" y="156"/>
                </a:lnTo>
                <a:lnTo>
                  <a:pt x="1982" y="156"/>
                </a:lnTo>
                <a:lnTo>
                  <a:pt x="1982" y="156"/>
                </a:lnTo>
                <a:lnTo>
                  <a:pt x="1982" y="158"/>
                </a:lnTo>
                <a:lnTo>
                  <a:pt x="1982" y="158"/>
                </a:lnTo>
                <a:lnTo>
                  <a:pt x="1984" y="158"/>
                </a:lnTo>
                <a:lnTo>
                  <a:pt x="1984" y="160"/>
                </a:lnTo>
                <a:lnTo>
                  <a:pt x="1984" y="160"/>
                </a:lnTo>
                <a:lnTo>
                  <a:pt x="1984" y="160"/>
                </a:lnTo>
                <a:lnTo>
                  <a:pt x="1984" y="160"/>
                </a:lnTo>
                <a:lnTo>
                  <a:pt x="1980" y="160"/>
                </a:lnTo>
                <a:lnTo>
                  <a:pt x="1976" y="158"/>
                </a:lnTo>
                <a:lnTo>
                  <a:pt x="1976" y="158"/>
                </a:lnTo>
                <a:lnTo>
                  <a:pt x="1976" y="158"/>
                </a:lnTo>
                <a:lnTo>
                  <a:pt x="1966" y="158"/>
                </a:lnTo>
                <a:lnTo>
                  <a:pt x="1966" y="158"/>
                </a:lnTo>
                <a:close/>
                <a:moveTo>
                  <a:pt x="90" y="616"/>
                </a:moveTo>
                <a:lnTo>
                  <a:pt x="88" y="614"/>
                </a:lnTo>
                <a:lnTo>
                  <a:pt x="84" y="610"/>
                </a:lnTo>
                <a:lnTo>
                  <a:pt x="84" y="608"/>
                </a:lnTo>
                <a:lnTo>
                  <a:pt x="82" y="606"/>
                </a:lnTo>
                <a:lnTo>
                  <a:pt x="82" y="604"/>
                </a:lnTo>
                <a:lnTo>
                  <a:pt x="84" y="604"/>
                </a:lnTo>
                <a:lnTo>
                  <a:pt x="84" y="604"/>
                </a:lnTo>
                <a:lnTo>
                  <a:pt x="84" y="604"/>
                </a:lnTo>
                <a:lnTo>
                  <a:pt x="86" y="604"/>
                </a:lnTo>
                <a:lnTo>
                  <a:pt x="86" y="604"/>
                </a:lnTo>
                <a:lnTo>
                  <a:pt x="86" y="604"/>
                </a:lnTo>
                <a:lnTo>
                  <a:pt x="88" y="604"/>
                </a:lnTo>
                <a:lnTo>
                  <a:pt x="88" y="604"/>
                </a:lnTo>
                <a:lnTo>
                  <a:pt x="88" y="602"/>
                </a:lnTo>
                <a:lnTo>
                  <a:pt x="90" y="602"/>
                </a:lnTo>
                <a:lnTo>
                  <a:pt x="90" y="602"/>
                </a:lnTo>
                <a:lnTo>
                  <a:pt x="90" y="600"/>
                </a:lnTo>
                <a:lnTo>
                  <a:pt x="90" y="598"/>
                </a:lnTo>
                <a:lnTo>
                  <a:pt x="90" y="598"/>
                </a:lnTo>
                <a:lnTo>
                  <a:pt x="90" y="596"/>
                </a:lnTo>
                <a:lnTo>
                  <a:pt x="90" y="596"/>
                </a:lnTo>
                <a:lnTo>
                  <a:pt x="88" y="594"/>
                </a:lnTo>
                <a:lnTo>
                  <a:pt x="86" y="594"/>
                </a:lnTo>
                <a:lnTo>
                  <a:pt x="82" y="594"/>
                </a:lnTo>
                <a:lnTo>
                  <a:pt x="78" y="594"/>
                </a:lnTo>
                <a:lnTo>
                  <a:pt x="78" y="594"/>
                </a:lnTo>
                <a:lnTo>
                  <a:pt x="78" y="594"/>
                </a:lnTo>
                <a:lnTo>
                  <a:pt x="74" y="594"/>
                </a:lnTo>
                <a:lnTo>
                  <a:pt x="70" y="596"/>
                </a:lnTo>
                <a:lnTo>
                  <a:pt x="68" y="596"/>
                </a:lnTo>
                <a:lnTo>
                  <a:pt x="66" y="598"/>
                </a:lnTo>
                <a:lnTo>
                  <a:pt x="62" y="598"/>
                </a:lnTo>
                <a:lnTo>
                  <a:pt x="62" y="598"/>
                </a:lnTo>
                <a:lnTo>
                  <a:pt x="62" y="598"/>
                </a:lnTo>
                <a:lnTo>
                  <a:pt x="60" y="600"/>
                </a:lnTo>
                <a:lnTo>
                  <a:pt x="60" y="600"/>
                </a:lnTo>
                <a:lnTo>
                  <a:pt x="58" y="602"/>
                </a:lnTo>
                <a:lnTo>
                  <a:pt x="58" y="604"/>
                </a:lnTo>
                <a:lnTo>
                  <a:pt x="58" y="604"/>
                </a:lnTo>
                <a:lnTo>
                  <a:pt x="56" y="604"/>
                </a:lnTo>
                <a:lnTo>
                  <a:pt x="56" y="606"/>
                </a:lnTo>
                <a:lnTo>
                  <a:pt x="56" y="606"/>
                </a:lnTo>
                <a:lnTo>
                  <a:pt x="56" y="608"/>
                </a:lnTo>
                <a:lnTo>
                  <a:pt x="56" y="608"/>
                </a:lnTo>
                <a:lnTo>
                  <a:pt x="56" y="608"/>
                </a:lnTo>
                <a:lnTo>
                  <a:pt x="56" y="610"/>
                </a:lnTo>
                <a:lnTo>
                  <a:pt x="56" y="610"/>
                </a:lnTo>
                <a:lnTo>
                  <a:pt x="56" y="610"/>
                </a:lnTo>
                <a:lnTo>
                  <a:pt x="56" y="610"/>
                </a:lnTo>
                <a:lnTo>
                  <a:pt x="56" y="612"/>
                </a:lnTo>
                <a:lnTo>
                  <a:pt x="56" y="612"/>
                </a:lnTo>
                <a:lnTo>
                  <a:pt x="58" y="612"/>
                </a:lnTo>
                <a:lnTo>
                  <a:pt x="58" y="614"/>
                </a:lnTo>
                <a:lnTo>
                  <a:pt x="58" y="614"/>
                </a:lnTo>
                <a:lnTo>
                  <a:pt x="58" y="614"/>
                </a:lnTo>
                <a:lnTo>
                  <a:pt x="60" y="616"/>
                </a:lnTo>
                <a:lnTo>
                  <a:pt x="60" y="616"/>
                </a:lnTo>
                <a:lnTo>
                  <a:pt x="60" y="616"/>
                </a:lnTo>
                <a:lnTo>
                  <a:pt x="62" y="616"/>
                </a:lnTo>
                <a:lnTo>
                  <a:pt x="62" y="616"/>
                </a:lnTo>
                <a:lnTo>
                  <a:pt x="64" y="616"/>
                </a:lnTo>
                <a:lnTo>
                  <a:pt x="66" y="618"/>
                </a:lnTo>
                <a:lnTo>
                  <a:pt x="68" y="618"/>
                </a:lnTo>
                <a:lnTo>
                  <a:pt x="74" y="620"/>
                </a:lnTo>
                <a:lnTo>
                  <a:pt x="76" y="620"/>
                </a:lnTo>
                <a:lnTo>
                  <a:pt x="80" y="620"/>
                </a:lnTo>
                <a:lnTo>
                  <a:pt x="84" y="622"/>
                </a:lnTo>
                <a:lnTo>
                  <a:pt x="88" y="622"/>
                </a:lnTo>
                <a:lnTo>
                  <a:pt x="88" y="622"/>
                </a:lnTo>
                <a:lnTo>
                  <a:pt x="90" y="622"/>
                </a:lnTo>
                <a:lnTo>
                  <a:pt x="90" y="622"/>
                </a:lnTo>
                <a:lnTo>
                  <a:pt x="90" y="618"/>
                </a:lnTo>
                <a:lnTo>
                  <a:pt x="90" y="616"/>
                </a:lnTo>
                <a:close/>
                <a:moveTo>
                  <a:pt x="508" y="712"/>
                </a:moveTo>
                <a:lnTo>
                  <a:pt x="508" y="712"/>
                </a:lnTo>
                <a:lnTo>
                  <a:pt x="508" y="712"/>
                </a:lnTo>
                <a:lnTo>
                  <a:pt x="506" y="710"/>
                </a:lnTo>
                <a:lnTo>
                  <a:pt x="504" y="710"/>
                </a:lnTo>
                <a:lnTo>
                  <a:pt x="504" y="710"/>
                </a:lnTo>
                <a:lnTo>
                  <a:pt x="504" y="710"/>
                </a:lnTo>
                <a:lnTo>
                  <a:pt x="500" y="710"/>
                </a:lnTo>
                <a:lnTo>
                  <a:pt x="498" y="712"/>
                </a:lnTo>
                <a:lnTo>
                  <a:pt x="494" y="712"/>
                </a:lnTo>
                <a:lnTo>
                  <a:pt x="492" y="712"/>
                </a:lnTo>
                <a:lnTo>
                  <a:pt x="484" y="714"/>
                </a:lnTo>
                <a:lnTo>
                  <a:pt x="478" y="714"/>
                </a:lnTo>
                <a:lnTo>
                  <a:pt x="462" y="714"/>
                </a:lnTo>
                <a:lnTo>
                  <a:pt x="448" y="716"/>
                </a:lnTo>
                <a:lnTo>
                  <a:pt x="440" y="716"/>
                </a:lnTo>
                <a:lnTo>
                  <a:pt x="434" y="716"/>
                </a:lnTo>
                <a:lnTo>
                  <a:pt x="432" y="716"/>
                </a:lnTo>
                <a:lnTo>
                  <a:pt x="430" y="716"/>
                </a:lnTo>
                <a:lnTo>
                  <a:pt x="430" y="716"/>
                </a:lnTo>
                <a:lnTo>
                  <a:pt x="430" y="714"/>
                </a:lnTo>
                <a:lnTo>
                  <a:pt x="430" y="714"/>
                </a:lnTo>
                <a:lnTo>
                  <a:pt x="430" y="714"/>
                </a:lnTo>
                <a:lnTo>
                  <a:pt x="428" y="714"/>
                </a:lnTo>
                <a:lnTo>
                  <a:pt x="428" y="712"/>
                </a:lnTo>
                <a:lnTo>
                  <a:pt x="428" y="712"/>
                </a:lnTo>
                <a:lnTo>
                  <a:pt x="428" y="712"/>
                </a:lnTo>
                <a:lnTo>
                  <a:pt x="426" y="712"/>
                </a:lnTo>
                <a:lnTo>
                  <a:pt x="426" y="712"/>
                </a:lnTo>
                <a:lnTo>
                  <a:pt x="426" y="710"/>
                </a:lnTo>
                <a:lnTo>
                  <a:pt x="424" y="710"/>
                </a:lnTo>
                <a:lnTo>
                  <a:pt x="422" y="710"/>
                </a:lnTo>
                <a:lnTo>
                  <a:pt x="422" y="710"/>
                </a:lnTo>
                <a:lnTo>
                  <a:pt x="420" y="710"/>
                </a:lnTo>
                <a:lnTo>
                  <a:pt x="420" y="710"/>
                </a:lnTo>
                <a:lnTo>
                  <a:pt x="418" y="712"/>
                </a:lnTo>
                <a:lnTo>
                  <a:pt x="418" y="716"/>
                </a:lnTo>
                <a:lnTo>
                  <a:pt x="416" y="720"/>
                </a:lnTo>
                <a:lnTo>
                  <a:pt x="414" y="724"/>
                </a:lnTo>
                <a:lnTo>
                  <a:pt x="412" y="730"/>
                </a:lnTo>
                <a:lnTo>
                  <a:pt x="410" y="734"/>
                </a:lnTo>
                <a:lnTo>
                  <a:pt x="410" y="740"/>
                </a:lnTo>
                <a:lnTo>
                  <a:pt x="410" y="740"/>
                </a:lnTo>
                <a:lnTo>
                  <a:pt x="410" y="740"/>
                </a:lnTo>
                <a:lnTo>
                  <a:pt x="412" y="746"/>
                </a:lnTo>
                <a:lnTo>
                  <a:pt x="412" y="746"/>
                </a:lnTo>
                <a:lnTo>
                  <a:pt x="412" y="746"/>
                </a:lnTo>
                <a:lnTo>
                  <a:pt x="412" y="750"/>
                </a:lnTo>
                <a:lnTo>
                  <a:pt x="412" y="750"/>
                </a:lnTo>
                <a:lnTo>
                  <a:pt x="412" y="750"/>
                </a:lnTo>
                <a:lnTo>
                  <a:pt x="416" y="756"/>
                </a:lnTo>
                <a:lnTo>
                  <a:pt x="416" y="756"/>
                </a:lnTo>
                <a:lnTo>
                  <a:pt x="418" y="758"/>
                </a:lnTo>
                <a:lnTo>
                  <a:pt x="424" y="758"/>
                </a:lnTo>
                <a:lnTo>
                  <a:pt x="430" y="758"/>
                </a:lnTo>
                <a:lnTo>
                  <a:pt x="430" y="758"/>
                </a:lnTo>
                <a:lnTo>
                  <a:pt x="432" y="758"/>
                </a:lnTo>
                <a:lnTo>
                  <a:pt x="438" y="758"/>
                </a:lnTo>
                <a:lnTo>
                  <a:pt x="438" y="758"/>
                </a:lnTo>
                <a:lnTo>
                  <a:pt x="438" y="758"/>
                </a:lnTo>
                <a:lnTo>
                  <a:pt x="440" y="756"/>
                </a:lnTo>
                <a:lnTo>
                  <a:pt x="442" y="756"/>
                </a:lnTo>
                <a:lnTo>
                  <a:pt x="446" y="756"/>
                </a:lnTo>
                <a:lnTo>
                  <a:pt x="450" y="758"/>
                </a:lnTo>
                <a:lnTo>
                  <a:pt x="458" y="758"/>
                </a:lnTo>
                <a:lnTo>
                  <a:pt x="466" y="760"/>
                </a:lnTo>
                <a:lnTo>
                  <a:pt x="474" y="760"/>
                </a:lnTo>
                <a:lnTo>
                  <a:pt x="474" y="760"/>
                </a:lnTo>
                <a:lnTo>
                  <a:pt x="476" y="760"/>
                </a:lnTo>
                <a:lnTo>
                  <a:pt x="478" y="758"/>
                </a:lnTo>
                <a:lnTo>
                  <a:pt x="478" y="754"/>
                </a:lnTo>
                <a:lnTo>
                  <a:pt x="478" y="748"/>
                </a:lnTo>
                <a:lnTo>
                  <a:pt x="478" y="740"/>
                </a:lnTo>
                <a:lnTo>
                  <a:pt x="478" y="732"/>
                </a:lnTo>
                <a:lnTo>
                  <a:pt x="478" y="728"/>
                </a:lnTo>
                <a:lnTo>
                  <a:pt x="478" y="728"/>
                </a:lnTo>
                <a:lnTo>
                  <a:pt x="480" y="728"/>
                </a:lnTo>
                <a:lnTo>
                  <a:pt x="484" y="730"/>
                </a:lnTo>
                <a:lnTo>
                  <a:pt x="488" y="730"/>
                </a:lnTo>
                <a:lnTo>
                  <a:pt x="492" y="730"/>
                </a:lnTo>
                <a:lnTo>
                  <a:pt x="492" y="730"/>
                </a:lnTo>
                <a:lnTo>
                  <a:pt x="492" y="730"/>
                </a:lnTo>
                <a:lnTo>
                  <a:pt x="496" y="730"/>
                </a:lnTo>
                <a:lnTo>
                  <a:pt x="496" y="730"/>
                </a:lnTo>
                <a:lnTo>
                  <a:pt x="496" y="730"/>
                </a:lnTo>
                <a:lnTo>
                  <a:pt x="500" y="730"/>
                </a:lnTo>
                <a:lnTo>
                  <a:pt x="500" y="730"/>
                </a:lnTo>
                <a:lnTo>
                  <a:pt x="500" y="728"/>
                </a:lnTo>
                <a:lnTo>
                  <a:pt x="502" y="728"/>
                </a:lnTo>
                <a:lnTo>
                  <a:pt x="502" y="728"/>
                </a:lnTo>
                <a:lnTo>
                  <a:pt x="502" y="728"/>
                </a:lnTo>
                <a:lnTo>
                  <a:pt x="504" y="726"/>
                </a:lnTo>
                <a:lnTo>
                  <a:pt x="504" y="726"/>
                </a:lnTo>
                <a:lnTo>
                  <a:pt x="504" y="726"/>
                </a:lnTo>
                <a:lnTo>
                  <a:pt x="504" y="724"/>
                </a:lnTo>
                <a:lnTo>
                  <a:pt x="504" y="724"/>
                </a:lnTo>
                <a:lnTo>
                  <a:pt x="504" y="722"/>
                </a:lnTo>
                <a:lnTo>
                  <a:pt x="506" y="722"/>
                </a:lnTo>
                <a:lnTo>
                  <a:pt x="506" y="720"/>
                </a:lnTo>
                <a:lnTo>
                  <a:pt x="508" y="718"/>
                </a:lnTo>
                <a:lnTo>
                  <a:pt x="508" y="718"/>
                </a:lnTo>
                <a:lnTo>
                  <a:pt x="508" y="718"/>
                </a:lnTo>
                <a:lnTo>
                  <a:pt x="510" y="718"/>
                </a:lnTo>
                <a:lnTo>
                  <a:pt x="510" y="718"/>
                </a:lnTo>
                <a:lnTo>
                  <a:pt x="510" y="716"/>
                </a:lnTo>
                <a:lnTo>
                  <a:pt x="510" y="716"/>
                </a:lnTo>
                <a:lnTo>
                  <a:pt x="510" y="716"/>
                </a:lnTo>
                <a:lnTo>
                  <a:pt x="510" y="714"/>
                </a:lnTo>
                <a:lnTo>
                  <a:pt x="510" y="714"/>
                </a:lnTo>
                <a:lnTo>
                  <a:pt x="510" y="714"/>
                </a:lnTo>
                <a:lnTo>
                  <a:pt x="508" y="712"/>
                </a:lnTo>
                <a:lnTo>
                  <a:pt x="508" y="712"/>
                </a:lnTo>
                <a:close/>
                <a:moveTo>
                  <a:pt x="48" y="598"/>
                </a:moveTo>
                <a:lnTo>
                  <a:pt x="46" y="596"/>
                </a:lnTo>
                <a:lnTo>
                  <a:pt x="46" y="594"/>
                </a:lnTo>
                <a:lnTo>
                  <a:pt x="46" y="592"/>
                </a:lnTo>
                <a:lnTo>
                  <a:pt x="44" y="592"/>
                </a:lnTo>
                <a:lnTo>
                  <a:pt x="44" y="588"/>
                </a:lnTo>
                <a:lnTo>
                  <a:pt x="44" y="588"/>
                </a:lnTo>
                <a:lnTo>
                  <a:pt x="44" y="586"/>
                </a:lnTo>
                <a:lnTo>
                  <a:pt x="44" y="584"/>
                </a:lnTo>
                <a:lnTo>
                  <a:pt x="44" y="580"/>
                </a:lnTo>
                <a:lnTo>
                  <a:pt x="44" y="580"/>
                </a:lnTo>
                <a:lnTo>
                  <a:pt x="42" y="578"/>
                </a:lnTo>
                <a:lnTo>
                  <a:pt x="40" y="578"/>
                </a:lnTo>
                <a:lnTo>
                  <a:pt x="38" y="578"/>
                </a:lnTo>
                <a:lnTo>
                  <a:pt x="32" y="576"/>
                </a:lnTo>
                <a:lnTo>
                  <a:pt x="26" y="576"/>
                </a:lnTo>
                <a:lnTo>
                  <a:pt x="20" y="574"/>
                </a:lnTo>
                <a:lnTo>
                  <a:pt x="14" y="574"/>
                </a:lnTo>
                <a:lnTo>
                  <a:pt x="14" y="574"/>
                </a:lnTo>
                <a:lnTo>
                  <a:pt x="14" y="574"/>
                </a:lnTo>
                <a:lnTo>
                  <a:pt x="8" y="576"/>
                </a:lnTo>
                <a:lnTo>
                  <a:pt x="8" y="576"/>
                </a:lnTo>
                <a:lnTo>
                  <a:pt x="8" y="576"/>
                </a:lnTo>
                <a:lnTo>
                  <a:pt x="6" y="576"/>
                </a:lnTo>
                <a:lnTo>
                  <a:pt x="6" y="576"/>
                </a:lnTo>
                <a:lnTo>
                  <a:pt x="6" y="578"/>
                </a:lnTo>
                <a:lnTo>
                  <a:pt x="4" y="578"/>
                </a:lnTo>
                <a:lnTo>
                  <a:pt x="4" y="578"/>
                </a:lnTo>
                <a:lnTo>
                  <a:pt x="4" y="580"/>
                </a:lnTo>
                <a:lnTo>
                  <a:pt x="2" y="580"/>
                </a:lnTo>
                <a:lnTo>
                  <a:pt x="2" y="580"/>
                </a:lnTo>
                <a:lnTo>
                  <a:pt x="2" y="582"/>
                </a:lnTo>
                <a:lnTo>
                  <a:pt x="0" y="584"/>
                </a:lnTo>
                <a:lnTo>
                  <a:pt x="0" y="584"/>
                </a:lnTo>
                <a:lnTo>
                  <a:pt x="2" y="586"/>
                </a:lnTo>
                <a:lnTo>
                  <a:pt x="2" y="588"/>
                </a:lnTo>
                <a:lnTo>
                  <a:pt x="4" y="590"/>
                </a:lnTo>
                <a:lnTo>
                  <a:pt x="4" y="590"/>
                </a:lnTo>
                <a:lnTo>
                  <a:pt x="4" y="590"/>
                </a:lnTo>
                <a:lnTo>
                  <a:pt x="8" y="592"/>
                </a:lnTo>
                <a:lnTo>
                  <a:pt x="8" y="592"/>
                </a:lnTo>
                <a:lnTo>
                  <a:pt x="8" y="592"/>
                </a:lnTo>
                <a:lnTo>
                  <a:pt x="12" y="594"/>
                </a:lnTo>
                <a:lnTo>
                  <a:pt x="12" y="594"/>
                </a:lnTo>
                <a:lnTo>
                  <a:pt x="12" y="594"/>
                </a:lnTo>
                <a:lnTo>
                  <a:pt x="14" y="594"/>
                </a:lnTo>
                <a:lnTo>
                  <a:pt x="18" y="594"/>
                </a:lnTo>
                <a:lnTo>
                  <a:pt x="22" y="594"/>
                </a:lnTo>
                <a:lnTo>
                  <a:pt x="24" y="594"/>
                </a:lnTo>
                <a:lnTo>
                  <a:pt x="28" y="596"/>
                </a:lnTo>
                <a:lnTo>
                  <a:pt x="32" y="596"/>
                </a:lnTo>
                <a:lnTo>
                  <a:pt x="36" y="598"/>
                </a:lnTo>
                <a:lnTo>
                  <a:pt x="40" y="602"/>
                </a:lnTo>
                <a:lnTo>
                  <a:pt x="46" y="604"/>
                </a:lnTo>
                <a:lnTo>
                  <a:pt x="46" y="604"/>
                </a:lnTo>
                <a:lnTo>
                  <a:pt x="46" y="604"/>
                </a:lnTo>
                <a:lnTo>
                  <a:pt x="48" y="604"/>
                </a:lnTo>
                <a:lnTo>
                  <a:pt x="48" y="604"/>
                </a:lnTo>
                <a:lnTo>
                  <a:pt x="50" y="602"/>
                </a:lnTo>
                <a:lnTo>
                  <a:pt x="50" y="600"/>
                </a:lnTo>
                <a:lnTo>
                  <a:pt x="48" y="598"/>
                </a:lnTo>
                <a:close/>
                <a:moveTo>
                  <a:pt x="466" y="242"/>
                </a:moveTo>
                <a:lnTo>
                  <a:pt x="468" y="246"/>
                </a:lnTo>
                <a:lnTo>
                  <a:pt x="468" y="248"/>
                </a:lnTo>
                <a:lnTo>
                  <a:pt x="470" y="252"/>
                </a:lnTo>
                <a:lnTo>
                  <a:pt x="470" y="254"/>
                </a:lnTo>
                <a:lnTo>
                  <a:pt x="472" y="258"/>
                </a:lnTo>
                <a:lnTo>
                  <a:pt x="472" y="258"/>
                </a:lnTo>
                <a:lnTo>
                  <a:pt x="474" y="260"/>
                </a:lnTo>
                <a:lnTo>
                  <a:pt x="478" y="262"/>
                </a:lnTo>
                <a:lnTo>
                  <a:pt x="480" y="266"/>
                </a:lnTo>
                <a:lnTo>
                  <a:pt x="484" y="268"/>
                </a:lnTo>
                <a:lnTo>
                  <a:pt x="486" y="270"/>
                </a:lnTo>
                <a:lnTo>
                  <a:pt x="486" y="270"/>
                </a:lnTo>
                <a:lnTo>
                  <a:pt x="486" y="270"/>
                </a:lnTo>
                <a:lnTo>
                  <a:pt x="486" y="270"/>
                </a:lnTo>
                <a:lnTo>
                  <a:pt x="486" y="270"/>
                </a:lnTo>
                <a:lnTo>
                  <a:pt x="486" y="272"/>
                </a:lnTo>
                <a:lnTo>
                  <a:pt x="488" y="272"/>
                </a:lnTo>
                <a:lnTo>
                  <a:pt x="488" y="272"/>
                </a:lnTo>
                <a:lnTo>
                  <a:pt x="490" y="274"/>
                </a:lnTo>
                <a:lnTo>
                  <a:pt x="492" y="272"/>
                </a:lnTo>
                <a:lnTo>
                  <a:pt x="492" y="272"/>
                </a:lnTo>
                <a:lnTo>
                  <a:pt x="492" y="270"/>
                </a:lnTo>
                <a:lnTo>
                  <a:pt x="492" y="268"/>
                </a:lnTo>
                <a:lnTo>
                  <a:pt x="490" y="266"/>
                </a:lnTo>
                <a:lnTo>
                  <a:pt x="490" y="264"/>
                </a:lnTo>
                <a:lnTo>
                  <a:pt x="488" y="260"/>
                </a:lnTo>
                <a:lnTo>
                  <a:pt x="488" y="258"/>
                </a:lnTo>
                <a:lnTo>
                  <a:pt x="490" y="252"/>
                </a:lnTo>
                <a:lnTo>
                  <a:pt x="490" y="246"/>
                </a:lnTo>
                <a:lnTo>
                  <a:pt x="492" y="240"/>
                </a:lnTo>
                <a:lnTo>
                  <a:pt x="492" y="234"/>
                </a:lnTo>
                <a:lnTo>
                  <a:pt x="490" y="228"/>
                </a:lnTo>
                <a:lnTo>
                  <a:pt x="490" y="222"/>
                </a:lnTo>
                <a:lnTo>
                  <a:pt x="488" y="210"/>
                </a:lnTo>
                <a:lnTo>
                  <a:pt x="488" y="210"/>
                </a:lnTo>
                <a:lnTo>
                  <a:pt x="486" y="208"/>
                </a:lnTo>
                <a:lnTo>
                  <a:pt x="484" y="206"/>
                </a:lnTo>
                <a:lnTo>
                  <a:pt x="480" y="204"/>
                </a:lnTo>
                <a:lnTo>
                  <a:pt x="476" y="202"/>
                </a:lnTo>
                <a:lnTo>
                  <a:pt x="472" y="202"/>
                </a:lnTo>
                <a:lnTo>
                  <a:pt x="472" y="202"/>
                </a:lnTo>
                <a:lnTo>
                  <a:pt x="470" y="202"/>
                </a:lnTo>
                <a:lnTo>
                  <a:pt x="470" y="202"/>
                </a:lnTo>
                <a:lnTo>
                  <a:pt x="470" y="204"/>
                </a:lnTo>
                <a:lnTo>
                  <a:pt x="468" y="212"/>
                </a:lnTo>
                <a:lnTo>
                  <a:pt x="468" y="218"/>
                </a:lnTo>
                <a:lnTo>
                  <a:pt x="468" y="222"/>
                </a:lnTo>
                <a:lnTo>
                  <a:pt x="468" y="228"/>
                </a:lnTo>
                <a:lnTo>
                  <a:pt x="468" y="230"/>
                </a:lnTo>
                <a:lnTo>
                  <a:pt x="466" y="234"/>
                </a:lnTo>
                <a:lnTo>
                  <a:pt x="466" y="236"/>
                </a:lnTo>
                <a:lnTo>
                  <a:pt x="466" y="238"/>
                </a:lnTo>
                <a:lnTo>
                  <a:pt x="466" y="242"/>
                </a:lnTo>
                <a:lnTo>
                  <a:pt x="466" y="242"/>
                </a:lnTo>
                <a:lnTo>
                  <a:pt x="466" y="242"/>
                </a:lnTo>
                <a:lnTo>
                  <a:pt x="466" y="242"/>
                </a:lnTo>
                <a:close/>
                <a:moveTo>
                  <a:pt x="354" y="418"/>
                </a:moveTo>
                <a:lnTo>
                  <a:pt x="354" y="418"/>
                </a:lnTo>
                <a:lnTo>
                  <a:pt x="354" y="418"/>
                </a:lnTo>
                <a:lnTo>
                  <a:pt x="354" y="420"/>
                </a:lnTo>
                <a:lnTo>
                  <a:pt x="356" y="422"/>
                </a:lnTo>
                <a:lnTo>
                  <a:pt x="356" y="422"/>
                </a:lnTo>
                <a:lnTo>
                  <a:pt x="358" y="422"/>
                </a:lnTo>
                <a:lnTo>
                  <a:pt x="360" y="424"/>
                </a:lnTo>
                <a:lnTo>
                  <a:pt x="360" y="424"/>
                </a:lnTo>
                <a:lnTo>
                  <a:pt x="360" y="426"/>
                </a:lnTo>
                <a:lnTo>
                  <a:pt x="364" y="428"/>
                </a:lnTo>
                <a:lnTo>
                  <a:pt x="364" y="428"/>
                </a:lnTo>
                <a:lnTo>
                  <a:pt x="366" y="428"/>
                </a:lnTo>
                <a:lnTo>
                  <a:pt x="370" y="428"/>
                </a:lnTo>
                <a:lnTo>
                  <a:pt x="370" y="428"/>
                </a:lnTo>
                <a:lnTo>
                  <a:pt x="370" y="428"/>
                </a:lnTo>
                <a:lnTo>
                  <a:pt x="372" y="426"/>
                </a:lnTo>
                <a:lnTo>
                  <a:pt x="372" y="426"/>
                </a:lnTo>
                <a:lnTo>
                  <a:pt x="374" y="426"/>
                </a:lnTo>
                <a:lnTo>
                  <a:pt x="376" y="424"/>
                </a:lnTo>
                <a:lnTo>
                  <a:pt x="376" y="424"/>
                </a:lnTo>
                <a:lnTo>
                  <a:pt x="376" y="424"/>
                </a:lnTo>
                <a:lnTo>
                  <a:pt x="378" y="422"/>
                </a:lnTo>
                <a:lnTo>
                  <a:pt x="378" y="422"/>
                </a:lnTo>
                <a:lnTo>
                  <a:pt x="378" y="420"/>
                </a:lnTo>
                <a:lnTo>
                  <a:pt x="378" y="418"/>
                </a:lnTo>
                <a:lnTo>
                  <a:pt x="378" y="418"/>
                </a:lnTo>
                <a:lnTo>
                  <a:pt x="378" y="418"/>
                </a:lnTo>
                <a:lnTo>
                  <a:pt x="380" y="414"/>
                </a:lnTo>
                <a:lnTo>
                  <a:pt x="380" y="410"/>
                </a:lnTo>
                <a:lnTo>
                  <a:pt x="380" y="406"/>
                </a:lnTo>
                <a:lnTo>
                  <a:pt x="380" y="406"/>
                </a:lnTo>
                <a:lnTo>
                  <a:pt x="380" y="404"/>
                </a:lnTo>
                <a:lnTo>
                  <a:pt x="378" y="402"/>
                </a:lnTo>
                <a:lnTo>
                  <a:pt x="376" y="400"/>
                </a:lnTo>
                <a:lnTo>
                  <a:pt x="374" y="398"/>
                </a:lnTo>
                <a:lnTo>
                  <a:pt x="372" y="394"/>
                </a:lnTo>
                <a:lnTo>
                  <a:pt x="372" y="394"/>
                </a:lnTo>
                <a:lnTo>
                  <a:pt x="370" y="392"/>
                </a:lnTo>
                <a:lnTo>
                  <a:pt x="370" y="392"/>
                </a:lnTo>
                <a:lnTo>
                  <a:pt x="370" y="390"/>
                </a:lnTo>
                <a:lnTo>
                  <a:pt x="368" y="388"/>
                </a:lnTo>
                <a:lnTo>
                  <a:pt x="366" y="386"/>
                </a:lnTo>
                <a:lnTo>
                  <a:pt x="366" y="386"/>
                </a:lnTo>
                <a:lnTo>
                  <a:pt x="364" y="384"/>
                </a:lnTo>
                <a:lnTo>
                  <a:pt x="364" y="384"/>
                </a:lnTo>
                <a:lnTo>
                  <a:pt x="364" y="384"/>
                </a:lnTo>
                <a:lnTo>
                  <a:pt x="362" y="384"/>
                </a:lnTo>
                <a:lnTo>
                  <a:pt x="360" y="382"/>
                </a:lnTo>
                <a:lnTo>
                  <a:pt x="360" y="382"/>
                </a:lnTo>
                <a:lnTo>
                  <a:pt x="360" y="382"/>
                </a:lnTo>
                <a:lnTo>
                  <a:pt x="358" y="384"/>
                </a:lnTo>
                <a:lnTo>
                  <a:pt x="358" y="384"/>
                </a:lnTo>
                <a:lnTo>
                  <a:pt x="358" y="384"/>
                </a:lnTo>
                <a:lnTo>
                  <a:pt x="356" y="384"/>
                </a:lnTo>
                <a:lnTo>
                  <a:pt x="356" y="384"/>
                </a:lnTo>
                <a:lnTo>
                  <a:pt x="356" y="386"/>
                </a:lnTo>
                <a:lnTo>
                  <a:pt x="354" y="388"/>
                </a:lnTo>
                <a:lnTo>
                  <a:pt x="354" y="388"/>
                </a:lnTo>
                <a:lnTo>
                  <a:pt x="354" y="388"/>
                </a:lnTo>
                <a:lnTo>
                  <a:pt x="354" y="392"/>
                </a:lnTo>
                <a:lnTo>
                  <a:pt x="354" y="396"/>
                </a:lnTo>
                <a:lnTo>
                  <a:pt x="354" y="400"/>
                </a:lnTo>
                <a:lnTo>
                  <a:pt x="354" y="404"/>
                </a:lnTo>
                <a:lnTo>
                  <a:pt x="354" y="410"/>
                </a:lnTo>
                <a:lnTo>
                  <a:pt x="352" y="414"/>
                </a:lnTo>
                <a:lnTo>
                  <a:pt x="352" y="414"/>
                </a:lnTo>
                <a:lnTo>
                  <a:pt x="354" y="414"/>
                </a:lnTo>
                <a:lnTo>
                  <a:pt x="354" y="41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mpd="sng">
            <a:noFill/>
            <a:round/>
            <a:headEnd/>
            <a:tailEnd/>
          </a:ln>
        </p:spPr>
        <p:txBody>
          <a:bodyPr/>
          <a:lstStyle/>
          <a:p>
            <a:endParaRPr lang="en-US" sz="1837"/>
          </a:p>
        </p:txBody>
      </p:sp>
      <p:grpSp>
        <p:nvGrpSpPr>
          <p:cNvPr id="7" name="Group 6"/>
          <p:cNvGrpSpPr/>
          <p:nvPr/>
        </p:nvGrpSpPr>
        <p:grpSpPr>
          <a:xfrm>
            <a:off x="2042863" y="1338542"/>
            <a:ext cx="319292" cy="400110"/>
            <a:chOff x="3136584" y="2606976"/>
            <a:chExt cx="319292" cy="400110"/>
          </a:xfrm>
        </p:grpSpPr>
        <p:sp>
          <p:nvSpPr>
            <p:cNvPr id="254" name="TextBox 4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136584" y="2621930"/>
              <a:ext cx="319292" cy="31925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  <a:ex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R="0" lvl="0" indent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</a:defRPr>
              </a:lvl1pPr>
            </a:lstStyle>
            <a:p>
              <a:endParaRPr lang="en-US" dirty="0"/>
            </a:p>
          </p:txBody>
        </p:sp>
        <p:sp>
          <p:nvSpPr>
            <p:cNvPr id="255" name="Rectangle 4"/>
            <p:cNvSpPr txBox="1">
              <a:spLocks/>
            </p:cNvSpPr>
            <p:nvPr/>
          </p:nvSpPr>
          <p:spPr>
            <a:xfrm>
              <a:off x="3206230" y="2606976"/>
              <a:ext cx="180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lvl="0" defTabSz="895350">
                <a:buClr>
                  <a:schemeClr val="tx2"/>
                </a:buClr>
                <a:defRPr>
                  <a:latin typeface="+mn-lt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pitchFamily="34" charset="0"/>
                <a:buChar char="▪"/>
                <a:defRPr>
                  <a:latin typeface="+mn-lt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pitchFamily="34" charset="0"/>
                <a:buChar char="–"/>
                <a:defRPr>
                  <a:latin typeface="+mn-lt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pitchFamily="34" charset="0"/>
                <a:buChar char="▫"/>
                <a:defRPr>
                  <a:latin typeface="+mn-lt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pitchFamily="34" charset="0"/>
                <a:buChar char="-"/>
                <a:defRPr>
                  <a:latin typeface="+mn-lt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>
                  <a:latin typeface="+mn-lt"/>
                </a:defRPr>
              </a:lvl9pPr>
            </a:lstStyle>
            <a:p>
              <a:pPr marL="1587" lvl="1" indent="0" algn="ctr" fontAlgn="base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  <a:buNone/>
              </a:pPr>
              <a:r>
                <a:rPr lang="en-US" sz="2600" dirty="0">
                  <a:solidFill>
                    <a:srgbClr val="00B050"/>
                  </a:solidFill>
                  <a:latin typeface="Arial"/>
                  <a:ea typeface="ＭＳ Ｐゴシック"/>
                  <a:sym typeface="Wingdings" panose="05000000000000000000" pitchFamily="2" charset="2"/>
                </a:rPr>
                <a:t></a:t>
              </a:r>
              <a:endParaRPr lang="en-US" sz="2600" dirty="0">
                <a:solidFill>
                  <a:srgbClr val="00B050"/>
                </a:solidFill>
                <a:latin typeface="Arial"/>
                <a:ea typeface="ＭＳ Ｐゴシック"/>
              </a:endParaRPr>
            </a:p>
          </p:txBody>
        </p:sp>
      </p:grpSp>
      <p:cxnSp>
        <p:nvCxnSpPr>
          <p:cNvPr id="259" name="AutoShape 249"/>
          <p:cNvCxnSpPr>
            <a:cxnSpLocks noChangeShapeType="1"/>
          </p:cNvCxnSpPr>
          <p:nvPr/>
        </p:nvCxnSpPr>
        <p:spPr bwMode="auto">
          <a:xfrm>
            <a:off x="119062" y="3645024"/>
            <a:ext cx="8845426" cy="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1" name="TextBox 260"/>
          <p:cNvSpPr txBox="1"/>
          <p:nvPr/>
        </p:nvSpPr>
        <p:spPr>
          <a:xfrm>
            <a:off x="2519772" y="1338542"/>
            <a:ext cx="252028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…</a:t>
            </a:r>
          </a:p>
        </p:txBody>
      </p:sp>
      <p:grpSp>
        <p:nvGrpSpPr>
          <p:cNvPr id="263" name="Group 262"/>
          <p:cNvGrpSpPr/>
          <p:nvPr/>
        </p:nvGrpSpPr>
        <p:grpSpPr>
          <a:xfrm rot="900000">
            <a:off x="7672515" y="967683"/>
            <a:ext cx="1368260" cy="212366"/>
            <a:chOff x="7600797" y="632603"/>
            <a:chExt cx="1368260" cy="212366"/>
          </a:xfrm>
        </p:grpSpPr>
        <p:sp>
          <p:nvSpPr>
            <p:cNvPr id="264" name="StickerRectangle"/>
            <p:cNvSpPr>
              <a:spLocks noChangeArrowheads="1"/>
            </p:cNvSpPr>
            <p:nvPr/>
          </p:nvSpPr>
          <p:spPr bwMode="auto">
            <a:xfrm>
              <a:off x="7600797" y="632603"/>
              <a:ext cx="1368260" cy="212366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>
                <a:buClr>
                  <a:schemeClr val="tx2"/>
                </a:buClr>
              </a:pPr>
              <a:r>
                <a:rPr lang="en-US" sz="1200" dirty="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EXHAUSTIVE</a:t>
              </a:r>
            </a:p>
          </p:txBody>
        </p:sp>
        <p:cxnSp>
          <p:nvCxnSpPr>
            <p:cNvPr id="265" name="AutoShape 31"/>
            <p:cNvCxnSpPr>
              <a:cxnSpLocks noChangeShapeType="1"/>
              <a:stCxn id="264" idx="2"/>
              <a:endCxn id="264" idx="4"/>
            </p:cNvCxnSpPr>
            <p:nvPr/>
          </p:nvCxnSpPr>
          <p:spPr bwMode="auto">
            <a:xfrm>
              <a:off x="7600797" y="632603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" name="AutoShape 32"/>
            <p:cNvCxnSpPr>
              <a:cxnSpLocks noChangeShapeType="1"/>
              <a:stCxn id="264" idx="4"/>
              <a:endCxn id="264" idx="6"/>
            </p:cNvCxnSpPr>
            <p:nvPr/>
          </p:nvCxnSpPr>
          <p:spPr bwMode="auto">
            <a:xfrm>
              <a:off x="7600797" y="844969"/>
              <a:ext cx="1368260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7" name="TextBox 266"/>
          <p:cNvSpPr txBox="1"/>
          <p:nvPr/>
        </p:nvSpPr>
        <p:spPr>
          <a:xfrm>
            <a:off x="5179402" y="1338542"/>
            <a:ext cx="35581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…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69" name="Group 268"/>
          <p:cNvGrpSpPr/>
          <p:nvPr/>
        </p:nvGrpSpPr>
        <p:grpSpPr>
          <a:xfrm>
            <a:off x="119062" y="3808761"/>
            <a:ext cx="8618538" cy="2192716"/>
            <a:chOff x="119062" y="3876609"/>
            <a:chExt cx="8618538" cy="2192716"/>
          </a:xfrm>
        </p:grpSpPr>
        <p:sp>
          <p:nvSpPr>
            <p:cNvPr id="26" name="TextBox 25"/>
            <p:cNvSpPr txBox="1"/>
            <p:nvPr/>
          </p:nvSpPr>
          <p:spPr>
            <a:xfrm>
              <a:off x="119062" y="3876609"/>
              <a:ext cx="162000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r>
                <a:rPr lang="en-US" sz="1400" b="1" dirty="0">
                  <a:solidFill>
                    <a:schemeClr val="tx2"/>
                  </a:solidFill>
                </a:rPr>
                <a:t>Asia Pacific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38029" y="4293096"/>
              <a:ext cx="1749364" cy="1776229"/>
              <a:chOff x="3634864" y="2168860"/>
              <a:chExt cx="2742228" cy="2784341"/>
            </a:xfrm>
          </p:grpSpPr>
          <p:sp>
            <p:nvSpPr>
              <p:cNvPr id="121" name="Freeform 1988"/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gray">
              <a:xfrm>
                <a:off x="3634864" y="2724432"/>
                <a:ext cx="323949" cy="353104"/>
              </a:xfrm>
              <a:custGeom>
                <a:avLst/>
                <a:gdLst>
                  <a:gd name="T0" fmla="*/ 3 w 206"/>
                  <a:gd name="T1" fmla="*/ 133 h 224"/>
                  <a:gd name="T2" fmla="*/ 6 w 206"/>
                  <a:gd name="T3" fmla="*/ 145 h 224"/>
                  <a:gd name="T4" fmla="*/ 19 w 206"/>
                  <a:gd name="T5" fmla="*/ 150 h 224"/>
                  <a:gd name="T6" fmla="*/ 25 w 206"/>
                  <a:gd name="T7" fmla="*/ 165 h 224"/>
                  <a:gd name="T8" fmla="*/ 28 w 206"/>
                  <a:gd name="T9" fmla="*/ 177 h 224"/>
                  <a:gd name="T10" fmla="*/ 16 w 206"/>
                  <a:gd name="T11" fmla="*/ 178 h 224"/>
                  <a:gd name="T12" fmla="*/ 7 w 206"/>
                  <a:gd name="T13" fmla="*/ 188 h 224"/>
                  <a:gd name="T14" fmla="*/ 7 w 206"/>
                  <a:gd name="T15" fmla="*/ 202 h 224"/>
                  <a:gd name="T16" fmla="*/ 25 w 206"/>
                  <a:gd name="T17" fmla="*/ 199 h 224"/>
                  <a:gd name="T18" fmla="*/ 37 w 206"/>
                  <a:gd name="T19" fmla="*/ 196 h 224"/>
                  <a:gd name="T20" fmla="*/ 55 w 206"/>
                  <a:gd name="T21" fmla="*/ 201 h 224"/>
                  <a:gd name="T22" fmla="*/ 64 w 206"/>
                  <a:gd name="T23" fmla="*/ 190 h 224"/>
                  <a:gd name="T24" fmla="*/ 75 w 206"/>
                  <a:gd name="T25" fmla="*/ 199 h 224"/>
                  <a:gd name="T26" fmla="*/ 88 w 206"/>
                  <a:gd name="T27" fmla="*/ 208 h 224"/>
                  <a:gd name="T28" fmla="*/ 94 w 206"/>
                  <a:gd name="T29" fmla="*/ 222 h 224"/>
                  <a:gd name="T30" fmla="*/ 108 w 206"/>
                  <a:gd name="T31" fmla="*/ 219 h 224"/>
                  <a:gd name="T32" fmla="*/ 143 w 206"/>
                  <a:gd name="T33" fmla="*/ 218 h 224"/>
                  <a:gd name="T34" fmla="*/ 149 w 206"/>
                  <a:gd name="T35" fmla="*/ 206 h 224"/>
                  <a:gd name="T36" fmla="*/ 130 w 206"/>
                  <a:gd name="T37" fmla="*/ 180 h 224"/>
                  <a:gd name="T38" fmla="*/ 123 w 206"/>
                  <a:gd name="T39" fmla="*/ 166 h 224"/>
                  <a:gd name="T40" fmla="*/ 135 w 206"/>
                  <a:gd name="T41" fmla="*/ 161 h 224"/>
                  <a:gd name="T42" fmla="*/ 165 w 206"/>
                  <a:gd name="T43" fmla="*/ 164 h 224"/>
                  <a:gd name="T44" fmla="*/ 165 w 206"/>
                  <a:gd name="T45" fmla="*/ 143 h 224"/>
                  <a:gd name="T46" fmla="*/ 180 w 206"/>
                  <a:gd name="T47" fmla="*/ 130 h 224"/>
                  <a:gd name="T48" fmla="*/ 202 w 206"/>
                  <a:gd name="T49" fmla="*/ 100 h 224"/>
                  <a:gd name="T50" fmla="*/ 204 w 206"/>
                  <a:gd name="T51" fmla="*/ 78 h 224"/>
                  <a:gd name="T52" fmla="*/ 187 w 206"/>
                  <a:gd name="T53" fmla="*/ 66 h 224"/>
                  <a:gd name="T54" fmla="*/ 181 w 206"/>
                  <a:gd name="T55" fmla="*/ 57 h 224"/>
                  <a:gd name="T56" fmla="*/ 180 w 206"/>
                  <a:gd name="T57" fmla="*/ 45 h 224"/>
                  <a:gd name="T58" fmla="*/ 186 w 206"/>
                  <a:gd name="T59" fmla="*/ 30 h 224"/>
                  <a:gd name="T60" fmla="*/ 168 w 206"/>
                  <a:gd name="T61" fmla="*/ 15 h 224"/>
                  <a:gd name="T62" fmla="*/ 165 w 206"/>
                  <a:gd name="T63" fmla="*/ 0 h 224"/>
                  <a:gd name="T64" fmla="*/ 145 w 206"/>
                  <a:gd name="T65" fmla="*/ 16 h 224"/>
                  <a:gd name="T66" fmla="*/ 147 w 206"/>
                  <a:gd name="T67" fmla="*/ 30 h 224"/>
                  <a:gd name="T68" fmla="*/ 147 w 206"/>
                  <a:gd name="T69" fmla="*/ 49 h 224"/>
                  <a:gd name="T70" fmla="*/ 135 w 206"/>
                  <a:gd name="T71" fmla="*/ 51 h 224"/>
                  <a:gd name="T72" fmla="*/ 131 w 206"/>
                  <a:gd name="T73" fmla="*/ 58 h 224"/>
                  <a:gd name="T74" fmla="*/ 121 w 206"/>
                  <a:gd name="T75" fmla="*/ 67 h 224"/>
                  <a:gd name="T76" fmla="*/ 117 w 206"/>
                  <a:gd name="T77" fmla="*/ 88 h 224"/>
                  <a:gd name="T78" fmla="*/ 97 w 206"/>
                  <a:gd name="T79" fmla="*/ 96 h 224"/>
                  <a:gd name="T80" fmla="*/ 76 w 206"/>
                  <a:gd name="T81" fmla="*/ 100 h 224"/>
                  <a:gd name="T82" fmla="*/ 72 w 206"/>
                  <a:gd name="T83" fmla="*/ 117 h 224"/>
                  <a:gd name="T84" fmla="*/ 69 w 206"/>
                  <a:gd name="T85" fmla="*/ 129 h 224"/>
                  <a:gd name="T86" fmla="*/ 58 w 206"/>
                  <a:gd name="T87" fmla="*/ 130 h 224"/>
                  <a:gd name="T88" fmla="*/ 48 w 206"/>
                  <a:gd name="T89" fmla="*/ 129 h 224"/>
                  <a:gd name="T90" fmla="*/ 27 w 206"/>
                  <a:gd name="T91" fmla="*/ 133 h 224"/>
                  <a:gd name="T92" fmla="*/ 3 w 206"/>
                  <a:gd name="T93" fmla="*/ 133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6" h="224">
                    <a:moveTo>
                      <a:pt x="3" y="133"/>
                    </a:moveTo>
                    <a:cubicBezTo>
                      <a:pt x="0" y="135"/>
                      <a:pt x="3" y="142"/>
                      <a:pt x="6" y="145"/>
                    </a:cubicBezTo>
                    <a:cubicBezTo>
                      <a:pt x="9" y="148"/>
                      <a:pt x="16" y="147"/>
                      <a:pt x="19" y="150"/>
                    </a:cubicBezTo>
                    <a:cubicBezTo>
                      <a:pt x="22" y="153"/>
                      <a:pt x="24" y="161"/>
                      <a:pt x="25" y="165"/>
                    </a:cubicBezTo>
                    <a:cubicBezTo>
                      <a:pt x="26" y="169"/>
                      <a:pt x="29" y="175"/>
                      <a:pt x="28" y="177"/>
                    </a:cubicBezTo>
                    <a:cubicBezTo>
                      <a:pt x="27" y="179"/>
                      <a:pt x="19" y="176"/>
                      <a:pt x="16" y="178"/>
                    </a:cubicBezTo>
                    <a:cubicBezTo>
                      <a:pt x="13" y="180"/>
                      <a:pt x="8" y="184"/>
                      <a:pt x="7" y="188"/>
                    </a:cubicBezTo>
                    <a:cubicBezTo>
                      <a:pt x="6" y="192"/>
                      <a:pt x="4" y="200"/>
                      <a:pt x="7" y="202"/>
                    </a:cubicBezTo>
                    <a:cubicBezTo>
                      <a:pt x="10" y="204"/>
                      <a:pt x="20" y="200"/>
                      <a:pt x="25" y="199"/>
                    </a:cubicBezTo>
                    <a:cubicBezTo>
                      <a:pt x="30" y="198"/>
                      <a:pt x="32" y="196"/>
                      <a:pt x="37" y="196"/>
                    </a:cubicBezTo>
                    <a:cubicBezTo>
                      <a:pt x="42" y="196"/>
                      <a:pt x="51" y="202"/>
                      <a:pt x="55" y="201"/>
                    </a:cubicBezTo>
                    <a:cubicBezTo>
                      <a:pt x="59" y="200"/>
                      <a:pt x="61" y="190"/>
                      <a:pt x="64" y="190"/>
                    </a:cubicBezTo>
                    <a:cubicBezTo>
                      <a:pt x="67" y="190"/>
                      <a:pt x="71" y="196"/>
                      <a:pt x="75" y="199"/>
                    </a:cubicBezTo>
                    <a:cubicBezTo>
                      <a:pt x="79" y="202"/>
                      <a:pt x="85" y="204"/>
                      <a:pt x="88" y="208"/>
                    </a:cubicBezTo>
                    <a:cubicBezTo>
                      <a:pt x="91" y="212"/>
                      <a:pt x="91" y="220"/>
                      <a:pt x="94" y="222"/>
                    </a:cubicBezTo>
                    <a:cubicBezTo>
                      <a:pt x="97" y="224"/>
                      <a:pt x="100" y="220"/>
                      <a:pt x="108" y="219"/>
                    </a:cubicBezTo>
                    <a:cubicBezTo>
                      <a:pt x="116" y="218"/>
                      <a:pt x="136" y="220"/>
                      <a:pt x="143" y="218"/>
                    </a:cubicBezTo>
                    <a:cubicBezTo>
                      <a:pt x="150" y="216"/>
                      <a:pt x="151" y="212"/>
                      <a:pt x="149" y="206"/>
                    </a:cubicBezTo>
                    <a:cubicBezTo>
                      <a:pt x="147" y="200"/>
                      <a:pt x="134" y="187"/>
                      <a:pt x="130" y="180"/>
                    </a:cubicBezTo>
                    <a:cubicBezTo>
                      <a:pt x="126" y="173"/>
                      <a:pt x="122" y="169"/>
                      <a:pt x="123" y="166"/>
                    </a:cubicBezTo>
                    <a:cubicBezTo>
                      <a:pt x="124" y="163"/>
                      <a:pt x="128" y="161"/>
                      <a:pt x="135" y="161"/>
                    </a:cubicBezTo>
                    <a:cubicBezTo>
                      <a:pt x="142" y="161"/>
                      <a:pt x="160" y="167"/>
                      <a:pt x="165" y="164"/>
                    </a:cubicBezTo>
                    <a:cubicBezTo>
                      <a:pt x="170" y="161"/>
                      <a:pt x="163" y="149"/>
                      <a:pt x="165" y="143"/>
                    </a:cubicBezTo>
                    <a:cubicBezTo>
                      <a:pt x="167" y="137"/>
                      <a:pt x="174" y="137"/>
                      <a:pt x="180" y="130"/>
                    </a:cubicBezTo>
                    <a:cubicBezTo>
                      <a:pt x="186" y="123"/>
                      <a:pt x="198" y="109"/>
                      <a:pt x="202" y="100"/>
                    </a:cubicBezTo>
                    <a:cubicBezTo>
                      <a:pt x="206" y="91"/>
                      <a:pt x="206" y="84"/>
                      <a:pt x="204" y="78"/>
                    </a:cubicBezTo>
                    <a:cubicBezTo>
                      <a:pt x="202" y="72"/>
                      <a:pt x="191" y="69"/>
                      <a:pt x="187" y="66"/>
                    </a:cubicBezTo>
                    <a:cubicBezTo>
                      <a:pt x="183" y="63"/>
                      <a:pt x="182" y="60"/>
                      <a:pt x="181" y="57"/>
                    </a:cubicBezTo>
                    <a:cubicBezTo>
                      <a:pt x="180" y="54"/>
                      <a:pt x="179" y="49"/>
                      <a:pt x="180" y="45"/>
                    </a:cubicBezTo>
                    <a:cubicBezTo>
                      <a:pt x="181" y="41"/>
                      <a:pt x="188" y="35"/>
                      <a:pt x="186" y="30"/>
                    </a:cubicBezTo>
                    <a:cubicBezTo>
                      <a:pt x="184" y="25"/>
                      <a:pt x="171" y="20"/>
                      <a:pt x="168" y="15"/>
                    </a:cubicBezTo>
                    <a:cubicBezTo>
                      <a:pt x="165" y="10"/>
                      <a:pt x="169" y="0"/>
                      <a:pt x="165" y="0"/>
                    </a:cubicBezTo>
                    <a:cubicBezTo>
                      <a:pt x="161" y="0"/>
                      <a:pt x="148" y="11"/>
                      <a:pt x="145" y="16"/>
                    </a:cubicBezTo>
                    <a:cubicBezTo>
                      <a:pt x="142" y="21"/>
                      <a:pt x="147" y="25"/>
                      <a:pt x="147" y="30"/>
                    </a:cubicBezTo>
                    <a:cubicBezTo>
                      <a:pt x="147" y="35"/>
                      <a:pt x="149" y="46"/>
                      <a:pt x="147" y="49"/>
                    </a:cubicBezTo>
                    <a:cubicBezTo>
                      <a:pt x="145" y="52"/>
                      <a:pt x="138" y="50"/>
                      <a:pt x="135" y="51"/>
                    </a:cubicBezTo>
                    <a:cubicBezTo>
                      <a:pt x="132" y="52"/>
                      <a:pt x="133" y="55"/>
                      <a:pt x="131" y="58"/>
                    </a:cubicBezTo>
                    <a:cubicBezTo>
                      <a:pt x="129" y="61"/>
                      <a:pt x="123" y="62"/>
                      <a:pt x="121" y="67"/>
                    </a:cubicBezTo>
                    <a:cubicBezTo>
                      <a:pt x="119" y="72"/>
                      <a:pt x="121" y="83"/>
                      <a:pt x="117" y="88"/>
                    </a:cubicBezTo>
                    <a:cubicBezTo>
                      <a:pt x="113" y="93"/>
                      <a:pt x="104" y="94"/>
                      <a:pt x="97" y="96"/>
                    </a:cubicBezTo>
                    <a:cubicBezTo>
                      <a:pt x="90" y="98"/>
                      <a:pt x="80" y="97"/>
                      <a:pt x="76" y="100"/>
                    </a:cubicBezTo>
                    <a:cubicBezTo>
                      <a:pt x="72" y="103"/>
                      <a:pt x="73" y="112"/>
                      <a:pt x="72" y="117"/>
                    </a:cubicBezTo>
                    <a:cubicBezTo>
                      <a:pt x="71" y="122"/>
                      <a:pt x="71" y="127"/>
                      <a:pt x="69" y="129"/>
                    </a:cubicBezTo>
                    <a:cubicBezTo>
                      <a:pt x="67" y="131"/>
                      <a:pt x="61" y="130"/>
                      <a:pt x="58" y="130"/>
                    </a:cubicBezTo>
                    <a:cubicBezTo>
                      <a:pt x="55" y="130"/>
                      <a:pt x="53" y="129"/>
                      <a:pt x="48" y="129"/>
                    </a:cubicBezTo>
                    <a:cubicBezTo>
                      <a:pt x="43" y="129"/>
                      <a:pt x="33" y="132"/>
                      <a:pt x="27" y="133"/>
                    </a:cubicBezTo>
                    <a:cubicBezTo>
                      <a:pt x="21" y="134"/>
                      <a:pt x="6" y="131"/>
                      <a:pt x="3" y="133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endParaRPr lang="en-CA" sz="1837"/>
              </a:p>
            </p:txBody>
          </p:sp>
          <p:sp>
            <p:nvSpPr>
              <p:cNvPr id="140" name="Freeform 2022"/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gray">
              <a:xfrm>
                <a:off x="4070574" y="2913943"/>
                <a:ext cx="200848" cy="108523"/>
              </a:xfrm>
              <a:custGeom>
                <a:avLst/>
                <a:gdLst>
                  <a:gd name="T0" fmla="*/ 17 w 127"/>
                  <a:gd name="T1" fmla="*/ 1 h 69"/>
                  <a:gd name="T2" fmla="*/ 8 w 127"/>
                  <a:gd name="T3" fmla="*/ 16 h 69"/>
                  <a:gd name="T4" fmla="*/ 2 w 127"/>
                  <a:gd name="T5" fmla="*/ 25 h 69"/>
                  <a:gd name="T6" fmla="*/ 20 w 127"/>
                  <a:gd name="T7" fmla="*/ 29 h 69"/>
                  <a:gd name="T8" fmla="*/ 29 w 127"/>
                  <a:gd name="T9" fmla="*/ 38 h 69"/>
                  <a:gd name="T10" fmla="*/ 42 w 127"/>
                  <a:gd name="T11" fmla="*/ 41 h 69"/>
                  <a:gd name="T12" fmla="*/ 64 w 127"/>
                  <a:gd name="T13" fmla="*/ 53 h 69"/>
                  <a:gd name="T14" fmla="*/ 80 w 127"/>
                  <a:gd name="T15" fmla="*/ 61 h 69"/>
                  <a:gd name="T16" fmla="*/ 92 w 127"/>
                  <a:gd name="T17" fmla="*/ 59 h 69"/>
                  <a:gd name="T18" fmla="*/ 117 w 127"/>
                  <a:gd name="T19" fmla="*/ 67 h 69"/>
                  <a:gd name="T20" fmla="*/ 123 w 127"/>
                  <a:gd name="T21" fmla="*/ 47 h 69"/>
                  <a:gd name="T22" fmla="*/ 125 w 127"/>
                  <a:gd name="T23" fmla="*/ 37 h 69"/>
                  <a:gd name="T24" fmla="*/ 111 w 127"/>
                  <a:gd name="T25" fmla="*/ 37 h 69"/>
                  <a:gd name="T26" fmla="*/ 93 w 127"/>
                  <a:gd name="T27" fmla="*/ 29 h 69"/>
                  <a:gd name="T28" fmla="*/ 71 w 127"/>
                  <a:gd name="T29" fmla="*/ 19 h 69"/>
                  <a:gd name="T30" fmla="*/ 54 w 127"/>
                  <a:gd name="T31" fmla="*/ 11 h 69"/>
                  <a:gd name="T32" fmla="*/ 33 w 127"/>
                  <a:gd name="T33" fmla="*/ 2 h 69"/>
                  <a:gd name="T34" fmla="*/ 17 w 127"/>
                  <a:gd name="T35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7" h="69">
                    <a:moveTo>
                      <a:pt x="17" y="1"/>
                    </a:moveTo>
                    <a:cubicBezTo>
                      <a:pt x="12" y="4"/>
                      <a:pt x="10" y="12"/>
                      <a:pt x="8" y="16"/>
                    </a:cubicBezTo>
                    <a:cubicBezTo>
                      <a:pt x="6" y="20"/>
                      <a:pt x="0" y="23"/>
                      <a:pt x="2" y="25"/>
                    </a:cubicBezTo>
                    <a:cubicBezTo>
                      <a:pt x="4" y="27"/>
                      <a:pt x="16" y="27"/>
                      <a:pt x="20" y="29"/>
                    </a:cubicBezTo>
                    <a:cubicBezTo>
                      <a:pt x="24" y="31"/>
                      <a:pt x="25" y="36"/>
                      <a:pt x="29" y="38"/>
                    </a:cubicBezTo>
                    <a:cubicBezTo>
                      <a:pt x="33" y="40"/>
                      <a:pt x="36" y="39"/>
                      <a:pt x="42" y="41"/>
                    </a:cubicBezTo>
                    <a:cubicBezTo>
                      <a:pt x="48" y="43"/>
                      <a:pt x="58" y="50"/>
                      <a:pt x="64" y="53"/>
                    </a:cubicBezTo>
                    <a:cubicBezTo>
                      <a:pt x="70" y="56"/>
                      <a:pt x="75" y="60"/>
                      <a:pt x="80" y="61"/>
                    </a:cubicBezTo>
                    <a:cubicBezTo>
                      <a:pt x="85" y="62"/>
                      <a:pt x="86" y="58"/>
                      <a:pt x="92" y="59"/>
                    </a:cubicBezTo>
                    <a:cubicBezTo>
                      <a:pt x="98" y="60"/>
                      <a:pt x="112" y="69"/>
                      <a:pt x="117" y="67"/>
                    </a:cubicBezTo>
                    <a:cubicBezTo>
                      <a:pt x="122" y="65"/>
                      <a:pt x="122" y="52"/>
                      <a:pt x="123" y="47"/>
                    </a:cubicBezTo>
                    <a:cubicBezTo>
                      <a:pt x="124" y="42"/>
                      <a:pt x="127" y="39"/>
                      <a:pt x="125" y="37"/>
                    </a:cubicBezTo>
                    <a:cubicBezTo>
                      <a:pt x="123" y="35"/>
                      <a:pt x="116" y="38"/>
                      <a:pt x="111" y="37"/>
                    </a:cubicBezTo>
                    <a:cubicBezTo>
                      <a:pt x="106" y="36"/>
                      <a:pt x="100" y="32"/>
                      <a:pt x="93" y="29"/>
                    </a:cubicBezTo>
                    <a:cubicBezTo>
                      <a:pt x="86" y="26"/>
                      <a:pt x="77" y="22"/>
                      <a:pt x="71" y="19"/>
                    </a:cubicBezTo>
                    <a:cubicBezTo>
                      <a:pt x="65" y="16"/>
                      <a:pt x="60" y="14"/>
                      <a:pt x="54" y="11"/>
                    </a:cubicBezTo>
                    <a:cubicBezTo>
                      <a:pt x="48" y="8"/>
                      <a:pt x="39" y="4"/>
                      <a:pt x="33" y="2"/>
                    </a:cubicBezTo>
                    <a:cubicBezTo>
                      <a:pt x="27" y="0"/>
                      <a:pt x="20" y="1"/>
                      <a:pt x="17" y="1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endParaRPr lang="en-CA" sz="1837"/>
              </a:p>
            </p:txBody>
          </p:sp>
          <p:sp>
            <p:nvSpPr>
              <p:cNvPr id="141" name="Freeform 2023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gray">
              <a:xfrm>
                <a:off x="3913460" y="2168860"/>
                <a:ext cx="1459391" cy="1049595"/>
              </a:xfrm>
              <a:custGeom>
                <a:avLst/>
                <a:gdLst>
                  <a:gd name="T0" fmla="*/ 637 w 926"/>
                  <a:gd name="T1" fmla="*/ 140 h 666"/>
                  <a:gd name="T2" fmla="*/ 682 w 926"/>
                  <a:gd name="T3" fmla="*/ 137 h 666"/>
                  <a:gd name="T4" fmla="*/ 642 w 926"/>
                  <a:gd name="T5" fmla="*/ 170 h 666"/>
                  <a:gd name="T6" fmla="*/ 603 w 926"/>
                  <a:gd name="T7" fmla="*/ 201 h 666"/>
                  <a:gd name="T8" fmla="*/ 571 w 926"/>
                  <a:gd name="T9" fmla="*/ 213 h 666"/>
                  <a:gd name="T10" fmla="*/ 531 w 926"/>
                  <a:gd name="T11" fmla="*/ 243 h 666"/>
                  <a:gd name="T12" fmla="*/ 474 w 926"/>
                  <a:gd name="T13" fmla="*/ 264 h 666"/>
                  <a:gd name="T14" fmla="*/ 418 w 926"/>
                  <a:gd name="T15" fmla="*/ 243 h 666"/>
                  <a:gd name="T16" fmla="*/ 331 w 926"/>
                  <a:gd name="T17" fmla="*/ 219 h 666"/>
                  <a:gd name="T18" fmla="*/ 294 w 926"/>
                  <a:gd name="T19" fmla="*/ 197 h 666"/>
                  <a:gd name="T20" fmla="*/ 268 w 926"/>
                  <a:gd name="T21" fmla="*/ 155 h 666"/>
                  <a:gd name="T22" fmla="*/ 232 w 926"/>
                  <a:gd name="T23" fmla="*/ 117 h 666"/>
                  <a:gd name="T24" fmla="*/ 195 w 926"/>
                  <a:gd name="T25" fmla="*/ 156 h 666"/>
                  <a:gd name="T26" fmla="*/ 141 w 926"/>
                  <a:gd name="T27" fmla="*/ 179 h 666"/>
                  <a:gd name="T28" fmla="*/ 111 w 926"/>
                  <a:gd name="T29" fmla="*/ 194 h 666"/>
                  <a:gd name="T30" fmla="*/ 120 w 926"/>
                  <a:gd name="T31" fmla="*/ 249 h 666"/>
                  <a:gd name="T32" fmla="*/ 70 w 926"/>
                  <a:gd name="T33" fmla="*/ 272 h 666"/>
                  <a:gd name="T34" fmla="*/ 25 w 926"/>
                  <a:gd name="T35" fmla="*/ 287 h 666"/>
                  <a:gd name="T36" fmla="*/ 16 w 926"/>
                  <a:gd name="T37" fmla="*/ 327 h 666"/>
                  <a:gd name="T38" fmla="*/ 64 w 926"/>
                  <a:gd name="T39" fmla="*/ 374 h 666"/>
                  <a:gd name="T40" fmla="*/ 103 w 926"/>
                  <a:gd name="T41" fmla="*/ 396 h 666"/>
                  <a:gd name="T42" fmla="*/ 87 w 926"/>
                  <a:gd name="T43" fmla="*/ 437 h 666"/>
                  <a:gd name="T44" fmla="*/ 129 w 926"/>
                  <a:gd name="T45" fmla="*/ 474 h 666"/>
                  <a:gd name="T46" fmla="*/ 227 w 926"/>
                  <a:gd name="T47" fmla="*/ 503 h 666"/>
                  <a:gd name="T48" fmla="*/ 298 w 926"/>
                  <a:gd name="T49" fmla="*/ 498 h 666"/>
                  <a:gd name="T50" fmla="*/ 367 w 926"/>
                  <a:gd name="T51" fmla="*/ 498 h 666"/>
                  <a:gd name="T52" fmla="*/ 369 w 926"/>
                  <a:gd name="T53" fmla="*/ 578 h 666"/>
                  <a:gd name="T54" fmla="*/ 405 w 926"/>
                  <a:gd name="T55" fmla="*/ 615 h 666"/>
                  <a:gd name="T56" fmla="*/ 459 w 926"/>
                  <a:gd name="T57" fmla="*/ 600 h 666"/>
                  <a:gd name="T58" fmla="*/ 514 w 926"/>
                  <a:gd name="T59" fmla="*/ 618 h 666"/>
                  <a:gd name="T60" fmla="*/ 532 w 926"/>
                  <a:gd name="T61" fmla="*/ 665 h 666"/>
                  <a:gd name="T62" fmla="*/ 568 w 926"/>
                  <a:gd name="T63" fmla="*/ 624 h 666"/>
                  <a:gd name="T64" fmla="*/ 607 w 926"/>
                  <a:gd name="T65" fmla="*/ 606 h 666"/>
                  <a:gd name="T66" fmla="*/ 696 w 926"/>
                  <a:gd name="T67" fmla="*/ 537 h 666"/>
                  <a:gd name="T68" fmla="*/ 724 w 926"/>
                  <a:gd name="T69" fmla="*/ 456 h 666"/>
                  <a:gd name="T70" fmla="*/ 690 w 926"/>
                  <a:gd name="T71" fmla="*/ 392 h 666"/>
                  <a:gd name="T72" fmla="*/ 700 w 926"/>
                  <a:gd name="T73" fmla="*/ 347 h 666"/>
                  <a:gd name="T74" fmla="*/ 660 w 926"/>
                  <a:gd name="T75" fmla="*/ 314 h 666"/>
                  <a:gd name="T76" fmla="*/ 729 w 926"/>
                  <a:gd name="T77" fmla="*/ 279 h 666"/>
                  <a:gd name="T78" fmla="*/ 747 w 926"/>
                  <a:gd name="T79" fmla="*/ 296 h 666"/>
                  <a:gd name="T80" fmla="*/ 795 w 926"/>
                  <a:gd name="T81" fmla="*/ 264 h 666"/>
                  <a:gd name="T82" fmla="*/ 841 w 926"/>
                  <a:gd name="T83" fmla="*/ 236 h 666"/>
                  <a:gd name="T84" fmla="*/ 868 w 926"/>
                  <a:gd name="T85" fmla="*/ 197 h 666"/>
                  <a:gd name="T86" fmla="*/ 915 w 926"/>
                  <a:gd name="T87" fmla="*/ 153 h 666"/>
                  <a:gd name="T88" fmla="*/ 858 w 926"/>
                  <a:gd name="T89" fmla="*/ 128 h 666"/>
                  <a:gd name="T90" fmla="*/ 807 w 926"/>
                  <a:gd name="T91" fmla="*/ 59 h 666"/>
                  <a:gd name="T92" fmla="*/ 700 w 926"/>
                  <a:gd name="T93" fmla="*/ 14 h 666"/>
                  <a:gd name="T94" fmla="*/ 691 w 926"/>
                  <a:gd name="T95" fmla="*/ 87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26" h="666">
                    <a:moveTo>
                      <a:pt x="640" y="99"/>
                    </a:moveTo>
                    <a:cubicBezTo>
                      <a:pt x="637" y="101"/>
                      <a:pt x="635" y="112"/>
                      <a:pt x="634" y="116"/>
                    </a:cubicBezTo>
                    <a:cubicBezTo>
                      <a:pt x="633" y="120"/>
                      <a:pt x="636" y="122"/>
                      <a:pt x="636" y="126"/>
                    </a:cubicBezTo>
                    <a:cubicBezTo>
                      <a:pt x="636" y="130"/>
                      <a:pt x="636" y="139"/>
                      <a:pt x="637" y="140"/>
                    </a:cubicBezTo>
                    <a:cubicBezTo>
                      <a:pt x="638" y="141"/>
                      <a:pt x="641" y="132"/>
                      <a:pt x="645" y="132"/>
                    </a:cubicBezTo>
                    <a:cubicBezTo>
                      <a:pt x="649" y="132"/>
                      <a:pt x="657" y="142"/>
                      <a:pt x="661" y="141"/>
                    </a:cubicBezTo>
                    <a:cubicBezTo>
                      <a:pt x="665" y="140"/>
                      <a:pt x="667" y="129"/>
                      <a:pt x="670" y="128"/>
                    </a:cubicBezTo>
                    <a:cubicBezTo>
                      <a:pt x="673" y="127"/>
                      <a:pt x="679" y="132"/>
                      <a:pt x="682" y="137"/>
                    </a:cubicBezTo>
                    <a:cubicBezTo>
                      <a:pt x="685" y="142"/>
                      <a:pt x="694" y="154"/>
                      <a:pt x="691" y="158"/>
                    </a:cubicBezTo>
                    <a:cubicBezTo>
                      <a:pt x="688" y="162"/>
                      <a:pt x="672" y="160"/>
                      <a:pt x="666" y="161"/>
                    </a:cubicBezTo>
                    <a:cubicBezTo>
                      <a:pt x="660" y="162"/>
                      <a:pt x="658" y="163"/>
                      <a:pt x="654" y="164"/>
                    </a:cubicBezTo>
                    <a:cubicBezTo>
                      <a:pt x="650" y="165"/>
                      <a:pt x="645" y="167"/>
                      <a:pt x="642" y="170"/>
                    </a:cubicBezTo>
                    <a:cubicBezTo>
                      <a:pt x="639" y="173"/>
                      <a:pt x="638" y="182"/>
                      <a:pt x="634" y="185"/>
                    </a:cubicBezTo>
                    <a:cubicBezTo>
                      <a:pt x="630" y="188"/>
                      <a:pt x="624" y="185"/>
                      <a:pt x="621" y="186"/>
                    </a:cubicBezTo>
                    <a:cubicBezTo>
                      <a:pt x="618" y="187"/>
                      <a:pt x="616" y="192"/>
                      <a:pt x="613" y="194"/>
                    </a:cubicBezTo>
                    <a:cubicBezTo>
                      <a:pt x="610" y="196"/>
                      <a:pt x="607" y="201"/>
                      <a:pt x="603" y="201"/>
                    </a:cubicBezTo>
                    <a:cubicBezTo>
                      <a:pt x="599" y="201"/>
                      <a:pt x="593" y="196"/>
                      <a:pt x="589" y="195"/>
                    </a:cubicBezTo>
                    <a:cubicBezTo>
                      <a:pt x="585" y="194"/>
                      <a:pt x="579" y="191"/>
                      <a:pt x="576" y="192"/>
                    </a:cubicBezTo>
                    <a:cubicBezTo>
                      <a:pt x="573" y="193"/>
                      <a:pt x="571" y="197"/>
                      <a:pt x="570" y="200"/>
                    </a:cubicBezTo>
                    <a:cubicBezTo>
                      <a:pt x="569" y="203"/>
                      <a:pt x="571" y="208"/>
                      <a:pt x="571" y="213"/>
                    </a:cubicBezTo>
                    <a:cubicBezTo>
                      <a:pt x="571" y="218"/>
                      <a:pt x="570" y="224"/>
                      <a:pt x="568" y="228"/>
                    </a:cubicBezTo>
                    <a:cubicBezTo>
                      <a:pt x="566" y="232"/>
                      <a:pt x="563" y="233"/>
                      <a:pt x="559" y="236"/>
                    </a:cubicBezTo>
                    <a:cubicBezTo>
                      <a:pt x="555" y="239"/>
                      <a:pt x="549" y="245"/>
                      <a:pt x="544" y="246"/>
                    </a:cubicBezTo>
                    <a:cubicBezTo>
                      <a:pt x="539" y="247"/>
                      <a:pt x="536" y="242"/>
                      <a:pt x="531" y="243"/>
                    </a:cubicBezTo>
                    <a:cubicBezTo>
                      <a:pt x="526" y="244"/>
                      <a:pt x="521" y="248"/>
                      <a:pt x="516" y="249"/>
                    </a:cubicBezTo>
                    <a:cubicBezTo>
                      <a:pt x="511" y="250"/>
                      <a:pt x="503" y="248"/>
                      <a:pt x="498" y="249"/>
                    </a:cubicBezTo>
                    <a:cubicBezTo>
                      <a:pt x="493" y="250"/>
                      <a:pt x="490" y="252"/>
                      <a:pt x="486" y="255"/>
                    </a:cubicBezTo>
                    <a:cubicBezTo>
                      <a:pt x="482" y="258"/>
                      <a:pt x="479" y="263"/>
                      <a:pt x="474" y="264"/>
                    </a:cubicBezTo>
                    <a:cubicBezTo>
                      <a:pt x="469" y="265"/>
                      <a:pt x="462" y="262"/>
                      <a:pt x="457" y="261"/>
                    </a:cubicBezTo>
                    <a:cubicBezTo>
                      <a:pt x="452" y="260"/>
                      <a:pt x="448" y="257"/>
                      <a:pt x="444" y="255"/>
                    </a:cubicBezTo>
                    <a:cubicBezTo>
                      <a:pt x="440" y="253"/>
                      <a:pt x="439" y="248"/>
                      <a:pt x="435" y="246"/>
                    </a:cubicBezTo>
                    <a:cubicBezTo>
                      <a:pt x="431" y="244"/>
                      <a:pt x="424" y="243"/>
                      <a:pt x="418" y="243"/>
                    </a:cubicBezTo>
                    <a:cubicBezTo>
                      <a:pt x="412" y="243"/>
                      <a:pt x="409" y="243"/>
                      <a:pt x="400" y="243"/>
                    </a:cubicBezTo>
                    <a:cubicBezTo>
                      <a:pt x="391" y="243"/>
                      <a:pt x="372" y="244"/>
                      <a:pt x="364" y="243"/>
                    </a:cubicBezTo>
                    <a:cubicBezTo>
                      <a:pt x="356" y="242"/>
                      <a:pt x="357" y="243"/>
                      <a:pt x="352" y="239"/>
                    </a:cubicBezTo>
                    <a:cubicBezTo>
                      <a:pt x="347" y="235"/>
                      <a:pt x="334" y="224"/>
                      <a:pt x="331" y="219"/>
                    </a:cubicBezTo>
                    <a:cubicBezTo>
                      <a:pt x="328" y="214"/>
                      <a:pt x="336" y="208"/>
                      <a:pt x="334" y="206"/>
                    </a:cubicBezTo>
                    <a:cubicBezTo>
                      <a:pt x="332" y="204"/>
                      <a:pt x="324" y="208"/>
                      <a:pt x="321" y="206"/>
                    </a:cubicBezTo>
                    <a:cubicBezTo>
                      <a:pt x="318" y="204"/>
                      <a:pt x="316" y="196"/>
                      <a:pt x="312" y="195"/>
                    </a:cubicBezTo>
                    <a:cubicBezTo>
                      <a:pt x="308" y="194"/>
                      <a:pt x="299" y="198"/>
                      <a:pt x="294" y="197"/>
                    </a:cubicBezTo>
                    <a:cubicBezTo>
                      <a:pt x="289" y="196"/>
                      <a:pt x="286" y="192"/>
                      <a:pt x="282" y="191"/>
                    </a:cubicBezTo>
                    <a:cubicBezTo>
                      <a:pt x="278" y="190"/>
                      <a:pt x="272" y="194"/>
                      <a:pt x="270" y="191"/>
                    </a:cubicBezTo>
                    <a:cubicBezTo>
                      <a:pt x="268" y="188"/>
                      <a:pt x="267" y="179"/>
                      <a:pt x="267" y="173"/>
                    </a:cubicBezTo>
                    <a:cubicBezTo>
                      <a:pt x="267" y="167"/>
                      <a:pt x="269" y="160"/>
                      <a:pt x="268" y="155"/>
                    </a:cubicBezTo>
                    <a:cubicBezTo>
                      <a:pt x="267" y="150"/>
                      <a:pt x="264" y="147"/>
                      <a:pt x="261" y="143"/>
                    </a:cubicBezTo>
                    <a:cubicBezTo>
                      <a:pt x="258" y="139"/>
                      <a:pt x="256" y="131"/>
                      <a:pt x="252" y="129"/>
                    </a:cubicBezTo>
                    <a:cubicBezTo>
                      <a:pt x="248" y="127"/>
                      <a:pt x="241" y="131"/>
                      <a:pt x="238" y="129"/>
                    </a:cubicBezTo>
                    <a:cubicBezTo>
                      <a:pt x="235" y="127"/>
                      <a:pt x="234" y="120"/>
                      <a:pt x="232" y="117"/>
                    </a:cubicBezTo>
                    <a:cubicBezTo>
                      <a:pt x="230" y="114"/>
                      <a:pt x="227" y="108"/>
                      <a:pt x="223" y="108"/>
                    </a:cubicBezTo>
                    <a:cubicBezTo>
                      <a:pt x="219" y="108"/>
                      <a:pt x="215" y="117"/>
                      <a:pt x="210" y="120"/>
                    </a:cubicBezTo>
                    <a:cubicBezTo>
                      <a:pt x="205" y="123"/>
                      <a:pt x="194" y="119"/>
                      <a:pt x="192" y="125"/>
                    </a:cubicBezTo>
                    <a:cubicBezTo>
                      <a:pt x="190" y="131"/>
                      <a:pt x="197" y="152"/>
                      <a:pt x="195" y="156"/>
                    </a:cubicBezTo>
                    <a:cubicBezTo>
                      <a:pt x="193" y="160"/>
                      <a:pt x="186" y="150"/>
                      <a:pt x="180" y="149"/>
                    </a:cubicBezTo>
                    <a:cubicBezTo>
                      <a:pt x="174" y="148"/>
                      <a:pt x="165" y="149"/>
                      <a:pt x="160" y="150"/>
                    </a:cubicBezTo>
                    <a:cubicBezTo>
                      <a:pt x="155" y="151"/>
                      <a:pt x="151" y="148"/>
                      <a:pt x="148" y="153"/>
                    </a:cubicBezTo>
                    <a:cubicBezTo>
                      <a:pt x="145" y="158"/>
                      <a:pt x="142" y="171"/>
                      <a:pt x="141" y="179"/>
                    </a:cubicBezTo>
                    <a:cubicBezTo>
                      <a:pt x="140" y="187"/>
                      <a:pt x="146" y="202"/>
                      <a:pt x="145" y="203"/>
                    </a:cubicBezTo>
                    <a:cubicBezTo>
                      <a:pt x="144" y="204"/>
                      <a:pt x="138" y="188"/>
                      <a:pt x="136" y="186"/>
                    </a:cubicBezTo>
                    <a:cubicBezTo>
                      <a:pt x="134" y="184"/>
                      <a:pt x="136" y="188"/>
                      <a:pt x="132" y="189"/>
                    </a:cubicBezTo>
                    <a:cubicBezTo>
                      <a:pt x="128" y="190"/>
                      <a:pt x="115" y="192"/>
                      <a:pt x="111" y="194"/>
                    </a:cubicBezTo>
                    <a:cubicBezTo>
                      <a:pt x="107" y="196"/>
                      <a:pt x="107" y="198"/>
                      <a:pt x="108" y="204"/>
                    </a:cubicBezTo>
                    <a:cubicBezTo>
                      <a:pt x="109" y="210"/>
                      <a:pt x="118" y="228"/>
                      <a:pt x="118" y="233"/>
                    </a:cubicBezTo>
                    <a:cubicBezTo>
                      <a:pt x="118" y="238"/>
                      <a:pt x="109" y="234"/>
                      <a:pt x="109" y="237"/>
                    </a:cubicBezTo>
                    <a:cubicBezTo>
                      <a:pt x="109" y="240"/>
                      <a:pt x="120" y="246"/>
                      <a:pt x="120" y="249"/>
                    </a:cubicBezTo>
                    <a:cubicBezTo>
                      <a:pt x="120" y="252"/>
                      <a:pt x="116" y="256"/>
                      <a:pt x="111" y="258"/>
                    </a:cubicBezTo>
                    <a:cubicBezTo>
                      <a:pt x="106" y="260"/>
                      <a:pt x="96" y="262"/>
                      <a:pt x="91" y="264"/>
                    </a:cubicBezTo>
                    <a:cubicBezTo>
                      <a:pt x="86" y="266"/>
                      <a:pt x="84" y="268"/>
                      <a:pt x="81" y="269"/>
                    </a:cubicBezTo>
                    <a:cubicBezTo>
                      <a:pt x="78" y="270"/>
                      <a:pt x="74" y="271"/>
                      <a:pt x="70" y="272"/>
                    </a:cubicBezTo>
                    <a:cubicBezTo>
                      <a:pt x="66" y="273"/>
                      <a:pt x="61" y="273"/>
                      <a:pt x="57" y="276"/>
                    </a:cubicBezTo>
                    <a:cubicBezTo>
                      <a:pt x="53" y="279"/>
                      <a:pt x="51" y="288"/>
                      <a:pt x="48" y="290"/>
                    </a:cubicBezTo>
                    <a:cubicBezTo>
                      <a:pt x="45" y="292"/>
                      <a:pt x="40" y="287"/>
                      <a:pt x="36" y="287"/>
                    </a:cubicBezTo>
                    <a:cubicBezTo>
                      <a:pt x="32" y="287"/>
                      <a:pt x="30" y="285"/>
                      <a:pt x="25" y="287"/>
                    </a:cubicBezTo>
                    <a:cubicBezTo>
                      <a:pt x="20" y="289"/>
                      <a:pt x="6" y="295"/>
                      <a:pt x="3" y="299"/>
                    </a:cubicBezTo>
                    <a:cubicBezTo>
                      <a:pt x="0" y="303"/>
                      <a:pt x="7" y="307"/>
                      <a:pt x="7" y="311"/>
                    </a:cubicBezTo>
                    <a:cubicBezTo>
                      <a:pt x="7" y="315"/>
                      <a:pt x="2" y="318"/>
                      <a:pt x="4" y="321"/>
                    </a:cubicBezTo>
                    <a:cubicBezTo>
                      <a:pt x="6" y="324"/>
                      <a:pt x="12" y="325"/>
                      <a:pt x="16" y="327"/>
                    </a:cubicBezTo>
                    <a:cubicBezTo>
                      <a:pt x="20" y="329"/>
                      <a:pt x="27" y="330"/>
                      <a:pt x="30" y="335"/>
                    </a:cubicBezTo>
                    <a:cubicBezTo>
                      <a:pt x="33" y="340"/>
                      <a:pt x="33" y="351"/>
                      <a:pt x="37" y="356"/>
                    </a:cubicBezTo>
                    <a:cubicBezTo>
                      <a:pt x="41" y="361"/>
                      <a:pt x="51" y="360"/>
                      <a:pt x="55" y="363"/>
                    </a:cubicBezTo>
                    <a:cubicBezTo>
                      <a:pt x="59" y="366"/>
                      <a:pt x="58" y="373"/>
                      <a:pt x="64" y="374"/>
                    </a:cubicBezTo>
                    <a:cubicBezTo>
                      <a:pt x="70" y="375"/>
                      <a:pt x="84" y="372"/>
                      <a:pt x="89" y="371"/>
                    </a:cubicBezTo>
                    <a:cubicBezTo>
                      <a:pt x="94" y="370"/>
                      <a:pt x="94" y="365"/>
                      <a:pt x="97" y="366"/>
                    </a:cubicBezTo>
                    <a:cubicBezTo>
                      <a:pt x="100" y="367"/>
                      <a:pt x="105" y="375"/>
                      <a:pt x="106" y="380"/>
                    </a:cubicBezTo>
                    <a:cubicBezTo>
                      <a:pt x="107" y="385"/>
                      <a:pt x="105" y="391"/>
                      <a:pt x="103" y="396"/>
                    </a:cubicBezTo>
                    <a:cubicBezTo>
                      <a:pt x="101" y="401"/>
                      <a:pt x="92" y="409"/>
                      <a:pt x="91" y="413"/>
                    </a:cubicBezTo>
                    <a:cubicBezTo>
                      <a:pt x="90" y="417"/>
                      <a:pt x="96" y="416"/>
                      <a:pt x="97" y="419"/>
                    </a:cubicBezTo>
                    <a:cubicBezTo>
                      <a:pt x="98" y="422"/>
                      <a:pt x="101" y="426"/>
                      <a:pt x="99" y="429"/>
                    </a:cubicBezTo>
                    <a:cubicBezTo>
                      <a:pt x="97" y="432"/>
                      <a:pt x="88" y="433"/>
                      <a:pt x="87" y="437"/>
                    </a:cubicBezTo>
                    <a:cubicBezTo>
                      <a:pt x="86" y="441"/>
                      <a:pt x="88" y="448"/>
                      <a:pt x="90" y="452"/>
                    </a:cubicBezTo>
                    <a:cubicBezTo>
                      <a:pt x="92" y="456"/>
                      <a:pt x="94" y="458"/>
                      <a:pt x="99" y="462"/>
                    </a:cubicBezTo>
                    <a:cubicBezTo>
                      <a:pt x="104" y="466"/>
                      <a:pt x="113" y="471"/>
                      <a:pt x="118" y="473"/>
                    </a:cubicBezTo>
                    <a:cubicBezTo>
                      <a:pt x="123" y="475"/>
                      <a:pt x="124" y="472"/>
                      <a:pt x="129" y="474"/>
                    </a:cubicBezTo>
                    <a:cubicBezTo>
                      <a:pt x="134" y="476"/>
                      <a:pt x="136" y="478"/>
                      <a:pt x="148" y="483"/>
                    </a:cubicBezTo>
                    <a:cubicBezTo>
                      <a:pt x="160" y="488"/>
                      <a:pt x="192" y="500"/>
                      <a:pt x="203" y="504"/>
                    </a:cubicBezTo>
                    <a:cubicBezTo>
                      <a:pt x="214" y="508"/>
                      <a:pt x="213" y="510"/>
                      <a:pt x="217" y="510"/>
                    </a:cubicBezTo>
                    <a:cubicBezTo>
                      <a:pt x="221" y="510"/>
                      <a:pt x="222" y="504"/>
                      <a:pt x="227" y="503"/>
                    </a:cubicBezTo>
                    <a:cubicBezTo>
                      <a:pt x="232" y="502"/>
                      <a:pt x="242" y="506"/>
                      <a:pt x="249" y="506"/>
                    </a:cubicBezTo>
                    <a:cubicBezTo>
                      <a:pt x="256" y="506"/>
                      <a:pt x="263" y="504"/>
                      <a:pt x="268" y="506"/>
                    </a:cubicBezTo>
                    <a:cubicBezTo>
                      <a:pt x="273" y="508"/>
                      <a:pt x="274" y="517"/>
                      <a:pt x="279" y="516"/>
                    </a:cubicBezTo>
                    <a:cubicBezTo>
                      <a:pt x="284" y="515"/>
                      <a:pt x="291" y="502"/>
                      <a:pt x="298" y="498"/>
                    </a:cubicBezTo>
                    <a:cubicBezTo>
                      <a:pt x="305" y="494"/>
                      <a:pt x="314" y="494"/>
                      <a:pt x="319" y="492"/>
                    </a:cubicBezTo>
                    <a:cubicBezTo>
                      <a:pt x="324" y="490"/>
                      <a:pt x="324" y="488"/>
                      <a:pt x="328" y="488"/>
                    </a:cubicBezTo>
                    <a:cubicBezTo>
                      <a:pt x="332" y="488"/>
                      <a:pt x="339" y="490"/>
                      <a:pt x="345" y="492"/>
                    </a:cubicBezTo>
                    <a:cubicBezTo>
                      <a:pt x="351" y="494"/>
                      <a:pt x="361" y="494"/>
                      <a:pt x="367" y="498"/>
                    </a:cubicBezTo>
                    <a:cubicBezTo>
                      <a:pt x="373" y="502"/>
                      <a:pt x="378" y="508"/>
                      <a:pt x="381" y="516"/>
                    </a:cubicBezTo>
                    <a:cubicBezTo>
                      <a:pt x="384" y="524"/>
                      <a:pt x="386" y="539"/>
                      <a:pt x="384" y="546"/>
                    </a:cubicBezTo>
                    <a:cubicBezTo>
                      <a:pt x="382" y="553"/>
                      <a:pt x="371" y="556"/>
                      <a:pt x="369" y="561"/>
                    </a:cubicBezTo>
                    <a:cubicBezTo>
                      <a:pt x="367" y="566"/>
                      <a:pt x="367" y="576"/>
                      <a:pt x="369" y="578"/>
                    </a:cubicBezTo>
                    <a:cubicBezTo>
                      <a:pt x="371" y="580"/>
                      <a:pt x="376" y="571"/>
                      <a:pt x="379" y="573"/>
                    </a:cubicBezTo>
                    <a:cubicBezTo>
                      <a:pt x="382" y="575"/>
                      <a:pt x="385" y="586"/>
                      <a:pt x="388" y="590"/>
                    </a:cubicBezTo>
                    <a:cubicBezTo>
                      <a:pt x="391" y="594"/>
                      <a:pt x="391" y="595"/>
                      <a:pt x="394" y="599"/>
                    </a:cubicBezTo>
                    <a:cubicBezTo>
                      <a:pt x="397" y="603"/>
                      <a:pt x="401" y="612"/>
                      <a:pt x="405" y="615"/>
                    </a:cubicBezTo>
                    <a:cubicBezTo>
                      <a:pt x="409" y="618"/>
                      <a:pt x="415" y="618"/>
                      <a:pt x="420" y="615"/>
                    </a:cubicBezTo>
                    <a:cubicBezTo>
                      <a:pt x="425" y="612"/>
                      <a:pt x="431" y="600"/>
                      <a:pt x="435" y="596"/>
                    </a:cubicBezTo>
                    <a:cubicBezTo>
                      <a:pt x="439" y="592"/>
                      <a:pt x="440" y="589"/>
                      <a:pt x="444" y="590"/>
                    </a:cubicBezTo>
                    <a:cubicBezTo>
                      <a:pt x="448" y="591"/>
                      <a:pt x="453" y="600"/>
                      <a:pt x="459" y="600"/>
                    </a:cubicBezTo>
                    <a:cubicBezTo>
                      <a:pt x="465" y="600"/>
                      <a:pt x="474" y="589"/>
                      <a:pt x="480" y="588"/>
                    </a:cubicBezTo>
                    <a:cubicBezTo>
                      <a:pt x="486" y="587"/>
                      <a:pt x="490" y="591"/>
                      <a:pt x="495" y="594"/>
                    </a:cubicBezTo>
                    <a:cubicBezTo>
                      <a:pt x="500" y="597"/>
                      <a:pt x="505" y="604"/>
                      <a:pt x="508" y="608"/>
                    </a:cubicBezTo>
                    <a:cubicBezTo>
                      <a:pt x="511" y="612"/>
                      <a:pt x="511" y="616"/>
                      <a:pt x="514" y="618"/>
                    </a:cubicBezTo>
                    <a:cubicBezTo>
                      <a:pt x="517" y="620"/>
                      <a:pt x="524" y="618"/>
                      <a:pt x="529" y="621"/>
                    </a:cubicBezTo>
                    <a:cubicBezTo>
                      <a:pt x="534" y="624"/>
                      <a:pt x="543" y="633"/>
                      <a:pt x="543" y="638"/>
                    </a:cubicBezTo>
                    <a:cubicBezTo>
                      <a:pt x="543" y="643"/>
                      <a:pt x="533" y="650"/>
                      <a:pt x="531" y="654"/>
                    </a:cubicBezTo>
                    <a:cubicBezTo>
                      <a:pt x="529" y="658"/>
                      <a:pt x="529" y="664"/>
                      <a:pt x="532" y="665"/>
                    </a:cubicBezTo>
                    <a:cubicBezTo>
                      <a:pt x="535" y="666"/>
                      <a:pt x="543" y="663"/>
                      <a:pt x="547" y="663"/>
                    </a:cubicBezTo>
                    <a:cubicBezTo>
                      <a:pt x="551" y="663"/>
                      <a:pt x="552" y="666"/>
                      <a:pt x="555" y="662"/>
                    </a:cubicBezTo>
                    <a:cubicBezTo>
                      <a:pt x="558" y="658"/>
                      <a:pt x="565" y="642"/>
                      <a:pt x="567" y="636"/>
                    </a:cubicBezTo>
                    <a:cubicBezTo>
                      <a:pt x="569" y="630"/>
                      <a:pt x="564" y="627"/>
                      <a:pt x="568" y="624"/>
                    </a:cubicBezTo>
                    <a:cubicBezTo>
                      <a:pt x="572" y="621"/>
                      <a:pt x="584" y="619"/>
                      <a:pt x="589" y="615"/>
                    </a:cubicBezTo>
                    <a:cubicBezTo>
                      <a:pt x="594" y="611"/>
                      <a:pt x="595" y="604"/>
                      <a:pt x="597" y="600"/>
                    </a:cubicBezTo>
                    <a:cubicBezTo>
                      <a:pt x="599" y="596"/>
                      <a:pt x="599" y="589"/>
                      <a:pt x="601" y="590"/>
                    </a:cubicBezTo>
                    <a:cubicBezTo>
                      <a:pt x="603" y="591"/>
                      <a:pt x="603" y="605"/>
                      <a:pt x="607" y="606"/>
                    </a:cubicBezTo>
                    <a:cubicBezTo>
                      <a:pt x="611" y="607"/>
                      <a:pt x="616" y="599"/>
                      <a:pt x="624" y="596"/>
                    </a:cubicBezTo>
                    <a:cubicBezTo>
                      <a:pt x="632" y="593"/>
                      <a:pt x="644" y="592"/>
                      <a:pt x="654" y="585"/>
                    </a:cubicBezTo>
                    <a:cubicBezTo>
                      <a:pt x="664" y="578"/>
                      <a:pt x="677" y="565"/>
                      <a:pt x="684" y="557"/>
                    </a:cubicBezTo>
                    <a:cubicBezTo>
                      <a:pt x="691" y="549"/>
                      <a:pt x="690" y="546"/>
                      <a:pt x="696" y="537"/>
                    </a:cubicBezTo>
                    <a:cubicBezTo>
                      <a:pt x="702" y="528"/>
                      <a:pt x="712" y="515"/>
                      <a:pt x="718" y="503"/>
                    </a:cubicBezTo>
                    <a:cubicBezTo>
                      <a:pt x="724" y="491"/>
                      <a:pt x="735" y="472"/>
                      <a:pt x="733" y="467"/>
                    </a:cubicBezTo>
                    <a:cubicBezTo>
                      <a:pt x="731" y="462"/>
                      <a:pt x="709" y="475"/>
                      <a:pt x="708" y="473"/>
                    </a:cubicBezTo>
                    <a:cubicBezTo>
                      <a:pt x="707" y="471"/>
                      <a:pt x="723" y="461"/>
                      <a:pt x="724" y="456"/>
                    </a:cubicBezTo>
                    <a:cubicBezTo>
                      <a:pt x="725" y="451"/>
                      <a:pt x="718" y="450"/>
                      <a:pt x="715" y="444"/>
                    </a:cubicBezTo>
                    <a:cubicBezTo>
                      <a:pt x="712" y="438"/>
                      <a:pt x="710" y="423"/>
                      <a:pt x="708" y="417"/>
                    </a:cubicBezTo>
                    <a:cubicBezTo>
                      <a:pt x="706" y="411"/>
                      <a:pt x="705" y="411"/>
                      <a:pt x="702" y="407"/>
                    </a:cubicBezTo>
                    <a:cubicBezTo>
                      <a:pt x="699" y="403"/>
                      <a:pt x="690" y="399"/>
                      <a:pt x="690" y="392"/>
                    </a:cubicBezTo>
                    <a:cubicBezTo>
                      <a:pt x="690" y="385"/>
                      <a:pt x="698" y="373"/>
                      <a:pt x="705" y="365"/>
                    </a:cubicBezTo>
                    <a:cubicBezTo>
                      <a:pt x="712" y="357"/>
                      <a:pt x="732" y="350"/>
                      <a:pt x="733" y="345"/>
                    </a:cubicBezTo>
                    <a:cubicBezTo>
                      <a:pt x="734" y="340"/>
                      <a:pt x="719" y="336"/>
                      <a:pt x="714" y="336"/>
                    </a:cubicBezTo>
                    <a:cubicBezTo>
                      <a:pt x="709" y="336"/>
                      <a:pt x="704" y="345"/>
                      <a:pt x="700" y="347"/>
                    </a:cubicBezTo>
                    <a:cubicBezTo>
                      <a:pt x="696" y="349"/>
                      <a:pt x="690" y="354"/>
                      <a:pt x="687" y="351"/>
                    </a:cubicBezTo>
                    <a:cubicBezTo>
                      <a:pt x="684" y="348"/>
                      <a:pt x="685" y="334"/>
                      <a:pt x="682" y="330"/>
                    </a:cubicBezTo>
                    <a:cubicBezTo>
                      <a:pt x="679" y="326"/>
                      <a:pt x="670" y="329"/>
                      <a:pt x="666" y="326"/>
                    </a:cubicBezTo>
                    <a:cubicBezTo>
                      <a:pt x="662" y="323"/>
                      <a:pt x="657" y="316"/>
                      <a:pt x="660" y="314"/>
                    </a:cubicBezTo>
                    <a:cubicBezTo>
                      <a:pt x="663" y="312"/>
                      <a:pt x="677" y="315"/>
                      <a:pt x="684" y="311"/>
                    </a:cubicBezTo>
                    <a:cubicBezTo>
                      <a:pt x="691" y="307"/>
                      <a:pt x="699" y="295"/>
                      <a:pt x="703" y="290"/>
                    </a:cubicBezTo>
                    <a:cubicBezTo>
                      <a:pt x="707" y="285"/>
                      <a:pt x="705" y="283"/>
                      <a:pt x="709" y="281"/>
                    </a:cubicBezTo>
                    <a:cubicBezTo>
                      <a:pt x="713" y="279"/>
                      <a:pt x="726" y="276"/>
                      <a:pt x="729" y="279"/>
                    </a:cubicBezTo>
                    <a:cubicBezTo>
                      <a:pt x="732" y="282"/>
                      <a:pt x="729" y="290"/>
                      <a:pt x="727" y="296"/>
                    </a:cubicBezTo>
                    <a:cubicBezTo>
                      <a:pt x="725" y="302"/>
                      <a:pt x="716" y="316"/>
                      <a:pt x="718" y="317"/>
                    </a:cubicBezTo>
                    <a:cubicBezTo>
                      <a:pt x="720" y="318"/>
                      <a:pt x="736" y="308"/>
                      <a:pt x="741" y="305"/>
                    </a:cubicBezTo>
                    <a:cubicBezTo>
                      <a:pt x="746" y="302"/>
                      <a:pt x="744" y="297"/>
                      <a:pt x="747" y="296"/>
                    </a:cubicBezTo>
                    <a:cubicBezTo>
                      <a:pt x="750" y="295"/>
                      <a:pt x="756" y="297"/>
                      <a:pt x="760" y="296"/>
                    </a:cubicBezTo>
                    <a:cubicBezTo>
                      <a:pt x="764" y="295"/>
                      <a:pt x="766" y="291"/>
                      <a:pt x="769" y="288"/>
                    </a:cubicBezTo>
                    <a:cubicBezTo>
                      <a:pt x="772" y="285"/>
                      <a:pt x="776" y="279"/>
                      <a:pt x="780" y="275"/>
                    </a:cubicBezTo>
                    <a:cubicBezTo>
                      <a:pt x="784" y="271"/>
                      <a:pt x="790" y="266"/>
                      <a:pt x="795" y="264"/>
                    </a:cubicBezTo>
                    <a:cubicBezTo>
                      <a:pt x="800" y="262"/>
                      <a:pt x="806" y="266"/>
                      <a:pt x="810" y="264"/>
                    </a:cubicBezTo>
                    <a:cubicBezTo>
                      <a:pt x="814" y="262"/>
                      <a:pt x="813" y="257"/>
                      <a:pt x="817" y="255"/>
                    </a:cubicBezTo>
                    <a:cubicBezTo>
                      <a:pt x="821" y="253"/>
                      <a:pt x="830" y="254"/>
                      <a:pt x="834" y="251"/>
                    </a:cubicBezTo>
                    <a:cubicBezTo>
                      <a:pt x="838" y="248"/>
                      <a:pt x="837" y="238"/>
                      <a:pt x="841" y="236"/>
                    </a:cubicBezTo>
                    <a:cubicBezTo>
                      <a:pt x="845" y="234"/>
                      <a:pt x="854" y="238"/>
                      <a:pt x="858" y="236"/>
                    </a:cubicBezTo>
                    <a:cubicBezTo>
                      <a:pt x="862" y="234"/>
                      <a:pt x="863" y="231"/>
                      <a:pt x="864" y="227"/>
                    </a:cubicBezTo>
                    <a:cubicBezTo>
                      <a:pt x="865" y="223"/>
                      <a:pt x="863" y="215"/>
                      <a:pt x="864" y="210"/>
                    </a:cubicBezTo>
                    <a:cubicBezTo>
                      <a:pt x="865" y="205"/>
                      <a:pt x="866" y="199"/>
                      <a:pt x="868" y="197"/>
                    </a:cubicBezTo>
                    <a:cubicBezTo>
                      <a:pt x="870" y="195"/>
                      <a:pt x="875" y="195"/>
                      <a:pt x="879" y="195"/>
                    </a:cubicBezTo>
                    <a:cubicBezTo>
                      <a:pt x="883" y="195"/>
                      <a:pt x="890" y="199"/>
                      <a:pt x="895" y="195"/>
                    </a:cubicBezTo>
                    <a:cubicBezTo>
                      <a:pt x="900" y="191"/>
                      <a:pt x="906" y="178"/>
                      <a:pt x="909" y="171"/>
                    </a:cubicBezTo>
                    <a:cubicBezTo>
                      <a:pt x="912" y="164"/>
                      <a:pt x="913" y="160"/>
                      <a:pt x="915" y="153"/>
                    </a:cubicBezTo>
                    <a:cubicBezTo>
                      <a:pt x="917" y="146"/>
                      <a:pt x="926" y="130"/>
                      <a:pt x="922" y="128"/>
                    </a:cubicBezTo>
                    <a:cubicBezTo>
                      <a:pt x="918" y="126"/>
                      <a:pt x="900" y="136"/>
                      <a:pt x="892" y="140"/>
                    </a:cubicBezTo>
                    <a:cubicBezTo>
                      <a:pt x="884" y="144"/>
                      <a:pt x="877" y="152"/>
                      <a:pt x="871" y="150"/>
                    </a:cubicBezTo>
                    <a:cubicBezTo>
                      <a:pt x="865" y="148"/>
                      <a:pt x="861" y="134"/>
                      <a:pt x="858" y="128"/>
                    </a:cubicBezTo>
                    <a:cubicBezTo>
                      <a:pt x="855" y="122"/>
                      <a:pt x="857" y="116"/>
                      <a:pt x="852" y="113"/>
                    </a:cubicBezTo>
                    <a:cubicBezTo>
                      <a:pt x="847" y="110"/>
                      <a:pt x="834" y="112"/>
                      <a:pt x="828" y="107"/>
                    </a:cubicBezTo>
                    <a:cubicBezTo>
                      <a:pt x="822" y="102"/>
                      <a:pt x="818" y="91"/>
                      <a:pt x="814" y="83"/>
                    </a:cubicBezTo>
                    <a:cubicBezTo>
                      <a:pt x="810" y="75"/>
                      <a:pt x="811" y="67"/>
                      <a:pt x="807" y="59"/>
                    </a:cubicBezTo>
                    <a:cubicBezTo>
                      <a:pt x="803" y="51"/>
                      <a:pt x="796" y="43"/>
                      <a:pt x="792" y="35"/>
                    </a:cubicBezTo>
                    <a:cubicBezTo>
                      <a:pt x="788" y="27"/>
                      <a:pt x="790" y="17"/>
                      <a:pt x="783" y="11"/>
                    </a:cubicBezTo>
                    <a:cubicBezTo>
                      <a:pt x="776" y="5"/>
                      <a:pt x="761" y="0"/>
                      <a:pt x="747" y="0"/>
                    </a:cubicBezTo>
                    <a:cubicBezTo>
                      <a:pt x="733" y="0"/>
                      <a:pt x="706" y="7"/>
                      <a:pt x="700" y="14"/>
                    </a:cubicBezTo>
                    <a:cubicBezTo>
                      <a:pt x="694" y="21"/>
                      <a:pt x="708" y="36"/>
                      <a:pt x="708" y="45"/>
                    </a:cubicBezTo>
                    <a:cubicBezTo>
                      <a:pt x="708" y="54"/>
                      <a:pt x="702" y="61"/>
                      <a:pt x="700" y="66"/>
                    </a:cubicBezTo>
                    <a:cubicBezTo>
                      <a:pt x="698" y="71"/>
                      <a:pt x="695" y="71"/>
                      <a:pt x="694" y="74"/>
                    </a:cubicBezTo>
                    <a:cubicBezTo>
                      <a:pt x="693" y="77"/>
                      <a:pt x="694" y="83"/>
                      <a:pt x="691" y="87"/>
                    </a:cubicBezTo>
                    <a:cubicBezTo>
                      <a:pt x="688" y="91"/>
                      <a:pt x="685" y="96"/>
                      <a:pt x="679" y="98"/>
                    </a:cubicBezTo>
                    <a:cubicBezTo>
                      <a:pt x="673" y="100"/>
                      <a:pt x="661" y="100"/>
                      <a:pt x="655" y="101"/>
                    </a:cubicBezTo>
                    <a:cubicBezTo>
                      <a:pt x="649" y="102"/>
                      <a:pt x="643" y="97"/>
                      <a:pt x="640" y="99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endParaRPr lang="en-CA" sz="1837"/>
              </a:p>
            </p:txBody>
          </p:sp>
          <p:sp>
            <p:nvSpPr>
              <p:cNvPr id="142" name="Freeform 2024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gray">
              <a:xfrm>
                <a:off x="4268183" y="2244987"/>
                <a:ext cx="743463" cy="343386"/>
              </a:xfrm>
              <a:custGeom>
                <a:avLst/>
                <a:gdLst>
                  <a:gd name="T0" fmla="*/ 4 w 472"/>
                  <a:gd name="T1" fmla="*/ 66 h 218"/>
                  <a:gd name="T2" fmla="*/ 7 w 472"/>
                  <a:gd name="T3" fmla="*/ 78 h 218"/>
                  <a:gd name="T4" fmla="*/ 28 w 472"/>
                  <a:gd name="T5" fmla="*/ 81 h 218"/>
                  <a:gd name="T6" fmla="*/ 45 w 472"/>
                  <a:gd name="T7" fmla="*/ 113 h 218"/>
                  <a:gd name="T8" fmla="*/ 43 w 472"/>
                  <a:gd name="T9" fmla="*/ 123 h 218"/>
                  <a:gd name="T10" fmla="*/ 40 w 472"/>
                  <a:gd name="T11" fmla="*/ 141 h 218"/>
                  <a:gd name="T12" fmla="*/ 57 w 472"/>
                  <a:gd name="T13" fmla="*/ 147 h 218"/>
                  <a:gd name="T14" fmla="*/ 88 w 472"/>
                  <a:gd name="T15" fmla="*/ 149 h 218"/>
                  <a:gd name="T16" fmla="*/ 103 w 472"/>
                  <a:gd name="T17" fmla="*/ 161 h 218"/>
                  <a:gd name="T18" fmla="*/ 118 w 472"/>
                  <a:gd name="T19" fmla="*/ 185 h 218"/>
                  <a:gd name="T20" fmla="*/ 133 w 472"/>
                  <a:gd name="T21" fmla="*/ 197 h 218"/>
                  <a:gd name="T22" fmla="*/ 156 w 472"/>
                  <a:gd name="T23" fmla="*/ 197 h 218"/>
                  <a:gd name="T24" fmla="*/ 199 w 472"/>
                  <a:gd name="T25" fmla="*/ 197 h 218"/>
                  <a:gd name="T26" fmla="*/ 238 w 472"/>
                  <a:gd name="T27" fmla="*/ 215 h 218"/>
                  <a:gd name="T28" fmla="*/ 252 w 472"/>
                  <a:gd name="T29" fmla="*/ 213 h 218"/>
                  <a:gd name="T30" fmla="*/ 271 w 472"/>
                  <a:gd name="T31" fmla="*/ 204 h 218"/>
                  <a:gd name="T32" fmla="*/ 282 w 472"/>
                  <a:gd name="T33" fmla="*/ 200 h 218"/>
                  <a:gd name="T34" fmla="*/ 297 w 472"/>
                  <a:gd name="T35" fmla="*/ 200 h 218"/>
                  <a:gd name="T36" fmla="*/ 322 w 472"/>
                  <a:gd name="T37" fmla="*/ 195 h 218"/>
                  <a:gd name="T38" fmla="*/ 342 w 472"/>
                  <a:gd name="T39" fmla="*/ 183 h 218"/>
                  <a:gd name="T40" fmla="*/ 349 w 472"/>
                  <a:gd name="T41" fmla="*/ 168 h 218"/>
                  <a:gd name="T42" fmla="*/ 349 w 472"/>
                  <a:gd name="T43" fmla="*/ 150 h 218"/>
                  <a:gd name="T44" fmla="*/ 354 w 472"/>
                  <a:gd name="T45" fmla="*/ 141 h 218"/>
                  <a:gd name="T46" fmla="*/ 385 w 472"/>
                  <a:gd name="T47" fmla="*/ 153 h 218"/>
                  <a:gd name="T48" fmla="*/ 393 w 472"/>
                  <a:gd name="T49" fmla="*/ 144 h 218"/>
                  <a:gd name="T50" fmla="*/ 400 w 472"/>
                  <a:gd name="T51" fmla="*/ 135 h 218"/>
                  <a:gd name="T52" fmla="*/ 417 w 472"/>
                  <a:gd name="T53" fmla="*/ 131 h 218"/>
                  <a:gd name="T54" fmla="*/ 430 w 472"/>
                  <a:gd name="T55" fmla="*/ 113 h 218"/>
                  <a:gd name="T56" fmla="*/ 469 w 472"/>
                  <a:gd name="T57" fmla="*/ 110 h 218"/>
                  <a:gd name="T58" fmla="*/ 451 w 472"/>
                  <a:gd name="T59" fmla="*/ 81 h 218"/>
                  <a:gd name="T60" fmla="*/ 436 w 472"/>
                  <a:gd name="T61" fmla="*/ 90 h 218"/>
                  <a:gd name="T62" fmla="*/ 420 w 472"/>
                  <a:gd name="T63" fmla="*/ 83 h 218"/>
                  <a:gd name="T64" fmla="*/ 412 w 472"/>
                  <a:gd name="T65" fmla="*/ 92 h 218"/>
                  <a:gd name="T66" fmla="*/ 415 w 472"/>
                  <a:gd name="T67" fmla="*/ 78 h 218"/>
                  <a:gd name="T68" fmla="*/ 408 w 472"/>
                  <a:gd name="T69" fmla="*/ 66 h 218"/>
                  <a:gd name="T70" fmla="*/ 418 w 472"/>
                  <a:gd name="T71" fmla="*/ 47 h 218"/>
                  <a:gd name="T72" fmla="*/ 403 w 472"/>
                  <a:gd name="T73" fmla="*/ 47 h 218"/>
                  <a:gd name="T74" fmla="*/ 391 w 472"/>
                  <a:gd name="T75" fmla="*/ 44 h 218"/>
                  <a:gd name="T76" fmla="*/ 352 w 472"/>
                  <a:gd name="T77" fmla="*/ 65 h 218"/>
                  <a:gd name="T78" fmla="*/ 334 w 472"/>
                  <a:gd name="T79" fmla="*/ 66 h 218"/>
                  <a:gd name="T80" fmla="*/ 316 w 472"/>
                  <a:gd name="T81" fmla="*/ 69 h 218"/>
                  <a:gd name="T82" fmla="*/ 303 w 472"/>
                  <a:gd name="T83" fmla="*/ 66 h 218"/>
                  <a:gd name="T84" fmla="*/ 294 w 472"/>
                  <a:gd name="T85" fmla="*/ 56 h 218"/>
                  <a:gd name="T86" fmla="*/ 286 w 472"/>
                  <a:gd name="T87" fmla="*/ 44 h 218"/>
                  <a:gd name="T88" fmla="*/ 267 w 472"/>
                  <a:gd name="T89" fmla="*/ 38 h 218"/>
                  <a:gd name="T90" fmla="*/ 226 w 472"/>
                  <a:gd name="T91" fmla="*/ 41 h 218"/>
                  <a:gd name="T92" fmla="*/ 207 w 472"/>
                  <a:gd name="T93" fmla="*/ 17 h 218"/>
                  <a:gd name="T94" fmla="*/ 162 w 472"/>
                  <a:gd name="T95" fmla="*/ 3 h 218"/>
                  <a:gd name="T96" fmla="*/ 148 w 472"/>
                  <a:gd name="T97" fmla="*/ 35 h 218"/>
                  <a:gd name="T98" fmla="*/ 147 w 472"/>
                  <a:gd name="T99" fmla="*/ 48 h 218"/>
                  <a:gd name="T100" fmla="*/ 142 w 472"/>
                  <a:gd name="T101" fmla="*/ 48 h 218"/>
                  <a:gd name="T102" fmla="*/ 136 w 472"/>
                  <a:gd name="T103" fmla="*/ 56 h 218"/>
                  <a:gd name="T104" fmla="*/ 112 w 472"/>
                  <a:gd name="T105" fmla="*/ 53 h 218"/>
                  <a:gd name="T106" fmla="*/ 100 w 472"/>
                  <a:gd name="T107" fmla="*/ 47 h 218"/>
                  <a:gd name="T108" fmla="*/ 85 w 472"/>
                  <a:gd name="T109" fmla="*/ 36 h 218"/>
                  <a:gd name="T110" fmla="*/ 73 w 472"/>
                  <a:gd name="T111" fmla="*/ 30 h 218"/>
                  <a:gd name="T112" fmla="*/ 55 w 472"/>
                  <a:gd name="T113" fmla="*/ 29 h 218"/>
                  <a:gd name="T114" fmla="*/ 42 w 472"/>
                  <a:gd name="T115" fmla="*/ 37 h 218"/>
                  <a:gd name="T116" fmla="*/ 33 w 472"/>
                  <a:gd name="T117" fmla="*/ 47 h 218"/>
                  <a:gd name="T118" fmla="*/ 16 w 472"/>
                  <a:gd name="T119" fmla="*/ 54 h 218"/>
                  <a:gd name="T120" fmla="*/ 4 w 472"/>
                  <a:gd name="T121" fmla="*/ 66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72" h="218">
                    <a:moveTo>
                      <a:pt x="4" y="66"/>
                    </a:moveTo>
                    <a:cubicBezTo>
                      <a:pt x="0" y="71"/>
                      <a:pt x="3" y="76"/>
                      <a:pt x="7" y="78"/>
                    </a:cubicBezTo>
                    <a:cubicBezTo>
                      <a:pt x="11" y="80"/>
                      <a:pt x="22" y="75"/>
                      <a:pt x="28" y="81"/>
                    </a:cubicBezTo>
                    <a:cubicBezTo>
                      <a:pt x="34" y="87"/>
                      <a:pt x="43" y="106"/>
                      <a:pt x="45" y="113"/>
                    </a:cubicBezTo>
                    <a:cubicBezTo>
                      <a:pt x="47" y="120"/>
                      <a:pt x="44" y="118"/>
                      <a:pt x="43" y="123"/>
                    </a:cubicBezTo>
                    <a:cubicBezTo>
                      <a:pt x="42" y="128"/>
                      <a:pt x="38" y="137"/>
                      <a:pt x="40" y="141"/>
                    </a:cubicBezTo>
                    <a:cubicBezTo>
                      <a:pt x="42" y="145"/>
                      <a:pt x="49" y="146"/>
                      <a:pt x="57" y="147"/>
                    </a:cubicBezTo>
                    <a:cubicBezTo>
                      <a:pt x="65" y="148"/>
                      <a:pt x="80" y="147"/>
                      <a:pt x="88" y="149"/>
                    </a:cubicBezTo>
                    <a:cubicBezTo>
                      <a:pt x="96" y="151"/>
                      <a:pt x="98" y="155"/>
                      <a:pt x="103" y="161"/>
                    </a:cubicBezTo>
                    <a:cubicBezTo>
                      <a:pt x="108" y="167"/>
                      <a:pt x="113" y="179"/>
                      <a:pt x="118" y="185"/>
                    </a:cubicBezTo>
                    <a:cubicBezTo>
                      <a:pt x="123" y="191"/>
                      <a:pt x="127" y="195"/>
                      <a:pt x="133" y="197"/>
                    </a:cubicBezTo>
                    <a:cubicBezTo>
                      <a:pt x="139" y="199"/>
                      <a:pt x="145" y="197"/>
                      <a:pt x="156" y="197"/>
                    </a:cubicBezTo>
                    <a:cubicBezTo>
                      <a:pt x="167" y="197"/>
                      <a:pt x="185" y="194"/>
                      <a:pt x="199" y="197"/>
                    </a:cubicBezTo>
                    <a:cubicBezTo>
                      <a:pt x="213" y="200"/>
                      <a:pt x="229" y="212"/>
                      <a:pt x="238" y="215"/>
                    </a:cubicBezTo>
                    <a:cubicBezTo>
                      <a:pt x="247" y="218"/>
                      <a:pt x="247" y="215"/>
                      <a:pt x="252" y="213"/>
                    </a:cubicBezTo>
                    <a:cubicBezTo>
                      <a:pt x="257" y="211"/>
                      <a:pt x="266" y="206"/>
                      <a:pt x="271" y="204"/>
                    </a:cubicBezTo>
                    <a:cubicBezTo>
                      <a:pt x="276" y="202"/>
                      <a:pt x="278" y="201"/>
                      <a:pt x="282" y="200"/>
                    </a:cubicBezTo>
                    <a:cubicBezTo>
                      <a:pt x="286" y="199"/>
                      <a:pt x="290" y="201"/>
                      <a:pt x="297" y="200"/>
                    </a:cubicBezTo>
                    <a:cubicBezTo>
                      <a:pt x="304" y="199"/>
                      <a:pt x="315" y="198"/>
                      <a:pt x="322" y="195"/>
                    </a:cubicBezTo>
                    <a:cubicBezTo>
                      <a:pt x="329" y="192"/>
                      <a:pt x="338" y="187"/>
                      <a:pt x="342" y="183"/>
                    </a:cubicBezTo>
                    <a:cubicBezTo>
                      <a:pt x="346" y="179"/>
                      <a:pt x="348" y="173"/>
                      <a:pt x="349" y="168"/>
                    </a:cubicBezTo>
                    <a:cubicBezTo>
                      <a:pt x="350" y="163"/>
                      <a:pt x="348" y="154"/>
                      <a:pt x="349" y="150"/>
                    </a:cubicBezTo>
                    <a:cubicBezTo>
                      <a:pt x="350" y="146"/>
                      <a:pt x="348" y="140"/>
                      <a:pt x="354" y="141"/>
                    </a:cubicBezTo>
                    <a:cubicBezTo>
                      <a:pt x="360" y="142"/>
                      <a:pt x="379" y="153"/>
                      <a:pt x="385" y="153"/>
                    </a:cubicBezTo>
                    <a:cubicBezTo>
                      <a:pt x="391" y="153"/>
                      <a:pt x="391" y="147"/>
                      <a:pt x="393" y="144"/>
                    </a:cubicBezTo>
                    <a:cubicBezTo>
                      <a:pt x="395" y="141"/>
                      <a:pt x="396" y="137"/>
                      <a:pt x="400" y="135"/>
                    </a:cubicBezTo>
                    <a:cubicBezTo>
                      <a:pt x="404" y="133"/>
                      <a:pt x="412" y="135"/>
                      <a:pt x="417" y="131"/>
                    </a:cubicBezTo>
                    <a:cubicBezTo>
                      <a:pt x="422" y="127"/>
                      <a:pt x="421" y="116"/>
                      <a:pt x="430" y="113"/>
                    </a:cubicBezTo>
                    <a:cubicBezTo>
                      <a:pt x="439" y="110"/>
                      <a:pt x="466" y="115"/>
                      <a:pt x="469" y="110"/>
                    </a:cubicBezTo>
                    <a:cubicBezTo>
                      <a:pt x="472" y="105"/>
                      <a:pt x="456" y="84"/>
                      <a:pt x="451" y="81"/>
                    </a:cubicBezTo>
                    <a:cubicBezTo>
                      <a:pt x="446" y="78"/>
                      <a:pt x="441" y="90"/>
                      <a:pt x="436" y="90"/>
                    </a:cubicBezTo>
                    <a:cubicBezTo>
                      <a:pt x="431" y="90"/>
                      <a:pt x="424" y="83"/>
                      <a:pt x="420" y="83"/>
                    </a:cubicBezTo>
                    <a:cubicBezTo>
                      <a:pt x="416" y="83"/>
                      <a:pt x="413" y="93"/>
                      <a:pt x="412" y="92"/>
                    </a:cubicBezTo>
                    <a:cubicBezTo>
                      <a:pt x="411" y="91"/>
                      <a:pt x="416" y="82"/>
                      <a:pt x="415" y="78"/>
                    </a:cubicBezTo>
                    <a:cubicBezTo>
                      <a:pt x="414" y="74"/>
                      <a:pt x="408" y="71"/>
                      <a:pt x="408" y="66"/>
                    </a:cubicBezTo>
                    <a:cubicBezTo>
                      <a:pt x="408" y="61"/>
                      <a:pt x="419" y="50"/>
                      <a:pt x="418" y="47"/>
                    </a:cubicBezTo>
                    <a:cubicBezTo>
                      <a:pt x="417" y="44"/>
                      <a:pt x="407" y="47"/>
                      <a:pt x="403" y="47"/>
                    </a:cubicBezTo>
                    <a:cubicBezTo>
                      <a:pt x="399" y="47"/>
                      <a:pt x="399" y="41"/>
                      <a:pt x="391" y="44"/>
                    </a:cubicBezTo>
                    <a:cubicBezTo>
                      <a:pt x="383" y="47"/>
                      <a:pt x="361" y="61"/>
                      <a:pt x="352" y="65"/>
                    </a:cubicBezTo>
                    <a:cubicBezTo>
                      <a:pt x="343" y="69"/>
                      <a:pt x="340" y="65"/>
                      <a:pt x="334" y="66"/>
                    </a:cubicBezTo>
                    <a:cubicBezTo>
                      <a:pt x="328" y="67"/>
                      <a:pt x="321" y="69"/>
                      <a:pt x="316" y="69"/>
                    </a:cubicBezTo>
                    <a:cubicBezTo>
                      <a:pt x="311" y="69"/>
                      <a:pt x="307" y="68"/>
                      <a:pt x="303" y="66"/>
                    </a:cubicBezTo>
                    <a:cubicBezTo>
                      <a:pt x="299" y="64"/>
                      <a:pt x="297" y="60"/>
                      <a:pt x="294" y="56"/>
                    </a:cubicBezTo>
                    <a:cubicBezTo>
                      <a:pt x="291" y="52"/>
                      <a:pt x="290" y="47"/>
                      <a:pt x="286" y="44"/>
                    </a:cubicBezTo>
                    <a:cubicBezTo>
                      <a:pt x="282" y="41"/>
                      <a:pt x="277" y="38"/>
                      <a:pt x="267" y="38"/>
                    </a:cubicBezTo>
                    <a:cubicBezTo>
                      <a:pt x="257" y="38"/>
                      <a:pt x="236" y="44"/>
                      <a:pt x="226" y="41"/>
                    </a:cubicBezTo>
                    <a:cubicBezTo>
                      <a:pt x="216" y="38"/>
                      <a:pt x="218" y="23"/>
                      <a:pt x="207" y="17"/>
                    </a:cubicBezTo>
                    <a:cubicBezTo>
                      <a:pt x="196" y="11"/>
                      <a:pt x="172" y="0"/>
                      <a:pt x="162" y="3"/>
                    </a:cubicBezTo>
                    <a:cubicBezTo>
                      <a:pt x="152" y="6"/>
                      <a:pt x="150" y="28"/>
                      <a:pt x="148" y="35"/>
                    </a:cubicBezTo>
                    <a:cubicBezTo>
                      <a:pt x="146" y="42"/>
                      <a:pt x="148" y="46"/>
                      <a:pt x="147" y="48"/>
                    </a:cubicBezTo>
                    <a:cubicBezTo>
                      <a:pt x="146" y="50"/>
                      <a:pt x="144" y="47"/>
                      <a:pt x="142" y="48"/>
                    </a:cubicBezTo>
                    <a:cubicBezTo>
                      <a:pt x="140" y="49"/>
                      <a:pt x="141" y="55"/>
                      <a:pt x="136" y="56"/>
                    </a:cubicBezTo>
                    <a:cubicBezTo>
                      <a:pt x="131" y="57"/>
                      <a:pt x="118" y="54"/>
                      <a:pt x="112" y="53"/>
                    </a:cubicBezTo>
                    <a:cubicBezTo>
                      <a:pt x="106" y="52"/>
                      <a:pt x="104" y="50"/>
                      <a:pt x="100" y="47"/>
                    </a:cubicBezTo>
                    <a:cubicBezTo>
                      <a:pt x="96" y="44"/>
                      <a:pt x="89" y="39"/>
                      <a:pt x="85" y="36"/>
                    </a:cubicBezTo>
                    <a:cubicBezTo>
                      <a:pt x="81" y="33"/>
                      <a:pt x="78" y="31"/>
                      <a:pt x="73" y="30"/>
                    </a:cubicBezTo>
                    <a:cubicBezTo>
                      <a:pt x="68" y="29"/>
                      <a:pt x="60" y="28"/>
                      <a:pt x="55" y="29"/>
                    </a:cubicBezTo>
                    <a:cubicBezTo>
                      <a:pt x="50" y="30"/>
                      <a:pt x="46" y="34"/>
                      <a:pt x="42" y="37"/>
                    </a:cubicBezTo>
                    <a:cubicBezTo>
                      <a:pt x="38" y="40"/>
                      <a:pt x="37" y="44"/>
                      <a:pt x="33" y="47"/>
                    </a:cubicBezTo>
                    <a:cubicBezTo>
                      <a:pt x="29" y="50"/>
                      <a:pt x="21" y="51"/>
                      <a:pt x="16" y="54"/>
                    </a:cubicBezTo>
                    <a:cubicBezTo>
                      <a:pt x="11" y="57"/>
                      <a:pt x="6" y="64"/>
                      <a:pt x="4" y="66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endParaRPr lang="en-CA" sz="1837"/>
              </a:p>
            </p:txBody>
          </p:sp>
          <p:sp>
            <p:nvSpPr>
              <p:cNvPr id="143" name="Freeform 2025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gray">
              <a:xfrm>
                <a:off x="4258465" y="3006267"/>
                <a:ext cx="105284" cy="134439"/>
              </a:xfrm>
              <a:custGeom>
                <a:avLst/>
                <a:gdLst>
                  <a:gd name="T0" fmla="*/ 39 w 65"/>
                  <a:gd name="T1" fmla="*/ 79 h 83"/>
                  <a:gd name="T2" fmla="*/ 50 w 65"/>
                  <a:gd name="T3" fmla="*/ 49 h 83"/>
                  <a:gd name="T4" fmla="*/ 65 w 65"/>
                  <a:gd name="T5" fmla="*/ 41 h 83"/>
                  <a:gd name="T6" fmla="*/ 56 w 65"/>
                  <a:gd name="T7" fmla="*/ 28 h 83"/>
                  <a:gd name="T8" fmla="*/ 27 w 65"/>
                  <a:gd name="T9" fmla="*/ 23 h 83"/>
                  <a:gd name="T10" fmla="*/ 19 w 65"/>
                  <a:gd name="T11" fmla="*/ 3 h 83"/>
                  <a:gd name="T12" fmla="*/ 5 w 65"/>
                  <a:gd name="T13" fmla="*/ 6 h 83"/>
                  <a:gd name="T14" fmla="*/ 15 w 65"/>
                  <a:gd name="T15" fmla="*/ 18 h 83"/>
                  <a:gd name="T16" fmla="*/ 4 w 65"/>
                  <a:gd name="T17" fmla="*/ 35 h 83"/>
                  <a:gd name="T18" fmla="*/ 15 w 65"/>
                  <a:gd name="T19" fmla="*/ 40 h 83"/>
                  <a:gd name="T20" fmla="*/ 20 w 65"/>
                  <a:gd name="T21" fmla="*/ 73 h 83"/>
                  <a:gd name="T22" fmla="*/ 24 w 65"/>
                  <a:gd name="T23" fmla="*/ 81 h 83"/>
                  <a:gd name="T24" fmla="*/ 36 w 65"/>
                  <a:gd name="T25" fmla="*/ 75 h 83"/>
                  <a:gd name="T26" fmla="*/ 33 w 65"/>
                  <a:gd name="T27" fmla="*/ 79 h 83"/>
                  <a:gd name="T28" fmla="*/ 39 w 65"/>
                  <a:gd name="T29" fmla="*/ 7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" h="83">
                    <a:moveTo>
                      <a:pt x="39" y="79"/>
                    </a:moveTo>
                    <a:cubicBezTo>
                      <a:pt x="42" y="37"/>
                      <a:pt x="35" y="61"/>
                      <a:pt x="50" y="49"/>
                    </a:cubicBezTo>
                    <a:cubicBezTo>
                      <a:pt x="53" y="41"/>
                      <a:pt x="58" y="44"/>
                      <a:pt x="65" y="41"/>
                    </a:cubicBezTo>
                    <a:cubicBezTo>
                      <a:pt x="64" y="33"/>
                      <a:pt x="65" y="29"/>
                      <a:pt x="56" y="28"/>
                    </a:cubicBezTo>
                    <a:cubicBezTo>
                      <a:pt x="47" y="24"/>
                      <a:pt x="39" y="24"/>
                      <a:pt x="27" y="23"/>
                    </a:cubicBezTo>
                    <a:cubicBezTo>
                      <a:pt x="20" y="20"/>
                      <a:pt x="23" y="6"/>
                      <a:pt x="19" y="3"/>
                    </a:cubicBezTo>
                    <a:cubicBezTo>
                      <a:pt x="15" y="0"/>
                      <a:pt x="6" y="4"/>
                      <a:pt x="5" y="6"/>
                    </a:cubicBezTo>
                    <a:cubicBezTo>
                      <a:pt x="0" y="13"/>
                      <a:pt x="8" y="17"/>
                      <a:pt x="15" y="18"/>
                    </a:cubicBezTo>
                    <a:cubicBezTo>
                      <a:pt x="13" y="30"/>
                      <a:pt x="14" y="29"/>
                      <a:pt x="4" y="35"/>
                    </a:cubicBezTo>
                    <a:cubicBezTo>
                      <a:pt x="7" y="37"/>
                      <a:pt x="14" y="36"/>
                      <a:pt x="15" y="40"/>
                    </a:cubicBezTo>
                    <a:cubicBezTo>
                      <a:pt x="19" y="51"/>
                      <a:pt x="15" y="63"/>
                      <a:pt x="20" y="73"/>
                    </a:cubicBezTo>
                    <a:cubicBezTo>
                      <a:pt x="20" y="77"/>
                      <a:pt x="21" y="79"/>
                      <a:pt x="24" y="81"/>
                    </a:cubicBezTo>
                    <a:cubicBezTo>
                      <a:pt x="25" y="83"/>
                      <a:pt x="34" y="75"/>
                      <a:pt x="36" y="75"/>
                    </a:cubicBezTo>
                    <a:cubicBezTo>
                      <a:pt x="37" y="75"/>
                      <a:pt x="33" y="78"/>
                      <a:pt x="33" y="79"/>
                    </a:cubicBezTo>
                    <a:cubicBezTo>
                      <a:pt x="33" y="80"/>
                      <a:pt x="38" y="79"/>
                      <a:pt x="39" y="79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endParaRPr lang="en-CA" sz="1837"/>
              </a:p>
            </p:txBody>
          </p:sp>
          <p:sp>
            <p:nvSpPr>
              <p:cNvPr id="144" name="Freeform 2026"/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gray">
              <a:xfrm>
                <a:off x="4290860" y="2960915"/>
                <a:ext cx="72889" cy="45353"/>
              </a:xfrm>
              <a:custGeom>
                <a:avLst/>
                <a:gdLst>
                  <a:gd name="T0" fmla="*/ 4 w 47"/>
                  <a:gd name="T1" fmla="*/ 26 h 29"/>
                  <a:gd name="T2" fmla="*/ 28 w 47"/>
                  <a:gd name="T3" fmla="*/ 26 h 29"/>
                  <a:gd name="T4" fmla="*/ 43 w 47"/>
                  <a:gd name="T5" fmla="*/ 26 h 29"/>
                  <a:gd name="T6" fmla="*/ 46 w 47"/>
                  <a:gd name="T7" fmla="*/ 16 h 29"/>
                  <a:gd name="T8" fmla="*/ 38 w 47"/>
                  <a:gd name="T9" fmla="*/ 16 h 29"/>
                  <a:gd name="T10" fmla="*/ 29 w 47"/>
                  <a:gd name="T11" fmla="*/ 2 h 29"/>
                  <a:gd name="T12" fmla="*/ 16 w 47"/>
                  <a:gd name="T13" fmla="*/ 2 h 29"/>
                  <a:gd name="T14" fmla="*/ 2 w 47"/>
                  <a:gd name="T15" fmla="*/ 10 h 29"/>
                  <a:gd name="T16" fmla="*/ 4 w 47"/>
                  <a:gd name="T17" fmla="*/ 2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29">
                    <a:moveTo>
                      <a:pt x="4" y="26"/>
                    </a:moveTo>
                    <a:cubicBezTo>
                      <a:pt x="9" y="29"/>
                      <a:pt x="22" y="26"/>
                      <a:pt x="28" y="26"/>
                    </a:cubicBezTo>
                    <a:cubicBezTo>
                      <a:pt x="34" y="26"/>
                      <a:pt x="40" y="28"/>
                      <a:pt x="43" y="26"/>
                    </a:cubicBezTo>
                    <a:cubicBezTo>
                      <a:pt x="46" y="24"/>
                      <a:pt x="47" y="18"/>
                      <a:pt x="46" y="16"/>
                    </a:cubicBezTo>
                    <a:cubicBezTo>
                      <a:pt x="45" y="14"/>
                      <a:pt x="41" y="18"/>
                      <a:pt x="38" y="16"/>
                    </a:cubicBezTo>
                    <a:cubicBezTo>
                      <a:pt x="35" y="14"/>
                      <a:pt x="33" y="4"/>
                      <a:pt x="29" y="2"/>
                    </a:cubicBezTo>
                    <a:cubicBezTo>
                      <a:pt x="25" y="0"/>
                      <a:pt x="20" y="1"/>
                      <a:pt x="16" y="2"/>
                    </a:cubicBezTo>
                    <a:cubicBezTo>
                      <a:pt x="12" y="3"/>
                      <a:pt x="4" y="6"/>
                      <a:pt x="2" y="10"/>
                    </a:cubicBezTo>
                    <a:cubicBezTo>
                      <a:pt x="0" y="14"/>
                      <a:pt x="4" y="23"/>
                      <a:pt x="4" y="26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endParaRPr lang="en-CA" sz="1837"/>
              </a:p>
            </p:txBody>
          </p:sp>
          <p:sp>
            <p:nvSpPr>
              <p:cNvPr id="145" name="Freeform 2027"/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gray">
              <a:xfrm>
                <a:off x="4358889" y="2967394"/>
                <a:ext cx="195990" cy="315851"/>
              </a:xfrm>
              <a:custGeom>
                <a:avLst/>
                <a:gdLst>
                  <a:gd name="T0" fmla="*/ 2 w 124"/>
                  <a:gd name="T1" fmla="*/ 106 h 201"/>
                  <a:gd name="T2" fmla="*/ 6 w 124"/>
                  <a:gd name="T3" fmla="*/ 117 h 201"/>
                  <a:gd name="T4" fmla="*/ 24 w 124"/>
                  <a:gd name="T5" fmla="*/ 141 h 201"/>
                  <a:gd name="T6" fmla="*/ 33 w 124"/>
                  <a:gd name="T7" fmla="*/ 153 h 201"/>
                  <a:gd name="T8" fmla="*/ 36 w 124"/>
                  <a:gd name="T9" fmla="*/ 192 h 201"/>
                  <a:gd name="T10" fmla="*/ 65 w 124"/>
                  <a:gd name="T11" fmla="*/ 183 h 201"/>
                  <a:gd name="T12" fmla="*/ 71 w 124"/>
                  <a:gd name="T13" fmla="*/ 175 h 201"/>
                  <a:gd name="T14" fmla="*/ 80 w 124"/>
                  <a:gd name="T15" fmla="*/ 183 h 201"/>
                  <a:gd name="T16" fmla="*/ 86 w 124"/>
                  <a:gd name="T17" fmla="*/ 199 h 201"/>
                  <a:gd name="T18" fmla="*/ 98 w 124"/>
                  <a:gd name="T19" fmla="*/ 195 h 201"/>
                  <a:gd name="T20" fmla="*/ 86 w 124"/>
                  <a:gd name="T21" fmla="*/ 175 h 201"/>
                  <a:gd name="T22" fmla="*/ 81 w 124"/>
                  <a:gd name="T23" fmla="*/ 165 h 201"/>
                  <a:gd name="T24" fmla="*/ 83 w 124"/>
                  <a:gd name="T25" fmla="*/ 145 h 201"/>
                  <a:gd name="T26" fmla="*/ 90 w 124"/>
                  <a:gd name="T27" fmla="*/ 132 h 201"/>
                  <a:gd name="T28" fmla="*/ 105 w 124"/>
                  <a:gd name="T29" fmla="*/ 132 h 201"/>
                  <a:gd name="T30" fmla="*/ 116 w 124"/>
                  <a:gd name="T31" fmla="*/ 123 h 201"/>
                  <a:gd name="T32" fmla="*/ 122 w 124"/>
                  <a:gd name="T33" fmla="*/ 114 h 201"/>
                  <a:gd name="T34" fmla="*/ 105 w 124"/>
                  <a:gd name="T35" fmla="*/ 84 h 201"/>
                  <a:gd name="T36" fmla="*/ 98 w 124"/>
                  <a:gd name="T37" fmla="*/ 70 h 201"/>
                  <a:gd name="T38" fmla="*/ 86 w 124"/>
                  <a:gd name="T39" fmla="*/ 72 h 201"/>
                  <a:gd name="T40" fmla="*/ 83 w 124"/>
                  <a:gd name="T41" fmla="*/ 57 h 201"/>
                  <a:gd name="T42" fmla="*/ 98 w 124"/>
                  <a:gd name="T43" fmla="*/ 40 h 201"/>
                  <a:gd name="T44" fmla="*/ 99 w 124"/>
                  <a:gd name="T45" fmla="*/ 16 h 201"/>
                  <a:gd name="T46" fmla="*/ 89 w 124"/>
                  <a:gd name="T47" fmla="*/ 0 h 201"/>
                  <a:gd name="T48" fmla="*/ 60 w 124"/>
                  <a:gd name="T49" fmla="*/ 19 h 201"/>
                  <a:gd name="T50" fmla="*/ 47 w 124"/>
                  <a:gd name="T51" fmla="*/ 21 h 201"/>
                  <a:gd name="T52" fmla="*/ 47 w 124"/>
                  <a:gd name="T53" fmla="*/ 46 h 201"/>
                  <a:gd name="T54" fmla="*/ 33 w 124"/>
                  <a:gd name="T55" fmla="*/ 75 h 201"/>
                  <a:gd name="T56" fmla="*/ 18 w 124"/>
                  <a:gd name="T57" fmla="*/ 70 h 201"/>
                  <a:gd name="T58" fmla="*/ 21 w 124"/>
                  <a:gd name="T59" fmla="*/ 97 h 201"/>
                  <a:gd name="T60" fmla="*/ 2 w 124"/>
                  <a:gd name="T61" fmla="*/ 106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4" h="201">
                    <a:moveTo>
                      <a:pt x="2" y="106"/>
                    </a:moveTo>
                    <a:cubicBezTo>
                      <a:pt x="0" y="109"/>
                      <a:pt x="2" y="111"/>
                      <a:pt x="6" y="117"/>
                    </a:cubicBezTo>
                    <a:cubicBezTo>
                      <a:pt x="10" y="123"/>
                      <a:pt x="19" y="135"/>
                      <a:pt x="24" y="141"/>
                    </a:cubicBezTo>
                    <a:cubicBezTo>
                      <a:pt x="29" y="147"/>
                      <a:pt x="31" y="145"/>
                      <a:pt x="33" y="153"/>
                    </a:cubicBezTo>
                    <a:cubicBezTo>
                      <a:pt x="35" y="161"/>
                      <a:pt x="31" y="187"/>
                      <a:pt x="36" y="192"/>
                    </a:cubicBezTo>
                    <a:cubicBezTo>
                      <a:pt x="41" y="197"/>
                      <a:pt x="59" y="186"/>
                      <a:pt x="65" y="183"/>
                    </a:cubicBezTo>
                    <a:cubicBezTo>
                      <a:pt x="71" y="180"/>
                      <a:pt x="69" y="175"/>
                      <a:pt x="71" y="175"/>
                    </a:cubicBezTo>
                    <a:cubicBezTo>
                      <a:pt x="73" y="175"/>
                      <a:pt x="77" y="179"/>
                      <a:pt x="80" y="183"/>
                    </a:cubicBezTo>
                    <a:cubicBezTo>
                      <a:pt x="83" y="187"/>
                      <a:pt x="83" y="197"/>
                      <a:pt x="86" y="199"/>
                    </a:cubicBezTo>
                    <a:cubicBezTo>
                      <a:pt x="89" y="201"/>
                      <a:pt x="98" y="199"/>
                      <a:pt x="98" y="195"/>
                    </a:cubicBezTo>
                    <a:cubicBezTo>
                      <a:pt x="98" y="191"/>
                      <a:pt x="89" y="180"/>
                      <a:pt x="86" y="175"/>
                    </a:cubicBezTo>
                    <a:cubicBezTo>
                      <a:pt x="83" y="170"/>
                      <a:pt x="81" y="170"/>
                      <a:pt x="81" y="165"/>
                    </a:cubicBezTo>
                    <a:cubicBezTo>
                      <a:pt x="81" y="160"/>
                      <a:pt x="82" y="150"/>
                      <a:pt x="83" y="145"/>
                    </a:cubicBezTo>
                    <a:cubicBezTo>
                      <a:pt x="84" y="140"/>
                      <a:pt x="86" y="134"/>
                      <a:pt x="90" y="132"/>
                    </a:cubicBezTo>
                    <a:cubicBezTo>
                      <a:pt x="94" y="130"/>
                      <a:pt x="101" y="133"/>
                      <a:pt x="105" y="132"/>
                    </a:cubicBezTo>
                    <a:cubicBezTo>
                      <a:pt x="109" y="131"/>
                      <a:pt x="113" y="126"/>
                      <a:pt x="116" y="123"/>
                    </a:cubicBezTo>
                    <a:cubicBezTo>
                      <a:pt x="119" y="120"/>
                      <a:pt x="124" y="120"/>
                      <a:pt x="122" y="114"/>
                    </a:cubicBezTo>
                    <a:cubicBezTo>
                      <a:pt x="120" y="108"/>
                      <a:pt x="109" y="91"/>
                      <a:pt x="105" y="84"/>
                    </a:cubicBezTo>
                    <a:cubicBezTo>
                      <a:pt x="101" y="77"/>
                      <a:pt x="101" y="72"/>
                      <a:pt x="98" y="70"/>
                    </a:cubicBezTo>
                    <a:cubicBezTo>
                      <a:pt x="95" y="68"/>
                      <a:pt x="88" y="74"/>
                      <a:pt x="86" y="72"/>
                    </a:cubicBezTo>
                    <a:cubicBezTo>
                      <a:pt x="84" y="70"/>
                      <a:pt x="81" y="62"/>
                      <a:pt x="83" y="57"/>
                    </a:cubicBezTo>
                    <a:cubicBezTo>
                      <a:pt x="85" y="52"/>
                      <a:pt x="95" y="47"/>
                      <a:pt x="98" y="40"/>
                    </a:cubicBezTo>
                    <a:cubicBezTo>
                      <a:pt x="101" y="33"/>
                      <a:pt x="100" y="23"/>
                      <a:pt x="99" y="16"/>
                    </a:cubicBezTo>
                    <a:cubicBezTo>
                      <a:pt x="98" y="9"/>
                      <a:pt x="95" y="0"/>
                      <a:pt x="89" y="0"/>
                    </a:cubicBezTo>
                    <a:cubicBezTo>
                      <a:pt x="83" y="0"/>
                      <a:pt x="67" y="16"/>
                      <a:pt x="60" y="19"/>
                    </a:cubicBezTo>
                    <a:cubicBezTo>
                      <a:pt x="53" y="22"/>
                      <a:pt x="49" y="17"/>
                      <a:pt x="47" y="21"/>
                    </a:cubicBezTo>
                    <a:cubicBezTo>
                      <a:pt x="45" y="25"/>
                      <a:pt x="49" y="37"/>
                      <a:pt x="47" y="46"/>
                    </a:cubicBezTo>
                    <a:cubicBezTo>
                      <a:pt x="45" y="55"/>
                      <a:pt x="38" y="71"/>
                      <a:pt x="33" y="75"/>
                    </a:cubicBezTo>
                    <a:cubicBezTo>
                      <a:pt x="28" y="79"/>
                      <a:pt x="20" y="66"/>
                      <a:pt x="18" y="70"/>
                    </a:cubicBezTo>
                    <a:cubicBezTo>
                      <a:pt x="16" y="74"/>
                      <a:pt x="23" y="91"/>
                      <a:pt x="21" y="97"/>
                    </a:cubicBezTo>
                    <a:cubicBezTo>
                      <a:pt x="19" y="103"/>
                      <a:pt x="4" y="103"/>
                      <a:pt x="2" y="106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endParaRPr lang="en-CA" sz="1837"/>
              </a:p>
            </p:txBody>
          </p:sp>
          <p:sp>
            <p:nvSpPr>
              <p:cNvPr id="146" name="Freeform 2028"/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gray">
              <a:xfrm>
                <a:off x="4070574" y="3430641"/>
                <a:ext cx="46973" cy="89086"/>
              </a:xfrm>
              <a:custGeom>
                <a:avLst/>
                <a:gdLst>
                  <a:gd name="T0" fmla="*/ 6 w 30"/>
                  <a:gd name="T1" fmla="*/ 52 h 57"/>
                  <a:gd name="T2" fmla="*/ 29 w 30"/>
                  <a:gd name="T3" fmla="*/ 43 h 57"/>
                  <a:gd name="T4" fmla="*/ 24 w 30"/>
                  <a:gd name="T5" fmla="*/ 22 h 57"/>
                  <a:gd name="T6" fmla="*/ 17 w 30"/>
                  <a:gd name="T7" fmla="*/ 7 h 57"/>
                  <a:gd name="T8" fmla="*/ 6 w 30"/>
                  <a:gd name="T9" fmla="*/ 3 h 57"/>
                  <a:gd name="T10" fmla="*/ 0 w 30"/>
                  <a:gd name="T11" fmla="*/ 27 h 57"/>
                  <a:gd name="T12" fmla="*/ 2 w 30"/>
                  <a:gd name="T13" fmla="*/ 51 h 57"/>
                  <a:gd name="T14" fmla="*/ 6 w 30"/>
                  <a:gd name="T15" fmla="*/ 5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57">
                    <a:moveTo>
                      <a:pt x="6" y="52"/>
                    </a:moveTo>
                    <a:cubicBezTo>
                      <a:pt x="18" y="57"/>
                      <a:pt x="23" y="53"/>
                      <a:pt x="29" y="43"/>
                    </a:cubicBezTo>
                    <a:cubicBezTo>
                      <a:pt x="30" y="34"/>
                      <a:pt x="29" y="30"/>
                      <a:pt x="24" y="22"/>
                    </a:cubicBezTo>
                    <a:cubicBezTo>
                      <a:pt x="27" y="0"/>
                      <a:pt x="27" y="15"/>
                      <a:pt x="17" y="7"/>
                    </a:cubicBezTo>
                    <a:cubicBezTo>
                      <a:pt x="14" y="1"/>
                      <a:pt x="12" y="0"/>
                      <a:pt x="6" y="3"/>
                    </a:cubicBezTo>
                    <a:cubicBezTo>
                      <a:pt x="1" y="10"/>
                      <a:pt x="3" y="19"/>
                      <a:pt x="0" y="27"/>
                    </a:cubicBezTo>
                    <a:cubicBezTo>
                      <a:pt x="1" y="35"/>
                      <a:pt x="0" y="43"/>
                      <a:pt x="2" y="51"/>
                    </a:cubicBezTo>
                    <a:cubicBezTo>
                      <a:pt x="2" y="52"/>
                      <a:pt x="6" y="53"/>
                      <a:pt x="6" y="5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endParaRPr lang="en-CA" sz="1837"/>
              </a:p>
            </p:txBody>
          </p:sp>
          <p:sp>
            <p:nvSpPr>
              <p:cNvPr id="147" name="Freeform 2035"/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3806766" y="2725369"/>
                <a:ext cx="689888" cy="773206"/>
              </a:xfrm>
              <a:custGeom>
                <a:avLst/>
                <a:gdLst/>
                <a:ahLst/>
                <a:cxnLst/>
                <a:rect l="l" t="t" r="r" b="b"/>
                <a:pathLst>
                  <a:path w="676154" h="757813">
                    <a:moveTo>
                      <a:pt x="574189" y="719350"/>
                    </a:moveTo>
                    <a:cubicBezTo>
                      <a:pt x="577277" y="737898"/>
                      <a:pt x="578822" y="737898"/>
                      <a:pt x="586543" y="751808"/>
                    </a:cubicBezTo>
                    <a:cubicBezTo>
                      <a:pt x="581910" y="761082"/>
                      <a:pt x="577277" y="757991"/>
                      <a:pt x="568011" y="753354"/>
                    </a:cubicBezTo>
                    <a:cubicBezTo>
                      <a:pt x="571100" y="728624"/>
                      <a:pt x="552568" y="736352"/>
                      <a:pt x="574189" y="719350"/>
                    </a:cubicBezTo>
                    <a:close/>
                    <a:moveTo>
                      <a:pt x="551024" y="693074"/>
                    </a:moveTo>
                    <a:cubicBezTo>
                      <a:pt x="555657" y="694620"/>
                      <a:pt x="560290" y="693074"/>
                      <a:pt x="563378" y="696166"/>
                    </a:cubicBezTo>
                    <a:cubicBezTo>
                      <a:pt x="566467" y="700803"/>
                      <a:pt x="552568" y="706985"/>
                      <a:pt x="549479" y="702348"/>
                    </a:cubicBezTo>
                    <a:cubicBezTo>
                      <a:pt x="547935" y="699257"/>
                      <a:pt x="551024" y="696166"/>
                      <a:pt x="551024" y="693074"/>
                    </a:cubicBezTo>
                    <a:close/>
                    <a:moveTo>
                      <a:pt x="553727" y="665446"/>
                    </a:moveTo>
                    <a:cubicBezTo>
                      <a:pt x="556815" y="666798"/>
                      <a:pt x="557973" y="670662"/>
                      <a:pt x="555657" y="677617"/>
                    </a:cubicBezTo>
                    <a:cubicBezTo>
                      <a:pt x="549480" y="676072"/>
                      <a:pt x="540214" y="668344"/>
                      <a:pt x="540214" y="668344"/>
                    </a:cubicBezTo>
                    <a:cubicBezTo>
                      <a:pt x="545619" y="665252"/>
                      <a:pt x="550638" y="664093"/>
                      <a:pt x="553727" y="665446"/>
                    </a:cubicBezTo>
                    <a:close/>
                    <a:moveTo>
                      <a:pt x="555657" y="600336"/>
                    </a:moveTo>
                    <a:cubicBezTo>
                      <a:pt x="575733" y="614247"/>
                      <a:pt x="584999" y="643614"/>
                      <a:pt x="555657" y="649796"/>
                    </a:cubicBezTo>
                    <a:cubicBezTo>
                      <a:pt x="543303" y="640522"/>
                      <a:pt x="546391" y="631249"/>
                      <a:pt x="549480" y="617338"/>
                    </a:cubicBezTo>
                    <a:cubicBezTo>
                      <a:pt x="544847" y="608064"/>
                      <a:pt x="546391" y="604973"/>
                      <a:pt x="555657" y="600336"/>
                    </a:cubicBezTo>
                    <a:close/>
                    <a:moveTo>
                      <a:pt x="564923" y="577151"/>
                    </a:moveTo>
                    <a:lnTo>
                      <a:pt x="573996" y="581595"/>
                    </a:lnTo>
                    <a:cubicBezTo>
                      <a:pt x="574961" y="582561"/>
                      <a:pt x="574961" y="584106"/>
                      <a:pt x="577277" y="589516"/>
                    </a:cubicBezTo>
                    <a:lnTo>
                      <a:pt x="572089" y="593887"/>
                    </a:lnTo>
                    <a:cubicBezTo>
                      <a:pt x="568398" y="593960"/>
                      <a:pt x="568398" y="582947"/>
                      <a:pt x="564923" y="577151"/>
                    </a:cubicBezTo>
                    <a:close/>
                    <a:moveTo>
                      <a:pt x="462994" y="229419"/>
                    </a:moveTo>
                    <a:cubicBezTo>
                      <a:pt x="467625" y="226277"/>
                      <a:pt x="475321" y="243258"/>
                      <a:pt x="476887" y="255677"/>
                    </a:cubicBezTo>
                    <a:lnTo>
                      <a:pt x="475551" y="274410"/>
                    </a:lnTo>
                    <a:cubicBezTo>
                      <a:pt x="466840" y="274524"/>
                      <a:pt x="458350" y="274741"/>
                      <a:pt x="451844" y="275223"/>
                    </a:cubicBezTo>
                    <a:cubicBezTo>
                      <a:pt x="452048" y="274925"/>
                      <a:pt x="452108" y="274585"/>
                      <a:pt x="452166" y="274229"/>
                    </a:cubicBezTo>
                    <a:cubicBezTo>
                      <a:pt x="453732" y="264953"/>
                      <a:pt x="458363" y="232486"/>
                      <a:pt x="462994" y="229419"/>
                    </a:cubicBezTo>
                    <a:close/>
                    <a:moveTo>
                      <a:pt x="628214" y="210866"/>
                    </a:moveTo>
                    <a:cubicBezTo>
                      <a:pt x="640609" y="213933"/>
                      <a:pt x="674593" y="226277"/>
                      <a:pt x="676091" y="233982"/>
                    </a:cubicBezTo>
                    <a:cubicBezTo>
                      <a:pt x="677658" y="241762"/>
                      <a:pt x="649871" y="252535"/>
                      <a:pt x="642107" y="257173"/>
                    </a:cubicBezTo>
                    <a:cubicBezTo>
                      <a:pt x="634412" y="261811"/>
                      <a:pt x="632845" y="261811"/>
                      <a:pt x="628214" y="264953"/>
                    </a:cubicBezTo>
                    <a:cubicBezTo>
                      <a:pt x="623583" y="268020"/>
                      <a:pt x="612823" y="269591"/>
                      <a:pt x="611256" y="274229"/>
                    </a:cubicBezTo>
                    <a:cubicBezTo>
                      <a:pt x="609690" y="278867"/>
                      <a:pt x="617454" y="288144"/>
                      <a:pt x="615887" y="297420"/>
                    </a:cubicBezTo>
                    <a:cubicBezTo>
                      <a:pt x="614321" y="306696"/>
                      <a:pt x="609690" y="323678"/>
                      <a:pt x="605059" y="331383"/>
                    </a:cubicBezTo>
                    <a:cubicBezTo>
                      <a:pt x="600428" y="339089"/>
                      <a:pt x="594298" y="343727"/>
                      <a:pt x="588101" y="345298"/>
                    </a:cubicBezTo>
                    <a:cubicBezTo>
                      <a:pt x="581904" y="346869"/>
                      <a:pt x="571075" y="331383"/>
                      <a:pt x="569577" y="339089"/>
                    </a:cubicBezTo>
                    <a:cubicBezTo>
                      <a:pt x="568010" y="346869"/>
                      <a:pt x="577273" y="379336"/>
                      <a:pt x="577273" y="390108"/>
                    </a:cubicBezTo>
                    <a:cubicBezTo>
                      <a:pt x="577273" y="400956"/>
                      <a:pt x="571075" y="397888"/>
                      <a:pt x="566444" y="400956"/>
                    </a:cubicBezTo>
                    <a:cubicBezTo>
                      <a:pt x="561813" y="404023"/>
                      <a:pt x="549486" y="408661"/>
                      <a:pt x="546421" y="404023"/>
                    </a:cubicBezTo>
                    <a:cubicBezTo>
                      <a:pt x="543289" y="399385"/>
                      <a:pt x="549486" y="377765"/>
                      <a:pt x="546421" y="373127"/>
                    </a:cubicBezTo>
                    <a:cubicBezTo>
                      <a:pt x="543289" y="368488"/>
                      <a:pt x="532460" y="371556"/>
                      <a:pt x="526331" y="373127"/>
                    </a:cubicBezTo>
                    <a:cubicBezTo>
                      <a:pt x="520133" y="374698"/>
                      <a:pt x="510871" y="387041"/>
                      <a:pt x="507807" y="387041"/>
                    </a:cubicBezTo>
                    <a:cubicBezTo>
                      <a:pt x="504674" y="387041"/>
                      <a:pt x="504674" y="377765"/>
                      <a:pt x="507807" y="371556"/>
                    </a:cubicBezTo>
                    <a:cubicBezTo>
                      <a:pt x="510871" y="365421"/>
                      <a:pt x="521700" y="353003"/>
                      <a:pt x="527829" y="348365"/>
                    </a:cubicBezTo>
                    <a:cubicBezTo>
                      <a:pt x="534027" y="343727"/>
                      <a:pt x="540224" y="343727"/>
                      <a:pt x="543289" y="339089"/>
                    </a:cubicBezTo>
                    <a:cubicBezTo>
                      <a:pt x="546421" y="334450"/>
                      <a:pt x="551053" y="325249"/>
                      <a:pt x="546421" y="320611"/>
                    </a:cubicBezTo>
                    <a:cubicBezTo>
                      <a:pt x="541790" y="315973"/>
                      <a:pt x="524764" y="314402"/>
                      <a:pt x="513936" y="311335"/>
                    </a:cubicBezTo>
                    <a:cubicBezTo>
                      <a:pt x="503175" y="308193"/>
                      <a:pt x="483085" y="311335"/>
                      <a:pt x="476887" y="302058"/>
                    </a:cubicBezTo>
                    <a:cubicBezTo>
                      <a:pt x="473143" y="296454"/>
                      <a:pt x="474495" y="285197"/>
                      <a:pt x="475551" y="274410"/>
                    </a:cubicBezTo>
                    <a:lnTo>
                      <a:pt x="507807" y="274229"/>
                    </a:lnTo>
                    <a:cubicBezTo>
                      <a:pt x="524764" y="274229"/>
                      <a:pt x="540224" y="277297"/>
                      <a:pt x="546421" y="274229"/>
                    </a:cubicBezTo>
                    <a:cubicBezTo>
                      <a:pt x="552551" y="271087"/>
                      <a:pt x="546421" y="261811"/>
                      <a:pt x="546421" y="255677"/>
                    </a:cubicBezTo>
                    <a:cubicBezTo>
                      <a:pt x="546421" y="249468"/>
                      <a:pt x="546421" y="243258"/>
                      <a:pt x="549486" y="238620"/>
                    </a:cubicBezTo>
                    <a:cubicBezTo>
                      <a:pt x="552551" y="233982"/>
                      <a:pt x="555684" y="227848"/>
                      <a:pt x="563379" y="224781"/>
                    </a:cubicBezTo>
                    <a:cubicBezTo>
                      <a:pt x="571075" y="221639"/>
                      <a:pt x="586535" y="217001"/>
                      <a:pt x="597363" y="215504"/>
                    </a:cubicBezTo>
                    <a:cubicBezTo>
                      <a:pt x="608192" y="213933"/>
                      <a:pt x="615887" y="207724"/>
                      <a:pt x="628214" y="210866"/>
                    </a:cubicBezTo>
                    <a:close/>
                    <a:moveTo>
                      <a:pt x="148372" y="251"/>
                    </a:moveTo>
                    <a:cubicBezTo>
                      <a:pt x="148763" y="635"/>
                      <a:pt x="148763" y="1402"/>
                      <a:pt x="151079" y="2150"/>
                    </a:cubicBezTo>
                    <a:lnTo>
                      <a:pt x="171101" y="6788"/>
                    </a:lnTo>
                    <a:cubicBezTo>
                      <a:pt x="177299" y="9930"/>
                      <a:pt x="186561" y="14568"/>
                      <a:pt x="192758" y="19206"/>
                    </a:cubicBezTo>
                    <a:cubicBezTo>
                      <a:pt x="198956" y="23844"/>
                      <a:pt x="202020" y="31549"/>
                      <a:pt x="206651" y="33120"/>
                    </a:cubicBezTo>
                    <a:cubicBezTo>
                      <a:pt x="211282" y="34617"/>
                      <a:pt x="217480" y="31549"/>
                      <a:pt x="225176" y="29978"/>
                    </a:cubicBezTo>
                    <a:cubicBezTo>
                      <a:pt x="232871" y="28482"/>
                      <a:pt x="246764" y="16064"/>
                      <a:pt x="254528" y="20702"/>
                    </a:cubicBezTo>
                    <a:cubicBezTo>
                      <a:pt x="262224" y="25340"/>
                      <a:pt x="268422" y="48531"/>
                      <a:pt x="268422" y="57807"/>
                    </a:cubicBezTo>
                    <a:cubicBezTo>
                      <a:pt x="268422" y="67084"/>
                      <a:pt x="256095" y="68655"/>
                      <a:pt x="252962" y="74789"/>
                    </a:cubicBezTo>
                    <a:cubicBezTo>
                      <a:pt x="249897" y="80998"/>
                      <a:pt x="248331" y="88703"/>
                      <a:pt x="248331" y="94913"/>
                    </a:cubicBezTo>
                    <a:cubicBezTo>
                      <a:pt x="248331" y="101122"/>
                      <a:pt x="259159" y="108827"/>
                      <a:pt x="257593" y="113465"/>
                    </a:cubicBezTo>
                    <a:cubicBezTo>
                      <a:pt x="256095" y="118103"/>
                      <a:pt x="246764" y="118103"/>
                      <a:pt x="243700" y="122741"/>
                    </a:cubicBezTo>
                    <a:cubicBezTo>
                      <a:pt x="240635" y="127380"/>
                      <a:pt x="236004" y="133589"/>
                      <a:pt x="239069" y="141294"/>
                    </a:cubicBezTo>
                    <a:cubicBezTo>
                      <a:pt x="242133" y="148999"/>
                      <a:pt x="251396" y="161343"/>
                      <a:pt x="259159" y="167552"/>
                    </a:cubicBezTo>
                    <a:cubicBezTo>
                      <a:pt x="266855" y="173761"/>
                      <a:pt x="285379" y="172190"/>
                      <a:pt x="286946" y="181466"/>
                    </a:cubicBezTo>
                    <a:cubicBezTo>
                      <a:pt x="288512" y="190743"/>
                      <a:pt x="268422" y="212362"/>
                      <a:pt x="268422" y="220143"/>
                    </a:cubicBezTo>
                    <a:cubicBezTo>
                      <a:pt x="268422" y="227848"/>
                      <a:pt x="280748" y="226277"/>
                      <a:pt x="286946" y="229419"/>
                    </a:cubicBezTo>
                    <a:cubicBezTo>
                      <a:pt x="293143" y="232486"/>
                      <a:pt x="302405" y="237124"/>
                      <a:pt x="308535" y="241762"/>
                    </a:cubicBezTo>
                    <a:cubicBezTo>
                      <a:pt x="314732" y="246400"/>
                      <a:pt x="320930" y="249468"/>
                      <a:pt x="327127" y="252535"/>
                    </a:cubicBezTo>
                    <a:cubicBezTo>
                      <a:pt x="333256" y="255677"/>
                      <a:pt x="342519" y="258744"/>
                      <a:pt x="351781" y="261811"/>
                    </a:cubicBezTo>
                    <a:cubicBezTo>
                      <a:pt x="361043" y="264953"/>
                      <a:pt x="371871" y="272658"/>
                      <a:pt x="379635" y="275726"/>
                    </a:cubicBezTo>
                    <a:cubicBezTo>
                      <a:pt x="387331" y="278867"/>
                      <a:pt x="388897" y="277297"/>
                      <a:pt x="396593" y="278867"/>
                    </a:cubicBezTo>
                    <a:cubicBezTo>
                      <a:pt x="404289" y="280364"/>
                      <a:pt x="422881" y="285002"/>
                      <a:pt x="430577" y="285002"/>
                    </a:cubicBezTo>
                    <a:cubicBezTo>
                      <a:pt x="438273" y="285002"/>
                      <a:pt x="432143" y="277297"/>
                      <a:pt x="444470" y="275726"/>
                    </a:cubicBezTo>
                    <a:cubicBezTo>
                      <a:pt x="446430" y="275488"/>
                      <a:pt x="448938" y="275288"/>
                      <a:pt x="451844" y="275223"/>
                    </a:cubicBezTo>
                    <a:cubicBezTo>
                      <a:pt x="450434" y="283399"/>
                      <a:pt x="447595" y="282230"/>
                      <a:pt x="449101" y="289640"/>
                    </a:cubicBezTo>
                    <a:cubicBezTo>
                      <a:pt x="450667" y="297420"/>
                      <a:pt x="462994" y="311335"/>
                      <a:pt x="462994" y="317469"/>
                    </a:cubicBezTo>
                    <a:cubicBezTo>
                      <a:pt x="462994" y="323678"/>
                      <a:pt x="447535" y="326745"/>
                      <a:pt x="447535" y="329812"/>
                    </a:cubicBezTo>
                    <a:cubicBezTo>
                      <a:pt x="447535" y="332954"/>
                      <a:pt x="461428" y="336021"/>
                      <a:pt x="466059" y="339089"/>
                    </a:cubicBezTo>
                    <a:cubicBezTo>
                      <a:pt x="470690" y="342231"/>
                      <a:pt x="472256" y="343727"/>
                      <a:pt x="472256" y="353003"/>
                    </a:cubicBezTo>
                    <a:cubicBezTo>
                      <a:pt x="472256" y="362279"/>
                      <a:pt x="472256" y="387041"/>
                      <a:pt x="467625" y="394746"/>
                    </a:cubicBezTo>
                    <a:cubicBezTo>
                      <a:pt x="462994" y="402526"/>
                      <a:pt x="446036" y="396317"/>
                      <a:pt x="439839" y="400956"/>
                    </a:cubicBezTo>
                    <a:cubicBezTo>
                      <a:pt x="433641" y="405594"/>
                      <a:pt x="435208" y="421004"/>
                      <a:pt x="429010" y="427213"/>
                    </a:cubicBezTo>
                    <a:cubicBezTo>
                      <a:pt x="422881" y="433423"/>
                      <a:pt x="415117" y="436490"/>
                      <a:pt x="405855" y="442699"/>
                    </a:cubicBezTo>
                    <a:cubicBezTo>
                      <a:pt x="396593" y="448833"/>
                      <a:pt x="376502" y="453471"/>
                      <a:pt x="368807" y="461251"/>
                    </a:cubicBezTo>
                    <a:cubicBezTo>
                      <a:pt x="361043" y="468957"/>
                      <a:pt x="364176" y="479804"/>
                      <a:pt x="356412" y="487509"/>
                    </a:cubicBezTo>
                    <a:cubicBezTo>
                      <a:pt x="348716" y="495215"/>
                      <a:pt x="330192" y="499853"/>
                      <a:pt x="323994" y="507633"/>
                    </a:cubicBezTo>
                    <a:cubicBezTo>
                      <a:pt x="317865" y="515338"/>
                      <a:pt x="322496" y="529253"/>
                      <a:pt x="317865" y="533891"/>
                    </a:cubicBezTo>
                    <a:cubicBezTo>
                      <a:pt x="313234" y="538529"/>
                      <a:pt x="307036" y="530749"/>
                      <a:pt x="299273" y="533891"/>
                    </a:cubicBezTo>
                    <a:cubicBezTo>
                      <a:pt x="291577" y="536958"/>
                      <a:pt x="276117" y="543167"/>
                      <a:pt x="271486" y="552443"/>
                    </a:cubicBezTo>
                    <a:cubicBezTo>
                      <a:pt x="266855" y="561720"/>
                      <a:pt x="271486" y="572492"/>
                      <a:pt x="271486" y="586407"/>
                    </a:cubicBezTo>
                    <a:cubicBezTo>
                      <a:pt x="271486" y="600321"/>
                      <a:pt x="274619" y="620445"/>
                      <a:pt x="271486" y="635855"/>
                    </a:cubicBezTo>
                    <a:cubicBezTo>
                      <a:pt x="268422" y="651341"/>
                      <a:pt x="257593" y="668322"/>
                      <a:pt x="249897" y="682237"/>
                    </a:cubicBezTo>
                    <a:cubicBezTo>
                      <a:pt x="242133" y="696151"/>
                      <a:pt x="234438" y="708495"/>
                      <a:pt x="226742" y="716275"/>
                    </a:cubicBezTo>
                    <a:cubicBezTo>
                      <a:pt x="220919" y="722054"/>
                      <a:pt x="218621" y="736543"/>
                      <a:pt x="211313" y="734306"/>
                    </a:cubicBezTo>
                    <a:lnTo>
                      <a:pt x="202020" y="725551"/>
                    </a:lnTo>
                    <a:cubicBezTo>
                      <a:pt x="186561" y="703857"/>
                      <a:pt x="151079" y="626579"/>
                      <a:pt x="134053" y="581768"/>
                    </a:cubicBezTo>
                    <a:cubicBezTo>
                      <a:pt x="117095" y="536958"/>
                      <a:pt x="107833" y="482871"/>
                      <a:pt x="100069" y="451975"/>
                    </a:cubicBezTo>
                    <a:cubicBezTo>
                      <a:pt x="92373" y="421004"/>
                      <a:pt x="97004" y="404023"/>
                      <a:pt x="90807" y="399385"/>
                    </a:cubicBezTo>
                    <a:cubicBezTo>
                      <a:pt x="84677" y="394746"/>
                      <a:pt x="73849" y="425642"/>
                      <a:pt x="63020" y="427213"/>
                    </a:cubicBezTo>
                    <a:cubicBezTo>
                      <a:pt x="52192" y="428784"/>
                      <a:pt x="27538" y="414870"/>
                      <a:pt x="21341" y="408661"/>
                    </a:cubicBezTo>
                    <a:cubicBezTo>
                      <a:pt x="15143" y="402526"/>
                      <a:pt x="16710" y="391679"/>
                      <a:pt x="21341" y="387041"/>
                    </a:cubicBezTo>
                    <a:cubicBezTo>
                      <a:pt x="25972" y="382403"/>
                      <a:pt x="52192" y="379336"/>
                      <a:pt x="49127" y="377765"/>
                    </a:cubicBezTo>
                    <a:cubicBezTo>
                      <a:pt x="46062" y="376194"/>
                      <a:pt x="12079" y="377765"/>
                      <a:pt x="4315" y="373127"/>
                    </a:cubicBezTo>
                    <a:cubicBezTo>
                      <a:pt x="-3381" y="368488"/>
                      <a:pt x="1250" y="357641"/>
                      <a:pt x="2816" y="353003"/>
                    </a:cubicBezTo>
                    <a:lnTo>
                      <a:pt x="18208" y="340660"/>
                    </a:lnTo>
                    <a:cubicBezTo>
                      <a:pt x="25972" y="339089"/>
                      <a:pt x="42930" y="342231"/>
                      <a:pt x="50693" y="340660"/>
                    </a:cubicBezTo>
                    <a:cubicBezTo>
                      <a:pt x="58389" y="339089"/>
                      <a:pt x="61454" y="334450"/>
                      <a:pt x="63020" y="329812"/>
                    </a:cubicBezTo>
                    <a:lnTo>
                      <a:pt x="63020" y="311335"/>
                    </a:lnTo>
                    <a:cubicBezTo>
                      <a:pt x="61454" y="306696"/>
                      <a:pt x="52192" y="308193"/>
                      <a:pt x="49127" y="303554"/>
                    </a:cubicBezTo>
                    <a:cubicBezTo>
                      <a:pt x="46062" y="298916"/>
                      <a:pt x="44496" y="286573"/>
                      <a:pt x="39865" y="280364"/>
                    </a:cubicBezTo>
                    <a:cubicBezTo>
                      <a:pt x="35234" y="274229"/>
                      <a:pt x="19774" y="266449"/>
                      <a:pt x="21341" y="261811"/>
                    </a:cubicBezTo>
                    <a:cubicBezTo>
                      <a:pt x="22839" y="257173"/>
                      <a:pt x="44496" y="252535"/>
                      <a:pt x="53758" y="251039"/>
                    </a:cubicBezTo>
                    <a:cubicBezTo>
                      <a:pt x="63020" y="249468"/>
                      <a:pt x="73849" y="257173"/>
                      <a:pt x="81545" y="251039"/>
                    </a:cubicBezTo>
                    <a:cubicBezTo>
                      <a:pt x="89308" y="244829"/>
                      <a:pt x="86176" y="227848"/>
                      <a:pt x="95438" y="215504"/>
                    </a:cubicBezTo>
                    <a:cubicBezTo>
                      <a:pt x="104700" y="203086"/>
                      <a:pt x="127855" y="187676"/>
                      <a:pt x="137117" y="173761"/>
                    </a:cubicBezTo>
                    <a:cubicBezTo>
                      <a:pt x="146448" y="159847"/>
                      <a:pt x="157208" y="138227"/>
                      <a:pt x="155710" y="127380"/>
                    </a:cubicBezTo>
                    <a:cubicBezTo>
                      <a:pt x="154143" y="116532"/>
                      <a:pt x="130988" y="121170"/>
                      <a:pt x="124790" y="111894"/>
                    </a:cubicBezTo>
                    <a:cubicBezTo>
                      <a:pt x="118593" y="102618"/>
                      <a:pt x="118593" y="80998"/>
                      <a:pt x="117095" y="74789"/>
                    </a:cubicBezTo>
                    <a:cubicBezTo>
                      <a:pt x="115945" y="70286"/>
                      <a:pt x="112300" y="72394"/>
                      <a:pt x="110897" y="71722"/>
                    </a:cubicBezTo>
                    <a:cubicBezTo>
                      <a:pt x="112464" y="68655"/>
                      <a:pt x="121726" y="56236"/>
                      <a:pt x="123224" y="51598"/>
                    </a:cubicBezTo>
                    <a:cubicBezTo>
                      <a:pt x="124790" y="46960"/>
                      <a:pt x="123224" y="45464"/>
                      <a:pt x="118593" y="42397"/>
                    </a:cubicBezTo>
                    <a:cubicBezTo>
                      <a:pt x="113962" y="39255"/>
                      <a:pt x="98571" y="33120"/>
                      <a:pt x="95438" y="28482"/>
                    </a:cubicBezTo>
                    <a:cubicBezTo>
                      <a:pt x="92373" y="23844"/>
                      <a:pt x="95438" y="14568"/>
                      <a:pt x="100069" y="9930"/>
                    </a:cubicBezTo>
                    <a:cubicBezTo>
                      <a:pt x="104700" y="5292"/>
                      <a:pt x="120159" y="3721"/>
                      <a:pt x="123224" y="2150"/>
                    </a:cubicBezTo>
                    <a:lnTo>
                      <a:pt x="120375" y="5013"/>
                    </a:lnTo>
                    <a:cubicBezTo>
                      <a:pt x="112240" y="6643"/>
                      <a:pt x="104550" y="8452"/>
                      <a:pt x="101635" y="9930"/>
                    </a:cubicBezTo>
                    <a:cubicBezTo>
                      <a:pt x="95438" y="12997"/>
                      <a:pt x="101635" y="20702"/>
                      <a:pt x="101635" y="23844"/>
                    </a:cubicBezTo>
                    <a:lnTo>
                      <a:pt x="120375" y="5013"/>
                    </a:lnTo>
                    <a:cubicBezTo>
                      <a:pt x="129525" y="3120"/>
                      <a:pt x="139238" y="1446"/>
                      <a:pt x="143315" y="653"/>
                    </a:cubicBezTo>
                    <a:cubicBezTo>
                      <a:pt x="147197" y="-132"/>
                      <a:pt x="147980" y="-132"/>
                      <a:pt x="148372" y="251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endParaRPr lang="en-CA" sz="1837"/>
              </a:p>
            </p:txBody>
          </p:sp>
          <p:sp>
            <p:nvSpPr>
              <p:cNvPr id="148" name="Freeform 2045"/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78750" y="3165002"/>
                <a:ext cx="197609" cy="361204"/>
              </a:xfrm>
              <a:custGeom>
                <a:avLst/>
                <a:gdLst>
                  <a:gd name="T0" fmla="*/ 65 w 125"/>
                  <a:gd name="T1" fmla="*/ 217 h 229"/>
                  <a:gd name="T2" fmla="*/ 50 w 125"/>
                  <a:gd name="T3" fmla="*/ 208 h 229"/>
                  <a:gd name="T4" fmla="*/ 46 w 125"/>
                  <a:gd name="T5" fmla="*/ 192 h 229"/>
                  <a:gd name="T6" fmla="*/ 43 w 125"/>
                  <a:gd name="T7" fmla="*/ 180 h 229"/>
                  <a:gd name="T8" fmla="*/ 46 w 125"/>
                  <a:gd name="T9" fmla="*/ 168 h 229"/>
                  <a:gd name="T10" fmla="*/ 34 w 125"/>
                  <a:gd name="T11" fmla="*/ 171 h 229"/>
                  <a:gd name="T12" fmla="*/ 28 w 125"/>
                  <a:gd name="T13" fmla="*/ 157 h 229"/>
                  <a:gd name="T14" fmla="*/ 41 w 125"/>
                  <a:gd name="T15" fmla="*/ 142 h 229"/>
                  <a:gd name="T16" fmla="*/ 43 w 125"/>
                  <a:gd name="T17" fmla="*/ 127 h 229"/>
                  <a:gd name="T18" fmla="*/ 44 w 125"/>
                  <a:gd name="T19" fmla="*/ 112 h 229"/>
                  <a:gd name="T20" fmla="*/ 53 w 125"/>
                  <a:gd name="T21" fmla="*/ 108 h 229"/>
                  <a:gd name="T22" fmla="*/ 58 w 125"/>
                  <a:gd name="T23" fmla="*/ 124 h 229"/>
                  <a:gd name="T24" fmla="*/ 71 w 125"/>
                  <a:gd name="T25" fmla="*/ 126 h 229"/>
                  <a:gd name="T26" fmla="*/ 82 w 125"/>
                  <a:gd name="T27" fmla="*/ 139 h 229"/>
                  <a:gd name="T28" fmla="*/ 91 w 125"/>
                  <a:gd name="T29" fmla="*/ 153 h 229"/>
                  <a:gd name="T30" fmla="*/ 101 w 125"/>
                  <a:gd name="T31" fmla="*/ 157 h 229"/>
                  <a:gd name="T32" fmla="*/ 112 w 125"/>
                  <a:gd name="T33" fmla="*/ 159 h 229"/>
                  <a:gd name="T34" fmla="*/ 100 w 125"/>
                  <a:gd name="T35" fmla="*/ 147 h 229"/>
                  <a:gd name="T36" fmla="*/ 83 w 125"/>
                  <a:gd name="T37" fmla="*/ 126 h 229"/>
                  <a:gd name="T38" fmla="*/ 83 w 125"/>
                  <a:gd name="T39" fmla="*/ 100 h 229"/>
                  <a:gd name="T40" fmla="*/ 106 w 125"/>
                  <a:gd name="T41" fmla="*/ 99 h 229"/>
                  <a:gd name="T42" fmla="*/ 122 w 125"/>
                  <a:gd name="T43" fmla="*/ 94 h 229"/>
                  <a:gd name="T44" fmla="*/ 124 w 125"/>
                  <a:gd name="T45" fmla="*/ 73 h 229"/>
                  <a:gd name="T46" fmla="*/ 113 w 125"/>
                  <a:gd name="T47" fmla="*/ 63 h 229"/>
                  <a:gd name="T48" fmla="*/ 115 w 125"/>
                  <a:gd name="T49" fmla="*/ 46 h 229"/>
                  <a:gd name="T50" fmla="*/ 97 w 125"/>
                  <a:gd name="T51" fmla="*/ 33 h 229"/>
                  <a:gd name="T52" fmla="*/ 83 w 125"/>
                  <a:gd name="T53" fmla="*/ 39 h 229"/>
                  <a:gd name="T54" fmla="*/ 68 w 125"/>
                  <a:gd name="T55" fmla="*/ 36 h 229"/>
                  <a:gd name="T56" fmla="*/ 58 w 125"/>
                  <a:gd name="T57" fmla="*/ 46 h 229"/>
                  <a:gd name="T58" fmla="*/ 62 w 125"/>
                  <a:gd name="T59" fmla="*/ 19 h 229"/>
                  <a:gd name="T60" fmla="*/ 50 w 125"/>
                  <a:gd name="T61" fmla="*/ 9 h 229"/>
                  <a:gd name="T62" fmla="*/ 43 w 125"/>
                  <a:gd name="T63" fmla="*/ 0 h 229"/>
                  <a:gd name="T64" fmla="*/ 17 w 125"/>
                  <a:gd name="T65" fmla="*/ 7 h 229"/>
                  <a:gd name="T66" fmla="*/ 5 w 125"/>
                  <a:gd name="T67" fmla="*/ 18 h 229"/>
                  <a:gd name="T68" fmla="*/ 5 w 125"/>
                  <a:gd name="T69" fmla="*/ 37 h 229"/>
                  <a:gd name="T70" fmla="*/ 17 w 125"/>
                  <a:gd name="T71" fmla="*/ 57 h 229"/>
                  <a:gd name="T72" fmla="*/ 16 w 125"/>
                  <a:gd name="T73" fmla="*/ 73 h 229"/>
                  <a:gd name="T74" fmla="*/ 3 w 125"/>
                  <a:gd name="T75" fmla="*/ 63 h 229"/>
                  <a:gd name="T76" fmla="*/ 1 w 125"/>
                  <a:gd name="T77" fmla="*/ 57 h 229"/>
                  <a:gd name="T78" fmla="*/ 7 w 125"/>
                  <a:gd name="T79" fmla="*/ 90 h 229"/>
                  <a:gd name="T80" fmla="*/ 8 w 125"/>
                  <a:gd name="T81" fmla="*/ 100 h 229"/>
                  <a:gd name="T82" fmla="*/ 17 w 125"/>
                  <a:gd name="T83" fmla="*/ 111 h 229"/>
                  <a:gd name="T84" fmla="*/ 5 w 125"/>
                  <a:gd name="T85" fmla="*/ 117 h 229"/>
                  <a:gd name="T86" fmla="*/ 2 w 125"/>
                  <a:gd name="T87" fmla="*/ 124 h 229"/>
                  <a:gd name="T88" fmla="*/ 14 w 125"/>
                  <a:gd name="T89" fmla="*/ 150 h 229"/>
                  <a:gd name="T90" fmla="*/ 14 w 125"/>
                  <a:gd name="T91" fmla="*/ 163 h 229"/>
                  <a:gd name="T92" fmla="*/ 25 w 125"/>
                  <a:gd name="T93" fmla="*/ 192 h 229"/>
                  <a:gd name="T94" fmla="*/ 38 w 125"/>
                  <a:gd name="T95" fmla="*/ 213 h 229"/>
                  <a:gd name="T96" fmla="*/ 58 w 125"/>
                  <a:gd name="T97" fmla="*/ 229 h 229"/>
                  <a:gd name="T98" fmla="*/ 65 w 125"/>
                  <a:gd name="T99" fmla="*/ 217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5" h="229">
                    <a:moveTo>
                      <a:pt x="65" y="217"/>
                    </a:moveTo>
                    <a:cubicBezTo>
                      <a:pt x="64" y="214"/>
                      <a:pt x="53" y="212"/>
                      <a:pt x="50" y="208"/>
                    </a:cubicBezTo>
                    <a:cubicBezTo>
                      <a:pt x="47" y="204"/>
                      <a:pt x="47" y="197"/>
                      <a:pt x="46" y="192"/>
                    </a:cubicBezTo>
                    <a:cubicBezTo>
                      <a:pt x="45" y="187"/>
                      <a:pt x="43" y="184"/>
                      <a:pt x="43" y="180"/>
                    </a:cubicBezTo>
                    <a:cubicBezTo>
                      <a:pt x="43" y="176"/>
                      <a:pt x="47" y="169"/>
                      <a:pt x="46" y="168"/>
                    </a:cubicBezTo>
                    <a:cubicBezTo>
                      <a:pt x="45" y="167"/>
                      <a:pt x="37" y="173"/>
                      <a:pt x="34" y="171"/>
                    </a:cubicBezTo>
                    <a:cubicBezTo>
                      <a:pt x="31" y="169"/>
                      <a:pt x="27" y="162"/>
                      <a:pt x="28" y="157"/>
                    </a:cubicBezTo>
                    <a:cubicBezTo>
                      <a:pt x="29" y="152"/>
                      <a:pt x="39" y="147"/>
                      <a:pt x="41" y="142"/>
                    </a:cubicBezTo>
                    <a:cubicBezTo>
                      <a:pt x="43" y="137"/>
                      <a:pt x="43" y="132"/>
                      <a:pt x="43" y="127"/>
                    </a:cubicBezTo>
                    <a:cubicBezTo>
                      <a:pt x="43" y="122"/>
                      <a:pt x="42" y="115"/>
                      <a:pt x="44" y="112"/>
                    </a:cubicBezTo>
                    <a:cubicBezTo>
                      <a:pt x="46" y="109"/>
                      <a:pt x="51" y="106"/>
                      <a:pt x="53" y="108"/>
                    </a:cubicBezTo>
                    <a:cubicBezTo>
                      <a:pt x="55" y="110"/>
                      <a:pt x="55" y="121"/>
                      <a:pt x="58" y="124"/>
                    </a:cubicBezTo>
                    <a:cubicBezTo>
                      <a:pt x="61" y="127"/>
                      <a:pt x="67" y="124"/>
                      <a:pt x="71" y="126"/>
                    </a:cubicBezTo>
                    <a:cubicBezTo>
                      <a:pt x="75" y="128"/>
                      <a:pt x="79" y="134"/>
                      <a:pt x="82" y="139"/>
                    </a:cubicBezTo>
                    <a:cubicBezTo>
                      <a:pt x="85" y="144"/>
                      <a:pt x="88" y="150"/>
                      <a:pt x="91" y="153"/>
                    </a:cubicBezTo>
                    <a:cubicBezTo>
                      <a:pt x="94" y="156"/>
                      <a:pt x="97" y="156"/>
                      <a:pt x="101" y="157"/>
                    </a:cubicBezTo>
                    <a:cubicBezTo>
                      <a:pt x="105" y="158"/>
                      <a:pt x="112" y="161"/>
                      <a:pt x="112" y="159"/>
                    </a:cubicBezTo>
                    <a:cubicBezTo>
                      <a:pt x="112" y="157"/>
                      <a:pt x="105" y="152"/>
                      <a:pt x="100" y="147"/>
                    </a:cubicBezTo>
                    <a:cubicBezTo>
                      <a:pt x="95" y="142"/>
                      <a:pt x="86" y="134"/>
                      <a:pt x="83" y="126"/>
                    </a:cubicBezTo>
                    <a:cubicBezTo>
                      <a:pt x="80" y="118"/>
                      <a:pt x="79" y="104"/>
                      <a:pt x="83" y="100"/>
                    </a:cubicBezTo>
                    <a:cubicBezTo>
                      <a:pt x="87" y="96"/>
                      <a:pt x="100" y="100"/>
                      <a:pt x="106" y="99"/>
                    </a:cubicBezTo>
                    <a:cubicBezTo>
                      <a:pt x="112" y="98"/>
                      <a:pt x="119" y="98"/>
                      <a:pt x="122" y="94"/>
                    </a:cubicBezTo>
                    <a:cubicBezTo>
                      <a:pt x="125" y="90"/>
                      <a:pt x="125" y="78"/>
                      <a:pt x="124" y="73"/>
                    </a:cubicBezTo>
                    <a:cubicBezTo>
                      <a:pt x="123" y="68"/>
                      <a:pt x="114" y="67"/>
                      <a:pt x="113" y="63"/>
                    </a:cubicBezTo>
                    <a:cubicBezTo>
                      <a:pt x="112" y="59"/>
                      <a:pt x="118" y="51"/>
                      <a:pt x="115" y="46"/>
                    </a:cubicBezTo>
                    <a:cubicBezTo>
                      <a:pt x="112" y="41"/>
                      <a:pt x="102" y="34"/>
                      <a:pt x="97" y="33"/>
                    </a:cubicBezTo>
                    <a:cubicBezTo>
                      <a:pt x="92" y="32"/>
                      <a:pt x="88" y="39"/>
                      <a:pt x="83" y="39"/>
                    </a:cubicBezTo>
                    <a:cubicBezTo>
                      <a:pt x="78" y="39"/>
                      <a:pt x="72" y="35"/>
                      <a:pt x="68" y="36"/>
                    </a:cubicBezTo>
                    <a:cubicBezTo>
                      <a:pt x="64" y="37"/>
                      <a:pt x="59" y="49"/>
                      <a:pt x="58" y="46"/>
                    </a:cubicBezTo>
                    <a:cubicBezTo>
                      <a:pt x="57" y="43"/>
                      <a:pt x="63" y="25"/>
                      <a:pt x="62" y="19"/>
                    </a:cubicBezTo>
                    <a:cubicBezTo>
                      <a:pt x="61" y="13"/>
                      <a:pt x="53" y="12"/>
                      <a:pt x="50" y="9"/>
                    </a:cubicBezTo>
                    <a:cubicBezTo>
                      <a:pt x="47" y="6"/>
                      <a:pt x="48" y="0"/>
                      <a:pt x="43" y="0"/>
                    </a:cubicBezTo>
                    <a:cubicBezTo>
                      <a:pt x="38" y="0"/>
                      <a:pt x="23" y="4"/>
                      <a:pt x="17" y="7"/>
                    </a:cubicBezTo>
                    <a:cubicBezTo>
                      <a:pt x="11" y="10"/>
                      <a:pt x="7" y="13"/>
                      <a:pt x="5" y="18"/>
                    </a:cubicBezTo>
                    <a:cubicBezTo>
                      <a:pt x="3" y="23"/>
                      <a:pt x="3" y="30"/>
                      <a:pt x="5" y="37"/>
                    </a:cubicBezTo>
                    <a:cubicBezTo>
                      <a:pt x="7" y="44"/>
                      <a:pt x="15" y="51"/>
                      <a:pt x="17" y="57"/>
                    </a:cubicBezTo>
                    <a:cubicBezTo>
                      <a:pt x="19" y="63"/>
                      <a:pt x="18" y="72"/>
                      <a:pt x="16" y="73"/>
                    </a:cubicBezTo>
                    <a:cubicBezTo>
                      <a:pt x="14" y="74"/>
                      <a:pt x="5" y="66"/>
                      <a:pt x="3" y="63"/>
                    </a:cubicBezTo>
                    <a:cubicBezTo>
                      <a:pt x="1" y="60"/>
                      <a:pt x="0" y="53"/>
                      <a:pt x="1" y="57"/>
                    </a:cubicBezTo>
                    <a:cubicBezTo>
                      <a:pt x="2" y="61"/>
                      <a:pt x="6" y="83"/>
                      <a:pt x="7" y="90"/>
                    </a:cubicBezTo>
                    <a:cubicBezTo>
                      <a:pt x="8" y="97"/>
                      <a:pt x="6" y="97"/>
                      <a:pt x="8" y="100"/>
                    </a:cubicBezTo>
                    <a:cubicBezTo>
                      <a:pt x="10" y="103"/>
                      <a:pt x="17" y="108"/>
                      <a:pt x="17" y="111"/>
                    </a:cubicBezTo>
                    <a:cubicBezTo>
                      <a:pt x="17" y="114"/>
                      <a:pt x="7" y="115"/>
                      <a:pt x="5" y="117"/>
                    </a:cubicBezTo>
                    <a:cubicBezTo>
                      <a:pt x="3" y="119"/>
                      <a:pt x="1" y="119"/>
                      <a:pt x="2" y="124"/>
                    </a:cubicBezTo>
                    <a:cubicBezTo>
                      <a:pt x="3" y="129"/>
                      <a:pt x="12" y="144"/>
                      <a:pt x="14" y="150"/>
                    </a:cubicBezTo>
                    <a:cubicBezTo>
                      <a:pt x="16" y="156"/>
                      <a:pt x="12" y="156"/>
                      <a:pt x="14" y="163"/>
                    </a:cubicBezTo>
                    <a:cubicBezTo>
                      <a:pt x="16" y="170"/>
                      <a:pt x="21" y="184"/>
                      <a:pt x="25" y="192"/>
                    </a:cubicBezTo>
                    <a:cubicBezTo>
                      <a:pt x="29" y="200"/>
                      <a:pt x="33" y="207"/>
                      <a:pt x="38" y="213"/>
                    </a:cubicBezTo>
                    <a:cubicBezTo>
                      <a:pt x="43" y="219"/>
                      <a:pt x="53" y="229"/>
                      <a:pt x="58" y="229"/>
                    </a:cubicBezTo>
                    <a:cubicBezTo>
                      <a:pt x="63" y="229"/>
                      <a:pt x="66" y="220"/>
                      <a:pt x="65" y="217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endParaRPr lang="en-CA" sz="1837"/>
              </a:p>
            </p:txBody>
          </p:sp>
          <p:sp>
            <p:nvSpPr>
              <p:cNvPr id="149" name="Freeform 2046"/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598611" y="3088875"/>
                <a:ext cx="171693" cy="369302"/>
              </a:xfrm>
              <a:custGeom>
                <a:avLst/>
                <a:gdLst>
                  <a:gd name="T0" fmla="*/ 33 w 109"/>
                  <a:gd name="T1" fmla="*/ 202 h 235"/>
                  <a:gd name="T2" fmla="*/ 49 w 109"/>
                  <a:gd name="T3" fmla="*/ 187 h 235"/>
                  <a:gd name="T4" fmla="*/ 75 w 109"/>
                  <a:gd name="T5" fmla="*/ 176 h 235"/>
                  <a:gd name="T6" fmla="*/ 75 w 109"/>
                  <a:gd name="T7" fmla="*/ 148 h 235"/>
                  <a:gd name="T8" fmla="*/ 54 w 109"/>
                  <a:gd name="T9" fmla="*/ 143 h 235"/>
                  <a:gd name="T10" fmla="*/ 76 w 109"/>
                  <a:gd name="T11" fmla="*/ 139 h 235"/>
                  <a:gd name="T12" fmla="*/ 64 w 109"/>
                  <a:gd name="T13" fmla="*/ 110 h 235"/>
                  <a:gd name="T14" fmla="*/ 45 w 109"/>
                  <a:gd name="T15" fmla="*/ 86 h 235"/>
                  <a:gd name="T16" fmla="*/ 25 w 109"/>
                  <a:gd name="T17" fmla="*/ 70 h 235"/>
                  <a:gd name="T18" fmla="*/ 39 w 109"/>
                  <a:gd name="T19" fmla="*/ 53 h 235"/>
                  <a:gd name="T20" fmla="*/ 27 w 109"/>
                  <a:gd name="T21" fmla="*/ 45 h 235"/>
                  <a:gd name="T22" fmla="*/ 20 w 109"/>
                  <a:gd name="T23" fmla="*/ 38 h 235"/>
                  <a:gd name="T24" fmla="*/ 6 w 109"/>
                  <a:gd name="T25" fmla="*/ 28 h 235"/>
                  <a:gd name="T26" fmla="*/ 0 w 109"/>
                  <a:gd name="T27" fmla="*/ 16 h 235"/>
                  <a:gd name="T28" fmla="*/ 6 w 109"/>
                  <a:gd name="T29" fmla="*/ 7 h 235"/>
                  <a:gd name="T30" fmla="*/ 19 w 109"/>
                  <a:gd name="T31" fmla="*/ 16 h 235"/>
                  <a:gd name="T32" fmla="*/ 34 w 109"/>
                  <a:gd name="T33" fmla="*/ 10 h 235"/>
                  <a:gd name="T34" fmla="*/ 45 w 109"/>
                  <a:gd name="T35" fmla="*/ 4 h 235"/>
                  <a:gd name="T36" fmla="*/ 81 w 109"/>
                  <a:gd name="T37" fmla="*/ 32 h 235"/>
                  <a:gd name="T38" fmla="*/ 63 w 109"/>
                  <a:gd name="T39" fmla="*/ 49 h 235"/>
                  <a:gd name="T40" fmla="*/ 51 w 109"/>
                  <a:gd name="T41" fmla="*/ 65 h 235"/>
                  <a:gd name="T42" fmla="*/ 55 w 109"/>
                  <a:gd name="T43" fmla="*/ 82 h 235"/>
                  <a:gd name="T44" fmla="*/ 79 w 109"/>
                  <a:gd name="T45" fmla="*/ 110 h 235"/>
                  <a:gd name="T46" fmla="*/ 94 w 109"/>
                  <a:gd name="T47" fmla="*/ 130 h 235"/>
                  <a:gd name="T48" fmla="*/ 105 w 109"/>
                  <a:gd name="T49" fmla="*/ 154 h 235"/>
                  <a:gd name="T50" fmla="*/ 105 w 109"/>
                  <a:gd name="T51" fmla="*/ 193 h 235"/>
                  <a:gd name="T52" fmla="*/ 81 w 109"/>
                  <a:gd name="T53" fmla="*/ 197 h 235"/>
                  <a:gd name="T54" fmla="*/ 64 w 109"/>
                  <a:gd name="T55" fmla="*/ 209 h 235"/>
                  <a:gd name="T56" fmla="*/ 61 w 109"/>
                  <a:gd name="T57" fmla="*/ 221 h 235"/>
                  <a:gd name="T58" fmla="*/ 43 w 109"/>
                  <a:gd name="T59" fmla="*/ 235 h 235"/>
                  <a:gd name="T60" fmla="*/ 36 w 109"/>
                  <a:gd name="T61" fmla="*/ 220 h 235"/>
                  <a:gd name="T62" fmla="*/ 33 w 109"/>
                  <a:gd name="T63" fmla="*/ 202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9" h="235">
                    <a:moveTo>
                      <a:pt x="33" y="202"/>
                    </a:moveTo>
                    <a:cubicBezTo>
                      <a:pt x="35" y="197"/>
                      <a:pt x="42" y="191"/>
                      <a:pt x="49" y="187"/>
                    </a:cubicBezTo>
                    <a:cubicBezTo>
                      <a:pt x="56" y="183"/>
                      <a:pt x="71" y="182"/>
                      <a:pt x="75" y="176"/>
                    </a:cubicBezTo>
                    <a:cubicBezTo>
                      <a:pt x="79" y="170"/>
                      <a:pt x="78" y="153"/>
                      <a:pt x="75" y="148"/>
                    </a:cubicBezTo>
                    <a:cubicBezTo>
                      <a:pt x="72" y="143"/>
                      <a:pt x="54" y="144"/>
                      <a:pt x="54" y="143"/>
                    </a:cubicBezTo>
                    <a:cubicBezTo>
                      <a:pt x="54" y="142"/>
                      <a:pt x="74" y="144"/>
                      <a:pt x="76" y="139"/>
                    </a:cubicBezTo>
                    <a:cubicBezTo>
                      <a:pt x="78" y="134"/>
                      <a:pt x="69" y="119"/>
                      <a:pt x="64" y="110"/>
                    </a:cubicBezTo>
                    <a:cubicBezTo>
                      <a:pt x="59" y="101"/>
                      <a:pt x="51" y="93"/>
                      <a:pt x="45" y="86"/>
                    </a:cubicBezTo>
                    <a:cubicBezTo>
                      <a:pt x="39" y="79"/>
                      <a:pt x="26" y="75"/>
                      <a:pt x="25" y="70"/>
                    </a:cubicBezTo>
                    <a:cubicBezTo>
                      <a:pt x="24" y="65"/>
                      <a:pt x="39" y="57"/>
                      <a:pt x="39" y="53"/>
                    </a:cubicBezTo>
                    <a:cubicBezTo>
                      <a:pt x="39" y="49"/>
                      <a:pt x="30" y="47"/>
                      <a:pt x="27" y="45"/>
                    </a:cubicBezTo>
                    <a:cubicBezTo>
                      <a:pt x="24" y="43"/>
                      <a:pt x="23" y="41"/>
                      <a:pt x="20" y="38"/>
                    </a:cubicBezTo>
                    <a:cubicBezTo>
                      <a:pt x="17" y="35"/>
                      <a:pt x="9" y="32"/>
                      <a:pt x="6" y="28"/>
                    </a:cubicBezTo>
                    <a:cubicBezTo>
                      <a:pt x="3" y="24"/>
                      <a:pt x="0" y="19"/>
                      <a:pt x="0" y="16"/>
                    </a:cubicBezTo>
                    <a:cubicBezTo>
                      <a:pt x="0" y="13"/>
                      <a:pt x="3" y="7"/>
                      <a:pt x="6" y="7"/>
                    </a:cubicBezTo>
                    <a:cubicBezTo>
                      <a:pt x="9" y="7"/>
                      <a:pt x="14" y="15"/>
                      <a:pt x="19" y="16"/>
                    </a:cubicBezTo>
                    <a:cubicBezTo>
                      <a:pt x="24" y="17"/>
                      <a:pt x="30" y="12"/>
                      <a:pt x="34" y="10"/>
                    </a:cubicBezTo>
                    <a:cubicBezTo>
                      <a:pt x="38" y="8"/>
                      <a:pt x="37" y="0"/>
                      <a:pt x="45" y="4"/>
                    </a:cubicBezTo>
                    <a:cubicBezTo>
                      <a:pt x="53" y="8"/>
                      <a:pt x="78" y="25"/>
                      <a:pt x="81" y="32"/>
                    </a:cubicBezTo>
                    <a:cubicBezTo>
                      <a:pt x="84" y="39"/>
                      <a:pt x="68" y="43"/>
                      <a:pt x="63" y="49"/>
                    </a:cubicBezTo>
                    <a:cubicBezTo>
                      <a:pt x="58" y="55"/>
                      <a:pt x="52" y="60"/>
                      <a:pt x="51" y="65"/>
                    </a:cubicBezTo>
                    <a:cubicBezTo>
                      <a:pt x="50" y="70"/>
                      <a:pt x="50" y="75"/>
                      <a:pt x="55" y="82"/>
                    </a:cubicBezTo>
                    <a:cubicBezTo>
                      <a:pt x="60" y="89"/>
                      <a:pt x="72" y="102"/>
                      <a:pt x="79" y="110"/>
                    </a:cubicBezTo>
                    <a:cubicBezTo>
                      <a:pt x="86" y="118"/>
                      <a:pt x="90" y="123"/>
                      <a:pt x="94" y="130"/>
                    </a:cubicBezTo>
                    <a:cubicBezTo>
                      <a:pt x="98" y="137"/>
                      <a:pt x="103" y="144"/>
                      <a:pt x="105" y="154"/>
                    </a:cubicBezTo>
                    <a:cubicBezTo>
                      <a:pt x="107" y="164"/>
                      <a:pt x="109" y="186"/>
                      <a:pt x="105" y="193"/>
                    </a:cubicBezTo>
                    <a:cubicBezTo>
                      <a:pt x="101" y="200"/>
                      <a:pt x="88" y="194"/>
                      <a:pt x="81" y="197"/>
                    </a:cubicBezTo>
                    <a:cubicBezTo>
                      <a:pt x="74" y="200"/>
                      <a:pt x="67" y="205"/>
                      <a:pt x="64" y="209"/>
                    </a:cubicBezTo>
                    <a:cubicBezTo>
                      <a:pt x="61" y="213"/>
                      <a:pt x="65" y="217"/>
                      <a:pt x="61" y="221"/>
                    </a:cubicBezTo>
                    <a:cubicBezTo>
                      <a:pt x="57" y="225"/>
                      <a:pt x="47" y="235"/>
                      <a:pt x="43" y="235"/>
                    </a:cubicBezTo>
                    <a:cubicBezTo>
                      <a:pt x="39" y="235"/>
                      <a:pt x="37" y="225"/>
                      <a:pt x="36" y="220"/>
                    </a:cubicBezTo>
                    <a:cubicBezTo>
                      <a:pt x="35" y="215"/>
                      <a:pt x="31" y="207"/>
                      <a:pt x="33" y="20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endParaRPr lang="en-CA" sz="1837"/>
              </a:p>
            </p:txBody>
          </p:sp>
          <p:sp>
            <p:nvSpPr>
              <p:cNvPr id="150" name="Freeform 2052"/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6093636" y="4541786"/>
                <a:ext cx="283456" cy="411415"/>
              </a:xfrm>
              <a:custGeom>
                <a:avLst/>
                <a:gdLst>
                  <a:gd name="T0" fmla="*/ 36 w 180"/>
                  <a:gd name="T1" fmla="*/ 244 h 261"/>
                  <a:gd name="T2" fmla="*/ 55 w 180"/>
                  <a:gd name="T3" fmla="*/ 237 h 261"/>
                  <a:gd name="T4" fmla="*/ 66 w 180"/>
                  <a:gd name="T5" fmla="*/ 214 h 261"/>
                  <a:gd name="T6" fmla="*/ 81 w 180"/>
                  <a:gd name="T7" fmla="*/ 198 h 261"/>
                  <a:gd name="T8" fmla="*/ 85 w 180"/>
                  <a:gd name="T9" fmla="*/ 186 h 261"/>
                  <a:gd name="T10" fmla="*/ 108 w 180"/>
                  <a:gd name="T11" fmla="*/ 186 h 261"/>
                  <a:gd name="T12" fmla="*/ 96 w 180"/>
                  <a:gd name="T13" fmla="*/ 172 h 261"/>
                  <a:gd name="T14" fmla="*/ 105 w 180"/>
                  <a:gd name="T15" fmla="*/ 156 h 261"/>
                  <a:gd name="T16" fmla="*/ 121 w 180"/>
                  <a:gd name="T17" fmla="*/ 136 h 261"/>
                  <a:gd name="T18" fmla="*/ 129 w 180"/>
                  <a:gd name="T19" fmla="*/ 129 h 261"/>
                  <a:gd name="T20" fmla="*/ 142 w 180"/>
                  <a:gd name="T21" fmla="*/ 135 h 261"/>
                  <a:gd name="T22" fmla="*/ 156 w 180"/>
                  <a:gd name="T23" fmla="*/ 108 h 261"/>
                  <a:gd name="T24" fmla="*/ 162 w 180"/>
                  <a:gd name="T25" fmla="*/ 97 h 261"/>
                  <a:gd name="T26" fmla="*/ 175 w 180"/>
                  <a:gd name="T27" fmla="*/ 82 h 261"/>
                  <a:gd name="T28" fmla="*/ 178 w 180"/>
                  <a:gd name="T29" fmla="*/ 64 h 261"/>
                  <a:gd name="T30" fmla="*/ 162 w 180"/>
                  <a:gd name="T31" fmla="*/ 69 h 261"/>
                  <a:gd name="T32" fmla="*/ 147 w 180"/>
                  <a:gd name="T33" fmla="*/ 60 h 261"/>
                  <a:gd name="T34" fmla="*/ 144 w 180"/>
                  <a:gd name="T35" fmla="*/ 34 h 261"/>
                  <a:gd name="T36" fmla="*/ 135 w 180"/>
                  <a:gd name="T37" fmla="*/ 27 h 261"/>
                  <a:gd name="T38" fmla="*/ 124 w 180"/>
                  <a:gd name="T39" fmla="*/ 19 h 261"/>
                  <a:gd name="T40" fmla="*/ 112 w 180"/>
                  <a:gd name="T41" fmla="*/ 9 h 261"/>
                  <a:gd name="T42" fmla="*/ 100 w 180"/>
                  <a:gd name="T43" fmla="*/ 3 h 261"/>
                  <a:gd name="T44" fmla="*/ 103 w 180"/>
                  <a:gd name="T45" fmla="*/ 27 h 261"/>
                  <a:gd name="T46" fmla="*/ 121 w 180"/>
                  <a:gd name="T47" fmla="*/ 52 h 261"/>
                  <a:gd name="T48" fmla="*/ 130 w 180"/>
                  <a:gd name="T49" fmla="*/ 72 h 261"/>
                  <a:gd name="T50" fmla="*/ 123 w 180"/>
                  <a:gd name="T51" fmla="*/ 84 h 261"/>
                  <a:gd name="T52" fmla="*/ 114 w 180"/>
                  <a:gd name="T53" fmla="*/ 91 h 261"/>
                  <a:gd name="T54" fmla="*/ 136 w 180"/>
                  <a:gd name="T55" fmla="*/ 115 h 261"/>
                  <a:gd name="T56" fmla="*/ 121 w 180"/>
                  <a:gd name="T57" fmla="*/ 132 h 261"/>
                  <a:gd name="T58" fmla="*/ 103 w 180"/>
                  <a:gd name="T59" fmla="*/ 129 h 261"/>
                  <a:gd name="T60" fmla="*/ 99 w 180"/>
                  <a:gd name="T61" fmla="*/ 117 h 261"/>
                  <a:gd name="T62" fmla="*/ 79 w 180"/>
                  <a:gd name="T63" fmla="*/ 129 h 261"/>
                  <a:gd name="T64" fmla="*/ 79 w 180"/>
                  <a:gd name="T65" fmla="*/ 142 h 261"/>
                  <a:gd name="T66" fmla="*/ 75 w 180"/>
                  <a:gd name="T67" fmla="*/ 157 h 261"/>
                  <a:gd name="T68" fmla="*/ 45 w 180"/>
                  <a:gd name="T69" fmla="*/ 186 h 261"/>
                  <a:gd name="T70" fmla="*/ 28 w 180"/>
                  <a:gd name="T71" fmla="*/ 189 h 261"/>
                  <a:gd name="T72" fmla="*/ 4 w 180"/>
                  <a:gd name="T73" fmla="*/ 210 h 261"/>
                  <a:gd name="T74" fmla="*/ 3 w 180"/>
                  <a:gd name="T75" fmla="*/ 229 h 261"/>
                  <a:gd name="T76" fmla="*/ 15 w 180"/>
                  <a:gd name="T77" fmla="*/ 237 h 261"/>
                  <a:gd name="T78" fmla="*/ 19 w 180"/>
                  <a:gd name="T79" fmla="*/ 258 h 261"/>
                  <a:gd name="T80" fmla="*/ 33 w 180"/>
                  <a:gd name="T81" fmla="*/ 256 h 261"/>
                  <a:gd name="T82" fmla="*/ 36 w 180"/>
                  <a:gd name="T83" fmla="*/ 244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0" h="261">
                    <a:moveTo>
                      <a:pt x="36" y="244"/>
                    </a:moveTo>
                    <a:cubicBezTo>
                      <a:pt x="40" y="241"/>
                      <a:pt x="50" y="242"/>
                      <a:pt x="55" y="237"/>
                    </a:cubicBezTo>
                    <a:cubicBezTo>
                      <a:pt x="60" y="232"/>
                      <a:pt x="62" y="220"/>
                      <a:pt x="66" y="214"/>
                    </a:cubicBezTo>
                    <a:cubicBezTo>
                      <a:pt x="70" y="208"/>
                      <a:pt x="78" y="203"/>
                      <a:pt x="81" y="198"/>
                    </a:cubicBezTo>
                    <a:cubicBezTo>
                      <a:pt x="84" y="193"/>
                      <a:pt x="81" y="188"/>
                      <a:pt x="85" y="186"/>
                    </a:cubicBezTo>
                    <a:cubicBezTo>
                      <a:pt x="89" y="184"/>
                      <a:pt x="106" y="188"/>
                      <a:pt x="108" y="186"/>
                    </a:cubicBezTo>
                    <a:cubicBezTo>
                      <a:pt x="110" y="184"/>
                      <a:pt x="97" y="177"/>
                      <a:pt x="96" y="172"/>
                    </a:cubicBezTo>
                    <a:cubicBezTo>
                      <a:pt x="95" y="167"/>
                      <a:pt x="101" y="162"/>
                      <a:pt x="105" y="156"/>
                    </a:cubicBezTo>
                    <a:cubicBezTo>
                      <a:pt x="109" y="150"/>
                      <a:pt x="117" y="141"/>
                      <a:pt x="121" y="136"/>
                    </a:cubicBezTo>
                    <a:cubicBezTo>
                      <a:pt x="125" y="131"/>
                      <a:pt x="126" y="129"/>
                      <a:pt x="129" y="129"/>
                    </a:cubicBezTo>
                    <a:cubicBezTo>
                      <a:pt x="132" y="129"/>
                      <a:pt x="138" y="138"/>
                      <a:pt x="142" y="135"/>
                    </a:cubicBezTo>
                    <a:cubicBezTo>
                      <a:pt x="146" y="132"/>
                      <a:pt x="153" y="114"/>
                      <a:pt x="156" y="108"/>
                    </a:cubicBezTo>
                    <a:cubicBezTo>
                      <a:pt x="159" y="102"/>
                      <a:pt x="159" y="101"/>
                      <a:pt x="162" y="97"/>
                    </a:cubicBezTo>
                    <a:cubicBezTo>
                      <a:pt x="165" y="93"/>
                      <a:pt x="172" y="87"/>
                      <a:pt x="175" y="82"/>
                    </a:cubicBezTo>
                    <a:cubicBezTo>
                      <a:pt x="178" y="77"/>
                      <a:pt x="180" y="66"/>
                      <a:pt x="178" y="64"/>
                    </a:cubicBezTo>
                    <a:cubicBezTo>
                      <a:pt x="176" y="62"/>
                      <a:pt x="167" y="70"/>
                      <a:pt x="162" y="69"/>
                    </a:cubicBezTo>
                    <a:cubicBezTo>
                      <a:pt x="157" y="68"/>
                      <a:pt x="150" y="66"/>
                      <a:pt x="147" y="60"/>
                    </a:cubicBezTo>
                    <a:cubicBezTo>
                      <a:pt x="144" y="54"/>
                      <a:pt x="146" y="39"/>
                      <a:pt x="144" y="34"/>
                    </a:cubicBezTo>
                    <a:cubicBezTo>
                      <a:pt x="142" y="29"/>
                      <a:pt x="138" y="29"/>
                      <a:pt x="135" y="27"/>
                    </a:cubicBezTo>
                    <a:cubicBezTo>
                      <a:pt x="132" y="25"/>
                      <a:pt x="128" y="22"/>
                      <a:pt x="124" y="19"/>
                    </a:cubicBezTo>
                    <a:cubicBezTo>
                      <a:pt x="120" y="16"/>
                      <a:pt x="116" y="12"/>
                      <a:pt x="112" y="9"/>
                    </a:cubicBezTo>
                    <a:cubicBezTo>
                      <a:pt x="108" y="6"/>
                      <a:pt x="101" y="0"/>
                      <a:pt x="100" y="3"/>
                    </a:cubicBezTo>
                    <a:cubicBezTo>
                      <a:pt x="99" y="6"/>
                      <a:pt x="100" y="19"/>
                      <a:pt x="103" y="27"/>
                    </a:cubicBezTo>
                    <a:cubicBezTo>
                      <a:pt x="106" y="35"/>
                      <a:pt x="117" y="45"/>
                      <a:pt x="121" y="52"/>
                    </a:cubicBezTo>
                    <a:cubicBezTo>
                      <a:pt x="125" y="59"/>
                      <a:pt x="130" y="67"/>
                      <a:pt x="130" y="72"/>
                    </a:cubicBezTo>
                    <a:cubicBezTo>
                      <a:pt x="130" y="77"/>
                      <a:pt x="126" y="81"/>
                      <a:pt x="123" y="84"/>
                    </a:cubicBezTo>
                    <a:cubicBezTo>
                      <a:pt x="120" y="87"/>
                      <a:pt x="112" y="86"/>
                      <a:pt x="114" y="91"/>
                    </a:cubicBezTo>
                    <a:cubicBezTo>
                      <a:pt x="116" y="96"/>
                      <a:pt x="135" y="108"/>
                      <a:pt x="136" y="115"/>
                    </a:cubicBezTo>
                    <a:cubicBezTo>
                      <a:pt x="137" y="122"/>
                      <a:pt x="126" y="130"/>
                      <a:pt x="121" y="132"/>
                    </a:cubicBezTo>
                    <a:cubicBezTo>
                      <a:pt x="116" y="134"/>
                      <a:pt x="107" y="131"/>
                      <a:pt x="103" y="129"/>
                    </a:cubicBezTo>
                    <a:cubicBezTo>
                      <a:pt x="99" y="127"/>
                      <a:pt x="103" y="117"/>
                      <a:pt x="99" y="117"/>
                    </a:cubicBezTo>
                    <a:cubicBezTo>
                      <a:pt x="95" y="117"/>
                      <a:pt x="82" y="125"/>
                      <a:pt x="79" y="129"/>
                    </a:cubicBezTo>
                    <a:cubicBezTo>
                      <a:pt x="76" y="133"/>
                      <a:pt x="80" y="137"/>
                      <a:pt x="79" y="142"/>
                    </a:cubicBezTo>
                    <a:cubicBezTo>
                      <a:pt x="78" y="147"/>
                      <a:pt x="81" y="150"/>
                      <a:pt x="75" y="157"/>
                    </a:cubicBezTo>
                    <a:cubicBezTo>
                      <a:pt x="69" y="164"/>
                      <a:pt x="53" y="181"/>
                      <a:pt x="45" y="186"/>
                    </a:cubicBezTo>
                    <a:cubicBezTo>
                      <a:pt x="37" y="191"/>
                      <a:pt x="35" y="185"/>
                      <a:pt x="28" y="189"/>
                    </a:cubicBezTo>
                    <a:cubicBezTo>
                      <a:pt x="21" y="193"/>
                      <a:pt x="8" y="203"/>
                      <a:pt x="4" y="210"/>
                    </a:cubicBezTo>
                    <a:cubicBezTo>
                      <a:pt x="0" y="217"/>
                      <a:pt x="1" y="225"/>
                      <a:pt x="3" y="229"/>
                    </a:cubicBezTo>
                    <a:cubicBezTo>
                      <a:pt x="5" y="233"/>
                      <a:pt x="12" y="232"/>
                      <a:pt x="15" y="237"/>
                    </a:cubicBezTo>
                    <a:cubicBezTo>
                      <a:pt x="18" y="242"/>
                      <a:pt x="16" y="255"/>
                      <a:pt x="19" y="258"/>
                    </a:cubicBezTo>
                    <a:cubicBezTo>
                      <a:pt x="22" y="261"/>
                      <a:pt x="30" y="258"/>
                      <a:pt x="33" y="256"/>
                    </a:cubicBezTo>
                    <a:cubicBezTo>
                      <a:pt x="36" y="254"/>
                      <a:pt x="32" y="247"/>
                      <a:pt x="36" y="244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endParaRPr lang="en-CA" sz="1837"/>
              </a:p>
            </p:txBody>
          </p:sp>
          <p:sp>
            <p:nvSpPr>
              <p:cNvPr id="151" name="Freeform 2064"/>
              <p:cNvSpPr>
                <a:spLocks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5115310" y="2546260"/>
                <a:ext cx="142538" cy="149017"/>
              </a:xfrm>
              <a:custGeom>
                <a:avLst/>
                <a:gdLst>
                  <a:gd name="T0" fmla="*/ 1 w 91"/>
                  <a:gd name="T1" fmla="*/ 61 h 95"/>
                  <a:gd name="T2" fmla="*/ 12 w 91"/>
                  <a:gd name="T3" fmla="*/ 63 h 95"/>
                  <a:gd name="T4" fmla="*/ 9 w 91"/>
                  <a:gd name="T5" fmla="*/ 84 h 95"/>
                  <a:gd name="T6" fmla="*/ 4 w 91"/>
                  <a:gd name="T7" fmla="*/ 94 h 95"/>
                  <a:gd name="T8" fmla="*/ 24 w 91"/>
                  <a:gd name="T9" fmla="*/ 90 h 95"/>
                  <a:gd name="T10" fmla="*/ 51 w 91"/>
                  <a:gd name="T11" fmla="*/ 69 h 95"/>
                  <a:gd name="T12" fmla="*/ 58 w 91"/>
                  <a:gd name="T13" fmla="*/ 52 h 95"/>
                  <a:gd name="T14" fmla="*/ 79 w 91"/>
                  <a:gd name="T15" fmla="*/ 37 h 95"/>
                  <a:gd name="T16" fmla="*/ 91 w 91"/>
                  <a:gd name="T17" fmla="*/ 13 h 95"/>
                  <a:gd name="T18" fmla="*/ 78 w 91"/>
                  <a:gd name="T19" fmla="*/ 1 h 95"/>
                  <a:gd name="T20" fmla="*/ 72 w 91"/>
                  <a:gd name="T21" fmla="*/ 9 h 95"/>
                  <a:gd name="T22" fmla="*/ 55 w 91"/>
                  <a:gd name="T23" fmla="*/ 13 h 95"/>
                  <a:gd name="T24" fmla="*/ 46 w 91"/>
                  <a:gd name="T25" fmla="*/ 24 h 95"/>
                  <a:gd name="T26" fmla="*/ 31 w 91"/>
                  <a:gd name="T27" fmla="*/ 28 h 95"/>
                  <a:gd name="T28" fmla="*/ 6 w 91"/>
                  <a:gd name="T29" fmla="*/ 46 h 95"/>
                  <a:gd name="T30" fmla="*/ 1 w 91"/>
                  <a:gd name="T31" fmla="*/ 6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1" h="95">
                    <a:moveTo>
                      <a:pt x="1" y="61"/>
                    </a:moveTo>
                    <a:cubicBezTo>
                      <a:pt x="2" y="64"/>
                      <a:pt x="11" y="59"/>
                      <a:pt x="12" y="63"/>
                    </a:cubicBezTo>
                    <a:cubicBezTo>
                      <a:pt x="13" y="67"/>
                      <a:pt x="10" y="79"/>
                      <a:pt x="9" y="84"/>
                    </a:cubicBezTo>
                    <a:cubicBezTo>
                      <a:pt x="8" y="89"/>
                      <a:pt x="2" y="93"/>
                      <a:pt x="4" y="94"/>
                    </a:cubicBezTo>
                    <a:cubicBezTo>
                      <a:pt x="6" y="95"/>
                      <a:pt x="16" y="94"/>
                      <a:pt x="24" y="90"/>
                    </a:cubicBezTo>
                    <a:cubicBezTo>
                      <a:pt x="32" y="86"/>
                      <a:pt x="45" y="75"/>
                      <a:pt x="51" y="69"/>
                    </a:cubicBezTo>
                    <a:cubicBezTo>
                      <a:pt x="57" y="63"/>
                      <a:pt x="53" y="57"/>
                      <a:pt x="58" y="52"/>
                    </a:cubicBezTo>
                    <a:cubicBezTo>
                      <a:pt x="63" y="47"/>
                      <a:pt x="74" y="43"/>
                      <a:pt x="79" y="37"/>
                    </a:cubicBezTo>
                    <a:cubicBezTo>
                      <a:pt x="84" y="31"/>
                      <a:pt x="91" y="19"/>
                      <a:pt x="91" y="13"/>
                    </a:cubicBezTo>
                    <a:cubicBezTo>
                      <a:pt x="91" y="7"/>
                      <a:pt x="81" y="2"/>
                      <a:pt x="78" y="1"/>
                    </a:cubicBezTo>
                    <a:cubicBezTo>
                      <a:pt x="75" y="0"/>
                      <a:pt x="76" y="7"/>
                      <a:pt x="72" y="9"/>
                    </a:cubicBezTo>
                    <a:cubicBezTo>
                      <a:pt x="68" y="11"/>
                      <a:pt x="59" y="10"/>
                      <a:pt x="55" y="13"/>
                    </a:cubicBezTo>
                    <a:cubicBezTo>
                      <a:pt x="51" y="16"/>
                      <a:pt x="50" y="21"/>
                      <a:pt x="46" y="24"/>
                    </a:cubicBezTo>
                    <a:cubicBezTo>
                      <a:pt x="42" y="27"/>
                      <a:pt x="38" y="24"/>
                      <a:pt x="31" y="28"/>
                    </a:cubicBezTo>
                    <a:cubicBezTo>
                      <a:pt x="24" y="32"/>
                      <a:pt x="11" y="42"/>
                      <a:pt x="6" y="46"/>
                    </a:cubicBezTo>
                    <a:cubicBezTo>
                      <a:pt x="1" y="50"/>
                      <a:pt x="0" y="58"/>
                      <a:pt x="1" y="61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endParaRPr lang="en-CA" sz="1837"/>
              </a:p>
            </p:txBody>
          </p:sp>
          <p:sp>
            <p:nvSpPr>
              <p:cNvPr id="152" name="Freeform 2066"/>
              <p:cNvSpPr>
                <a:spLocks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5128268" y="2654783"/>
                <a:ext cx="110143" cy="152256"/>
              </a:xfrm>
              <a:custGeom>
                <a:avLst/>
                <a:gdLst>
                  <a:gd name="T0" fmla="*/ 0 w 69"/>
                  <a:gd name="T1" fmla="*/ 24 h 97"/>
                  <a:gd name="T2" fmla="*/ 24 w 69"/>
                  <a:gd name="T3" fmla="*/ 15 h 97"/>
                  <a:gd name="T4" fmla="*/ 39 w 69"/>
                  <a:gd name="T5" fmla="*/ 0 h 97"/>
                  <a:gd name="T6" fmla="*/ 58 w 69"/>
                  <a:gd name="T7" fmla="*/ 21 h 97"/>
                  <a:gd name="T8" fmla="*/ 69 w 69"/>
                  <a:gd name="T9" fmla="*/ 45 h 97"/>
                  <a:gd name="T10" fmla="*/ 34 w 69"/>
                  <a:gd name="T11" fmla="*/ 87 h 97"/>
                  <a:gd name="T12" fmla="*/ 22 w 69"/>
                  <a:gd name="T13" fmla="*/ 94 h 97"/>
                  <a:gd name="T14" fmla="*/ 21 w 69"/>
                  <a:gd name="T15" fmla="*/ 54 h 97"/>
                  <a:gd name="T16" fmla="*/ 7 w 69"/>
                  <a:gd name="T17" fmla="*/ 30 h 97"/>
                  <a:gd name="T18" fmla="*/ 0 w 69"/>
                  <a:gd name="T19" fmla="*/ 2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97">
                    <a:moveTo>
                      <a:pt x="0" y="24"/>
                    </a:moveTo>
                    <a:cubicBezTo>
                      <a:pt x="19" y="21"/>
                      <a:pt x="11" y="25"/>
                      <a:pt x="24" y="15"/>
                    </a:cubicBezTo>
                    <a:cubicBezTo>
                      <a:pt x="32" y="9"/>
                      <a:pt x="28" y="2"/>
                      <a:pt x="39" y="0"/>
                    </a:cubicBezTo>
                    <a:cubicBezTo>
                      <a:pt x="49" y="2"/>
                      <a:pt x="48" y="16"/>
                      <a:pt x="58" y="21"/>
                    </a:cubicBezTo>
                    <a:cubicBezTo>
                      <a:pt x="64" y="28"/>
                      <a:pt x="64" y="37"/>
                      <a:pt x="69" y="45"/>
                    </a:cubicBezTo>
                    <a:cubicBezTo>
                      <a:pt x="66" y="74"/>
                      <a:pt x="65" y="83"/>
                      <a:pt x="34" y="87"/>
                    </a:cubicBezTo>
                    <a:cubicBezTo>
                      <a:pt x="26" y="91"/>
                      <a:pt x="30" y="97"/>
                      <a:pt x="22" y="94"/>
                    </a:cubicBezTo>
                    <a:cubicBezTo>
                      <a:pt x="20" y="81"/>
                      <a:pt x="13" y="69"/>
                      <a:pt x="21" y="54"/>
                    </a:cubicBezTo>
                    <a:cubicBezTo>
                      <a:pt x="19" y="42"/>
                      <a:pt x="20" y="33"/>
                      <a:pt x="7" y="30"/>
                    </a:cubicBezTo>
                    <a:cubicBezTo>
                      <a:pt x="2" y="26"/>
                      <a:pt x="4" y="28"/>
                      <a:pt x="0" y="24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endParaRPr lang="en-CA" sz="1837"/>
              </a:p>
            </p:txBody>
          </p:sp>
          <p:sp>
            <p:nvSpPr>
              <p:cNvPr id="153" name="Freeform 2067"/>
              <p:cNvSpPr>
                <a:spLocks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601851" y="3307540"/>
                <a:ext cx="121481" cy="106903"/>
              </a:xfrm>
              <a:custGeom>
                <a:avLst/>
                <a:gdLst>
                  <a:gd name="T0" fmla="*/ 47 w 77"/>
                  <a:gd name="T1" fmla="*/ 3 h 68"/>
                  <a:gd name="T2" fmla="*/ 76 w 77"/>
                  <a:gd name="T3" fmla="*/ 10 h 68"/>
                  <a:gd name="T4" fmla="*/ 68 w 77"/>
                  <a:gd name="T5" fmla="*/ 37 h 68"/>
                  <a:gd name="T6" fmla="*/ 56 w 77"/>
                  <a:gd name="T7" fmla="*/ 46 h 68"/>
                  <a:gd name="T8" fmla="*/ 44 w 77"/>
                  <a:gd name="T9" fmla="*/ 48 h 68"/>
                  <a:gd name="T10" fmla="*/ 35 w 77"/>
                  <a:gd name="T11" fmla="*/ 61 h 68"/>
                  <a:gd name="T12" fmla="*/ 23 w 77"/>
                  <a:gd name="T13" fmla="*/ 61 h 68"/>
                  <a:gd name="T14" fmla="*/ 8 w 77"/>
                  <a:gd name="T15" fmla="*/ 39 h 68"/>
                  <a:gd name="T16" fmla="*/ 44 w 77"/>
                  <a:gd name="T17" fmla="*/ 7 h 68"/>
                  <a:gd name="T18" fmla="*/ 47 w 77"/>
                  <a:gd name="T19" fmla="*/ 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68">
                    <a:moveTo>
                      <a:pt x="47" y="3"/>
                    </a:moveTo>
                    <a:cubicBezTo>
                      <a:pt x="57" y="5"/>
                      <a:pt x="67" y="3"/>
                      <a:pt x="76" y="10"/>
                    </a:cubicBezTo>
                    <a:cubicBezTo>
                      <a:pt x="75" y="20"/>
                      <a:pt x="77" y="32"/>
                      <a:pt x="68" y="37"/>
                    </a:cubicBezTo>
                    <a:cubicBezTo>
                      <a:pt x="64" y="43"/>
                      <a:pt x="63" y="45"/>
                      <a:pt x="56" y="46"/>
                    </a:cubicBezTo>
                    <a:cubicBezTo>
                      <a:pt x="52" y="49"/>
                      <a:pt x="47" y="46"/>
                      <a:pt x="44" y="48"/>
                    </a:cubicBezTo>
                    <a:cubicBezTo>
                      <a:pt x="41" y="50"/>
                      <a:pt x="38" y="59"/>
                      <a:pt x="35" y="61"/>
                    </a:cubicBezTo>
                    <a:cubicBezTo>
                      <a:pt x="31" y="68"/>
                      <a:pt x="30" y="65"/>
                      <a:pt x="23" y="61"/>
                    </a:cubicBezTo>
                    <a:cubicBezTo>
                      <a:pt x="18" y="54"/>
                      <a:pt x="13" y="46"/>
                      <a:pt x="8" y="39"/>
                    </a:cubicBezTo>
                    <a:cubicBezTo>
                      <a:pt x="0" y="0"/>
                      <a:pt x="1" y="10"/>
                      <a:pt x="44" y="7"/>
                    </a:cubicBezTo>
                    <a:cubicBezTo>
                      <a:pt x="50" y="4"/>
                      <a:pt x="51" y="5"/>
                      <a:pt x="47" y="3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endParaRPr lang="en-CA" sz="1837"/>
              </a:p>
            </p:txBody>
          </p:sp>
          <p:sp>
            <p:nvSpPr>
              <p:cNvPr id="154" name="Freeform 2068"/>
              <p:cNvSpPr>
                <a:spLocks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538681" y="3118030"/>
                <a:ext cx="181411" cy="200848"/>
              </a:xfrm>
              <a:custGeom>
                <a:avLst/>
                <a:gdLst>
                  <a:gd name="T0" fmla="*/ 11 w 115"/>
                  <a:gd name="T1" fmla="*/ 15 h 127"/>
                  <a:gd name="T2" fmla="*/ 35 w 115"/>
                  <a:gd name="T3" fmla="*/ 6 h 127"/>
                  <a:gd name="T4" fmla="*/ 38 w 115"/>
                  <a:gd name="T5" fmla="*/ 1 h 127"/>
                  <a:gd name="T6" fmla="*/ 44 w 115"/>
                  <a:gd name="T7" fmla="*/ 9 h 127"/>
                  <a:gd name="T8" fmla="*/ 65 w 115"/>
                  <a:gd name="T9" fmla="*/ 22 h 127"/>
                  <a:gd name="T10" fmla="*/ 75 w 115"/>
                  <a:gd name="T11" fmla="*/ 33 h 127"/>
                  <a:gd name="T12" fmla="*/ 63 w 115"/>
                  <a:gd name="T13" fmla="*/ 48 h 127"/>
                  <a:gd name="T14" fmla="*/ 89 w 115"/>
                  <a:gd name="T15" fmla="*/ 70 h 127"/>
                  <a:gd name="T16" fmla="*/ 96 w 115"/>
                  <a:gd name="T17" fmla="*/ 85 h 127"/>
                  <a:gd name="T18" fmla="*/ 108 w 115"/>
                  <a:gd name="T19" fmla="*/ 99 h 127"/>
                  <a:gd name="T20" fmla="*/ 115 w 115"/>
                  <a:gd name="T21" fmla="*/ 111 h 127"/>
                  <a:gd name="T22" fmla="*/ 110 w 115"/>
                  <a:gd name="T23" fmla="*/ 124 h 127"/>
                  <a:gd name="T24" fmla="*/ 90 w 115"/>
                  <a:gd name="T25" fmla="*/ 123 h 127"/>
                  <a:gd name="T26" fmla="*/ 83 w 115"/>
                  <a:gd name="T27" fmla="*/ 103 h 127"/>
                  <a:gd name="T28" fmla="*/ 75 w 115"/>
                  <a:gd name="T29" fmla="*/ 73 h 127"/>
                  <a:gd name="T30" fmla="*/ 59 w 115"/>
                  <a:gd name="T31" fmla="*/ 61 h 127"/>
                  <a:gd name="T32" fmla="*/ 44 w 115"/>
                  <a:gd name="T33" fmla="*/ 69 h 127"/>
                  <a:gd name="T34" fmla="*/ 24 w 115"/>
                  <a:gd name="T35" fmla="*/ 69 h 127"/>
                  <a:gd name="T36" fmla="*/ 27 w 115"/>
                  <a:gd name="T37" fmla="*/ 51 h 127"/>
                  <a:gd name="T38" fmla="*/ 9 w 115"/>
                  <a:gd name="T39" fmla="*/ 36 h 127"/>
                  <a:gd name="T40" fmla="*/ 8 w 115"/>
                  <a:gd name="T41" fmla="*/ 25 h 127"/>
                  <a:gd name="T42" fmla="*/ 11 w 115"/>
                  <a:gd name="T43" fmla="*/ 1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5" h="127">
                    <a:moveTo>
                      <a:pt x="11" y="15"/>
                    </a:moveTo>
                    <a:cubicBezTo>
                      <a:pt x="31" y="11"/>
                      <a:pt x="23" y="8"/>
                      <a:pt x="35" y="6"/>
                    </a:cubicBezTo>
                    <a:cubicBezTo>
                      <a:pt x="36" y="4"/>
                      <a:pt x="36" y="2"/>
                      <a:pt x="38" y="1"/>
                    </a:cubicBezTo>
                    <a:cubicBezTo>
                      <a:pt x="42" y="0"/>
                      <a:pt x="43" y="8"/>
                      <a:pt x="44" y="9"/>
                    </a:cubicBezTo>
                    <a:cubicBezTo>
                      <a:pt x="49" y="16"/>
                      <a:pt x="57" y="20"/>
                      <a:pt x="65" y="22"/>
                    </a:cubicBezTo>
                    <a:cubicBezTo>
                      <a:pt x="71" y="27"/>
                      <a:pt x="74" y="25"/>
                      <a:pt x="75" y="33"/>
                    </a:cubicBezTo>
                    <a:cubicBezTo>
                      <a:pt x="73" y="43"/>
                      <a:pt x="71" y="43"/>
                      <a:pt x="63" y="48"/>
                    </a:cubicBezTo>
                    <a:cubicBezTo>
                      <a:pt x="69" y="59"/>
                      <a:pt x="76" y="67"/>
                      <a:pt x="89" y="70"/>
                    </a:cubicBezTo>
                    <a:cubicBezTo>
                      <a:pt x="94" y="76"/>
                      <a:pt x="93" y="80"/>
                      <a:pt x="96" y="85"/>
                    </a:cubicBezTo>
                    <a:cubicBezTo>
                      <a:pt x="99" y="90"/>
                      <a:pt x="105" y="95"/>
                      <a:pt x="108" y="99"/>
                    </a:cubicBezTo>
                    <a:cubicBezTo>
                      <a:pt x="110" y="103"/>
                      <a:pt x="115" y="107"/>
                      <a:pt x="115" y="111"/>
                    </a:cubicBezTo>
                    <a:cubicBezTo>
                      <a:pt x="115" y="115"/>
                      <a:pt x="114" y="122"/>
                      <a:pt x="110" y="124"/>
                    </a:cubicBezTo>
                    <a:cubicBezTo>
                      <a:pt x="103" y="124"/>
                      <a:pt x="95" y="127"/>
                      <a:pt x="90" y="123"/>
                    </a:cubicBezTo>
                    <a:cubicBezTo>
                      <a:pt x="81" y="117"/>
                      <a:pt x="94" y="108"/>
                      <a:pt x="83" y="103"/>
                    </a:cubicBezTo>
                    <a:cubicBezTo>
                      <a:pt x="74" y="91"/>
                      <a:pt x="80" y="92"/>
                      <a:pt x="75" y="73"/>
                    </a:cubicBezTo>
                    <a:cubicBezTo>
                      <a:pt x="74" y="68"/>
                      <a:pt x="63" y="64"/>
                      <a:pt x="59" y="61"/>
                    </a:cubicBezTo>
                    <a:cubicBezTo>
                      <a:pt x="54" y="60"/>
                      <a:pt x="50" y="68"/>
                      <a:pt x="44" y="69"/>
                    </a:cubicBezTo>
                    <a:cubicBezTo>
                      <a:pt x="38" y="70"/>
                      <a:pt x="27" y="72"/>
                      <a:pt x="24" y="69"/>
                    </a:cubicBezTo>
                    <a:cubicBezTo>
                      <a:pt x="17" y="68"/>
                      <a:pt x="29" y="56"/>
                      <a:pt x="27" y="51"/>
                    </a:cubicBezTo>
                    <a:cubicBezTo>
                      <a:pt x="25" y="46"/>
                      <a:pt x="12" y="40"/>
                      <a:pt x="9" y="36"/>
                    </a:cubicBezTo>
                    <a:cubicBezTo>
                      <a:pt x="5" y="30"/>
                      <a:pt x="0" y="28"/>
                      <a:pt x="8" y="25"/>
                    </a:cubicBezTo>
                    <a:cubicBezTo>
                      <a:pt x="9" y="18"/>
                      <a:pt x="8" y="21"/>
                      <a:pt x="11" y="15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endParaRPr lang="en-CA" sz="1837"/>
              </a:p>
            </p:txBody>
          </p:sp>
          <p:sp>
            <p:nvSpPr>
              <p:cNvPr id="155" name="Freeform 2077"/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5001928" y="3195778"/>
                <a:ext cx="174932" cy="328809"/>
              </a:xfrm>
              <a:custGeom>
                <a:avLst/>
                <a:gdLst>
                  <a:gd name="T0" fmla="*/ 22 w 111"/>
                  <a:gd name="T1" fmla="*/ 5 h 209"/>
                  <a:gd name="T2" fmla="*/ 42 w 111"/>
                  <a:gd name="T3" fmla="*/ 7 h 209"/>
                  <a:gd name="T4" fmla="*/ 40 w 111"/>
                  <a:gd name="T5" fmla="*/ 26 h 209"/>
                  <a:gd name="T6" fmla="*/ 31 w 111"/>
                  <a:gd name="T7" fmla="*/ 49 h 209"/>
                  <a:gd name="T8" fmla="*/ 45 w 111"/>
                  <a:gd name="T9" fmla="*/ 65 h 209"/>
                  <a:gd name="T10" fmla="*/ 73 w 111"/>
                  <a:gd name="T11" fmla="*/ 80 h 209"/>
                  <a:gd name="T12" fmla="*/ 88 w 111"/>
                  <a:gd name="T13" fmla="*/ 106 h 209"/>
                  <a:gd name="T14" fmla="*/ 99 w 111"/>
                  <a:gd name="T15" fmla="*/ 136 h 209"/>
                  <a:gd name="T16" fmla="*/ 111 w 111"/>
                  <a:gd name="T17" fmla="*/ 179 h 209"/>
                  <a:gd name="T18" fmla="*/ 88 w 111"/>
                  <a:gd name="T19" fmla="*/ 197 h 209"/>
                  <a:gd name="T20" fmla="*/ 76 w 111"/>
                  <a:gd name="T21" fmla="*/ 203 h 209"/>
                  <a:gd name="T22" fmla="*/ 61 w 111"/>
                  <a:gd name="T23" fmla="*/ 182 h 209"/>
                  <a:gd name="T24" fmla="*/ 76 w 111"/>
                  <a:gd name="T25" fmla="*/ 141 h 209"/>
                  <a:gd name="T26" fmla="*/ 52 w 111"/>
                  <a:gd name="T27" fmla="*/ 144 h 209"/>
                  <a:gd name="T28" fmla="*/ 43 w 111"/>
                  <a:gd name="T29" fmla="*/ 105 h 209"/>
                  <a:gd name="T30" fmla="*/ 16 w 111"/>
                  <a:gd name="T31" fmla="*/ 107 h 209"/>
                  <a:gd name="T32" fmla="*/ 19 w 111"/>
                  <a:gd name="T33" fmla="*/ 95 h 209"/>
                  <a:gd name="T34" fmla="*/ 10 w 111"/>
                  <a:gd name="T35" fmla="*/ 88 h 209"/>
                  <a:gd name="T36" fmla="*/ 0 w 111"/>
                  <a:gd name="T37" fmla="*/ 53 h 209"/>
                  <a:gd name="T38" fmla="*/ 9 w 111"/>
                  <a:gd name="T39" fmla="*/ 40 h 209"/>
                  <a:gd name="T40" fmla="*/ 10 w 111"/>
                  <a:gd name="T41" fmla="*/ 17 h 209"/>
                  <a:gd name="T42" fmla="*/ 22 w 111"/>
                  <a:gd name="T43" fmla="*/ 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1" h="209">
                    <a:moveTo>
                      <a:pt x="22" y="5"/>
                    </a:moveTo>
                    <a:cubicBezTo>
                      <a:pt x="33" y="4"/>
                      <a:pt x="35" y="0"/>
                      <a:pt x="42" y="7"/>
                    </a:cubicBezTo>
                    <a:cubicBezTo>
                      <a:pt x="43" y="14"/>
                      <a:pt x="43" y="20"/>
                      <a:pt x="40" y="26"/>
                    </a:cubicBezTo>
                    <a:cubicBezTo>
                      <a:pt x="45" y="38"/>
                      <a:pt x="44" y="46"/>
                      <a:pt x="31" y="49"/>
                    </a:cubicBezTo>
                    <a:cubicBezTo>
                      <a:pt x="20" y="63"/>
                      <a:pt x="30" y="64"/>
                      <a:pt x="45" y="65"/>
                    </a:cubicBezTo>
                    <a:cubicBezTo>
                      <a:pt x="49" y="83"/>
                      <a:pt x="49" y="79"/>
                      <a:pt x="73" y="80"/>
                    </a:cubicBezTo>
                    <a:cubicBezTo>
                      <a:pt x="70" y="95"/>
                      <a:pt x="75" y="100"/>
                      <a:pt x="88" y="106"/>
                    </a:cubicBezTo>
                    <a:cubicBezTo>
                      <a:pt x="90" y="122"/>
                      <a:pt x="92" y="124"/>
                      <a:pt x="99" y="136"/>
                    </a:cubicBezTo>
                    <a:cubicBezTo>
                      <a:pt x="100" y="156"/>
                      <a:pt x="100" y="164"/>
                      <a:pt x="111" y="179"/>
                    </a:cubicBezTo>
                    <a:cubicBezTo>
                      <a:pt x="97" y="188"/>
                      <a:pt x="109" y="195"/>
                      <a:pt x="88" y="197"/>
                    </a:cubicBezTo>
                    <a:cubicBezTo>
                      <a:pt x="86" y="209"/>
                      <a:pt x="86" y="209"/>
                      <a:pt x="76" y="203"/>
                    </a:cubicBezTo>
                    <a:cubicBezTo>
                      <a:pt x="71" y="196"/>
                      <a:pt x="65" y="191"/>
                      <a:pt x="61" y="182"/>
                    </a:cubicBezTo>
                    <a:cubicBezTo>
                      <a:pt x="61" y="172"/>
                      <a:pt x="77" y="147"/>
                      <a:pt x="76" y="141"/>
                    </a:cubicBezTo>
                    <a:cubicBezTo>
                      <a:pt x="86" y="133"/>
                      <a:pt x="39" y="147"/>
                      <a:pt x="52" y="144"/>
                    </a:cubicBezTo>
                    <a:cubicBezTo>
                      <a:pt x="63" y="139"/>
                      <a:pt x="38" y="116"/>
                      <a:pt x="43" y="105"/>
                    </a:cubicBezTo>
                    <a:cubicBezTo>
                      <a:pt x="37" y="99"/>
                      <a:pt x="20" y="109"/>
                      <a:pt x="16" y="107"/>
                    </a:cubicBezTo>
                    <a:cubicBezTo>
                      <a:pt x="21" y="104"/>
                      <a:pt x="25" y="104"/>
                      <a:pt x="19" y="95"/>
                    </a:cubicBezTo>
                    <a:cubicBezTo>
                      <a:pt x="17" y="92"/>
                      <a:pt x="10" y="88"/>
                      <a:pt x="10" y="88"/>
                    </a:cubicBezTo>
                    <a:cubicBezTo>
                      <a:pt x="13" y="71"/>
                      <a:pt x="8" y="66"/>
                      <a:pt x="0" y="53"/>
                    </a:cubicBezTo>
                    <a:cubicBezTo>
                      <a:pt x="3" y="47"/>
                      <a:pt x="6" y="45"/>
                      <a:pt x="9" y="40"/>
                    </a:cubicBezTo>
                    <a:cubicBezTo>
                      <a:pt x="9" y="32"/>
                      <a:pt x="8" y="24"/>
                      <a:pt x="10" y="17"/>
                    </a:cubicBezTo>
                    <a:cubicBezTo>
                      <a:pt x="11" y="12"/>
                      <a:pt x="22" y="11"/>
                      <a:pt x="22" y="5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endParaRPr lang="en-CA" sz="1837"/>
              </a:p>
            </p:txBody>
          </p:sp>
          <p:sp>
            <p:nvSpPr>
              <p:cNvPr id="156" name="Freeform 2103"/>
              <p:cNvSpPr>
                <a:spLocks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5812366" y="3899859"/>
                <a:ext cx="48878" cy="37763"/>
              </a:xfrm>
              <a:custGeom>
                <a:avLst/>
                <a:gdLst>
                  <a:gd name="T0" fmla="*/ 1 w 31"/>
                  <a:gd name="T1" fmla="*/ 0 h 24"/>
                  <a:gd name="T2" fmla="*/ 12 w 31"/>
                  <a:gd name="T3" fmla="*/ 3 h 24"/>
                  <a:gd name="T4" fmla="*/ 31 w 31"/>
                  <a:gd name="T5" fmla="*/ 14 h 24"/>
                  <a:gd name="T6" fmla="*/ 3 w 31"/>
                  <a:gd name="T7" fmla="*/ 14 h 24"/>
                  <a:gd name="T8" fmla="*/ 1 w 31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4">
                    <a:moveTo>
                      <a:pt x="1" y="0"/>
                    </a:moveTo>
                    <a:cubicBezTo>
                      <a:pt x="5" y="1"/>
                      <a:pt x="9" y="1"/>
                      <a:pt x="12" y="3"/>
                    </a:cubicBezTo>
                    <a:cubicBezTo>
                      <a:pt x="25" y="11"/>
                      <a:pt x="8" y="10"/>
                      <a:pt x="31" y="14"/>
                    </a:cubicBezTo>
                    <a:cubicBezTo>
                      <a:pt x="24" y="24"/>
                      <a:pt x="12" y="16"/>
                      <a:pt x="3" y="14"/>
                    </a:cubicBezTo>
                    <a:cubicBezTo>
                      <a:pt x="0" y="7"/>
                      <a:pt x="4" y="7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endParaRPr lang="en-CA" sz="1837"/>
              </a:p>
            </p:txBody>
          </p:sp>
          <p:sp>
            <p:nvSpPr>
              <p:cNvPr id="157" name="Freeform 2104"/>
              <p:cNvSpPr>
                <a:spLocks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5536444" y="3717336"/>
                <a:ext cx="231774" cy="199830"/>
              </a:xfrm>
              <a:custGeom>
                <a:avLst/>
                <a:gdLst>
                  <a:gd name="T0" fmla="*/ 0 w 123"/>
                  <a:gd name="T1" fmla="*/ 80 h 106"/>
                  <a:gd name="T2" fmla="*/ 0 w 123"/>
                  <a:gd name="T3" fmla="*/ 33 h 106"/>
                  <a:gd name="T4" fmla="*/ 0 w 123"/>
                  <a:gd name="T5" fmla="*/ 0 h 106"/>
                  <a:gd name="T6" fmla="*/ 32 w 123"/>
                  <a:gd name="T7" fmla="*/ 9 h 106"/>
                  <a:gd name="T8" fmla="*/ 57 w 123"/>
                  <a:gd name="T9" fmla="*/ 25 h 106"/>
                  <a:gd name="T10" fmla="*/ 57 w 123"/>
                  <a:gd name="T11" fmla="*/ 33 h 106"/>
                  <a:gd name="T12" fmla="*/ 88 w 123"/>
                  <a:gd name="T13" fmla="*/ 49 h 106"/>
                  <a:gd name="T14" fmla="*/ 72 w 123"/>
                  <a:gd name="T15" fmla="*/ 57 h 106"/>
                  <a:gd name="T16" fmla="*/ 81 w 123"/>
                  <a:gd name="T17" fmla="*/ 57 h 106"/>
                  <a:gd name="T18" fmla="*/ 88 w 123"/>
                  <a:gd name="T19" fmla="*/ 65 h 106"/>
                  <a:gd name="T20" fmla="*/ 97 w 123"/>
                  <a:gd name="T21" fmla="*/ 80 h 106"/>
                  <a:gd name="T22" fmla="*/ 104 w 123"/>
                  <a:gd name="T23" fmla="*/ 80 h 106"/>
                  <a:gd name="T24" fmla="*/ 104 w 123"/>
                  <a:gd name="T25" fmla="*/ 90 h 106"/>
                  <a:gd name="T26" fmla="*/ 122 w 123"/>
                  <a:gd name="T27" fmla="*/ 99 h 106"/>
                  <a:gd name="T28" fmla="*/ 122 w 123"/>
                  <a:gd name="T29" fmla="*/ 105 h 106"/>
                  <a:gd name="T30" fmla="*/ 81 w 123"/>
                  <a:gd name="T31" fmla="*/ 99 h 106"/>
                  <a:gd name="T32" fmla="*/ 63 w 123"/>
                  <a:gd name="T33" fmla="*/ 65 h 106"/>
                  <a:gd name="T34" fmla="*/ 47 w 123"/>
                  <a:gd name="T35" fmla="*/ 65 h 106"/>
                  <a:gd name="T36" fmla="*/ 40 w 123"/>
                  <a:gd name="T37" fmla="*/ 65 h 106"/>
                  <a:gd name="T38" fmla="*/ 23 w 123"/>
                  <a:gd name="T39" fmla="*/ 74 h 106"/>
                  <a:gd name="T40" fmla="*/ 32 w 123"/>
                  <a:gd name="T41" fmla="*/ 80 h 106"/>
                  <a:gd name="T42" fmla="*/ 15 w 123"/>
                  <a:gd name="T43" fmla="*/ 80 h 106"/>
                  <a:gd name="T44" fmla="*/ 0 w 123"/>
                  <a:gd name="T45" fmla="*/ 8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3" h="106">
                    <a:moveTo>
                      <a:pt x="0" y="80"/>
                    </a:moveTo>
                    <a:lnTo>
                      <a:pt x="0" y="33"/>
                    </a:lnTo>
                    <a:lnTo>
                      <a:pt x="0" y="0"/>
                    </a:lnTo>
                    <a:lnTo>
                      <a:pt x="32" y="9"/>
                    </a:lnTo>
                    <a:lnTo>
                      <a:pt x="57" y="25"/>
                    </a:lnTo>
                    <a:lnTo>
                      <a:pt x="57" y="33"/>
                    </a:lnTo>
                    <a:lnTo>
                      <a:pt x="88" y="49"/>
                    </a:lnTo>
                    <a:lnTo>
                      <a:pt x="72" y="57"/>
                    </a:lnTo>
                    <a:lnTo>
                      <a:pt x="81" y="57"/>
                    </a:lnTo>
                    <a:lnTo>
                      <a:pt x="88" y="65"/>
                    </a:lnTo>
                    <a:lnTo>
                      <a:pt x="97" y="80"/>
                    </a:lnTo>
                    <a:lnTo>
                      <a:pt x="104" y="80"/>
                    </a:lnTo>
                    <a:lnTo>
                      <a:pt x="104" y="90"/>
                    </a:lnTo>
                    <a:lnTo>
                      <a:pt x="122" y="99"/>
                    </a:lnTo>
                    <a:lnTo>
                      <a:pt x="122" y="105"/>
                    </a:lnTo>
                    <a:lnTo>
                      <a:pt x="81" y="99"/>
                    </a:lnTo>
                    <a:lnTo>
                      <a:pt x="63" y="65"/>
                    </a:lnTo>
                    <a:lnTo>
                      <a:pt x="47" y="65"/>
                    </a:lnTo>
                    <a:lnTo>
                      <a:pt x="40" y="65"/>
                    </a:lnTo>
                    <a:lnTo>
                      <a:pt x="23" y="74"/>
                    </a:lnTo>
                    <a:lnTo>
                      <a:pt x="32" y="80"/>
                    </a:lnTo>
                    <a:lnTo>
                      <a:pt x="15" y="80"/>
                    </a:lnTo>
                    <a:lnTo>
                      <a:pt x="0" y="8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endParaRPr lang="en-CA" sz="1837"/>
              </a:p>
            </p:txBody>
          </p:sp>
          <p:sp>
            <p:nvSpPr>
              <p:cNvPr id="158" name="Freeform 2105"/>
              <p:cNvSpPr>
                <a:spLocks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5703574" y="3747232"/>
                <a:ext cx="107215" cy="62939"/>
              </a:xfrm>
              <a:custGeom>
                <a:avLst/>
                <a:gdLst>
                  <a:gd name="T0" fmla="*/ 0 w 57"/>
                  <a:gd name="T1" fmla="*/ 16 h 33"/>
                  <a:gd name="T2" fmla="*/ 16 w 57"/>
                  <a:gd name="T3" fmla="*/ 32 h 33"/>
                  <a:gd name="T4" fmla="*/ 34 w 57"/>
                  <a:gd name="T5" fmla="*/ 32 h 33"/>
                  <a:gd name="T6" fmla="*/ 49 w 57"/>
                  <a:gd name="T7" fmla="*/ 23 h 33"/>
                  <a:gd name="T8" fmla="*/ 56 w 57"/>
                  <a:gd name="T9" fmla="*/ 8 h 33"/>
                  <a:gd name="T10" fmla="*/ 56 w 57"/>
                  <a:gd name="T11" fmla="*/ 0 h 33"/>
                  <a:gd name="T12" fmla="*/ 49 w 57"/>
                  <a:gd name="T13" fmla="*/ 0 h 33"/>
                  <a:gd name="T14" fmla="*/ 49 w 57"/>
                  <a:gd name="T15" fmla="*/ 16 h 33"/>
                  <a:gd name="T16" fmla="*/ 41 w 57"/>
                  <a:gd name="T17" fmla="*/ 16 h 33"/>
                  <a:gd name="T18" fmla="*/ 34 w 57"/>
                  <a:gd name="T19" fmla="*/ 16 h 33"/>
                  <a:gd name="T20" fmla="*/ 0 w 57"/>
                  <a:gd name="T21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33">
                    <a:moveTo>
                      <a:pt x="0" y="16"/>
                    </a:moveTo>
                    <a:lnTo>
                      <a:pt x="16" y="32"/>
                    </a:lnTo>
                    <a:lnTo>
                      <a:pt x="34" y="32"/>
                    </a:lnTo>
                    <a:lnTo>
                      <a:pt x="49" y="23"/>
                    </a:lnTo>
                    <a:lnTo>
                      <a:pt x="56" y="8"/>
                    </a:lnTo>
                    <a:lnTo>
                      <a:pt x="56" y="0"/>
                    </a:lnTo>
                    <a:lnTo>
                      <a:pt x="49" y="0"/>
                    </a:lnTo>
                    <a:lnTo>
                      <a:pt x="49" y="16"/>
                    </a:lnTo>
                    <a:lnTo>
                      <a:pt x="41" y="16"/>
                    </a:lnTo>
                    <a:lnTo>
                      <a:pt x="34" y="16"/>
                    </a:lnTo>
                    <a:lnTo>
                      <a:pt x="0" y="16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endParaRPr lang="en-CA" sz="1837"/>
              </a:p>
            </p:txBody>
          </p:sp>
          <p:sp>
            <p:nvSpPr>
              <p:cNvPr id="159" name="Freeform 2106"/>
              <p:cNvSpPr>
                <a:spLocks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5780832" y="3734645"/>
                <a:ext cx="47301" cy="31469"/>
              </a:xfrm>
              <a:custGeom>
                <a:avLst/>
                <a:gdLst>
                  <a:gd name="T0" fmla="*/ 0 w 25"/>
                  <a:gd name="T1" fmla="*/ 0 h 17"/>
                  <a:gd name="T2" fmla="*/ 15 w 25"/>
                  <a:gd name="T3" fmla="*/ 8 h 17"/>
                  <a:gd name="T4" fmla="*/ 24 w 25"/>
                  <a:gd name="T5" fmla="*/ 16 h 17"/>
                  <a:gd name="T6" fmla="*/ 24 w 25"/>
                  <a:gd name="T7" fmla="*/ 8 h 17"/>
                  <a:gd name="T8" fmla="*/ 0 w 25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7">
                    <a:moveTo>
                      <a:pt x="0" y="0"/>
                    </a:moveTo>
                    <a:lnTo>
                      <a:pt x="15" y="8"/>
                    </a:lnTo>
                    <a:lnTo>
                      <a:pt x="24" y="16"/>
                    </a:lnTo>
                    <a:lnTo>
                      <a:pt x="24" y="8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endParaRPr lang="en-CA" sz="1837"/>
              </a:p>
            </p:txBody>
          </p:sp>
          <p:sp>
            <p:nvSpPr>
              <p:cNvPr id="160" name="Freeform 2107"/>
              <p:cNvSpPr>
                <a:spLocks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5872281" y="3778702"/>
                <a:ext cx="34688" cy="45630"/>
              </a:xfrm>
              <a:custGeom>
                <a:avLst/>
                <a:gdLst>
                  <a:gd name="T0" fmla="*/ 0 w 18"/>
                  <a:gd name="T1" fmla="*/ 0 h 25"/>
                  <a:gd name="T2" fmla="*/ 8 w 18"/>
                  <a:gd name="T3" fmla="*/ 24 h 25"/>
                  <a:gd name="T4" fmla="*/ 17 w 18"/>
                  <a:gd name="T5" fmla="*/ 16 h 25"/>
                  <a:gd name="T6" fmla="*/ 0 w 18"/>
                  <a:gd name="T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5">
                    <a:moveTo>
                      <a:pt x="0" y="0"/>
                    </a:moveTo>
                    <a:lnTo>
                      <a:pt x="8" y="24"/>
                    </a:lnTo>
                    <a:lnTo>
                      <a:pt x="17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endParaRPr lang="en-CA" sz="1837"/>
              </a:p>
            </p:txBody>
          </p:sp>
          <p:sp>
            <p:nvSpPr>
              <p:cNvPr id="161" name="Freeform 2108"/>
              <p:cNvSpPr>
                <a:spLocks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5979496" y="3866816"/>
                <a:ext cx="31534" cy="31469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6 h 17"/>
                  <a:gd name="T4" fmla="*/ 16 w 17"/>
                  <a:gd name="T5" fmla="*/ 16 h 17"/>
                  <a:gd name="T6" fmla="*/ 0 w 17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6"/>
                    </a:ln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endParaRPr lang="en-CA" sz="1837"/>
              </a:p>
            </p:txBody>
          </p:sp>
          <p:sp>
            <p:nvSpPr>
              <p:cNvPr id="162" name="Freeform 2111"/>
              <p:cNvSpPr>
                <a:spLocks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553258" y="3484093"/>
                <a:ext cx="459771" cy="137445"/>
              </a:xfrm>
              <a:custGeom>
                <a:avLst/>
                <a:gdLst/>
                <a:ahLst/>
                <a:cxnLst/>
                <a:rect l="l" t="t" r="r" b="b"/>
                <a:pathLst>
                  <a:path w="450618" h="134709">
                    <a:moveTo>
                      <a:pt x="388482" y="0"/>
                    </a:moveTo>
                    <a:lnTo>
                      <a:pt x="404918" y="16381"/>
                    </a:lnTo>
                    <a:lnTo>
                      <a:pt x="404918" y="32761"/>
                    </a:lnTo>
                    <a:lnTo>
                      <a:pt x="450618" y="45505"/>
                    </a:lnTo>
                    <a:lnTo>
                      <a:pt x="417721" y="45505"/>
                    </a:lnTo>
                    <a:lnTo>
                      <a:pt x="432329" y="61886"/>
                    </a:lnTo>
                    <a:lnTo>
                      <a:pt x="417721" y="61886"/>
                    </a:lnTo>
                    <a:lnTo>
                      <a:pt x="375703" y="61886"/>
                    </a:lnTo>
                    <a:lnTo>
                      <a:pt x="331856" y="118329"/>
                    </a:lnTo>
                    <a:lnTo>
                      <a:pt x="315419" y="134709"/>
                    </a:lnTo>
                    <a:lnTo>
                      <a:pt x="286156" y="118329"/>
                    </a:lnTo>
                    <a:lnTo>
                      <a:pt x="269719" y="134709"/>
                    </a:lnTo>
                    <a:lnTo>
                      <a:pt x="240504" y="134709"/>
                    </a:lnTo>
                    <a:lnTo>
                      <a:pt x="213093" y="118329"/>
                    </a:lnTo>
                    <a:lnTo>
                      <a:pt x="258769" y="118329"/>
                    </a:lnTo>
                    <a:lnTo>
                      <a:pt x="258769" y="91023"/>
                    </a:lnTo>
                    <a:lnTo>
                      <a:pt x="286156" y="91023"/>
                    </a:lnTo>
                    <a:lnTo>
                      <a:pt x="315419" y="71409"/>
                    </a:lnTo>
                    <a:lnTo>
                      <a:pt x="331856" y="76178"/>
                    </a:lnTo>
                    <a:lnTo>
                      <a:pt x="342829" y="76178"/>
                    </a:lnTo>
                    <a:lnTo>
                      <a:pt x="359266" y="52645"/>
                    </a:lnTo>
                    <a:lnTo>
                      <a:pt x="342829" y="45505"/>
                    </a:lnTo>
                    <a:lnTo>
                      <a:pt x="368791" y="30377"/>
                    </a:lnTo>
                    <a:close/>
                    <a:moveTo>
                      <a:pt x="0" y="0"/>
                    </a:moveTo>
                    <a:lnTo>
                      <a:pt x="16955" y="16383"/>
                    </a:lnTo>
                    <a:lnTo>
                      <a:pt x="33910" y="32766"/>
                    </a:lnTo>
                    <a:lnTo>
                      <a:pt x="45213" y="16383"/>
                    </a:lnTo>
                    <a:lnTo>
                      <a:pt x="81007" y="45504"/>
                    </a:lnTo>
                    <a:lnTo>
                      <a:pt x="81007" y="91021"/>
                    </a:lnTo>
                    <a:lnTo>
                      <a:pt x="92310" y="134709"/>
                    </a:lnTo>
                    <a:lnTo>
                      <a:pt x="81007" y="134709"/>
                    </a:lnTo>
                    <a:lnTo>
                      <a:pt x="33910" y="91021"/>
                    </a:lnTo>
                    <a:lnTo>
                      <a:pt x="0" y="61887"/>
                    </a:lnTo>
                    <a:lnTo>
                      <a:pt x="0" y="16383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endParaRPr lang="en-CA" sz="1837"/>
              </a:p>
            </p:txBody>
          </p:sp>
          <p:sp>
            <p:nvSpPr>
              <p:cNvPr id="163" name="Oval 2114"/>
              <p:cNvSpPr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619431" y="3596591"/>
                <a:ext cx="26784" cy="2691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endParaRPr lang="en-CA" sz="1837"/>
              </a:p>
            </p:txBody>
          </p:sp>
          <p:sp>
            <p:nvSpPr>
              <p:cNvPr id="166" name="Freeform 2549"/>
              <p:cNvSpPr>
                <a:spLocks/>
              </p:cNvSpPr>
              <p:nvPr/>
            </p:nvSpPr>
            <p:spPr bwMode="gray">
              <a:xfrm>
                <a:off x="4848052" y="3899177"/>
                <a:ext cx="948258" cy="843457"/>
              </a:xfrm>
              <a:custGeom>
                <a:avLst/>
                <a:gdLst/>
                <a:ahLst/>
                <a:cxnLst/>
                <a:rect l="l" t="t" r="r" b="b"/>
                <a:pathLst>
                  <a:path w="929381" h="826666">
                    <a:moveTo>
                      <a:pt x="693000" y="752265"/>
                    </a:moveTo>
                    <a:cubicBezTo>
                      <a:pt x="698193" y="754676"/>
                      <a:pt x="703711" y="759499"/>
                      <a:pt x="709229" y="760532"/>
                    </a:cubicBezTo>
                    <a:cubicBezTo>
                      <a:pt x="711826" y="761910"/>
                      <a:pt x="717993" y="762599"/>
                      <a:pt x="717993" y="762599"/>
                    </a:cubicBezTo>
                    <a:cubicBezTo>
                      <a:pt x="721239" y="764321"/>
                      <a:pt x="725459" y="763976"/>
                      <a:pt x="729029" y="764665"/>
                    </a:cubicBezTo>
                    <a:cubicBezTo>
                      <a:pt x="734547" y="767076"/>
                      <a:pt x="739741" y="765354"/>
                      <a:pt x="746233" y="765354"/>
                    </a:cubicBezTo>
                    <a:cubicBezTo>
                      <a:pt x="747856" y="764321"/>
                      <a:pt x="749154" y="763632"/>
                      <a:pt x="751102" y="763288"/>
                    </a:cubicBezTo>
                    <a:cubicBezTo>
                      <a:pt x="753049" y="761565"/>
                      <a:pt x="756295" y="759843"/>
                      <a:pt x="758892" y="759154"/>
                    </a:cubicBezTo>
                    <a:cubicBezTo>
                      <a:pt x="762138" y="757432"/>
                      <a:pt x="766033" y="758121"/>
                      <a:pt x="769603" y="758465"/>
                    </a:cubicBezTo>
                    <a:cubicBezTo>
                      <a:pt x="770577" y="763288"/>
                      <a:pt x="771226" y="768110"/>
                      <a:pt x="768954" y="772932"/>
                    </a:cubicBezTo>
                    <a:cubicBezTo>
                      <a:pt x="768305" y="776721"/>
                      <a:pt x="768305" y="780510"/>
                      <a:pt x="767007" y="783955"/>
                    </a:cubicBezTo>
                    <a:cubicBezTo>
                      <a:pt x="766682" y="786710"/>
                      <a:pt x="765059" y="788777"/>
                      <a:pt x="763111" y="790499"/>
                    </a:cubicBezTo>
                    <a:cubicBezTo>
                      <a:pt x="761813" y="792910"/>
                      <a:pt x="761489" y="795321"/>
                      <a:pt x="760190" y="797732"/>
                    </a:cubicBezTo>
                    <a:cubicBezTo>
                      <a:pt x="759866" y="799799"/>
                      <a:pt x="758892" y="800833"/>
                      <a:pt x="758243" y="802555"/>
                    </a:cubicBezTo>
                    <a:cubicBezTo>
                      <a:pt x="757593" y="805655"/>
                      <a:pt x="758892" y="809444"/>
                      <a:pt x="755321" y="810133"/>
                    </a:cubicBezTo>
                    <a:cubicBezTo>
                      <a:pt x="752238" y="811338"/>
                      <a:pt x="750777" y="810994"/>
                      <a:pt x="745583" y="811855"/>
                    </a:cubicBezTo>
                    <a:lnTo>
                      <a:pt x="740390" y="815988"/>
                    </a:lnTo>
                    <a:cubicBezTo>
                      <a:pt x="739416" y="817022"/>
                      <a:pt x="739416" y="816677"/>
                      <a:pt x="737793" y="818055"/>
                    </a:cubicBezTo>
                    <a:cubicBezTo>
                      <a:pt x="736170" y="819433"/>
                      <a:pt x="735521" y="822188"/>
                      <a:pt x="733574" y="823566"/>
                    </a:cubicBezTo>
                    <a:cubicBezTo>
                      <a:pt x="732600" y="825633"/>
                      <a:pt x="732275" y="826322"/>
                      <a:pt x="730003" y="826666"/>
                    </a:cubicBezTo>
                    <a:cubicBezTo>
                      <a:pt x="719292" y="826322"/>
                      <a:pt x="720915" y="826666"/>
                      <a:pt x="714423" y="822533"/>
                    </a:cubicBezTo>
                    <a:cubicBezTo>
                      <a:pt x="712800" y="820122"/>
                      <a:pt x="711826" y="818744"/>
                      <a:pt x="709554" y="817366"/>
                    </a:cubicBezTo>
                    <a:cubicBezTo>
                      <a:pt x="707931" y="814955"/>
                      <a:pt x="707606" y="813577"/>
                      <a:pt x="704685" y="812888"/>
                    </a:cubicBezTo>
                    <a:cubicBezTo>
                      <a:pt x="702088" y="810822"/>
                      <a:pt x="699167" y="806344"/>
                      <a:pt x="697869" y="802899"/>
                    </a:cubicBezTo>
                    <a:cubicBezTo>
                      <a:pt x="697544" y="799455"/>
                      <a:pt x="696570" y="794977"/>
                      <a:pt x="700465" y="794288"/>
                    </a:cubicBezTo>
                    <a:cubicBezTo>
                      <a:pt x="702413" y="793255"/>
                      <a:pt x="701764" y="792221"/>
                      <a:pt x="700790" y="790155"/>
                    </a:cubicBezTo>
                    <a:cubicBezTo>
                      <a:pt x="700465" y="787743"/>
                      <a:pt x="699167" y="785677"/>
                      <a:pt x="697544" y="783955"/>
                    </a:cubicBezTo>
                    <a:cubicBezTo>
                      <a:pt x="696570" y="781543"/>
                      <a:pt x="695272" y="779821"/>
                      <a:pt x="693974" y="777754"/>
                    </a:cubicBezTo>
                    <a:cubicBezTo>
                      <a:pt x="693649" y="775343"/>
                      <a:pt x="693000" y="774999"/>
                      <a:pt x="691052" y="773965"/>
                    </a:cubicBezTo>
                    <a:cubicBezTo>
                      <a:pt x="690728" y="771554"/>
                      <a:pt x="690403" y="770865"/>
                      <a:pt x="688780" y="769488"/>
                    </a:cubicBezTo>
                    <a:cubicBezTo>
                      <a:pt x="687806" y="767076"/>
                      <a:pt x="687482" y="764665"/>
                      <a:pt x="687157" y="762254"/>
                    </a:cubicBezTo>
                    <a:cubicBezTo>
                      <a:pt x="687806" y="758465"/>
                      <a:pt x="687157" y="756054"/>
                      <a:pt x="689754" y="753987"/>
                    </a:cubicBezTo>
                    <a:cubicBezTo>
                      <a:pt x="691052" y="751576"/>
                      <a:pt x="690078" y="752265"/>
                      <a:pt x="693000" y="752265"/>
                    </a:cubicBezTo>
                    <a:close/>
                    <a:moveTo>
                      <a:pt x="0" y="395068"/>
                    </a:moveTo>
                    <a:cubicBezTo>
                      <a:pt x="1289" y="397376"/>
                      <a:pt x="2497" y="399747"/>
                      <a:pt x="3038" y="402448"/>
                    </a:cubicBezTo>
                    <a:cubicBezTo>
                      <a:pt x="891" y="400846"/>
                      <a:pt x="184" y="395850"/>
                      <a:pt x="0" y="395068"/>
                    </a:cubicBezTo>
                    <a:close/>
                    <a:moveTo>
                      <a:pt x="681396" y="758"/>
                    </a:moveTo>
                    <a:cubicBezTo>
                      <a:pt x="682613" y="-1223"/>
                      <a:pt x="686184" y="672"/>
                      <a:pt x="694623" y="6528"/>
                    </a:cubicBezTo>
                    <a:cubicBezTo>
                      <a:pt x="698193" y="12383"/>
                      <a:pt x="697869" y="15828"/>
                      <a:pt x="704036" y="18239"/>
                    </a:cubicBezTo>
                    <a:cubicBezTo>
                      <a:pt x="705983" y="38217"/>
                      <a:pt x="704036" y="29606"/>
                      <a:pt x="708905" y="44762"/>
                    </a:cubicBezTo>
                    <a:cubicBezTo>
                      <a:pt x="710528" y="49584"/>
                      <a:pt x="713449" y="59573"/>
                      <a:pt x="713449" y="59573"/>
                    </a:cubicBezTo>
                    <a:cubicBezTo>
                      <a:pt x="715072" y="70940"/>
                      <a:pt x="713774" y="91607"/>
                      <a:pt x="725783" y="96085"/>
                    </a:cubicBezTo>
                    <a:cubicBezTo>
                      <a:pt x="736820" y="91951"/>
                      <a:pt x="731951" y="88163"/>
                      <a:pt x="740065" y="90918"/>
                    </a:cubicBezTo>
                    <a:cubicBezTo>
                      <a:pt x="743636" y="97118"/>
                      <a:pt x="747206" y="96429"/>
                      <a:pt x="750777" y="102629"/>
                    </a:cubicBezTo>
                    <a:cubicBezTo>
                      <a:pt x="751426" y="108485"/>
                      <a:pt x="751426" y="114685"/>
                      <a:pt x="752400" y="120541"/>
                    </a:cubicBezTo>
                    <a:cubicBezTo>
                      <a:pt x="753049" y="123985"/>
                      <a:pt x="755646" y="130530"/>
                      <a:pt x="755646" y="130530"/>
                    </a:cubicBezTo>
                    <a:cubicBezTo>
                      <a:pt x="756295" y="136386"/>
                      <a:pt x="758892" y="146719"/>
                      <a:pt x="760839" y="152575"/>
                    </a:cubicBezTo>
                    <a:cubicBezTo>
                      <a:pt x="762787" y="158431"/>
                      <a:pt x="766357" y="162908"/>
                      <a:pt x="767980" y="167042"/>
                    </a:cubicBezTo>
                    <a:cubicBezTo>
                      <a:pt x="768954" y="170486"/>
                      <a:pt x="771226" y="173586"/>
                      <a:pt x="771226" y="177031"/>
                    </a:cubicBezTo>
                    <a:cubicBezTo>
                      <a:pt x="771551" y="187364"/>
                      <a:pt x="770577" y="198042"/>
                      <a:pt x="772524" y="208376"/>
                    </a:cubicBezTo>
                    <a:cubicBezTo>
                      <a:pt x="772849" y="210443"/>
                      <a:pt x="775770" y="210443"/>
                      <a:pt x="777393" y="211476"/>
                    </a:cubicBezTo>
                    <a:cubicBezTo>
                      <a:pt x="784859" y="216643"/>
                      <a:pt x="792649" y="218710"/>
                      <a:pt x="800764" y="221465"/>
                    </a:cubicBezTo>
                    <a:cubicBezTo>
                      <a:pt x="803685" y="223876"/>
                      <a:pt x="807580" y="225254"/>
                      <a:pt x="810177" y="228010"/>
                    </a:cubicBezTo>
                    <a:lnTo>
                      <a:pt x="813098" y="233133"/>
                    </a:lnTo>
                    <a:cubicBezTo>
                      <a:pt x="812855" y="233435"/>
                      <a:pt x="812936" y="233176"/>
                      <a:pt x="817967" y="234899"/>
                    </a:cubicBezTo>
                    <a:cubicBezTo>
                      <a:pt x="821538" y="240754"/>
                      <a:pt x="824134" y="242821"/>
                      <a:pt x="830302" y="244543"/>
                    </a:cubicBezTo>
                    <a:cubicBezTo>
                      <a:pt x="837118" y="249710"/>
                      <a:pt x="834521" y="251432"/>
                      <a:pt x="830302" y="257977"/>
                    </a:cubicBezTo>
                    <a:cubicBezTo>
                      <a:pt x="834846" y="262799"/>
                      <a:pt x="837442" y="267622"/>
                      <a:pt x="842636" y="271066"/>
                    </a:cubicBezTo>
                    <a:cubicBezTo>
                      <a:pt x="843610" y="282089"/>
                      <a:pt x="840364" y="293800"/>
                      <a:pt x="850426" y="297589"/>
                    </a:cubicBezTo>
                    <a:cubicBezTo>
                      <a:pt x="859190" y="294489"/>
                      <a:pt x="862761" y="300000"/>
                      <a:pt x="870875" y="302411"/>
                    </a:cubicBezTo>
                    <a:cubicBezTo>
                      <a:pt x="875744" y="305167"/>
                      <a:pt x="869901" y="315500"/>
                      <a:pt x="876718" y="325489"/>
                    </a:cubicBezTo>
                    <a:cubicBezTo>
                      <a:pt x="883534" y="335478"/>
                      <a:pt x="904957" y="354423"/>
                      <a:pt x="911449" y="362001"/>
                    </a:cubicBezTo>
                    <a:cubicBezTo>
                      <a:pt x="917616" y="369235"/>
                      <a:pt x="912423" y="360968"/>
                      <a:pt x="915020" y="370957"/>
                    </a:cubicBezTo>
                    <a:cubicBezTo>
                      <a:pt x="917941" y="370268"/>
                      <a:pt x="928328" y="356490"/>
                      <a:pt x="929301" y="358212"/>
                    </a:cubicBezTo>
                    <a:cubicBezTo>
                      <a:pt x="930275" y="359934"/>
                      <a:pt x="922160" y="371301"/>
                      <a:pt x="920538" y="381290"/>
                    </a:cubicBezTo>
                    <a:cubicBezTo>
                      <a:pt x="918915" y="391280"/>
                      <a:pt x="918590" y="406091"/>
                      <a:pt x="919564" y="417458"/>
                    </a:cubicBezTo>
                    <a:cubicBezTo>
                      <a:pt x="920538" y="428825"/>
                      <a:pt x="926380" y="437092"/>
                      <a:pt x="925406" y="450181"/>
                    </a:cubicBezTo>
                    <a:cubicBezTo>
                      <a:pt x="924108" y="463270"/>
                      <a:pt x="914046" y="483248"/>
                      <a:pt x="912747" y="495993"/>
                    </a:cubicBezTo>
                    <a:cubicBezTo>
                      <a:pt x="908528" y="509426"/>
                      <a:pt x="903983" y="523549"/>
                      <a:pt x="900413" y="530782"/>
                    </a:cubicBezTo>
                    <a:cubicBezTo>
                      <a:pt x="897816" y="534227"/>
                      <a:pt x="893921" y="535949"/>
                      <a:pt x="891000" y="539049"/>
                    </a:cubicBezTo>
                    <a:cubicBezTo>
                      <a:pt x="888728" y="545594"/>
                      <a:pt x="890675" y="551105"/>
                      <a:pt x="884833" y="553516"/>
                    </a:cubicBezTo>
                    <a:cubicBezTo>
                      <a:pt x="880613" y="560061"/>
                      <a:pt x="871849" y="562127"/>
                      <a:pt x="867629" y="568672"/>
                    </a:cubicBezTo>
                    <a:cubicBezTo>
                      <a:pt x="865357" y="576250"/>
                      <a:pt x="863734" y="576250"/>
                      <a:pt x="857242" y="578661"/>
                    </a:cubicBezTo>
                    <a:cubicBezTo>
                      <a:pt x="854321" y="582105"/>
                      <a:pt x="854970" y="587272"/>
                      <a:pt x="852698" y="592095"/>
                    </a:cubicBezTo>
                    <a:cubicBezTo>
                      <a:pt x="850426" y="596917"/>
                      <a:pt x="847505" y="601739"/>
                      <a:pt x="844259" y="606906"/>
                    </a:cubicBezTo>
                    <a:cubicBezTo>
                      <a:pt x="841987" y="614139"/>
                      <a:pt x="841013" y="620684"/>
                      <a:pt x="833547" y="623440"/>
                    </a:cubicBezTo>
                    <a:cubicBezTo>
                      <a:pt x="830626" y="627573"/>
                      <a:pt x="828354" y="623095"/>
                      <a:pt x="825757" y="631706"/>
                    </a:cubicBezTo>
                    <a:cubicBezTo>
                      <a:pt x="823810" y="639629"/>
                      <a:pt x="823161" y="667529"/>
                      <a:pt x="817967" y="676141"/>
                    </a:cubicBezTo>
                    <a:cubicBezTo>
                      <a:pt x="816020" y="684063"/>
                      <a:pt x="798167" y="683719"/>
                      <a:pt x="794597" y="684407"/>
                    </a:cubicBezTo>
                    <a:cubicBezTo>
                      <a:pt x="787131" y="686819"/>
                      <a:pt x="777069" y="684063"/>
                      <a:pt x="769603" y="686819"/>
                    </a:cubicBezTo>
                    <a:cubicBezTo>
                      <a:pt x="762138" y="689574"/>
                      <a:pt x="755321" y="697152"/>
                      <a:pt x="749154" y="700941"/>
                    </a:cubicBezTo>
                    <a:cubicBezTo>
                      <a:pt x="741688" y="706452"/>
                      <a:pt x="742662" y="707141"/>
                      <a:pt x="732924" y="710586"/>
                    </a:cubicBezTo>
                    <a:cubicBezTo>
                      <a:pt x="727731" y="710930"/>
                      <a:pt x="722862" y="706108"/>
                      <a:pt x="717993" y="702663"/>
                    </a:cubicBezTo>
                    <a:lnTo>
                      <a:pt x="710406" y="693923"/>
                    </a:lnTo>
                    <a:cubicBezTo>
                      <a:pt x="709311" y="692760"/>
                      <a:pt x="708418" y="692330"/>
                      <a:pt x="704036" y="689574"/>
                    </a:cubicBezTo>
                    <a:cubicBezTo>
                      <a:pt x="698031" y="691361"/>
                      <a:pt x="704361" y="689488"/>
                      <a:pt x="694623" y="694397"/>
                    </a:cubicBezTo>
                    <a:cubicBezTo>
                      <a:pt x="688131" y="697497"/>
                      <a:pt x="672551" y="706797"/>
                      <a:pt x="665085" y="707486"/>
                    </a:cubicBezTo>
                    <a:cubicBezTo>
                      <a:pt x="655347" y="705419"/>
                      <a:pt x="660541" y="707486"/>
                      <a:pt x="649505" y="699219"/>
                    </a:cubicBezTo>
                    <a:cubicBezTo>
                      <a:pt x="639443" y="696119"/>
                      <a:pt x="646583" y="697841"/>
                      <a:pt x="627757" y="696119"/>
                    </a:cubicBezTo>
                    <a:cubicBezTo>
                      <a:pt x="621915" y="691641"/>
                      <a:pt x="615747" y="690263"/>
                      <a:pt x="608931" y="687852"/>
                    </a:cubicBezTo>
                    <a:cubicBezTo>
                      <a:pt x="602439" y="683030"/>
                      <a:pt x="600816" y="675107"/>
                      <a:pt x="593351" y="673041"/>
                    </a:cubicBezTo>
                    <a:lnTo>
                      <a:pt x="590683" y="668638"/>
                    </a:lnTo>
                    <a:cubicBezTo>
                      <a:pt x="589496" y="666604"/>
                      <a:pt x="592052" y="669510"/>
                      <a:pt x="592052" y="657885"/>
                    </a:cubicBezTo>
                    <a:cubicBezTo>
                      <a:pt x="592052" y="646518"/>
                      <a:pt x="582964" y="633773"/>
                      <a:pt x="573226" y="629984"/>
                    </a:cubicBezTo>
                    <a:cubicBezTo>
                      <a:pt x="572252" y="628262"/>
                      <a:pt x="571928" y="625506"/>
                      <a:pt x="569980" y="624817"/>
                    </a:cubicBezTo>
                    <a:cubicBezTo>
                      <a:pt x="566085" y="623095"/>
                      <a:pt x="561216" y="630673"/>
                      <a:pt x="557646" y="628262"/>
                    </a:cubicBezTo>
                    <a:cubicBezTo>
                      <a:pt x="555049" y="626540"/>
                      <a:pt x="561865" y="617584"/>
                      <a:pt x="565436" y="615173"/>
                    </a:cubicBezTo>
                    <a:cubicBezTo>
                      <a:pt x="564138" y="606906"/>
                      <a:pt x="561865" y="602773"/>
                      <a:pt x="559269" y="595195"/>
                    </a:cubicBezTo>
                    <a:cubicBezTo>
                      <a:pt x="558295" y="596917"/>
                      <a:pt x="557321" y="598639"/>
                      <a:pt x="556023" y="600017"/>
                    </a:cubicBezTo>
                    <a:cubicBezTo>
                      <a:pt x="554725" y="601050"/>
                      <a:pt x="552452" y="600361"/>
                      <a:pt x="551479" y="601739"/>
                    </a:cubicBezTo>
                    <a:cubicBezTo>
                      <a:pt x="544013" y="610006"/>
                      <a:pt x="556347" y="604839"/>
                      <a:pt x="545311" y="608284"/>
                    </a:cubicBezTo>
                    <a:lnTo>
                      <a:pt x="543688" y="616551"/>
                    </a:lnTo>
                    <a:lnTo>
                      <a:pt x="532693" y="617928"/>
                    </a:lnTo>
                    <a:cubicBezTo>
                      <a:pt x="530948" y="616378"/>
                      <a:pt x="530543" y="613278"/>
                      <a:pt x="529731" y="610006"/>
                    </a:cubicBezTo>
                    <a:cubicBezTo>
                      <a:pt x="534275" y="608284"/>
                      <a:pt x="541092" y="611384"/>
                      <a:pt x="543688" y="606906"/>
                    </a:cubicBezTo>
                    <a:cubicBezTo>
                      <a:pt x="546934" y="603806"/>
                      <a:pt x="543039" y="599328"/>
                      <a:pt x="545636" y="591750"/>
                    </a:cubicBezTo>
                    <a:cubicBezTo>
                      <a:pt x="547259" y="586583"/>
                      <a:pt x="552128" y="581072"/>
                      <a:pt x="554400" y="576250"/>
                    </a:cubicBezTo>
                    <a:lnTo>
                      <a:pt x="559269" y="562127"/>
                    </a:lnTo>
                    <a:lnTo>
                      <a:pt x="556469" y="552354"/>
                    </a:lnTo>
                    <a:cubicBezTo>
                      <a:pt x="555861" y="551708"/>
                      <a:pt x="554887" y="553516"/>
                      <a:pt x="551479" y="557305"/>
                    </a:cubicBezTo>
                    <a:lnTo>
                      <a:pt x="548801" y="566045"/>
                    </a:lnTo>
                    <a:cubicBezTo>
                      <a:pt x="548233" y="567208"/>
                      <a:pt x="547259" y="567638"/>
                      <a:pt x="543688" y="570394"/>
                    </a:cubicBezTo>
                    <a:cubicBezTo>
                      <a:pt x="541092" y="577628"/>
                      <a:pt x="538495" y="576939"/>
                      <a:pt x="532652" y="580383"/>
                    </a:cubicBezTo>
                    <a:cubicBezTo>
                      <a:pt x="529406" y="582450"/>
                      <a:pt x="523239" y="586928"/>
                      <a:pt x="523239" y="586928"/>
                    </a:cubicBezTo>
                    <a:cubicBezTo>
                      <a:pt x="516423" y="597606"/>
                      <a:pt x="518046" y="596917"/>
                      <a:pt x="507659" y="600017"/>
                    </a:cubicBezTo>
                    <a:cubicBezTo>
                      <a:pt x="503115" y="608284"/>
                      <a:pt x="500193" y="608628"/>
                      <a:pt x="493702" y="601739"/>
                    </a:cubicBezTo>
                    <a:cubicBezTo>
                      <a:pt x="490780" y="587617"/>
                      <a:pt x="490780" y="572116"/>
                      <a:pt x="476498" y="566950"/>
                    </a:cubicBezTo>
                    <a:cubicBezTo>
                      <a:pt x="471305" y="561438"/>
                      <a:pt x="468059" y="559716"/>
                      <a:pt x="470331" y="552138"/>
                    </a:cubicBezTo>
                    <a:cubicBezTo>
                      <a:pt x="466761" y="541805"/>
                      <a:pt x="470656" y="548349"/>
                      <a:pt x="453128" y="545594"/>
                    </a:cubicBezTo>
                    <a:cubicBezTo>
                      <a:pt x="447934" y="543871"/>
                      <a:pt x="445013" y="538705"/>
                      <a:pt x="439820" y="537327"/>
                    </a:cubicBezTo>
                    <a:cubicBezTo>
                      <a:pt x="434626" y="535949"/>
                      <a:pt x="426836" y="539394"/>
                      <a:pt x="421967" y="537327"/>
                    </a:cubicBezTo>
                    <a:cubicBezTo>
                      <a:pt x="419046" y="532504"/>
                      <a:pt x="409633" y="525615"/>
                      <a:pt x="409633" y="525615"/>
                    </a:cubicBezTo>
                    <a:cubicBezTo>
                      <a:pt x="390482" y="526304"/>
                      <a:pt x="369708" y="521138"/>
                      <a:pt x="351856" y="529060"/>
                    </a:cubicBezTo>
                    <a:cubicBezTo>
                      <a:pt x="348610" y="530438"/>
                      <a:pt x="346338" y="534227"/>
                      <a:pt x="342767" y="535605"/>
                    </a:cubicBezTo>
                    <a:cubicBezTo>
                      <a:pt x="339521" y="536638"/>
                      <a:pt x="336600" y="538016"/>
                      <a:pt x="333354" y="539049"/>
                    </a:cubicBezTo>
                    <a:cubicBezTo>
                      <a:pt x="320046" y="543871"/>
                      <a:pt x="291157" y="545594"/>
                      <a:pt x="291157" y="545594"/>
                    </a:cubicBezTo>
                    <a:cubicBezTo>
                      <a:pt x="283367" y="548349"/>
                      <a:pt x="273954" y="550416"/>
                      <a:pt x="267462" y="555927"/>
                    </a:cubicBezTo>
                    <a:cubicBezTo>
                      <a:pt x="259348" y="560061"/>
                      <a:pt x="249934" y="558338"/>
                      <a:pt x="243767" y="563161"/>
                    </a:cubicBezTo>
                    <a:cubicBezTo>
                      <a:pt x="242469" y="565227"/>
                      <a:pt x="234030" y="583139"/>
                      <a:pt x="230459" y="585206"/>
                    </a:cubicBezTo>
                    <a:cubicBezTo>
                      <a:pt x="214879" y="588994"/>
                      <a:pt x="167813" y="583139"/>
                      <a:pt x="149312" y="585206"/>
                    </a:cubicBezTo>
                    <a:cubicBezTo>
                      <a:pt x="132757" y="585894"/>
                      <a:pt x="136003" y="596228"/>
                      <a:pt x="131135" y="598295"/>
                    </a:cubicBezTo>
                    <a:cubicBezTo>
                      <a:pt x="126266" y="600361"/>
                      <a:pt x="124967" y="596228"/>
                      <a:pt x="119774" y="598639"/>
                    </a:cubicBezTo>
                    <a:cubicBezTo>
                      <a:pt x="114256" y="599672"/>
                      <a:pt x="109062" y="611039"/>
                      <a:pt x="99649" y="613451"/>
                    </a:cubicBezTo>
                    <a:cubicBezTo>
                      <a:pt x="90236" y="615862"/>
                      <a:pt x="72059" y="614828"/>
                      <a:pt x="63620" y="613451"/>
                    </a:cubicBezTo>
                    <a:cubicBezTo>
                      <a:pt x="53233" y="605873"/>
                      <a:pt x="58102" y="608284"/>
                      <a:pt x="49662" y="605184"/>
                    </a:cubicBezTo>
                    <a:cubicBezTo>
                      <a:pt x="45443" y="597606"/>
                      <a:pt x="42521" y="596917"/>
                      <a:pt x="34082" y="595195"/>
                    </a:cubicBezTo>
                    <a:cubicBezTo>
                      <a:pt x="33108" y="592095"/>
                      <a:pt x="28564" y="583483"/>
                      <a:pt x="32459" y="580383"/>
                    </a:cubicBezTo>
                    <a:cubicBezTo>
                      <a:pt x="36679" y="577283"/>
                      <a:pt x="42197" y="576594"/>
                      <a:pt x="46741" y="573839"/>
                    </a:cubicBezTo>
                    <a:lnTo>
                      <a:pt x="51285" y="563850"/>
                    </a:lnTo>
                    <a:cubicBezTo>
                      <a:pt x="50961" y="560405"/>
                      <a:pt x="48039" y="553860"/>
                      <a:pt x="48039" y="553860"/>
                    </a:cubicBezTo>
                    <a:cubicBezTo>
                      <a:pt x="50961" y="545594"/>
                      <a:pt x="52584" y="537327"/>
                      <a:pt x="49662" y="529060"/>
                    </a:cubicBezTo>
                    <a:cubicBezTo>
                      <a:pt x="47390" y="522515"/>
                      <a:pt x="45118" y="519071"/>
                      <a:pt x="40249" y="514249"/>
                    </a:cubicBezTo>
                    <a:cubicBezTo>
                      <a:pt x="39276" y="510804"/>
                      <a:pt x="36679" y="507704"/>
                      <a:pt x="35705" y="504260"/>
                    </a:cubicBezTo>
                    <a:cubicBezTo>
                      <a:pt x="32784" y="491170"/>
                      <a:pt x="35056" y="477392"/>
                      <a:pt x="31161" y="464648"/>
                    </a:cubicBezTo>
                    <a:cubicBezTo>
                      <a:pt x="28889" y="456725"/>
                      <a:pt x="22721" y="452247"/>
                      <a:pt x="20125" y="444669"/>
                    </a:cubicBezTo>
                    <a:cubicBezTo>
                      <a:pt x="17853" y="437436"/>
                      <a:pt x="16554" y="431236"/>
                      <a:pt x="12335" y="425036"/>
                    </a:cubicBezTo>
                    <a:lnTo>
                      <a:pt x="3038" y="402448"/>
                    </a:lnTo>
                    <a:cubicBezTo>
                      <a:pt x="4103" y="404214"/>
                      <a:pt x="6140" y="403877"/>
                      <a:pt x="9089" y="398513"/>
                    </a:cubicBezTo>
                    <a:cubicBezTo>
                      <a:pt x="10712" y="395757"/>
                      <a:pt x="8115" y="391968"/>
                      <a:pt x="7790" y="388524"/>
                    </a:cubicBezTo>
                    <a:cubicBezTo>
                      <a:pt x="11584" y="383572"/>
                      <a:pt x="12497" y="393002"/>
                      <a:pt x="13957" y="395068"/>
                    </a:cubicBezTo>
                    <a:cubicBezTo>
                      <a:pt x="14931" y="396446"/>
                      <a:pt x="16879" y="396102"/>
                      <a:pt x="18502" y="396791"/>
                    </a:cubicBezTo>
                    <a:cubicBezTo>
                      <a:pt x="28889" y="393002"/>
                      <a:pt x="23371" y="382668"/>
                      <a:pt x="18502" y="375435"/>
                    </a:cubicBezTo>
                    <a:cubicBezTo>
                      <a:pt x="16230" y="368546"/>
                      <a:pt x="13308" y="369235"/>
                      <a:pt x="7790" y="365446"/>
                    </a:cubicBezTo>
                    <a:cubicBezTo>
                      <a:pt x="7141" y="363723"/>
                      <a:pt x="6492" y="362001"/>
                      <a:pt x="6167" y="360279"/>
                    </a:cubicBezTo>
                    <a:cubicBezTo>
                      <a:pt x="5518" y="358212"/>
                      <a:pt x="5194" y="355801"/>
                      <a:pt x="4544" y="353734"/>
                    </a:cubicBezTo>
                    <a:cubicBezTo>
                      <a:pt x="3571" y="350290"/>
                      <a:pt x="1298" y="343745"/>
                      <a:pt x="1298" y="343745"/>
                    </a:cubicBezTo>
                    <a:cubicBezTo>
                      <a:pt x="2597" y="333067"/>
                      <a:pt x="5843" y="329278"/>
                      <a:pt x="11036" y="321011"/>
                    </a:cubicBezTo>
                    <a:cubicBezTo>
                      <a:pt x="13957" y="309989"/>
                      <a:pt x="8764" y="285189"/>
                      <a:pt x="20125" y="281055"/>
                    </a:cubicBezTo>
                    <a:cubicBezTo>
                      <a:pt x="17528" y="289666"/>
                      <a:pt x="12335" y="297244"/>
                      <a:pt x="23371" y="301033"/>
                    </a:cubicBezTo>
                    <a:cubicBezTo>
                      <a:pt x="29538" y="290011"/>
                      <a:pt x="33757" y="284155"/>
                      <a:pt x="44469" y="276577"/>
                    </a:cubicBezTo>
                    <a:cubicBezTo>
                      <a:pt x="49662" y="271066"/>
                      <a:pt x="51285" y="270377"/>
                      <a:pt x="54531" y="267966"/>
                    </a:cubicBezTo>
                    <a:cubicBezTo>
                      <a:pt x="57777" y="265899"/>
                      <a:pt x="63620" y="261077"/>
                      <a:pt x="63620" y="261077"/>
                    </a:cubicBezTo>
                    <a:cubicBezTo>
                      <a:pt x="65892" y="254532"/>
                      <a:pt x="70436" y="255566"/>
                      <a:pt x="76603" y="253844"/>
                    </a:cubicBezTo>
                    <a:cubicBezTo>
                      <a:pt x="83744" y="248332"/>
                      <a:pt x="88289" y="248332"/>
                      <a:pt x="96403" y="251432"/>
                    </a:cubicBezTo>
                    <a:cubicBezTo>
                      <a:pt x="99974" y="250743"/>
                      <a:pt x="103869" y="250743"/>
                      <a:pt x="107439" y="249710"/>
                    </a:cubicBezTo>
                    <a:cubicBezTo>
                      <a:pt x="109062" y="249021"/>
                      <a:pt x="110685" y="247643"/>
                      <a:pt x="111984" y="246266"/>
                    </a:cubicBezTo>
                    <a:cubicBezTo>
                      <a:pt x="113282" y="244888"/>
                      <a:pt x="113607" y="242132"/>
                      <a:pt x="115230" y="241443"/>
                    </a:cubicBezTo>
                    <a:cubicBezTo>
                      <a:pt x="120098" y="239721"/>
                      <a:pt x="125616" y="240410"/>
                      <a:pt x="130810" y="239721"/>
                    </a:cubicBezTo>
                    <a:cubicBezTo>
                      <a:pt x="136003" y="238343"/>
                      <a:pt x="140223" y="236277"/>
                      <a:pt x="146715" y="235243"/>
                    </a:cubicBezTo>
                    <a:cubicBezTo>
                      <a:pt x="153207" y="234210"/>
                      <a:pt x="163269" y="235243"/>
                      <a:pt x="169761" y="233176"/>
                    </a:cubicBezTo>
                    <a:cubicBezTo>
                      <a:pt x="178849" y="230421"/>
                      <a:pt x="181121" y="226976"/>
                      <a:pt x="185341" y="223187"/>
                    </a:cubicBezTo>
                    <a:cubicBezTo>
                      <a:pt x="190534" y="219398"/>
                      <a:pt x="192482" y="216298"/>
                      <a:pt x="194754" y="210098"/>
                    </a:cubicBezTo>
                    <a:cubicBezTo>
                      <a:pt x="198325" y="206309"/>
                      <a:pt x="198974" y="198731"/>
                      <a:pt x="202220" y="195287"/>
                    </a:cubicBezTo>
                    <a:cubicBezTo>
                      <a:pt x="205466" y="191842"/>
                      <a:pt x="213580" y="194598"/>
                      <a:pt x="214879" y="190120"/>
                    </a:cubicBezTo>
                    <a:cubicBezTo>
                      <a:pt x="216502" y="186331"/>
                      <a:pt x="209361" y="172897"/>
                      <a:pt x="210659" y="167386"/>
                    </a:cubicBezTo>
                    <a:cubicBezTo>
                      <a:pt x="211957" y="161875"/>
                      <a:pt x="218774" y="158431"/>
                      <a:pt x="222669" y="157053"/>
                    </a:cubicBezTo>
                    <a:lnTo>
                      <a:pt x="228390" y="147753"/>
                    </a:lnTo>
                    <a:cubicBezTo>
                      <a:pt x="230378" y="148355"/>
                      <a:pt x="232407" y="152230"/>
                      <a:pt x="234354" y="158086"/>
                    </a:cubicBezTo>
                    <a:cubicBezTo>
                      <a:pt x="235977" y="162908"/>
                      <a:pt x="240521" y="170486"/>
                      <a:pt x="242144" y="175309"/>
                    </a:cubicBezTo>
                    <a:cubicBezTo>
                      <a:pt x="244741" y="177720"/>
                      <a:pt x="244741" y="173242"/>
                      <a:pt x="246039" y="171175"/>
                    </a:cubicBezTo>
                    <a:cubicBezTo>
                      <a:pt x="247338" y="169109"/>
                      <a:pt x="249934" y="167042"/>
                      <a:pt x="249285" y="163597"/>
                    </a:cubicBezTo>
                    <a:cubicBezTo>
                      <a:pt x="254479" y="154986"/>
                      <a:pt x="249610" y="154986"/>
                      <a:pt x="242793" y="150508"/>
                    </a:cubicBezTo>
                    <a:lnTo>
                      <a:pt x="244391" y="143937"/>
                    </a:lnTo>
                    <a:cubicBezTo>
                      <a:pt x="245471" y="141143"/>
                      <a:pt x="246689" y="147408"/>
                      <a:pt x="263243" y="142241"/>
                    </a:cubicBezTo>
                    <a:cubicBezTo>
                      <a:pt x="268112" y="140864"/>
                      <a:pt x="269410" y="127430"/>
                      <a:pt x="269410" y="127430"/>
                    </a:cubicBezTo>
                    <a:lnTo>
                      <a:pt x="266164" y="122263"/>
                    </a:lnTo>
                    <a:cubicBezTo>
                      <a:pt x="267787" y="119852"/>
                      <a:pt x="271357" y="121574"/>
                      <a:pt x="273954" y="120541"/>
                    </a:cubicBezTo>
                    <a:cubicBezTo>
                      <a:pt x="275577" y="119852"/>
                      <a:pt x="277200" y="118474"/>
                      <a:pt x="278823" y="117441"/>
                    </a:cubicBezTo>
                    <a:cubicBezTo>
                      <a:pt x="280121" y="116752"/>
                      <a:pt x="281744" y="116408"/>
                      <a:pt x="283367" y="115719"/>
                    </a:cubicBezTo>
                    <a:cubicBezTo>
                      <a:pt x="284666" y="111585"/>
                      <a:pt x="284341" y="106418"/>
                      <a:pt x="286613" y="102629"/>
                    </a:cubicBezTo>
                    <a:cubicBezTo>
                      <a:pt x="288561" y="99529"/>
                      <a:pt x="293105" y="99529"/>
                      <a:pt x="296026" y="97463"/>
                    </a:cubicBezTo>
                    <a:cubicBezTo>
                      <a:pt x="298298" y="88851"/>
                      <a:pt x="304466" y="88507"/>
                      <a:pt x="311607" y="86096"/>
                    </a:cubicBezTo>
                    <a:cubicBezTo>
                      <a:pt x="314528" y="85062"/>
                      <a:pt x="320695" y="82651"/>
                      <a:pt x="320695" y="82651"/>
                    </a:cubicBezTo>
                    <a:cubicBezTo>
                      <a:pt x="325564" y="75418"/>
                      <a:pt x="324266" y="79896"/>
                      <a:pt x="331407" y="82651"/>
                    </a:cubicBezTo>
                    <a:cubicBezTo>
                      <a:pt x="339197" y="94363"/>
                      <a:pt x="351531" y="101252"/>
                      <a:pt x="364515" y="105730"/>
                    </a:cubicBezTo>
                    <a:cubicBezTo>
                      <a:pt x="372305" y="109518"/>
                      <a:pt x="381069" y="108830"/>
                      <a:pt x="384315" y="106074"/>
                    </a:cubicBezTo>
                    <a:cubicBezTo>
                      <a:pt x="387236" y="104352"/>
                      <a:pt x="382043" y="97807"/>
                      <a:pt x="382043" y="95052"/>
                    </a:cubicBezTo>
                    <a:cubicBezTo>
                      <a:pt x="382043" y="92296"/>
                      <a:pt x="383341" y="90918"/>
                      <a:pt x="384639" y="89196"/>
                    </a:cubicBezTo>
                    <a:cubicBezTo>
                      <a:pt x="385938" y="85751"/>
                      <a:pt x="385938" y="87474"/>
                      <a:pt x="389184" y="84374"/>
                    </a:cubicBezTo>
                    <a:lnTo>
                      <a:pt x="393728" y="73351"/>
                    </a:lnTo>
                    <a:cubicBezTo>
                      <a:pt x="396000" y="71284"/>
                      <a:pt x="401518" y="73351"/>
                      <a:pt x="403466" y="70940"/>
                    </a:cubicBezTo>
                    <a:lnTo>
                      <a:pt x="398840" y="61037"/>
                    </a:lnTo>
                    <a:cubicBezTo>
                      <a:pt x="398272" y="59659"/>
                      <a:pt x="399733" y="59401"/>
                      <a:pt x="406387" y="57851"/>
                    </a:cubicBezTo>
                    <a:cubicBezTo>
                      <a:pt x="409633" y="52684"/>
                      <a:pt x="415800" y="44762"/>
                      <a:pt x="420669" y="43039"/>
                    </a:cubicBezTo>
                    <a:cubicBezTo>
                      <a:pt x="422941" y="39250"/>
                      <a:pt x="422616" y="37184"/>
                      <a:pt x="427810" y="37873"/>
                    </a:cubicBezTo>
                    <a:lnTo>
                      <a:pt x="435600" y="42006"/>
                    </a:lnTo>
                    <a:cubicBezTo>
                      <a:pt x="442416" y="41317"/>
                      <a:pt x="453777" y="41317"/>
                      <a:pt x="459620" y="37873"/>
                    </a:cubicBezTo>
                    <a:cubicBezTo>
                      <a:pt x="462216" y="36150"/>
                      <a:pt x="460269" y="30639"/>
                      <a:pt x="457997" y="28228"/>
                    </a:cubicBezTo>
                    <a:cubicBezTo>
                      <a:pt x="455725" y="25817"/>
                      <a:pt x="451829" y="27195"/>
                      <a:pt x="448584" y="26506"/>
                    </a:cubicBezTo>
                    <a:lnTo>
                      <a:pt x="441630" y="20171"/>
                    </a:lnTo>
                    <a:cubicBezTo>
                      <a:pt x="438785" y="15763"/>
                      <a:pt x="447123" y="16344"/>
                      <a:pt x="456374" y="14794"/>
                    </a:cubicBezTo>
                    <a:cubicBezTo>
                      <a:pt x="461243" y="15828"/>
                      <a:pt x="467085" y="14794"/>
                      <a:pt x="470331" y="18239"/>
                    </a:cubicBezTo>
                    <a:cubicBezTo>
                      <a:pt x="472786" y="24181"/>
                      <a:pt x="466517" y="21081"/>
                      <a:pt x="476498" y="26506"/>
                    </a:cubicBezTo>
                    <a:cubicBezTo>
                      <a:pt x="481692" y="28572"/>
                      <a:pt x="489482" y="35806"/>
                      <a:pt x="498895" y="36839"/>
                    </a:cubicBezTo>
                    <a:cubicBezTo>
                      <a:pt x="506361" y="38906"/>
                      <a:pt x="515125" y="40628"/>
                      <a:pt x="520643" y="39939"/>
                    </a:cubicBezTo>
                    <a:cubicBezTo>
                      <a:pt x="526161" y="39250"/>
                      <a:pt x="529082" y="33739"/>
                      <a:pt x="532652" y="33050"/>
                    </a:cubicBezTo>
                    <a:cubicBezTo>
                      <a:pt x="536223" y="31673"/>
                      <a:pt x="537846" y="35461"/>
                      <a:pt x="541741" y="35806"/>
                    </a:cubicBezTo>
                    <a:cubicBezTo>
                      <a:pt x="545636" y="36150"/>
                      <a:pt x="554075" y="32361"/>
                      <a:pt x="556023" y="34773"/>
                    </a:cubicBezTo>
                    <a:cubicBezTo>
                      <a:pt x="559918" y="37528"/>
                      <a:pt x="555049" y="44762"/>
                      <a:pt x="554400" y="49584"/>
                    </a:cubicBezTo>
                    <a:cubicBezTo>
                      <a:pt x="553102" y="57851"/>
                      <a:pt x="551479" y="64740"/>
                      <a:pt x="545311" y="69562"/>
                    </a:cubicBezTo>
                    <a:lnTo>
                      <a:pt x="546823" y="76430"/>
                    </a:lnTo>
                    <a:cubicBezTo>
                      <a:pt x="548253" y="80047"/>
                      <a:pt x="549774" y="76107"/>
                      <a:pt x="554400" y="84374"/>
                    </a:cubicBezTo>
                    <a:cubicBezTo>
                      <a:pt x="554075" y="87818"/>
                      <a:pt x="555374" y="91951"/>
                      <a:pt x="553102" y="94363"/>
                    </a:cubicBezTo>
                    <a:cubicBezTo>
                      <a:pt x="546610" y="101252"/>
                      <a:pt x="545961" y="88163"/>
                      <a:pt x="545311" y="87474"/>
                    </a:cubicBezTo>
                    <a:cubicBezTo>
                      <a:pt x="544013" y="85751"/>
                      <a:pt x="542066" y="85407"/>
                      <a:pt x="540443" y="84374"/>
                    </a:cubicBezTo>
                    <a:cubicBezTo>
                      <a:pt x="535898" y="89196"/>
                      <a:pt x="531354" y="90918"/>
                      <a:pt x="529731" y="97463"/>
                    </a:cubicBezTo>
                    <a:cubicBezTo>
                      <a:pt x="528108" y="100907"/>
                      <a:pt x="524213" y="103663"/>
                      <a:pt x="524538" y="106418"/>
                    </a:cubicBezTo>
                    <a:cubicBezTo>
                      <a:pt x="524862" y="109174"/>
                      <a:pt x="527459" y="110896"/>
                      <a:pt x="531029" y="113996"/>
                    </a:cubicBezTo>
                    <a:cubicBezTo>
                      <a:pt x="532652" y="120196"/>
                      <a:pt x="545311" y="125708"/>
                      <a:pt x="545311" y="125708"/>
                    </a:cubicBezTo>
                    <a:cubicBezTo>
                      <a:pt x="550829" y="130186"/>
                      <a:pt x="555049" y="132941"/>
                      <a:pt x="565436" y="137419"/>
                    </a:cubicBezTo>
                    <a:cubicBezTo>
                      <a:pt x="572902" y="142241"/>
                      <a:pt x="582964" y="150508"/>
                      <a:pt x="590429" y="153953"/>
                    </a:cubicBezTo>
                    <a:cubicBezTo>
                      <a:pt x="597895" y="157397"/>
                      <a:pt x="606984" y="156364"/>
                      <a:pt x="610554" y="158775"/>
                    </a:cubicBezTo>
                    <a:cubicBezTo>
                      <a:pt x="611852" y="159808"/>
                      <a:pt x="610879" y="166697"/>
                      <a:pt x="612177" y="168075"/>
                    </a:cubicBezTo>
                    <a:cubicBezTo>
                      <a:pt x="614449" y="170486"/>
                      <a:pt x="616721" y="167042"/>
                      <a:pt x="618344" y="170142"/>
                    </a:cubicBezTo>
                    <a:cubicBezTo>
                      <a:pt x="621265" y="175998"/>
                      <a:pt x="621265" y="174964"/>
                      <a:pt x="626134" y="178409"/>
                    </a:cubicBezTo>
                    <a:cubicBezTo>
                      <a:pt x="637170" y="177720"/>
                      <a:pt x="647557" y="181509"/>
                      <a:pt x="651128" y="170142"/>
                    </a:cubicBezTo>
                    <a:cubicBezTo>
                      <a:pt x="652426" y="160497"/>
                      <a:pt x="655347" y="150164"/>
                      <a:pt x="660865" y="142241"/>
                    </a:cubicBezTo>
                    <a:cubicBezTo>
                      <a:pt x="664111" y="128119"/>
                      <a:pt x="664761" y="137075"/>
                      <a:pt x="667357" y="113307"/>
                    </a:cubicBezTo>
                    <a:cubicBezTo>
                      <a:pt x="668006" y="107107"/>
                      <a:pt x="666708" y="100907"/>
                      <a:pt x="666708" y="100907"/>
                    </a:cubicBezTo>
                    <a:cubicBezTo>
                      <a:pt x="668980" y="68529"/>
                      <a:pt x="665734" y="85062"/>
                      <a:pt x="669954" y="70940"/>
                    </a:cubicBezTo>
                    <a:cubicBezTo>
                      <a:pt x="671252" y="66118"/>
                      <a:pt x="674498" y="56129"/>
                      <a:pt x="674498" y="56129"/>
                    </a:cubicBezTo>
                    <a:cubicBezTo>
                      <a:pt x="675147" y="48551"/>
                      <a:pt x="674823" y="40628"/>
                      <a:pt x="676121" y="33050"/>
                    </a:cubicBezTo>
                    <a:cubicBezTo>
                      <a:pt x="677095" y="27884"/>
                      <a:pt x="682288" y="18239"/>
                      <a:pt x="682288" y="18239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endParaRPr lang="en-CA" sz="1837"/>
              </a:p>
            </p:txBody>
          </p:sp>
          <p:sp>
            <p:nvSpPr>
              <p:cNvPr id="167" name="Freeform 2559"/>
              <p:cNvSpPr>
                <a:spLocks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5226037" y="2454170"/>
                <a:ext cx="373577" cy="455409"/>
              </a:xfrm>
              <a:custGeom>
                <a:avLst/>
                <a:gdLst/>
                <a:ahLst/>
                <a:cxnLst/>
                <a:rect l="l" t="t" r="r" b="b"/>
                <a:pathLst>
                  <a:path w="366140" h="446343">
                    <a:moveTo>
                      <a:pt x="278678" y="132903"/>
                    </a:moveTo>
                    <a:cubicBezTo>
                      <a:pt x="281307" y="132784"/>
                      <a:pt x="283589" y="133643"/>
                      <a:pt x="285177" y="135934"/>
                    </a:cubicBezTo>
                    <a:cubicBezTo>
                      <a:pt x="291527" y="145098"/>
                      <a:pt x="294702" y="187863"/>
                      <a:pt x="296289" y="203136"/>
                    </a:cubicBezTo>
                    <a:cubicBezTo>
                      <a:pt x="297877" y="218409"/>
                      <a:pt x="299464" y="215354"/>
                      <a:pt x="296289" y="224518"/>
                    </a:cubicBezTo>
                    <a:cubicBezTo>
                      <a:pt x="293114" y="233682"/>
                      <a:pt x="286764" y="242846"/>
                      <a:pt x="282002" y="256592"/>
                    </a:cubicBezTo>
                    <a:cubicBezTo>
                      <a:pt x="275652" y="270338"/>
                      <a:pt x="269302" y="299356"/>
                      <a:pt x="262952" y="310048"/>
                    </a:cubicBezTo>
                    <a:cubicBezTo>
                      <a:pt x="256602" y="320739"/>
                      <a:pt x="250252" y="316157"/>
                      <a:pt x="243902" y="320739"/>
                    </a:cubicBezTo>
                    <a:cubicBezTo>
                      <a:pt x="237552" y="325321"/>
                      <a:pt x="228027" y="332957"/>
                      <a:pt x="226439" y="337539"/>
                    </a:cubicBezTo>
                    <a:cubicBezTo>
                      <a:pt x="224852" y="342121"/>
                      <a:pt x="239139" y="352812"/>
                      <a:pt x="235964" y="352812"/>
                    </a:cubicBezTo>
                    <a:cubicBezTo>
                      <a:pt x="232789" y="352812"/>
                      <a:pt x="218502" y="337539"/>
                      <a:pt x="210564" y="334485"/>
                    </a:cubicBezTo>
                    <a:cubicBezTo>
                      <a:pt x="202627" y="331430"/>
                      <a:pt x="189927" y="331430"/>
                      <a:pt x="183577" y="332957"/>
                    </a:cubicBezTo>
                    <a:cubicBezTo>
                      <a:pt x="177227" y="334485"/>
                      <a:pt x="172464" y="340594"/>
                      <a:pt x="167702" y="346703"/>
                    </a:cubicBezTo>
                    <a:cubicBezTo>
                      <a:pt x="162939" y="352812"/>
                      <a:pt x="161352" y="363504"/>
                      <a:pt x="155002" y="366558"/>
                    </a:cubicBezTo>
                    <a:cubicBezTo>
                      <a:pt x="148652" y="369613"/>
                      <a:pt x="137539" y="369613"/>
                      <a:pt x="129602" y="369613"/>
                    </a:cubicBezTo>
                    <a:cubicBezTo>
                      <a:pt x="121664" y="369613"/>
                      <a:pt x="113727" y="363504"/>
                      <a:pt x="105789" y="365031"/>
                    </a:cubicBezTo>
                    <a:cubicBezTo>
                      <a:pt x="97852" y="366558"/>
                      <a:pt x="93089" y="374195"/>
                      <a:pt x="85152" y="380304"/>
                    </a:cubicBezTo>
                    <a:cubicBezTo>
                      <a:pt x="77214" y="386413"/>
                      <a:pt x="62927" y="392523"/>
                      <a:pt x="56577" y="401686"/>
                    </a:cubicBezTo>
                    <a:cubicBezTo>
                      <a:pt x="50227" y="412378"/>
                      <a:pt x="50227" y="442924"/>
                      <a:pt x="42289" y="445979"/>
                    </a:cubicBezTo>
                    <a:cubicBezTo>
                      <a:pt x="34352" y="449033"/>
                      <a:pt x="10539" y="432233"/>
                      <a:pt x="4189" y="420014"/>
                    </a:cubicBezTo>
                    <a:cubicBezTo>
                      <a:pt x="-2161" y="407796"/>
                      <a:pt x="-573" y="386413"/>
                      <a:pt x="4189" y="374195"/>
                    </a:cubicBezTo>
                    <a:cubicBezTo>
                      <a:pt x="8952" y="361976"/>
                      <a:pt x="23239" y="351285"/>
                      <a:pt x="32764" y="343649"/>
                    </a:cubicBezTo>
                    <a:cubicBezTo>
                      <a:pt x="42289" y="336012"/>
                      <a:pt x="53402" y="337539"/>
                      <a:pt x="61339" y="332957"/>
                    </a:cubicBezTo>
                    <a:cubicBezTo>
                      <a:pt x="69277" y="328375"/>
                      <a:pt x="70864" y="314630"/>
                      <a:pt x="85152" y="311575"/>
                    </a:cubicBezTo>
                    <a:cubicBezTo>
                      <a:pt x="97852" y="308520"/>
                      <a:pt x="135952" y="314630"/>
                      <a:pt x="150239" y="310048"/>
                    </a:cubicBezTo>
                    <a:cubicBezTo>
                      <a:pt x="164527" y="305466"/>
                      <a:pt x="170877" y="294775"/>
                      <a:pt x="174052" y="288665"/>
                    </a:cubicBezTo>
                    <a:cubicBezTo>
                      <a:pt x="177227" y="281029"/>
                      <a:pt x="167702" y="264228"/>
                      <a:pt x="174052" y="261174"/>
                    </a:cubicBezTo>
                    <a:cubicBezTo>
                      <a:pt x="180402" y="258119"/>
                      <a:pt x="199452" y="270338"/>
                      <a:pt x="207389" y="267283"/>
                    </a:cubicBezTo>
                    <a:cubicBezTo>
                      <a:pt x="215327" y="264228"/>
                      <a:pt x="213739" y="244373"/>
                      <a:pt x="220089" y="238264"/>
                    </a:cubicBezTo>
                    <a:cubicBezTo>
                      <a:pt x="226439" y="232155"/>
                      <a:pt x="240727" y="242846"/>
                      <a:pt x="245489" y="233682"/>
                    </a:cubicBezTo>
                    <a:cubicBezTo>
                      <a:pt x="250252" y="224518"/>
                      <a:pt x="247077" y="198554"/>
                      <a:pt x="248664" y="184808"/>
                    </a:cubicBezTo>
                    <a:cubicBezTo>
                      <a:pt x="250252" y="172590"/>
                      <a:pt x="248664" y="155789"/>
                      <a:pt x="255014" y="148153"/>
                    </a:cubicBezTo>
                    <a:cubicBezTo>
                      <a:pt x="259777" y="142425"/>
                      <a:pt x="270790" y="133261"/>
                      <a:pt x="278678" y="132903"/>
                    </a:cubicBezTo>
                    <a:close/>
                    <a:moveTo>
                      <a:pt x="266560" y="2495"/>
                    </a:moveTo>
                    <a:lnTo>
                      <a:pt x="264539" y="2723"/>
                    </a:lnTo>
                    <a:cubicBezTo>
                      <a:pt x="263054" y="2723"/>
                      <a:pt x="264192" y="2574"/>
                      <a:pt x="266560" y="2495"/>
                    </a:cubicBezTo>
                    <a:close/>
                    <a:moveTo>
                      <a:pt x="285177" y="425"/>
                    </a:moveTo>
                    <a:cubicBezTo>
                      <a:pt x="294702" y="-341"/>
                      <a:pt x="305021" y="-341"/>
                      <a:pt x="310577" y="2723"/>
                    </a:cubicBezTo>
                    <a:cubicBezTo>
                      <a:pt x="321689" y="8852"/>
                      <a:pt x="324864" y="34898"/>
                      <a:pt x="334389" y="41027"/>
                    </a:cubicBezTo>
                    <a:cubicBezTo>
                      <a:pt x="343915" y="47155"/>
                      <a:pt x="361377" y="33366"/>
                      <a:pt x="366140" y="36430"/>
                    </a:cubicBezTo>
                    <a:cubicBezTo>
                      <a:pt x="370902" y="39494"/>
                      <a:pt x="370902" y="53284"/>
                      <a:pt x="366140" y="60944"/>
                    </a:cubicBezTo>
                    <a:cubicBezTo>
                      <a:pt x="361377" y="68605"/>
                      <a:pt x="347090" y="77798"/>
                      <a:pt x="339152" y="83926"/>
                    </a:cubicBezTo>
                    <a:cubicBezTo>
                      <a:pt x="331214" y="90055"/>
                      <a:pt x="329627" y="97715"/>
                      <a:pt x="320102" y="97715"/>
                    </a:cubicBezTo>
                    <a:cubicBezTo>
                      <a:pt x="310577" y="97715"/>
                      <a:pt x="283589" y="85458"/>
                      <a:pt x="277239" y="88523"/>
                    </a:cubicBezTo>
                    <a:cubicBezTo>
                      <a:pt x="272477" y="91587"/>
                      <a:pt x="285177" y="106908"/>
                      <a:pt x="280414" y="113037"/>
                    </a:cubicBezTo>
                    <a:cubicBezTo>
                      <a:pt x="275652" y="119165"/>
                      <a:pt x="258189" y="128358"/>
                      <a:pt x="250252" y="125294"/>
                    </a:cubicBezTo>
                    <a:cubicBezTo>
                      <a:pt x="242314" y="122229"/>
                      <a:pt x="232789" y="105376"/>
                      <a:pt x="234377" y="94651"/>
                    </a:cubicBezTo>
                    <a:cubicBezTo>
                      <a:pt x="235964" y="83926"/>
                      <a:pt x="255014" y="74733"/>
                      <a:pt x="262952" y="62476"/>
                    </a:cubicBezTo>
                    <a:cubicBezTo>
                      <a:pt x="270889" y="50219"/>
                      <a:pt x="278827" y="31834"/>
                      <a:pt x="282002" y="22641"/>
                    </a:cubicBezTo>
                    <a:cubicBezTo>
                      <a:pt x="285177" y="13448"/>
                      <a:pt x="288352" y="7320"/>
                      <a:pt x="285177" y="4256"/>
                    </a:cubicBezTo>
                    <a:cubicBezTo>
                      <a:pt x="282992" y="2147"/>
                      <a:pt x="271782" y="2215"/>
                      <a:pt x="266560" y="2495"/>
                    </a:cubicBezTo>
                    <a:cubicBezTo>
                      <a:pt x="270296" y="2164"/>
                      <a:pt x="277477" y="1044"/>
                      <a:pt x="285177" y="425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endParaRPr lang="en-CA" sz="1837"/>
              </a:p>
            </p:txBody>
          </p:sp>
          <p:sp>
            <p:nvSpPr>
              <p:cNvPr id="203" name="Freeform 56"/>
              <p:cNvSpPr>
                <a:spLocks noEditPoints="1"/>
              </p:cNvSpPr>
              <p:nvPr/>
            </p:nvSpPr>
            <p:spPr bwMode="auto">
              <a:xfrm>
                <a:off x="4410368" y="3519727"/>
                <a:ext cx="1137061" cy="408176"/>
              </a:xfrm>
              <a:custGeom>
                <a:avLst/>
                <a:gdLst>
                  <a:gd name="T0" fmla="*/ 628 w 702"/>
                  <a:gd name="T1" fmla="*/ 114 h 252"/>
                  <a:gd name="T2" fmla="*/ 576 w 702"/>
                  <a:gd name="T3" fmla="*/ 84 h 252"/>
                  <a:gd name="T4" fmla="*/ 542 w 702"/>
                  <a:gd name="T5" fmla="*/ 106 h 252"/>
                  <a:gd name="T6" fmla="*/ 564 w 702"/>
                  <a:gd name="T7" fmla="*/ 122 h 252"/>
                  <a:gd name="T8" fmla="*/ 574 w 702"/>
                  <a:gd name="T9" fmla="*/ 146 h 252"/>
                  <a:gd name="T10" fmla="*/ 646 w 702"/>
                  <a:gd name="T11" fmla="*/ 212 h 252"/>
                  <a:gd name="T12" fmla="*/ 702 w 702"/>
                  <a:gd name="T13" fmla="*/ 218 h 252"/>
                  <a:gd name="T14" fmla="*/ 32 w 702"/>
                  <a:gd name="T15" fmla="*/ 56 h 252"/>
                  <a:gd name="T16" fmla="*/ 50 w 702"/>
                  <a:gd name="T17" fmla="*/ 80 h 252"/>
                  <a:gd name="T18" fmla="*/ 50 w 702"/>
                  <a:gd name="T19" fmla="*/ 100 h 252"/>
                  <a:gd name="T20" fmla="*/ 74 w 702"/>
                  <a:gd name="T21" fmla="*/ 96 h 252"/>
                  <a:gd name="T22" fmla="*/ 530 w 702"/>
                  <a:gd name="T23" fmla="*/ 222 h 252"/>
                  <a:gd name="T24" fmla="*/ 556 w 702"/>
                  <a:gd name="T25" fmla="*/ 200 h 252"/>
                  <a:gd name="T26" fmla="*/ 274 w 702"/>
                  <a:gd name="T27" fmla="*/ 198 h 252"/>
                  <a:gd name="T28" fmla="*/ 232 w 702"/>
                  <a:gd name="T29" fmla="*/ 182 h 252"/>
                  <a:gd name="T30" fmla="*/ 170 w 702"/>
                  <a:gd name="T31" fmla="*/ 168 h 252"/>
                  <a:gd name="T32" fmla="*/ 196 w 702"/>
                  <a:gd name="T33" fmla="*/ 204 h 252"/>
                  <a:gd name="T34" fmla="*/ 296 w 702"/>
                  <a:gd name="T35" fmla="*/ 208 h 252"/>
                  <a:gd name="T36" fmla="*/ 612 w 702"/>
                  <a:gd name="T37" fmla="*/ 172 h 252"/>
                  <a:gd name="T38" fmla="*/ 206 w 702"/>
                  <a:gd name="T39" fmla="*/ 144 h 252"/>
                  <a:gd name="T40" fmla="*/ 188 w 702"/>
                  <a:gd name="T41" fmla="*/ 122 h 252"/>
                  <a:gd name="T42" fmla="*/ 382 w 702"/>
                  <a:gd name="T43" fmla="*/ 228 h 252"/>
                  <a:gd name="T44" fmla="*/ 388 w 702"/>
                  <a:gd name="T45" fmla="*/ 252 h 252"/>
                  <a:gd name="T46" fmla="*/ 458 w 702"/>
                  <a:gd name="T47" fmla="*/ 208 h 252"/>
                  <a:gd name="T48" fmla="*/ 450 w 702"/>
                  <a:gd name="T49" fmla="*/ 244 h 252"/>
                  <a:gd name="T50" fmla="*/ 224 w 702"/>
                  <a:gd name="T51" fmla="*/ 106 h 252"/>
                  <a:gd name="T52" fmla="*/ 254 w 702"/>
                  <a:gd name="T53" fmla="*/ 138 h 252"/>
                  <a:gd name="T54" fmla="*/ 326 w 702"/>
                  <a:gd name="T55" fmla="*/ 136 h 252"/>
                  <a:gd name="T56" fmla="*/ 352 w 702"/>
                  <a:gd name="T57" fmla="*/ 80 h 252"/>
                  <a:gd name="T58" fmla="*/ 352 w 702"/>
                  <a:gd name="T59" fmla="*/ 54 h 252"/>
                  <a:gd name="T60" fmla="*/ 350 w 702"/>
                  <a:gd name="T61" fmla="*/ 20 h 252"/>
                  <a:gd name="T62" fmla="*/ 262 w 702"/>
                  <a:gd name="T63" fmla="*/ 56 h 252"/>
                  <a:gd name="T64" fmla="*/ 204 w 702"/>
                  <a:gd name="T65" fmla="*/ 66 h 252"/>
                  <a:gd name="T66" fmla="*/ 172 w 702"/>
                  <a:gd name="T67" fmla="*/ 134 h 252"/>
                  <a:gd name="T68" fmla="*/ 182 w 702"/>
                  <a:gd name="T69" fmla="*/ 124 h 252"/>
                  <a:gd name="T70" fmla="*/ 152 w 702"/>
                  <a:gd name="T71" fmla="*/ 114 h 252"/>
                  <a:gd name="T72" fmla="*/ 124 w 702"/>
                  <a:gd name="T73" fmla="*/ 76 h 252"/>
                  <a:gd name="T74" fmla="*/ 34 w 702"/>
                  <a:gd name="T75" fmla="*/ 8 h 252"/>
                  <a:gd name="T76" fmla="*/ 2 w 702"/>
                  <a:gd name="T77" fmla="*/ 14 h 252"/>
                  <a:gd name="T78" fmla="*/ 60 w 702"/>
                  <a:gd name="T79" fmla="*/ 80 h 252"/>
                  <a:gd name="T80" fmla="*/ 158 w 702"/>
                  <a:gd name="T81" fmla="*/ 174 h 252"/>
                  <a:gd name="T82" fmla="*/ 324 w 702"/>
                  <a:gd name="T83" fmla="*/ 208 h 252"/>
                  <a:gd name="T84" fmla="*/ 334 w 702"/>
                  <a:gd name="T85" fmla="*/ 232 h 252"/>
                  <a:gd name="T86" fmla="*/ 442 w 702"/>
                  <a:gd name="T87" fmla="*/ 210 h 252"/>
                  <a:gd name="T88" fmla="*/ 368 w 702"/>
                  <a:gd name="T89" fmla="*/ 138 h 252"/>
                  <a:gd name="T90" fmla="*/ 382 w 702"/>
                  <a:gd name="T91" fmla="*/ 164 h 252"/>
                  <a:gd name="T92" fmla="*/ 388 w 702"/>
                  <a:gd name="T93" fmla="*/ 138 h 252"/>
                  <a:gd name="T94" fmla="*/ 416 w 702"/>
                  <a:gd name="T95" fmla="*/ 172 h 252"/>
                  <a:gd name="T96" fmla="*/ 430 w 702"/>
                  <a:gd name="T97" fmla="*/ 154 h 252"/>
                  <a:gd name="T98" fmla="*/ 404 w 702"/>
                  <a:gd name="T99" fmla="*/ 116 h 252"/>
                  <a:gd name="T100" fmla="*/ 426 w 702"/>
                  <a:gd name="T101" fmla="*/ 96 h 252"/>
                  <a:gd name="T102" fmla="*/ 390 w 702"/>
                  <a:gd name="T103" fmla="*/ 82 h 252"/>
                  <a:gd name="T104" fmla="*/ 454 w 702"/>
                  <a:gd name="T105" fmla="*/ 56 h 252"/>
                  <a:gd name="T106" fmla="*/ 386 w 702"/>
                  <a:gd name="T107" fmla="*/ 76 h 252"/>
                  <a:gd name="T108" fmla="*/ 494 w 702"/>
                  <a:gd name="T109" fmla="*/ 90 h 252"/>
                  <a:gd name="T110" fmla="*/ 508 w 702"/>
                  <a:gd name="T111" fmla="*/ 98 h 252"/>
                  <a:gd name="T112" fmla="*/ 508 w 702"/>
                  <a:gd name="T113" fmla="*/ 58 h 252"/>
                  <a:gd name="T114" fmla="*/ 496 w 702"/>
                  <a:gd name="T115" fmla="*/ 48 h 252"/>
                  <a:gd name="T116" fmla="*/ 494 w 702"/>
                  <a:gd name="T117" fmla="*/ 90 h 252"/>
                  <a:gd name="T118" fmla="*/ 488 w 702"/>
                  <a:gd name="T119" fmla="*/ 156 h 252"/>
                  <a:gd name="T120" fmla="*/ 544 w 702"/>
                  <a:gd name="T121" fmla="*/ 146 h 252"/>
                  <a:gd name="T122" fmla="*/ 528 w 702"/>
                  <a:gd name="T123" fmla="*/ 122 h 252"/>
                  <a:gd name="T124" fmla="*/ 544 w 702"/>
                  <a:gd name="T125" fmla="*/ 14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02" h="252">
                    <a:moveTo>
                      <a:pt x="700" y="124"/>
                    </a:moveTo>
                    <a:lnTo>
                      <a:pt x="698" y="124"/>
                    </a:lnTo>
                    <a:lnTo>
                      <a:pt x="700" y="122"/>
                    </a:lnTo>
                    <a:lnTo>
                      <a:pt x="650" y="104"/>
                    </a:lnTo>
                    <a:lnTo>
                      <a:pt x="650" y="104"/>
                    </a:lnTo>
                    <a:lnTo>
                      <a:pt x="648" y="104"/>
                    </a:lnTo>
                    <a:lnTo>
                      <a:pt x="628" y="114"/>
                    </a:lnTo>
                    <a:lnTo>
                      <a:pt x="628" y="114"/>
                    </a:lnTo>
                    <a:lnTo>
                      <a:pt x="628" y="114"/>
                    </a:lnTo>
                    <a:lnTo>
                      <a:pt x="612" y="130"/>
                    </a:lnTo>
                    <a:lnTo>
                      <a:pt x="594" y="114"/>
                    </a:lnTo>
                    <a:lnTo>
                      <a:pt x="594" y="98"/>
                    </a:lnTo>
                    <a:lnTo>
                      <a:pt x="594" y="98"/>
                    </a:lnTo>
                    <a:lnTo>
                      <a:pt x="594" y="96"/>
                    </a:lnTo>
                    <a:lnTo>
                      <a:pt x="576" y="84"/>
                    </a:lnTo>
                    <a:lnTo>
                      <a:pt x="576" y="84"/>
                    </a:lnTo>
                    <a:lnTo>
                      <a:pt x="574" y="84"/>
                    </a:lnTo>
                    <a:lnTo>
                      <a:pt x="564" y="84"/>
                    </a:lnTo>
                    <a:lnTo>
                      <a:pt x="564" y="84"/>
                    </a:lnTo>
                    <a:lnTo>
                      <a:pt x="562" y="86"/>
                    </a:lnTo>
                    <a:lnTo>
                      <a:pt x="542" y="104"/>
                    </a:lnTo>
                    <a:lnTo>
                      <a:pt x="542" y="104"/>
                    </a:lnTo>
                    <a:lnTo>
                      <a:pt x="542" y="106"/>
                    </a:lnTo>
                    <a:lnTo>
                      <a:pt x="542" y="106"/>
                    </a:lnTo>
                    <a:lnTo>
                      <a:pt x="544" y="108"/>
                    </a:lnTo>
                    <a:lnTo>
                      <a:pt x="550" y="108"/>
                    </a:lnTo>
                    <a:lnTo>
                      <a:pt x="562" y="118"/>
                    </a:lnTo>
                    <a:lnTo>
                      <a:pt x="562" y="118"/>
                    </a:lnTo>
                    <a:lnTo>
                      <a:pt x="564" y="120"/>
                    </a:lnTo>
                    <a:lnTo>
                      <a:pt x="584" y="120"/>
                    </a:lnTo>
                    <a:lnTo>
                      <a:pt x="580" y="122"/>
                    </a:lnTo>
                    <a:lnTo>
                      <a:pt x="564" y="122"/>
                    </a:lnTo>
                    <a:lnTo>
                      <a:pt x="564" y="122"/>
                    </a:lnTo>
                    <a:lnTo>
                      <a:pt x="560" y="124"/>
                    </a:lnTo>
                    <a:lnTo>
                      <a:pt x="560" y="124"/>
                    </a:lnTo>
                    <a:lnTo>
                      <a:pt x="562" y="126"/>
                    </a:lnTo>
                    <a:lnTo>
                      <a:pt x="572" y="136"/>
                    </a:lnTo>
                    <a:lnTo>
                      <a:pt x="572" y="144"/>
                    </a:lnTo>
                    <a:lnTo>
                      <a:pt x="572" y="144"/>
                    </a:lnTo>
                    <a:lnTo>
                      <a:pt x="574" y="146"/>
                    </a:lnTo>
                    <a:lnTo>
                      <a:pt x="574" y="146"/>
                    </a:lnTo>
                    <a:lnTo>
                      <a:pt x="576" y="146"/>
                    </a:lnTo>
                    <a:lnTo>
                      <a:pt x="582" y="138"/>
                    </a:lnTo>
                    <a:lnTo>
                      <a:pt x="646" y="172"/>
                    </a:lnTo>
                    <a:lnTo>
                      <a:pt x="656" y="190"/>
                    </a:lnTo>
                    <a:lnTo>
                      <a:pt x="646" y="210"/>
                    </a:lnTo>
                    <a:lnTo>
                      <a:pt x="646" y="210"/>
                    </a:lnTo>
                    <a:lnTo>
                      <a:pt x="646" y="212"/>
                    </a:lnTo>
                    <a:lnTo>
                      <a:pt x="646" y="212"/>
                    </a:lnTo>
                    <a:lnTo>
                      <a:pt x="650" y="214"/>
                    </a:lnTo>
                    <a:lnTo>
                      <a:pt x="678" y="204"/>
                    </a:lnTo>
                    <a:lnTo>
                      <a:pt x="698" y="220"/>
                    </a:lnTo>
                    <a:lnTo>
                      <a:pt x="698" y="220"/>
                    </a:lnTo>
                    <a:lnTo>
                      <a:pt x="700" y="220"/>
                    </a:lnTo>
                    <a:lnTo>
                      <a:pt x="700" y="220"/>
                    </a:lnTo>
                    <a:lnTo>
                      <a:pt x="702" y="218"/>
                    </a:lnTo>
                    <a:lnTo>
                      <a:pt x="702" y="124"/>
                    </a:lnTo>
                    <a:lnTo>
                      <a:pt x="700" y="124"/>
                    </a:lnTo>
                    <a:close/>
                    <a:moveTo>
                      <a:pt x="54" y="80"/>
                    </a:moveTo>
                    <a:lnTo>
                      <a:pt x="54" y="80"/>
                    </a:lnTo>
                    <a:lnTo>
                      <a:pt x="54" y="78"/>
                    </a:lnTo>
                    <a:lnTo>
                      <a:pt x="52" y="76"/>
                    </a:lnTo>
                    <a:lnTo>
                      <a:pt x="32" y="56"/>
                    </a:lnTo>
                    <a:lnTo>
                      <a:pt x="32" y="56"/>
                    </a:lnTo>
                    <a:lnTo>
                      <a:pt x="30" y="56"/>
                    </a:lnTo>
                    <a:lnTo>
                      <a:pt x="30" y="56"/>
                    </a:lnTo>
                    <a:lnTo>
                      <a:pt x="28" y="58"/>
                    </a:lnTo>
                    <a:lnTo>
                      <a:pt x="28" y="68"/>
                    </a:lnTo>
                    <a:lnTo>
                      <a:pt x="30" y="68"/>
                    </a:lnTo>
                    <a:lnTo>
                      <a:pt x="30" y="68"/>
                    </a:lnTo>
                    <a:lnTo>
                      <a:pt x="30" y="72"/>
                    </a:lnTo>
                    <a:lnTo>
                      <a:pt x="50" y="80"/>
                    </a:lnTo>
                    <a:lnTo>
                      <a:pt x="50" y="80"/>
                    </a:lnTo>
                    <a:lnTo>
                      <a:pt x="52" y="80"/>
                    </a:lnTo>
                    <a:lnTo>
                      <a:pt x="54" y="80"/>
                    </a:lnTo>
                    <a:lnTo>
                      <a:pt x="54" y="80"/>
                    </a:lnTo>
                    <a:close/>
                    <a:moveTo>
                      <a:pt x="72" y="96"/>
                    </a:moveTo>
                    <a:lnTo>
                      <a:pt x="52" y="96"/>
                    </a:lnTo>
                    <a:lnTo>
                      <a:pt x="52" y="98"/>
                    </a:lnTo>
                    <a:lnTo>
                      <a:pt x="50" y="100"/>
                    </a:lnTo>
                    <a:lnTo>
                      <a:pt x="70" y="118"/>
                    </a:lnTo>
                    <a:lnTo>
                      <a:pt x="70" y="118"/>
                    </a:lnTo>
                    <a:lnTo>
                      <a:pt x="74" y="118"/>
                    </a:lnTo>
                    <a:lnTo>
                      <a:pt x="74" y="118"/>
                    </a:lnTo>
                    <a:lnTo>
                      <a:pt x="74" y="114"/>
                    </a:lnTo>
                    <a:lnTo>
                      <a:pt x="74" y="98"/>
                    </a:lnTo>
                    <a:lnTo>
                      <a:pt x="74" y="98"/>
                    </a:lnTo>
                    <a:lnTo>
                      <a:pt x="74" y="96"/>
                    </a:lnTo>
                    <a:lnTo>
                      <a:pt x="72" y="96"/>
                    </a:lnTo>
                    <a:lnTo>
                      <a:pt x="72" y="96"/>
                    </a:lnTo>
                    <a:close/>
                    <a:moveTo>
                      <a:pt x="552" y="200"/>
                    </a:moveTo>
                    <a:lnTo>
                      <a:pt x="534" y="200"/>
                    </a:lnTo>
                    <a:lnTo>
                      <a:pt x="534" y="200"/>
                    </a:lnTo>
                    <a:lnTo>
                      <a:pt x="532" y="200"/>
                    </a:lnTo>
                    <a:lnTo>
                      <a:pt x="530" y="202"/>
                    </a:lnTo>
                    <a:lnTo>
                      <a:pt x="530" y="222"/>
                    </a:lnTo>
                    <a:lnTo>
                      <a:pt x="534" y="222"/>
                    </a:lnTo>
                    <a:lnTo>
                      <a:pt x="534" y="224"/>
                    </a:lnTo>
                    <a:lnTo>
                      <a:pt x="544" y="224"/>
                    </a:lnTo>
                    <a:lnTo>
                      <a:pt x="544" y="224"/>
                    </a:lnTo>
                    <a:lnTo>
                      <a:pt x="546" y="222"/>
                    </a:lnTo>
                    <a:lnTo>
                      <a:pt x="556" y="204"/>
                    </a:lnTo>
                    <a:lnTo>
                      <a:pt x="556" y="204"/>
                    </a:lnTo>
                    <a:lnTo>
                      <a:pt x="556" y="200"/>
                    </a:lnTo>
                    <a:lnTo>
                      <a:pt x="556" y="200"/>
                    </a:lnTo>
                    <a:lnTo>
                      <a:pt x="552" y="200"/>
                    </a:lnTo>
                    <a:lnTo>
                      <a:pt x="552" y="200"/>
                    </a:lnTo>
                    <a:close/>
                    <a:moveTo>
                      <a:pt x="296" y="200"/>
                    </a:moveTo>
                    <a:lnTo>
                      <a:pt x="296" y="200"/>
                    </a:lnTo>
                    <a:lnTo>
                      <a:pt x="296" y="198"/>
                    </a:lnTo>
                    <a:lnTo>
                      <a:pt x="294" y="198"/>
                    </a:lnTo>
                    <a:lnTo>
                      <a:pt x="274" y="198"/>
                    </a:lnTo>
                    <a:lnTo>
                      <a:pt x="266" y="190"/>
                    </a:lnTo>
                    <a:lnTo>
                      <a:pt x="266" y="190"/>
                    </a:lnTo>
                    <a:lnTo>
                      <a:pt x="266" y="188"/>
                    </a:lnTo>
                    <a:lnTo>
                      <a:pt x="236" y="180"/>
                    </a:lnTo>
                    <a:lnTo>
                      <a:pt x="236" y="180"/>
                    </a:lnTo>
                    <a:lnTo>
                      <a:pt x="234" y="180"/>
                    </a:lnTo>
                    <a:lnTo>
                      <a:pt x="234" y="180"/>
                    </a:lnTo>
                    <a:lnTo>
                      <a:pt x="232" y="182"/>
                    </a:lnTo>
                    <a:lnTo>
                      <a:pt x="232" y="186"/>
                    </a:lnTo>
                    <a:lnTo>
                      <a:pt x="218" y="180"/>
                    </a:lnTo>
                    <a:lnTo>
                      <a:pt x="218" y="180"/>
                    </a:lnTo>
                    <a:lnTo>
                      <a:pt x="218" y="180"/>
                    </a:lnTo>
                    <a:lnTo>
                      <a:pt x="188" y="168"/>
                    </a:lnTo>
                    <a:lnTo>
                      <a:pt x="188" y="168"/>
                    </a:lnTo>
                    <a:lnTo>
                      <a:pt x="188" y="168"/>
                    </a:lnTo>
                    <a:lnTo>
                      <a:pt x="170" y="168"/>
                    </a:lnTo>
                    <a:lnTo>
                      <a:pt x="170" y="168"/>
                    </a:lnTo>
                    <a:lnTo>
                      <a:pt x="168" y="170"/>
                    </a:lnTo>
                    <a:lnTo>
                      <a:pt x="156" y="180"/>
                    </a:lnTo>
                    <a:lnTo>
                      <a:pt x="158" y="182"/>
                    </a:lnTo>
                    <a:lnTo>
                      <a:pt x="158" y="184"/>
                    </a:lnTo>
                    <a:lnTo>
                      <a:pt x="196" y="204"/>
                    </a:lnTo>
                    <a:lnTo>
                      <a:pt x="196" y="204"/>
                    </a:lnTo>
                    <a:lnTo>
                      <a:pt x="196" y="204"/>
                    </a:lnTo>
                    <a:lnTo>
                      <a:pt x="294" y="214"/>
                    </a:lnTo>
                    <a:lnTo>
                      <a:pt x="294" y="214"/>
                    </a:lnTo>
                    <a:lnTo>
                      <a:pt x="296" y="214"/>
                    </a:lnTo>
                    <a:lnTo>
                      <a:pt x="296" y="214"/>
                    </a:lnTo>
                    <a:lnTo>
                      <a:pt x="296" y="214"/>
                    </a:lnTo>
                    <a:lnTo>
                      <a:pt x="318" y="214"/>
                    </a:lnTo>
                    <a:lnTo>
                      <a:pt x="318" y="208"/>
                    </a:lnTo>
                    <a:lnTo>
                      <a:pt x="296" y="208"/>
                    </a:lnTo>
                    <a:lnTo>
                      <a:pt x="296" y="200"/>
                    </a:lnTo>
                    <a:close/>
                    <a:moveTo>
                      <a:pt x="612" y="160"/>
                    </a:moveTo>
                    <a:lnTo>
                      <a:pt x="612" y="160"/>
                    </a:lnTo>
                    <a:lnTo>
                      <a:pt x="608" y="162"/>
                    </a:lnTo>
                    <a:lnTo>
                      <a:pt x="590" y="188"/>
                    </a:lnTo>
                    <a:lnTo>
                      <a:pt x="592" y="190"/>
                    </a:lnTo>
                    <a:lnTo>
                      <a:pt x="594" y="192"/>
                    </a:lnTo>
                    <a:lnTo>
                      <a:pt x="612" y="172"/>
                    </a:lnTo>
                    <a:lnTo>
                      <a:pt x="612" y="172"/>
                    </a:lnTo>
                    <a:lnTo>
                      <a:pt x="614" y="170"/>
                    </a:lnTo>
                    <a:lnTo>
                      <a:pt x="614" y="162"/>
                    </a:lnTo>
                    <a:lnTo>
                      <a:pt x="614" y="162"/>
                    </a:lnTo>
                    <a:lnTo>
                      <a:pt x="612" y="160"/>
                    </a:lnTo>
                    <a:lnTo>
                      <a:pt x="612" y="160"/>
                    </a:lnTo>
                    <a:close/>
                    <a:moveTo>
                      <a:pt x="188" y="144"/>
                    </a:moveTo>
                    <a:lnTo>
                      <a:pt x="206" y="144"/>
                    </a:lnTo>
                    <a:lnTo>
                      <a:pt x="206" y="144"/>
                    </a:lnTo>
                    <a:lnTo>
                      <a:pt x="208" y="144"/>
                    </a:lnTo>
                    <a:lnTo>
                      <a:pt x="210" y="142"/>
                    </a:lnTo>
                    <a:lnTo>
                      <a:pt x="210" y="124"/>
                    </a:lnTo>
                    <a:lnTo>
                      <a:pt x="210" y="124"/>
                    </a:lnTo>
                    <a:lnTo>
                      <a:pt x="208" y="122"/>
                    </a:lnTo>
                    <a:lnTo>
                      <a:pt x="206" y="122"/>
                    </a:lnTo>
                    <a:lnTo>
                      <a:pt x="188" y="122"/>
                    </a:lnTo>
                    <a:lnTo>
                      <a:pt x="188" y="122"/>
                    </a:lnTo>
                    <a:lnTo>
                      <a:pt x="186" y="122"/>
                    </a:lnTo>
                    <a:lnTo>
                      <a:pt x="184" y="124"/>
                    </a:lnTo>
                    <a:lnTo>
                      <a:pt x="184" y="142"/>
                    </a:lnTo>
                    <a:lnTo>
                      <a:pt x="188" y="142"/>
                    </a:lnTo>
                    <a:lnTo>
                      <a:pt x="188" y="144"/>
                    </a:lnTo>
                    <a:close/>
                    <a:moveTo>
                      <a:pt x="382" y="228"/>
                    </a:moveTo>
                    <a:lnTo>
                      <a:pt x="382" y="228"/>
                    </a:lnTo>
                    <a:lnTo>
                      <a:pt x="380" y="228"/>
                    </a:lnTo>
                    <a:lnTo>
                      <a:pt x="360" y="228"/>
                    </a:lnTo>
                    <a:lnTo>
                      <a:pt x="360" y="230"/>
                    </a:lnTo>
                    <a:lnTo>
                      <a:pt x="358" y="232"/>
                    </a:lnTo>
                    <a:lnTo>
                      <a:pt x="378" y="252"/>
                    </a:lnTo>
                    <a:lnTo>
                      <a:pt x="378" y="252"/>
                    </a:lnTo>
                    <a:lnTo>
                      <a:pt x="380" y="252"/>
                    </a:lnTo>
                    <a:lnTo>
                      <a:pt x="388" y="252"/>
                    </a:lnTo>
                    <a:lnTo>
                      <a:pt x="388" y="252"/>
                    </a:lnTo>
                    <a:lnTo>
                      <a:pt x="392" y="250"/>
                    </a:lnTo>
                    <a:lnTo>
                      <a:pt x="392" y="250"/>
                    </a:lnTo>
                    <a:lnTo>
                      <a:pt x="392" y="248"/>
                    </a:lnTo>
                    <a:lnTo>
                      <a:pt x="382" y="228"/>
                    </a:lnTo>
                    <a:close/>
                    <a:moveTo>
                      <a:pt x="486" y="208"/>
                    </a:moveTo>
                    <a:lnTo>
                      <a:pt x="458" y="208"/>
                    </a:lnTo>
                    <a:lnTo>
                      <a:pt x="458" y="208"/>
                    </a:lnTo>
                    <a:lnTo>
                      <a:pt x="454" y="208"/>
                    </a:lnTo>
                    <a:lnTo>
                      <a:pt x="436" y="228"/>
                    </a:lnTo>
                    <a:lnTo>
                      <a:pt x="426" y="240"/>
                    </a:lnTo>
                    <a:lnTo>
                      <a:pt x="428" y="242"/>
                    </a:lnTo>
                    <a:lnTo>
                      <a:pt x="428" y="244"/>
                    </a:lnTo>
                    <a:lnTo>
                      <a:pt x="448" y="244"/>
                    </a:lnTo>
                    <a:lnTo>
                      <a:pt x="448" y="244"/>
                    </a:lnTo>
                    <a:lnTo>
                      <a:pt x="450" y="244"/>
                    </a:lnTo>
                    <a:lnTo>
                      <a:pt x="488" y="214"/>
                    </a:lnTo>
                    <a:lnTo>
                      <a:pt x="488" y="214"/>
                    </a:lnTo>
                    <a:lnTo>
                      <a:pt x="490" y="210"/>
                    </a:lnTo>
                    <a:lnTo>
                      <a:pt x="490" y="210"/>
                    </a:lnTo>
                    <a:lnTo>
                      <a:pt x="486" y="208"/>
                    </a:lnTo>
                    <a:lnTo>
                      <a:pt x="486" y="208"/>
                    </a:lnTo>
                    <a:close/>
                    <a:moveTo>
                      <a:pt x="214" y="88"/>
                    </a:moveTo>
                    <a:lnTo>
                      <a:pt x="224" y="106"/>
                    </a:lnTo>
                    <a:lnTo>
                      <a:pt x="232" y="126"/>
                    </a:lnTo>
                    <a:lnTo>
                      <a:pt x="232" y="126"/>
                    </a:lnTo>
                    <a:lnTo>
                      <a:pt x="236" y="126"/>
                    </a:lnTo>
                    <a:lnTo>
                      <a:pt x="252" y="126"/>
                    </a:lnTo>
                    <a:lnTo>
                      <a:pt x="252" y="134"/>
                    </a:lnTo>
                    <a:lnTo>
                      <a:pt x="252" y="134"/>
                    </a:lnTo>
                    <a:lnTo>
                      <a:pt x="252" y="136"/>
                    </a:lnTo>
                    <a:lnTo>
                      <a:pt x="254" y="138"/>
                    </a:lnTo>
                    <a:lnTo>
                      <a:pt x="294" y="138"/>
                    </a:lnTo>
                    <a:lnTo>
                      <a:pt x="300" y="146"/>
                    </a:lnTo>
                    <a:lnTo>
                      <a:pt x="300" y="146"/>
                    </a:lnTo>
                    <a:lnTo>
                      <a:pt x="300" y="146"/>
                    </a:lnTo>
                    <a:lnTo>
                      <a:pt x="302" y="146"/>
                    </a:lnTo>
                    <a:lnTo>
                      <a:pt x="324" y="136"/>
                    </a:lnTo>
                    <a:lnTo>
                      <a:pt x="324" y="136"/>
                    </a:lnTo>
                    <a:lnTo>
                      <a:pt x="326" y="136"/>
                    </a:lnTo>
                    <a:lnTo>
                      <a:pt x="334" y="116"/>
                    </a:lnTo>
                    <a:lnTo>
                      <a:pt x="334" y="116"/>
                    </a:lnTo>
                    <a:lnTo>
                      <a:pt x="334" y="114"/>
                    </a:lnTo>
                    <a:lnTo>
                      <a:pt x="334" y="114"/>
                    </a:lnTo>
                    <a:lnTo>
                      <a:pt x="332" y="112"/>
                    </a:lnTo>
                    <a:lnTo>
                      <a:pt x="328" y="112"/>
                    </a:lnTo>
                    <a:lnTo>
                      <a:pt x="334" y="98"/>
                    </a:lnTo>
                    <a:lnTo>
                      <a:pt x="352" y="80"/>
                    </a:lnTo>
                    <a:lnTo>
                      <a:pt x="362" y="70"/>
                    </a:lnTo>
                    <a:lnTo>
                      <a:pt x="362" y="70"/>
                    </a:lnTo>
                    <a:lnTo>
                      <a:pt x="362" y="68"/>
                    </a:lnTo>
                    <a:lnTo>
                      <a:pt x="362" y="68"/>
                    </a:lnTo>
                    <a:lnTo>
                      <a:pt x="362" y="66"/>
                    </a:lnTo>
                    <a:lnTo>
                      <a:pt x="348" y="58"/>
                    </a:lnTo>
                    <a:lnTo>
                      <a:pt x="352" y="54"/>
                    </a:lnTo>
                    <a:lnTo>
                      <a:pt x="352" y="54"/>
                    </a:lnTo>
                    <a:lnTo>
                      <a:pt x="354" y="52"/>
                    </a:lnTo>
                    <a:lnTo>
                      <a:pt x="352" y="50"/>
                    </a:lnTo>
                    <a:lnTo>
                      <a:pt x="346" y="40"/>
                    </a:lnTo>
                    <a:lnTo>
                      <a:pt x="354" y="24"/>
                    </a:lnTo>
                    <a:lnTo>
                      <a:pt x="354" y="24"/>
                    </a:lnTo>
                    <a:lnTo>
                      <a:pt x="352" y="20"/>
                    </a:lnTo>
                    <a:lnTo>
                      <a:pt x="352" y="20"/>
                    </a:lnTo>
                    <a:lnTo>
                      <a:pt x="350" y="20"/>
                    </a:lnTo>
                    <a:lnTo>
                      <a:pt x="324" y="20"/>
                    </a:lnTo>
                    <a:lnTo>
                      <a:pt x="324" y="20"/>
                    </a:lnTo>
                    <a:lnTo>
                      <a:pt x="320" y="20"/>
                    </a:lnTo>
                    <a:lnTo>
                      <a:pt x="292" y="56"/>
                    </a:lnTo>
                    <a:lnTo>
                      <a:pt x="284" y="64"/>
                    </a:lnTo>
                    <a:lnTo>
                      <a:pt x="266" y="56"/>
                    </a:lnTo>
                    <a:lnTo>
                      <a:pt x="266" y="56"/>
                    </a:lnTo>
                    <a:lnTo>
                      <a:pt x="262" y="56"/>
                    </a:lnTo>
                    <a:lnTo>
                      <a:pt x="252" y="66"/>
                    </a:lnTo>
                    <a:lnTo>
                      <a:pt x="236" y="66"/>
                    </a:lnTo>
                    <a:lnTo>
                      <a:pt x="218" y="56"/>
                    </a:lnTo>
                    <a:lnTo>
                      <a:pt x="218" y="58"/>
                    </a:lnTo>
                    <a:lnTo>
                      <a:pt x="218" y="58"/>
                    </a:lnTo>
                    <a:lnTo>
                      <a:pt x="218" y="58"/>
                    </a:lnTo>
                    <a:lnTo>
                      <a:pt x="216" y="56"/>
                    </a:lnTo>
                    <a:lnTo>
                      <a:pt x="204" y="66"/>
                    </a:lnTo>
                    <a:lnTo>
                      <a:pt x="204" y="66"/>
                    </a:lnTo>
                    <a:lnTo>
                      <a:pt x="204" y="68"/>
                    </a:lnTo>
                    <a:lnTo>
                      <a:pt x="204" y="70"/>
                    </a:lnTo>
                    <a:lnTo>
                      <a:pt x="214" y="88"/>
                    </a:lnTo>
                    <a:close/>
                    <a:moveTo>
                      <a:pt x="160" y="172"/>
                    </a:moveTo>
                    <a:lnTo>
                      <a:pt x="172" y="136"/>
                    </a:lnTo>
                    <a:lnTo>
                      <a:pt x="172" y="136"/>
                    </a:lnTo>
                    <a:lnTo>
                      <a:pt x="172" y="134"/>
                    </a:lnTo>
                    <a:lnTo>
                      <a:pt x="168" y="128"/>
                    </a:lnTo>
                    <a:lnTo>
                      <a:pt x="176" y="136"/>
                    </a:lnTo>
                    <a:lnTo>
                      <a:pt x="176" y="136"/>
                    </a:lnTo>
                    <a:lnTo>
                      <a:pt x="180" y="138"/>
                    </a:lnTo>
                    <a:lnTo>
                      <a:pt x="180" y="138"/>
                    </a:lnTo>
                    <a:lnTo>
                      <a:pt x="182" y="134"/>
                    </a:lnTo>
                    <a:lnTo>
                      <a:pt x="182" y="124"/>
                    </a:lnTo>
                    <a:lnTo>
                      <a:pt x="182" y="124"/>
                    </a:lnTo>
                    <a:lnTo>
                      <a:pt x="182" y="122"/>
                    </a:lnTo>
                    <a:lnTo>
                      <a:pt x="172" y="104"/>
                    </a:lnTo>
                    <a:lnTo>
                      <a:pt x="172" y="104"/>
                    </a:lnTo>
                    <a:lnTo>
                      <a:pt x="168" y="102"/>
                    </a:lnTo>
                    <a:lnTo>
                      <a:pt x="168" y="102"/>
                    </a:lnTo>
                    <a:lnTo>
                      <a:pt x="166" y="104"/>
                    </a:lnTo>
                    <a:lnTo>
                      <a:pt x="156" y="114"/>
                    </a:lnTo>
                    <a:lnTo>
                      <a:pt x="152" y="114"/>
                    </a:lnTo>
                    <a:lnTo>
                      <a:pt x="142" y="96"/>
                    </a:lnTo>
                    <a:lnTo>
                      <a:pt x="142" y="96"/>
                    </a:lnTo>
                    <a:lnTo>
                      <a:pt x="140" y="94"/>
                    </a:lnTo>
                    <a:lnTo>
                      <a:pt x="134" y="94"/>
                    </a:lnTo>
                    <a:lnTo>
                      <a:pt x="134" y="88"/>
                    </a:lnTo>
                    <a:lnTo>
                      <a:pt x="134" y="88"/>
                    </a:lnTo>
                    <a:lnTo>
                      <a:pt x="134" y="84"/>
                    </a:lnTo>
                    <a:lnTo>
                      <a:pt x="124" y="76"/>
                    </a:lnTo>
                    <a:lnTo>
                      <a:pt x="124" y="68"/>
                    </a:lnTo>
                    <a:lnTo>
                      <a:pt x="124" y="68"/>
                    </a:lnTo>
                    <a:lnTo>
                      <a:pt x="122" y="66"/>
                    </a:lnTo>
                    <a:lnTo>
                      <a:pt x="94" y="48"/>
                    </a:lnTo>
                    <a:lnTo>
                      <a:pt x="94" y="48"/>
                    </a:lnTo>
                    <a:lnTo>
                      <a:pt x="92" y="48"/>
                    </a:lnTo>
                    <a:lnTo>
                      <a:pt x="82" y="48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4" y="32"/>
                    </a:lnTo>
                    <a:lnTo>
                      <a:pt x="40" y="52"/>
                    </a:lnTo>
                    <a:lnTo>
                      <a:pt x="40" y="52"/>
                    </a:lnTo>
                    <a:lnTo>
                      <a:pt x="42" y="54"/>
                    </a:lnTo>
                    <a:lnTo>
                      <a:pt x="52" y="60"/>
                    </a:lnTo>
                    <a:lnTo>
                      <a:pt x="60" y="78"/>
                    </a:lnTo>
                    <a:lnTo>
                      <a:pt x="60" y="78"/>
                    </a:lnTo>
                    <a:lnTo>
                      <a:pt x="60" y="80"/>
                    </a:lnTo>
                    <a:lnTo>
                      <a:pt x="78" y="100"/>
                    </a:lnTo>
                    <a:lnTo>
                      <a:pt x="100" y="136"/>
                    </a:lnTo>
                    <a:lnTo>
                      <a:pt x="100" y="136"/>
                    </a:lnTo>
                    <a:lnTo>
                      <a:pt x="100" y="138"/>
                    </a:lnTo>
                    <a:lnTo>
                      <a:pt x="138" y="174"/>
                    </a:lnTo>
                    <a:lnTo>
                      <a:pt x="138" y="174"/>
                    </a:lnTo>
                    <a:lnTo>
                      <a:pt x="140" y="174"/>
                    </a:lnTo>
                    <a:lnTo>
                      <a:pt x="158" y="174"/>
                    </a:lnTo>
                    <a:lnTo>
                      <a:pt x="158" y="174"/>
                    </a:lnTo>
                    <a:lnTo>
                      <a:pt x="160" y="172"/>
                    </a:lnTo>
                    <a:lnTo>
                      <a:pt x="160" y="172"/>
                    </a:lnTo>
                    <a:close/>
                    <a:moveTo>
                      <a:pt x="442" y="210"/>
                    </a:moveTo>
                    <a:lnTo>
                      <a:pt x="442" y="210"/>
                    </a:lnTo>
                    <a:lnTo>
                      <a:pt x="440" y="208"/>
                    </a:lnTo>
                    <a:lnTo>
                      <a:pt x="324" y="208"/>
                    </a:lnTo>
                    <a:lnTo>
                      <a:pt x="324" y="208"/>
                    </a:lnTo>
                    <a:lnTo>
                      <a:pt x="322" y="208"/>
                    </a:lnTo>
                    <a:lnTo>
                      <a:pt x="320" y="210"/>
                    </a:lnTo>
                    <a:lnTo>
                      <a:pt x="320" y="230"/>
                    </a:lnTo>
                    <a:lnTo>
                      <a:pt x="324" y="230"/>
                    </a:lnTo>
                    <a:lnTo>
                      <a:pt x="324" y="232"/>
                    </a:lnTo>
                    <a:lnTo>
                      <a:pt x="332" y="232"/>
                    </a:lnTo>
                    <a:lnTo>
                      <a:pt x="332" y="232"/>
                    </a:lnTo>
                    <a:lnTo>
                      <a:pt x="334" y="232"/>
                    </a:lnTo>
                    <a:lnTo>
                      <a:pt x="372" y="214"/>
                    </a:lnTo>
                    <a:lnTo>
                      <a:pt x="410" y="232"/>
                    </a:lnTo>
                    <a:lnTo>
                      <a:pt x="410" y="232"/>
                    </a:lnTo>
                    <a:lnTo>
                      <a:pt x="412" y="232"/>
                    </a:lnTo>
                    <a:lnTo>
                      <a:pt x="442" y="214"/>
                    </a:lnTo>
                    <a:lnTo>
                      <a:pt x="442" y="214"/>
                    </a:lnTo>
                    <a:lnTo>
                      <a:pt x="442" y="210"/>
                    </a:lnTo>
                    <a:lnTo>
                      <a:pt x="442" y="210"/>
                    </a:lnTo>
                    <a:close/>
                    <a:moveTo>
                      <a:pt x="360" y="124"/>
                    </a:moveTo>
                    <a:lnTo>
                      <a:pt x="360" y="124"/>
                    </a:lnTo>
                    <a:lnTo>
                      <a:pt x="358" y="124"/>
                    </a:lnTo>
                    <a:lnTo>
                      <a:pt x="358" y="136"/>
                    </a:lnTo>
                    <a:lnTo>
                      <a:pt x="358" y="136"/>
                    </a:lnTo>
                    <a:lnTo>
                      <a:pt x="358" y="138"/>
                    </a:lnTo>
                    <a:lnTo>
                      <a:pt x="360" y="138"/>
                    </a:lnTo>
                    <a:lnTo>
                      <a:pt x="368" y="138"/>
                    </a:lnTo>
                    <a:lnTo>
                      <a:pt x="368" y="172"/>
                    </a:lnTo>
                    <a:lnTo>
                      <a:pt x="368" y="172"/>
                    </a:lnTo>
                    <a:lnTo>
                      <a:pt x="370" y="174"/>
                    </a:lnTo>
                    <a:lnTo>
                      <a:pt x="370" y="174"/>
                    </a:lnTo>
                    <a:lnTo>
                      <a:pt x="374" y="174"/>
                    </a:lnTo>
                    <a:lnTo>
                      <a:pt x="382" y="166"/>
                    </a:lnTo>
                    <a:lnTo>
                      <a:pt x="382" y="166"/>
                    </a:lnTo>
                    <a:lnTo>
                      <a:pt x="382" y="164"/>
                    </a:lnTo>
                    <a:lnTo>
                      <a:pt x="382" y="136"/>
                    </a:lnTo>
                    <a:lnTo>
                      <a:pt x="390" y="128"/>
                    </a:lnTo>
                    <a:lnTo>
                      <a:pt x="392" y="128"/>
                    </a:lnTo>
                    <a:lnTo>
                      <a:pt x="388" y="134"/>
                    </a:lnTo>
                    <a:lnTo>
                      <a:pt x="388" y="134"/>
                    </a:lnTo>
                    <a:lnTo>
                      <a:pt x="386" y="136"/>
                    </a:lnTo>
                    <a:lnTo>
                      <a:pt x="386" y="136"/>
                    </a:lnTo>
                    <a:lnTo>
                      <a:pt x="388" y="138"/>
                    </a:lnTo>
                    <a:lnTo>
                      <a:pt x="398" y="146"/>
                    </a:lnTo>
                    <a:lnTo>
                      <a:pt x="398" y="154"/>
                    </a:lnTo>
                    <a:lnTo>
                      <a:pt x="398" y="154"/>
                    </a:lnTo>
                    <a:lnTo>
                      <a:pt x="398" y="156"/>
                    </a:lnTo>
                    <a:lnTo>
                      <a:pt x="400" y="156"/>
                    </a:lnTo>
                    <a:lnTo>
                      <a:pt x="416" y="156"/>
                    </a:lnTo>
                    <a:lnTo>
                      <a:pt x="416" y="172"/>
                    </a:lnTo>
                    <a:lnTo>
                      <a:pt x="416" y="172"/>
                    </a:lnTo>
                    <a:lnTo>
                      <a:pt x="418" y="174"/>
                    </a:lnTo>
                    <a:lnTo>
                      <a:pt x="418" y="174"/>
                    </a:lnTo>
                    <a:lnTo>
                      <a:pt x="420" y="174"/>
                    </a:lnTo>
                    <a:lnTo>
                      <a:pt x="428" y="166"/>
                    </a:lnTo>
                    <a:lnTo>
                      <a:pt x="428" y="166"/>
                    </a:lnTo>
                    <a:lnTo>
                      <a:pt x="430" y="164"/>
                    </a:lnTo>
                    <a:lnTo>
                      <a:pt x="430" y="154"/>
                    </a:lnTo>
                    <a:lnTo>
                      <a:pt x="430" y="154"/>
                    </a:lnTo>
                    <a:lnTo>
                      <a:pt x="428" y="152"/>
                    </a:lnTo>
                    <a:lnTo>
                      <a:pt x="416" y="138"/>
                    </a:lnTo>
                    <a:lnTo>
                      <a:pt x="418" y="138"/>
                    </a:lnTo>
                    <a:lnTo>
                      <a:pt x="418" y="138"/>
                    </a:lnTo>
                    <a:lnTo>
                      <a:pt x="422" y="136"/>
                    </a:lnTo>
                    <a:lnTo>
                      <a:pt x="422" y="136"/>
                    </a:lnTo>
                    <a:lnTo>
                      <a:pt x="420" y="134"/>
                    </a:lnTo>
                    <a:lnTo>
                      <a:pt x="404" y="116"/>
                    </a:lnTo>
                    <a:lnTo>
                      <a:pt x="418" y="102"/>
                    </a:lnTo>
                    <a:lnTo>
                      <a:pt x="428" y="100"/>
                    </a:lnTo>
                    <a:lnTo>
                      <a:pt x="428" y="100"/>
                    </a:lnTo>
                    <a:lnTo>
                      <a:pt x="430" y="100"/>
                    </a:lnTo>
                    <a:lnTo>
                      <a:pt x="430" y="98"/>
                    </a:lnTo>
                    <a:lnTo>
                      <a:pt x="430" y="98"/>
                    </a:lnTo>
                    <a:lnTo>
                      <a:pt x="428" y="96"/>
                    </a:lnTo>
                    <a:lnTo>
                      <a:pt x="426" y="96"/>
                    </a:lnTo>
                    <a:lnTo>
                      <a:pt x="418" y="96"/>
                    </a:lnTo>
                    <a:lnTo>
                      <a:pt x="418" y="96"/>
                    </a:lnTo>
                    <a:lnTo>
                      <a:pt x="416" y="96"/>
                    </a:lnTo>
                    <a:lnTo>
                      <a:pt x="414" y="98"/>
                    </a:lnTo>
                    <a:lnTo>
                      <a:pt x="390" y="104"/>
                    </a:lnTo>
                    <a:lnTo>
                      <a:pt x="382" y="96"/>
                    </a:lnTo>
                    <a:lnTo>
                      <a:pt x="382" y="88"/>
                    </a:lnTo>
                    <a:lnTo>
                      <a:pt x="390" y="82"/>
                    </a:lnTo>
                    <a:lnTo>
                      <a:pt x="448" y="82"/>
                    </a:lnTo>
                    <a:lnTo>
                      <a:pt x="448" y="82"/>
                    </a:lnTo>
                    <a:lnTo>
                      <a:pt x="450" y="80"/>
                    </a:lnTo>
                    <a:lnTo>
                      <a:pt x="458" y="60"/>
                    </a:lnTo>
                    <a:lnTo>
                      <a:pt x="458" y="60"/>
                    </a:lnTo>
                    <a:lnTo>
                      <a:pt x="458" y="56"/>
                    </a:lnTo>
                    <a:lnTo>
                      <a:pt x="458" y="56"/>
                    </a:lnTo>
                    <a:lnTo>
                      <a:pt x="454" y="56"/>
                    </a:lnTo>
                    <a:lnTo>
                      <a:pt x="436" y="66"/>
                    </a:lnTo>
                    <a:lnTo>
                      <a:pt x="418" y="76"/>
                    </a:lnTo>
                    <a:lnTo>
                      <a:pt x="390" y="66"/>
                    </a:lnTo>
                    <a:lnTo>
                      <a:pt x="390" y="66"/>
                    </a:lnTo>
                    <a:lnTo>
                      <a:pt x="388" y="66"/>
                    </a:lnTo>
                    <a:lnTo>
                      <a:pt x="388" y="66"/>
                    </a:lnTo>
                    <a:lnTo>
                      <a:pt x="386" y="68"/>
                    </a:lnTo>
                    <a:lnTo>
                      <a:pt x="386" y="76"/>
                    </a:lnTo>
                    <a:lnTo>
                      <a:pt x="380" y="76"/>
                    </a:lnTo>
                    <a:lnTo>
                      <a:pt x="380" y="76"/>
                    </a:lnTo>
                    <a:lnTo>
                      <a:pt x="378" y="76"/>
                    </a:lnTo>
                    <a:lnTo>
                      <a:pt x="378" y="78"/>
                    </a:lnTo>
                    <a:lnTo>
                      <a:pt x="378" y="98"/>
                    </a:lnTo>
                    <a:lnTo>
                      <a:pt x="358" y="124"/>
                    </a:lnTo>
                    <a:lnTo>
                      <a:pt x="360" y="124"/>
                    </a:lnTo>
                    <a:close/>
                    <a:moveTo>
                      <a:pt x="494" y="90"/>
                    </a:moveTo>
                    <a:lnTo>
                      <a:pt x="494" y="90"/>
                    </a:lnTo>
                    <a:lnTo>
                      <a:pt x="494" y="90"/>
                    </a:lnTo>
                    <a:lnTo>
                      <a:pt x="504" y="100"/>
                    </a:lnTo>
                    <a:lnTo>
                      <a:pt x="504" y="100"/>
                    </a:lnTo>
                    <a:lnTo>
                      <a:pt x="506" y="102"/>
                    </a:lnTo>
                    <a:lnTo>
                      <a:pt x="508" y="100"/>
                    </a:lnTo>
                    <a:lnTo>
                      <a:pt x="508" y="100"/>
                    </a:lnTo>
                    <a:lnTo>
                      <a:pt x="508" y="98"/>
                    </a:lnTo>
                    <a:lnTo>
                      <a:pt x="508" y="96"/>
                    </a:lnTo>
                    <a:lnTo>
                      <a:pt x="500" y="86"/>
                    </a:lnTo>
                    <a:lnTo>
                      <a:pt x="500" y="82"/>
                    </a:lnTo>
                    <a:lnTo>
                      <a:pt x="506" y="82"/>
                    </a:lnTo>
                    <a:lnTo>
                      <a:pt x="506" y="82"/>
                    </a:lnTo>
                    <a:lnTo>
                      <a:pt x="508" y="80"/>
                    </a:lnTo>
                    <a:lnTo>
                      <a:pt x="508" y="78"/>
                    </a:lnTo>
                    <a:lnTo>
                      <a:pt x="508" y="58"/>
                    </a:lnTo>
                    <a:lnTo>
                      <a:pt x="508" y="58"/>
                    </a:lnTo>
                    <a:lnTo>
                      <a:pt x="508" y="56"/>
                    </a:lnTo>
                    <a:lnTo>
                      <a:pt x="506" y="56"/>
                    </a:lnTo>
                    <a:lnTo>
                      <a:pt x="504" y="56"/>
                    </a:lnTo>
                    <a:lnTo>
                      <a:pt x="504" y="58"/>
                    </a:lnTo>
                    <a:lnTo>
                      <a:pt x="498" y="50"/>
                    </a:lnTo>
                    <a:lnTo>
                      <a:pt x="498" y="50"/>
                    </a:lnTo>
                    <a:lnTo>
                      <a:pt x="496" y="48"/>
                    </a:lnTo>
                    <a:lnTo>
                      <a:pt x="496" y="48"/>
                    </a:lnTo>
                    <a:lnTo>
                      <a:pt x="494" y="50"/>
                    </a:lnTo>
                    <a:lnTo>
                      <a:pt x="484" y="68"/>
                    </a:lnTo>
                    <a:lnTo>
                      <a:pt x="486" y="70"/>
                    </a:lnTo>
                    <a:lnTo>
                      <a:pt x="486" y="70"/>
                    </a:lnTo>
                    <a:lnTo>
                      <a:pt x="486" y="70"/>
                    </a:lnTo>
                    <a:lnTo>
                      <a:pt x="484" y="70"/>
                    </a:lnTo>
                    <a:lnTo>
                      <a:pt x="494" y="90"/>
                    </a:lnTo>
                    <a:close/>
                    <a:moveTo>
                      <a:pt x="486" y="132"/>
                    </a:moveTo>
                    <a:lnTo>
                      <a:pt x="468" y="132"/>
                    </a:lnTo>
                    <a:lnTo>
                      <a:pt x="468" y="136"/>
                    </a:lnTo>
                    <a:lnTo>
                      <a:pt x="466" y="138"/>
                    </a:lnTo>
                    <a:lnTo>
                      <a:pt x="484" y="156"/>
                    </a:lnTo>
                    <a:lnTo>
                      <a:pt x="484" y="156"/>
                    </a:lnTo>
                    <a:lnTo>
                      <a:pt x="488" y="156"/>
                    </a:lnTo>
                    <a:lnTo>
                      <a:pt x="488" y="156"/>
                    </a:lnTo>
                    <a:lnTo>
                      <a:pt x="490" y="154"/>
                    </a:lnTo>
                    <a:lnTo>
                      <a:pt x="490" y="136"/>
                    </a:lnTo>
                    <a:lnTo>
                      <a:pt x="490" y="136"/>
                    </a:lnTo>
                    <a:lnTo>
                      <a:pt x="488" y="134"/>
                    </a:lnTo>
                    <a:lnTo>
                      <a:pt x="486" y="132"/>
                    </a:lnTo>
                    <a:lnTo>
                      <a:pt x="486" y="132"/>
                    </a:lnTo>
                    <a:close/>
                    <a:moveTo>
                      <a:pt x="544" y="146"/>
                    </a:moveTo>
                    <a:lnTo>
                      <a:pt x="544" y="146"/>
                    </a:lnTo>
                    <a:lnTo>
                      <a:pt x="546" y="146"/>
                    </a:lnTo>
                    <a:lnTo>
                      <a:pt x="546" y="144"/>
                    </a:lnTo>
                    <a:lnTo>
                      <a:pt x="546" y="144"/>
                    </a:lnTo>
                    <a:lnTo>
                      <a:pt x="548" y="142"/>
                    </a:lnTo>
                    <a:lnTo>
                      <a:pt x="546" y="142"/>
                    </a:lnTo>
                    <a:lnTo>
                      <a:pt x="536" y="132"/>
                    </a:lnTo>
                    <a:lnTo>
                      <a:pt x="528" y="122"/>
                    </a:lnTo>
                    <a:lnTo>
                      <a:pt x="528" y="122"/>
                    </a:lnTo>
                    <a:lnTo>
                      <a:pt x="524" y="122"/>
                    </a:lnTo>
                    <a:lnTo>
                      <a:pt x="504" y="122"/>
                    </a:lnTo>
                    <a:lnTo>
                      <a:pt x="504" y="122"/>
                    </a:lnTo>
                    <a:lnTo>
                      <a:pt x="500" y="122"/>
                    </a:lnTo>
                    <a:lnTo>
                      <a:pt x="492" y="132"/>
                    </a:lnTo>
                    <a:lnTo>
                      <a:pt x="494" y="134"/>
                    </a:lnTo>
                    <a:lnTo>
                      <a:pt x="494" y="138"/>
                    </a:lnTo>
                    <a:lnTo>
                      <a:pt x="544" y="146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endParaRPr lang="en-US" sz="1837"/>
              </a:p>
            </p:txBody>
          </p:sp>
          <p:sp>
            <p:nvSpPr>
              <p:cNvPr id="204" name="Freeform 2113"/>
              <p:cNvSpPr>
                <a:spLocks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876240" y="3529998"/>
                <a:ext cx="47266" cy="31658"/>
              </a:xfrm>
              <a:custGeom>
                <a:avLst/>
                <a:gdLst>
                  <a:gd name="T0" fmla="*/ 0 w 25"/>
                  <a:gd name="T1" fmla="*/ 16 h 17"/>
                  <a:gd name="T2" fmla="*/ 9 w 25"/>
                  <a:gd name="T3" fmla="*/ 16 h 17"/>
                  <a:gd name="T4" fmla="*/ 15 w 25"/>
                  <a:gd name="T5" fmla="*/ 16 h 17"/>
                  <a:gd name="T6" fmla="*/ 24 w 25"/>
                  <a:gd name="T7" fmla="*/ 0 h 17"/>
                  <a:gd name="T8" fmla="*/ 15 w 25"/>
                  <a:gd name="T9" fmla="*/ 0 h 17"/>
                  <a:gd name="T10" fmla="*/ 0 w 25"/>
                  <a:gd name="T11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17">
                    <a:moveTo>
                      <a:pt x="0" y="16"/>
                    </a:moveTo>
                    <a:lnTo>
                      <a:pt x="9" y="16"/>
                    </a:lnTo>
                    <a:lnTo>
                      <a:pt x="15" y="16"/>
                    </a:lnTo>
                    <a:lnTo>
                      <a:pt x="24" y="0"/>
                    </a:lnTo>
                    <a:lnTo>
                      <a:pt x="15" y="0"/>
                    </a:lnTo>
                    <a:lnTo>
                      <a:pt x="0" y="16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endParaRPr lang="en-CA" sz="1837"/>
              </a:p>
            </p:txBody>
          </p:sp>
          <p:sp>
            <p:nvSpPr>
              <p:cNvPr id="205" name="Freeform 641"/>
              <p:cNvSpPr>
                <a:spLocks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5037564" y="3041092"/>
                <a:ext cx="77748" cy="92326"/>
              </a:xfrm>
              <a:custGeom>
                <a:avLst/>
                <a:gdLst>
                  <a:gd name="T0" fmla="*/ 4 w 50"/>
                  <a:gd name="T1" fmla="*/ 24 h 58"/>
                  <a:gd name="T2" fmla="*/ 16 w 50"/>
                  <a:gd name="T3" fmla="*/ 22 h 58"/>
                  <a:gd name="T4" fmla="*/ 22 w 50"/>
                  <a:gd name="T5" fmla="*/ 12 h 58"/>
                  <a:gd name="T6" fmla="*/ 37 w 50"/>
                  <a:gd name="T7" fmla="*/ 0 h 58"/>
                  <a:gd name="T8" fmla="*/ 38 w 50"/>
                  <a:gd name="T9" fmla="*/ 22 h 58"/>
                  <a:gd name="T10" fmla="*/ 25 w 50"/>
                  <a:gd name="T11" fmla="*/ 39 h 58"/>
                  <a:gd name="T12" fmla="*/ 17 w 50"/>
                  <a:gd name="T13" fmla="*/ 46 h 58"/>
                  <a:gd name="T14" fmla="*/ 4 w 50"/>
                  <a:gd name="T15" fmla="*/ 30 h 58"/>
                  <a:gd name="T16" fmla="*/ 4 w 50"/>
                  <a:gd name="T17" fmla="*/ 2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8">
                    <a:moveTo>
                      <a:pt x="4" y="24"/>
                    </a:moveTo>
                    <a:cubicBezTo>
                      <a:pt x="8" y="23"/>
                      <a:pt x="13" y="25"/>
                      <a:pt x="16" y="22"/>
                    </a:cubicBezTo>
                    <a:cubicBezTo>
                      <a:pt x="32" y="8"/>
                      <a:pt x="6" y="15"/>
                      <a:pt x="22" y="12"/>
                    </a:cubicBezTo>
                    <a:cubicBezTo>
                      <a:pt x="29" y="7"/>
                      <a:pt x="28" y="2"/>
                      <a:pt x="37" y="0"/>
                    </a:cubicBezTo>
                    <a:cubicBezTo>
                      <a:pt x="50" y="2"/>
                      <a:pt x="44" y="14"/>
                      <a:pt x="38" y="22"/>
                    </a:cubicBezTo>
                    <a:cubicBezTo>
                      <a:pt x="34" y="40"/>
                      <a:pt x="40" y="36"/>
                      <a:pt x="25" y="39"/>
                    </a:cubicBezTo>
                    <a:cubicBezTo>
                      <a:pt x="24" y="45"/>
                      <a:pt x="22" y="58"/>
                      <a:pt x="17" y="46"/>
                    </a:cubicBezTo>
                    <a:cubicBezTo>
                      <a:pt x="15" y="37"/>
                      <a:pt x="11" y="35"/>
                      <a:pt x="4" y="30"/>
                    </a:cubicBezTo>
                    <a:cubicBezTo>
                      <a:pt x="2" y="24"/>
                      <a:pt x="0" y="26"/>
                      <a:pt x="4" y="24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endParaRPr lang="en-CA" sz="1837"/>
              </a:p>
            </p:txBody>
          </p:sp>
        </p:grpSp>
        <p:grpSp>
          <p:nvGrpSpPr>
            <p:cNvPr id="256" name="Group 255"/>
            <p:cNvGrpSpPr/>
            <p:nvPr/>
          </p:nvGrpSpPr>
          <p:grpSpPr>
            <a:xfrm>
              <a:off x="2042863" y="3876609"/>
              <a:ext cx="319292" cy="400110"/>
              <a:chOff x="3136584" y="2606976"/>
              <a:chExt cx="319292" cy="400110"/>
            </a:xfrm>
          </p:grpSpPr>
          <p:sp>
            <p:nvSpPr>
              <p:cNvPr id="257" name="TextBox 4"/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3136584" y="2621930"/>
                <a:ext cx="319292" cy="319257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  <a:ex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R="0" lvl="0" indent="0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kumimoji="0" sz="1400" b="0" i="0" u="none" strike="noStrike" kern="0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/>
                  </a:defRPr>
                </a:lvl1pPr>
              </a:lstStyle>
              <a:p>
                <a:endParaRPr lang="en-US" dirty="0"/>
              </a:p>
            </p:txBody>
          </p:sp>
          <p:sp>
            <p:nvSpPr>
              <p:cNvPr id="258" name="Rectangle 4"/>
              <p:cNvSpPr txBox="1">
                <a:spLocks/>
              </p:cNvSpPr>
              <p:nvPr/>
            </p:nvSpPr>
            <p:spPr>
              <a:xfrm>
                <a:off x="3206230" y="2606976"/>
                <a:ext cx="18000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lvl="0" defTabSz="895350">
                  <a:buClr>
                    <a:schemeClr val="tx2"/>
                  </a:buClr>
                  <a:defRPr>
                    <a:latin typeface="+mn-lt"/>
                  </a:defRPr>
                </a:lvl1pPr>
                <a:lvl2pPr marL="193675" indent="-192088" defTabSz="895350">
                  <a:buClr>
                    <a:schemeClr val="tx2"/>
                  </a:buClr>
                  <a:buSzPct val="125000"/>
                  <a:buFont typeface="Arial" pitchFamily="34" charset="0"/>
                  <a:buChar char="▪"/>
                  <a:defRPr>
                    <a:latin typeface="+mn-lt"/>
                  </a:defRPr>
                </a:lvl2pPr>
                <a:lvl3pPr marL="457200" indent="-261938" defTabSz="895350">
                  <a:buClr>
                    <a:schemeClr val="tx2"/>
                  </a:buClr>
                  <a:buSzPct val="120000"/>
                  <a:buFont typeface="Arial" pitchFamily="34" charset="0"/>
                  <a:buChar char="–"/>
                  <a:defRPr>
                    <a:latin typeface="+mn-lt"/>
                  </a:defRPr>
                </a:lvl3pPr>
                <a:lvl4pPr marL="614363" indent="-155575" defTabSz="895350">
                  <a:buClr>
                    <a:schemeClr val="tx2"/>
                  </a:buClr>
                  <a:buSzPct val="120000"/>
                  <a:buFont typeface="Arial" pitchFamily="34" charset="0"/>
                  <a:buChar char="▫"/>
                  <a:defRPr>
                    <a:latin typeface="+mn-lt"/>
                  </a:defRPr>
                </a:lvl4pPr>
                <a:lvl5pPr marL="746125" indent="-130175" defTabSz="895350"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>
                    <a:latin typeface="+mn-lt"/>
                  </a:defRPr>
                </a:lvl5pPr>
                <a:lvl6pPr marL="1203325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>
                    <a:latin typeface="+mn-lt"/>
                  </a:defRPr>
                </a:lvl6pPr>
                <a:lvl7pPr marL="1660525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>
                    <a:latin typeface="+mn-lt"/>
                  </a:defRPr>
                </a:lvl7pPr>
                <a:lvl8pPr marL="2117725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>
                    <a:latin typeface="+mn-lt"/>
                  </a:defRPr>
                </a:lvl8pPr>
                <a:lvl9pPr marL="2574925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>
                    <a:latin typeface="+mn-lt"/>
                  </a:defRPr>
                </a:lvl9pPr>
              </a:lstStyle>
              <a:p>
                <a:pPr marL="1587" lvl="1" indent="0" algn="ctr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2960"/>
                  </a:buClr>
                  <a:buNone/>
                </a:pPr>
                <a:r>
                  <a:rPr lang="en-US" sz="2600" dirty="0">
                    <a:solidFill>
                      <a:srgbClr val="00B050"/>
                    </a:solidFill>
                    <a:latin typeface="Arial"/>
                    <a:ea typeface="ＭＳ Ｐゴシック"/>
                    <a:sym typeface="Wingdings" panose="05000000000000000000" pitchFamily="2" charset="2"/>
                  </a:rPr>
                  <a:t></a:t>
                </a:r>
                <a:endParaRPr lang="en-US" sz="2600" dirty="0">
                  <a:solidFill>
                    <a:srgbClr val="00B050"/>
                  </a:solidFill>
                  <a:latin typeface="Arial"/>
                  <a:ea typeface="ＭＳ Ｐゴシック"/>
                </a:endParaRPr>
              </a:p>
            </p:txBody>
          </p:sp>
        </p:grpSp>
        <p:sp>
          <p:nvSpPr>
            <p:cNvPr id="262" name="TextBox 261"/>
            <p:cNvSpPr txBox="1"/>
            <p:nvPr/>
          </p:nvSpPr>
          <p:spPr>
            <a:xfrm>
              <a:off x="2519772" y="3876609"/>
              <a:ext cx="252028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…</a:t>
              </a: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5179402" y="3876609"/>
              <a:ext cx="3558198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…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06362" y="6542808"/>
            <a:ext cx="597780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000" dirty="0"/>
              <a:t>SOURCE: ... ... (2014); Team Analysis</a:t>
            </a:r>
          </a:p>
        </p:txBody>
      </p:sp>
      <p:grpSp>
        <p:nvGrpSpPr>
          <p:cNvPr id="66" name="sticker">
            <a:extLst>
              <a:ext uri="{FF2B5EF4-FFF2-40B4-BE49-F238E27FC236}">
                <a16:creationId xmlns:a16="http://schemas.microsoft.com/office/drawing/2014/main" id="{DEA6E775-538C-4E58-A772-8048A6429C56}"/>
              </a:ext>
            </a:extLst>
          </p:cNvPr>
          <p:cNvGrpSpPr/>
          <p:nvPr/>
        </p:nvGrpSpPr>
        <p:grpSpPr>
          <a:xfrm>
            <a:off x="7785723" y="254000"/>
            <a:ext cx="1104277" cy="210314"/>
            <a:chOff x="7785723" y="254000"/>
            <a:chExt cx="1104277" cy="210314"/>
          </a:xfrm>
        </p:grpSpPr>
        <p:sp>
          <p:nvSpPr>
            <p:cNvPr id="67" name="StickerRectangle">
              <a:extLst>
                <a:ext uri="{FF2B5EF4-FFF2-40B4-BE49-F238E27FC236}">
                  <a16:creationId xmlns:a16="http://schemas.microsoft.com/office/drawing/2014/main" id="{5A80D621-4294-4B8A-A5FD-17C5870CB16D}"/>
                </a:ext>
              </a:extLst>
            </p:cNvPr>
            <p:cNvSpPr/>
            <p:nvPr/>
          </p:nvSpPr>
          <p:spPr>
            <a:xfrm>
              <a:off x="7785723" y="254000"/>
              <a:ext cx="1104277" cy="210314"/>
            </a:xfrm>
            <a:prstGeom prst="leftRightArrow">
              <a:avLst>
                <a:gd name="adj1" fmla="val 10000000"/>
                <a:gd name="adj2" fmla="val 0"/>
              </a:avLst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8100" tIns="0" rIns="0" bIns="25400" rtlCol="0" anchor="t">
              <a:spAutoFit/>
            </a:bodyPr>
            <a:lstStyle/>
            <a:p>
              <a:pPr algn="r"/>
              <a:r>
                <a:rPr lang="de-DE" sz="1200" dirty="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ILLUSTRATIVE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7E2CF4E-146D-4D29-9DC3-9AEB1BC8FEB3}"/>
                </a:ext>
              </a:extLst>
            </p:cNvPr>
            <p:cNvCxnSpPr>
              <a:stCxn id="67" idx="6"/>
              <a:endCxn id="67" idx="4"/>
            </p:cNvCxnSpPr>
            <p:nvPr/>
          </p:nvCxnSpPr>
          <p:spPr>
            <a:xfrm flipH="1">
              <a:off x="7785723" y="464314"/>
              <a:ext cx="1104277" cy="0"/>
            </a:xfrm>
            <a:prstGeom prst="straightConnector1">
              <a:avLst/>
            </a:prstGeom>
            <a:ln w="190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C8810A2-216B-4A35-885E-BC2432805095}"/>
                </a:ext>
              </a:extLst>
            </p:cNvPr>
            <p:cNvCxnSpPr>
              <a:stCxn id="67" idx="2"/>
              <a:endCxn id="67" idx="4"/>
            </p:cNvCxnSpPr>
            <p:nvPr/>
          </p:nvCxnSpPr>
          <p:spPr>
            <a:xfrm>
              <a:off x="7785723" y="254000"/>
              <a:ext cx="0" cy="210314"/>
            </a:xfrm>
            <a:prstGeom prst="straightConnector1">
              <a:avLst/>
            </a:prstGeom>
            <a:ln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6142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357294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95" name="think-cell Slide" r:id="rId51" imgW="524" imgH="526" progId="TCLayout.ActiveDocument.1">
                  <p:embed/>
                </p:oleObj>
              </mc:Choice>
              <mc:Fallback>
                <p:oleObj name="think-cell Slide" r:id="rId51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2" name="Text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548" y="5338731"/>
            <a:ext cx="7151465" cy="5400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cxnSp>
        <p:nvCxnSpPr>
          <p:cNvPr id="123" name="AutoShape 249"/>
          <p:cNvCxnSpPr>
            <a:cxnSpLocks noChangeShapeType="1"/>
          </p:cNvCxnSpPr>
          <p:nvPr/>
        </p:nvCxnSpPr>
        <p:spPr bwMode="auto">
          <a:xfrm flipH="1">
            <a:off x="7220362" y="5608731"/>
            <a:ext cx="324000" cy="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7" name="Group 126"/>
          <p:cNvGrpSpPr/>
          <p:nvPr/>
        </p:nvGrpSpPr>
        <p:grpSpPr>
          <a:xfrm>
            <a:off x="7541980" y="4582731"/>
            <a:ext cx="1297117" cy="1296000"/>
            <a:chOff x="7541980" y="4401403"/>
            <a:chExt cx="1297117" cy="1296000"/>
          </a:xfrm>
        </p:grpSpPr>
        <p:cxnSp>
          <p:nvCxnSpPr>
            <p:cNvPr id="125" name="AutoShape 249"/>
            <p:cNvCxnSpPr>
              <a:cxnSpLocks noChangeShapeType="1"/>
            </p:cNvCxnSpPr>
            <p:nvPr/>
          </p:nvCxnSpPr>
          <p:spPr bwMode="auto">
            <a:xfrm>
              <a:off x="7541980" y="4401403"/>
              <a:ext cx="0" cy="129600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6" name="TextBox 125"/>
            <p:cNvSpPr txBox="1"/>
            <p:nvPr/>
          </p:nvSpPr>
          <p:spPr>
            <a:xfrm>
              <a:off x="7615097" y="4401403"/>
              <a:ext cx="1224000" cy="1846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r>
                <a:rPr lang="en-US" sz="1200" dirty="0">
                  <a:solidFill>
                    <a:schemeClr val="tx1"/>
                  </a:solidFill>
                </a:rPr>
                <a:t>…</a:t>
              </a:r>
              <a:endParaRPr lang="en-US" sz="12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3" name="2. Slide Title"/>
          <p:cNvSpPr txBox="1">
            <a:spLocks/>
          </p:cNvSpPr>
          <p:nvPr/>
        </p:nvSpPr>
        <p:spPr bwMode="auto">
          <a:xfrm>
            <a:off x="119063" y="230188"/>
            <a:ext cx="7561263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9535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19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444500" lvl="0">
              <a:defRPr/>
            </a:pPr>
            <a:r>
              <a:rPr lang="en-US" sz="2200" kern="0" dirty="0">
                <a:latin typeface="Arial" panose="020B0604020202020204" pitchFamily="34" charset="0"/>
                <a:cs typeface="Arial" panose="020B0604020202020204" pitchFamily="34" charset="0"/>
              </a:rPr>
              <a:t>Addressing North America and Asia Pacific markets entails EBIT potential of …</a:t>
            </a:r>
          </a:p>
        </p:txBody>
      </p:sp>
      <p:sp>
        <p:nvSpPr>
          <p:cNvPr id="4" name="Marvin Title Tracker Circle"/>
          <p:cNvSpPr/>
          <p:nvPr/>
        </p:nvSpPr>
        <p:spPr>
          <a:xfrm>
            <a:off x="106362" y="230187"/>
            <a:ext cx="377825" cy="377825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</a:ln>
          <a:effectLst/>
        </p:spPr>
        <p:txBody>
          <a:bodyPr wrap="none" rtlCol="0" anchor="ctr" anchorCtr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B2</a:t>
            </a:r>
          </a:p>
        </p:txBody>
      </p:sp>
      <p:cxnSp>
        <p:nvCxnSpPr>
          <p:cNvPr id="33" name="Straight Connector 32"/>
          <p:cNvCxnSpPr/>
          <p:nvPr>
            <p:custDataLst>
              <p:tags r:id="rId5"/>
            </p:custDataLst>
          </p:nvPr>
        </p:nvCxnSpPr>
        <p:spPr bwMode="auto">
          <a:xfrm>
            <a:off x="2519363" y="4397375"/>
            <a:ext cx="0" cy="34290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>
            <p:custDataLst>
              <p:tags r:id="rId6"/>
            </p:custDataLst>
          </p:nvPr>
        </p:nvCxnSpPr>
        <p:spPr bwMode="auto">
          <a:xfrm>
            <a:off x="2371725" y="3619500"/>
            <a:ext cx="0" cy="34290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>
            <p:custDataLst>
              <p:tags r:id="rId7"/>
            </p:custDataLst>
          </p:nvPr>
        </p:nvCxnSpPr>
        <p:spPr bwMode="auto">
          <a:xfrm>
            <a:off x="2371725" y="2846388"/>
            <a:ext cx="0" cy="34290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>
            <p:custDataLst>
              <p:tags r:id="rId8"/>
            </p:custDataLst>
          </p:nvPr>
        </p:nvCxnSpPr>
        <p:spPr bwMode="auto">
          <a:xfrm>
            <a:off x="3852863" y="2066925"/>
            <a:ext cx="0" cy="34290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4094687787"/>
              </p:ext>
            </p:extLst>
          </p:nvPr>
        </p:nvGraphicFramePr>
        <p:xfrm>
          <a:off x="1714500" y="1333501"/>
          <a:ext cx="2536477" cy="4109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96" name="Chart" r:id="rId53" imgW="2536477" imgH="4109395" progId="MSGraph.Chart.8">
                  <p:embed followColorScheme="full"/>
                </p:oleObj>
              </mc:Choice>
              <mc:Fallback>
                <p:oleObj name="Chart" r:id="rId53" imgW="2536477" imgH="4109395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1714500" y="1333501"/>
                        <a:ext cx="2536477" cy="4109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9" name="Straight Connector 98"/>
          <p:cNvCxnSpPr/>
          <p:nvPr>
            <p:custDataLst>
              <p:tags r:id="rId10"/>
            </p:custDataLst>
          </p:nvPr>
        </p:nvCxnSpPr>
        <p:spPr bwMode="gray">
          <a:xfrm>
            <a:off x="1852613" y="4740275"/>
            <a:ext cx="666750" cy="0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>
            <p:custDataLst>
              <p:tags r:id="rId11"/>
            </p:custDataLst>
          </p:nvPr>
        </p:nvCxnSpPr>
        <p:spPr bwMode="gray">
          <a:xfrm>
            <a:off x="2519363" y="4740275"/>
            <a:ext cx="0" cy="430213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>
            <p:custDataLst>
              <p:tags r:id="rId12"/>
            </p:custDataLst>
          </p:nvPr>
        </p:nvCxnSpPr>
        <p:spPr bwMode="gray">
          <a:xfrm>
            <a:off x="1852613" y="5170488"/>
            <a:ext cx="666750" cy="0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9D0066A3-2E0E-4385-89F2-3D9BABA91081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3084513" y="1587500"/>
            <a:ext cx="200026" cy="531814"/>
          </a:xfrm>
          <a:custGeom>
            <a:avLst/>
            <a:gdLst/>
            <a:ahLst/>
            <a:cxnLst/>
            <a:rect l="0" t="0" r="0" b="0"/>
            <a:pathLst>
              <a:path w="200026" h="531814">
                <a:moveTo>
                  <a:pt x="200025" y="0"/>
                </a:moveTo>
                <a:lnTo>
                  <a:pt x="57150" y="531813"/>
                </a:lnTo>
                <a:lnTo>
                  <a:pt x="0" y="531813"/>
                </a:lnTo>
                <a:lnTo>
                  <a:pt x="142875" y="0"/>
                </a:lnTo>
                <a:close/>
              </a:path>
            </a:pathLst>
          </a:custGeom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3187C75A-95FD-4D9F-8C07-3550049E3853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3084513" y="2362200"/>
            <a:ext cx="200026" cy="531814"/>
          </a:xfrm>
          <a:custGeom>
            <a:avLst/>
            <a:gdLst/>
            <a:ahLst/>
            <a:cxnLst/>
            <a:rect l="0" t="0" r="0" b="0"/>
            <a:pathLst>
              <a:path w="200026" h="531814">
                <a:moveTo>
                  <a:pt x="200025" y="0"/>
                </a:moveTo>
                <a:lnTo>
                  <a:pt x="57150" y="531813"/>
                </a:lnTo>
                <a:lnTo>
                  <a:pt x="0" y="531813"/>
                </a:lnTo>
                <a:lnTo>
                  <a:pt x="142875" y="0"/>
                </a:lnTo>
                <a:close/>
              </a:path>
            </a:pathLst>
          </a:custGeom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E841597-3E6B-47E4-BCCF-19D6A3361F26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3141663" y="1587500"/>
            <a:ext cx="142876" cy="531814"/>
          </a:xfrm>
          <a:custGeom>
            <a:avLst/>
            <a:gdLst/>
            <a:ahLst/>
            <a:cxnLst/>
            <a:rect l="0" t="0" r="0" b="0"/>
            <a:pathLst>
              <a:path w="142876" h="531814">
                <a:moveTo>
                  <a:pt x="142875" y="0"/>
                </a:moveTo>
                <a:lnTo>
                  <a:pt x="0" y="531813"/>
                </a:lnTo>
              </a:path>
            </a:pathLst>
          </a:cu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DFF68C8-D156-43D6-B574-C77FFB08FFD2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3084513" y="2362200"/>
            <a:ext cx="142876" cy="531814"/>
          </a:xfrm>
          <a:custGeom>
            <a:avLst/>
            <a:gdLst/>
            <a:ahLst/>
            <a:cxnLst/>
            <a:rect l="0" t="0" r="0" b="0"/>
            <a:pathLst>
              <a:path w="142876" h="531814">
                <a:moveTo>
                  <a:pt x="142875" y="0"/>
                </a:moveTo>
                <a:lnTo>
                  <a:pt x="0" y="531813"/>
                </a:lnTo>
              </a:path>
            </a:pathLst>
          </a:cu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6701641-7011-4C3D-948F-1452BF6AF2E0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3141663" y="2362200"/>
            <a:ext cx="142876" cy="531814"/>
          </a:xfrm>
          <a:custGeom>
            <a:avLst/>
            <a:gdLst/>
            <a:ahLst/>
            <a:cxnLst/>
            <a:rect l="0" t="0" r="0" b="0"/>
            <a:pathLst>
              <a:path w="142876" h="531814">
                <a:moveTo>
                  <a:pt x="142875" y="0"/>
                </a:moveTo>
                <a:lnTo>
                  <a:pt x="0" y="531813"/>
                </a:lnTo>
              </a:path>
            </a:pathLst>
          </a:cu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FF73E8-A878-48FA-BAD7-34CDB9865C13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3084513" y="1587500"/>
            <a:ext cx="142876" cy="531814"/>
          </a:xfrm>
          <a:custGeom>
            <a:avLst/>
            <a:gdLst/>
            <a:ahLst/>
            <a:cxnLst/>
            <a:rect l="0" t="0" r="0" b="0"/>
            <a:pathLst>
              <a:path w="142876" h="531814">
                <a:moveTo>
                  <a:pt x="142875" y="0"/>
                </a:moveTo>
                <a:lnTo>
                  <a:pt x="0" y="531813"/>
                </a:lnTo>
              </a:path>
            </a:pathLst>
          </a:cu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Text Placeholder 83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2544763" y="4864100"/>
            <a:ext cx="2905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050" tIns="0" rIns="1905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662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Text Placeholder 4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2419350" y="2536825"/>
            <a:ext cx="6746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C6D9F1"/>
                </a:solidFill>
              </a14:hiddenFill>
            </a:ext>
          </a:extLst>
        </p:spPr>
        <p:txBody>
          <a:bodyPr vert="horz" wrap="none" lIns="19050" tIns="0" rIns="1905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cs typeface="Arial" panose="020B0604020202020204" pitchFamily="34" charset="0"/>
              </a:rPr>
              <a:t>~264,170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ext Placeholder 21"/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168275" y="2536825"/>
            <a:ext cx="23812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cs typeface="Arial" panose="020B0604020202020204" pitchFamily="34" charset="0"/>
              </a:rPr>
              <a:t>…  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Text Placeholder 41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3878263" y="1762125"/>
            <a:ext cx="6746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050" tIns="0" rIns="1905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cs typeface="Arial" panose="020B0604020202020204" pitchFamily="34" charset="0"/>
                <a:sym typeface="Arial" panose="020B0604020202020204" pitchFamily="34" charset="0"/>
              </a:rPr>
              <a:t>~264,700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Text Placeholder 24"/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168275" y="4089400"/>
            <a:ext cx="4238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cs typeface="Arial" panose="020B0604020202020204" pitchFamily="34" charset="0"/>
              </a:rPr>
              <a:t>…</a:t>
            </a:r>
            <a:r>
              <a:rPr lang="en-US" sz="1200" baseline="30000" dirty="0">
                <a:cs typeface="Arial" panose="020B0604020202020204" pitchFamily="34" charset="0"/>
              </a:rPr>
              <a:t>1</a:t>
            </a:r>
            <a:r>
              <a:rPr lang="en-US" sz="1200" dirty="0">
                <a:cs typeface="Arial" panose="020B0604020202020204" pitchFamily="34" charset="0"/>
              </a:rPr>
              <a:t>     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Text Placeholder 25"/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168275" y="4864100"/>
            <a:ext cx="16002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cs typeface="Arial" panose="020B0604020202020204" pitchFamily="34" charset="0"/>
              </a:rPr>
              <a:t>…	                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 useBgFill="1">
        <p:nvSpPr>
          <p:cNvPr id="56" name="Text Placeholder 73"/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2300288" y="4089400"/>
            <a:ext cx="290513" cy="182563"/>
          </a:xfrm>
          <a:prstGeom prst="rect">
            <a:avLst/>
          </a:prstGeom>
        </p:spPr>
        <p:txBody>
          <a:bodyPr vert="horz" wrap="none" lIns="19050" tIns="0" rIns="1905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7EA41A18-C280-4987-A485-8DEC1BE6169B}" type="datetime'''''''''''''''''''1''4''''''''''''''''''9'''''''''">
              <a:rPr lang="en-US" sz="12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149</a:t>
            </a:fld>
            <a:endParaRPr lang="de-DE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Text Placeholder 23"/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168275" y="3313113"/>
            <a:ext cx="1524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cs typeface="Arial" panose="020B0604020202020204" pitchFamily="34" charset="0"/>
              </a:rPr>
              <a:t>…</a:t>
            </a:r>
            <a:endParaRPr lang="en-SG" sz="1200" baseline="30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Text Placeholder 20"/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168275" y="1762125"/>
            <a:ext cx="12001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BDCD1F2D-DE28-4502-BF61-3ADF08810813}" type="datetime'''''Mar''''''''''k''et s''''''i''z''''e,'' 2''01''''4'">
              <a:rPr lang="en-US" sz="1200" smtClean="0">
                <a:cs typeface="Arial" panose="020B0604020202020204" pitchFamily="34" charset="0"/>
              </a:rPr>
              <a:pPr/>
              <a:t>Market size, 2014</a:t>
            </a:fld>
            <a:endParaRPr lang="en-SG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22" name="Object 21"/>
          <p:cNvGraphicFramePr>
            <a:graphicFrameLocks/>
          </p:cNvGraphicFramePr>
          <p:nvPr>
            <p:custDataLst>
              <p:tags r:id="rId28"/>
            </p:custDataLst>
            <p:extLst>
              <p:ext uri="{D42A27DB-BD31-4B8C-83A1-F6EECF244321}">
                <p14:modId xmlns:p14="http://schemas.microsoft.com/office/powerpoint/2010/main" val="2348600085"/>
              </p:ext>
            </p:extLst>
          </p:nvPr>
        </p:nvGraphicFramePr>
        <p:xfrm>
          <a:off x="1727200" y="5156200"/>
          <a:ext cx="2527546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97" name="Chart" r:id="rId55" imgW="2527546" imgH="914400" progId="MSGraph.Chart.8">
                  <p:embed followColorScheme="full"/>
                </p:oleObj>
              </mc:Choice>
              <mc:Fallback>
                <p:oleObj name="Chart" r:id="rId55" imgW="2527546" imgH="9144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1727200" y="5156200"/>
                        <a:ext cx="2527546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Placeholder 37"/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122238" y="5526088"/>
            <a:ext cx="15986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EBIT potential</a:t>
            </a:r>
            <a:r>
              <a:rPr lang="en-US" sz="1200" b="1" baseline="30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2                  </a:t>
            </a:r>
            <a:endParaRPr lang="en-SG" sz="1200" b="1" baseline="30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21" name="Text Placeholder 82"/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1866900" y="5526088"/>
            <a:ext cx="2063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050" tIns="0" rIns="1905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12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835150" y="983894"/>
            <a:ext cx="2719388" cy="387790"/>
            <a:chOff x="3167844" y="691918"/>
            <a:chExt cx="1736746" cy="387790"/>
          </a:xfrm>
        </p:grpSpPr>
        <p:cxnSp>
          <p:nvCxnSpPr>
            <p:cNvPr id="26" name="AutoShape 249"/>
            <p:cNvCxnSpPr>
              <a:cxnSpLocks noChangeShapeType="1"/>
              <a:stCxn id="27" idx="4"/>
              <a:endCxn id="27" idx="6"/>
            </p:cNvCxnSpPr>
            <p:nvPr/>
          </p:nvCxnSpPr>
          <p:spPr bwMode="auto">
            <a:xfrm>
              <a:off x="3167844" y="1079708"/>
              <a:ext cx="1736746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AutoShape 250"/>
            <p:cNvSpPr>
              <a:spLocks noChangeArrowheads="1"/>
            </p:cNvSpPr>
            <p:nvPr/>
          </p:nvSpPr>
          <p:spPr bwMode="auto">
            <a:xfrm>
              <a:off x="3167844" y="691918"/>
              <a:ext cx="1736746" cy="38779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0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/>
                  <a:ea typeface="ＭＳ Ｐゴシック"/>
                </a:rPr>
                <a:t>North America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ＭＳ Ｐゴシック"/>
                </a:rPr>
                <a:t>EBIT impact estimation, EUR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Arial"/>
                  <a:ea typeface="ＭＳ Ｐゴシック"/>
                </a:rPr>
                <a:t>mn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Arial"/>
                <a:ea typeface="ＭＳ Ｐゴシック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06362" y="6542808"/>
            <a:ext cx="597780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000" dirty="0"/>
              <a:t>SOURCE: ... ... (2014); Team Analysis</a:t>
            </a:r>
          </a:p>
        </p:txBody>
      </p:sp>
      <p:cxnSp>
        <p:nvCxnSpPr>
          <p:cNvPr id="76" name="Straight Connector 75"/>
          <p:cNvCxnSpPr/>
          <p:nvPr>
            <p:custDataLst>
              <p:tags r:id="rId31"/>
            </p:custDataLst>
          </p:nvPr>
        </p:nvCxnSpPr>
        <p:spPr bwMode="auto">
          <a:xfrm>
            <a:off x="5594350" y="4400550"/>
            <a:ext cx="0" cy="34290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>
            <p:custDataLst>
              <p:tags r:id="rId32"/>
            </p:custDataLst>
          </p:nvPr>
        </p:nvCxnSpPr>
        <p:spPr bwMode="auto">
          <a:xfrm>
            <a:off x="5467350" y="3625850"/>
            <a:ext cx="0" cy="34290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>
            <p:custDataLst>
              <p:tags r:id="rId33"/>
            </p:custDataLst>
          </p:nvPr>
        </p:nvCxnSpPr>
        <p:spPr bwMode="auto">
          <a:xfrm>
            <a:off x="5467350" y="2851150"/>
            <a:ext cx="0" cy="34290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>
            <p:custDataLst>
              <p:tags r:id="rId34"/>
            </p:custDataLst>
          </p:nvPr>
        </p:nvCxnSpPr>
        <p:spPr bwMode="auto">
          <a:xfrm>
            <a:off x="7277100" y="2076450"/>
            <a:ext cx="0" cy="34290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Object 77"/>
          <p:cNvGraphicFramePr>
            <a:graphicFrameLocks/>
          </p:cNvGraphicFramePr>
          <p:nvPr>
            <p:custDataLst>
              <p:tags r:id="rId35"/>
            </p:custDataLst>
            <p:extLst>
              <p:ext uri="{D42A27DB-BD31-4B8C-83A1-F6EECF244321}">
                <p14:modId xmlns:p14="http://schemas.microsoft.com/office/powerpoint/2010/main" val="3902822552"/>
              </p:ext>
            </p:extLst>
          </p:nvPr>
        </p:nvGraphicFramePr>
        <p:xfrm>
          <a:off x="4851400" y="1358900"/>
          <a:ext cx="2527546" cy="4083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98" name="Chart" r:id="rId57" imgW="2527546" imgH="4083269" progId="MSGraph.Chart.8">
                  <p:embed followColorScheme="full"/>
                </p:oleObj>
              </mc:Choice>
              <mc:Fallback>
                <p:oleObj name="Chart" r:id="rId57" imgW="2527546" imgH="4083269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4851400" y="1358900"/>
                        <a:ext cx="2527546" cy="40832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2" name="Straight Connector 101"/>
          <p:cNvCxnSpPr/>
          <p:nvPr>
            <p:custDataLst>
              <p:tags r:id="rId36"/>
            </p:custDataLst>
          </p:nvPr>
        </p:nvCxnSpPr>
        <p:spPr bwMode="gray">
          <a:xfrm>
            <a:off x="4965700" y="4743450"/>
            <a:ext cx="628650" cy="0"/>
          </a:xfrm>
          <a:prstGeom prst="line">
            <a:avLst/>
          </a:prstGeom>
          <a:ln w="19050">
            <a:solidFill>
              <a:schemeClr val="accent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>
            <p:custDataLst>
              <p:tags r:id="rId37"/>
            </p:custDataLst>
          </p:nvPr>
        </p:nvCxnSpPr>
        <p:spPr bwMode="gray">
          <a:xfrm>
            <a:off x="5594350" y="4743450"/>
            <a:ext cx="0" cy="431800"/>
          </a:xfrm>
          <a:prstGeom prst="line">
            <a:avLst/>
          </a:prstGeom>
          <a:ln w="19050">
            <a:solidFill>
              <a:schemeClr val="accent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>
            <p:custDataLst>
              <p:tags r:id="rId38"/>
            </p:custDataLst>
          </p:nvPr>
        </p:nvCxnSpPr>
        <p:spPr bwMode="gray">
          <a:xfrm>
            <a:off x="4965700" y="5175250"/>
            <a:ext cx="628650" cy="0"/>
          </a:xfrm>
          <a:prstGeom prst="line">
            <a:avLst/>
          </a:prstGeom>
          <a:ln w="19050">
            <a:solidFill>
              <a:schemeClr val="accent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Freeform 33"/>
          <p:cNvSpPr/>
          <p:nvPr>
            <p:custDataLst>
              <p:tags r:id="rId39"/>
            </p:custDataLst>
          </p:nvPr>
        </p:nvSpPr>
        <p:spPr bwMode="auto">
          <a:xfrm>
            <a:off x="6335713" y="2363788"/>
            <a:ext cx="200026" cy="528638"/>
          </a:xfrm>
          <a:custGeom>
            <a:avLst/>
            <a:gdLst/>
            <a:ahLst/>
            <a:cxnLst/>
            <a:rect l="0" t="0" r="0" b="0"/>
            <a:pathLst>
              <a:path w="200026" h="528638">
                <a:moveTo>
                  <a:pt x="200025" y="0"/>
                </a:moveTo>
                <a:lnTo>
                  <a:pt x="57150" y="528637"/>
                </a:lnTo>
                <a:lnTo>
                  <a:pt x="0" y="528637"/>
                </a:lnTo>
                <a:lnTo>
                  <a:pt x="142875" y="0"/>
                </a:lnTo>
                <a:close/>
              </a:path>
            </a:pathLst>
          </a:custGeom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 useBgFill="1">
        <p:nvSpPr>
          <p:cNvPr id="28" name="Freeform 27"/>
          <p:cNvSpPr/>
          <p:nvPr>
            <p:custDataLst>
              <p:tags r:id="rId40"/>
            </p:custDataLst>
          </p:nvPr>
        </p:nvSpPr>
        <p:spPr bwMode="auto">
          <a:xfrm>
            <a:off x="6335713" y="1589088"/>
            <a:ext cx="200026" cy="528638"/>
          </a:xfrm>
          <a:custGeom>
            <a:avLst/>
            <a:gdLst/>
            <a:ahLst/>
            <a:cxnLst/>
            <a:rect l="0" t="0" r="0" b="0"/>
            <a:pathLst>
              <a:path w="200026" h="528638">
                <a:moveTo>
                  <a:pt x="200025" y="0"/>
                </a:moveTo>
                <a:lnTo>
                  <a:pt x="57150" y="528637"/>
                </a:lnTo>
                <a:lnTo>
                  <a:pt x="0" y="528637"/>
                </a:lnTo>
                <a:lnTo>
                  <a:pt x="142875" y="0"/>
                </a:lnTo>
                <a:close/>
              </a:path>
            </a:pathLst>
          </a:custGeom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reeform 28"/>
          <p:cNvSpPr/>
          <p:nvPr>
            <p:custDataLst>
              <p:tags r:id="rId41"/>
            </p:custDataLst>
          </p:nvPr>
        </p:nvSpPr>
        <p:spPr bwMode="auto">
          <a:xfrm>
            <a:off x="6335713" y="2363788"/>
            <a:ext cx="142876" cy="528638"/>
          </a:xfrm>
          <a:custGeom>
            <a:avLst/>
            <a:gdLst/>
            <a:ahLst/>
            <a:cxnLst/>
            <a:rect l="0" t="0" r="0" b="0"/>
            <a:pathLst>
              <a:path w="142876" h="528638">
                <a:moveTo>
                  <a:pt x="142875" y="0"/>
                </a:moveTo>
                <a:lnTo>
                  <a:pt x="0" y="528637"/>
                </a:lnTo>
              </a:path>
            </a:pathLst>
          </a:cu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eform 23"/>
          <p:cNvSpPr/>
          <p:nvPr>
            <p:custDataLst>
              <p:tags r:id="rId42"/>
            </p:custDataLst>
          </p:nvPr>
        </p:nvSpPr>
        <p:spPr bwMode="auto">
          <a:xfrm>
            <a:off x="6392863" y="1589088"/>
            <a:ext cx="142876" cy="528638"/>
          </a:xfrm>
          <a:custGeom>
            <a:avLst/>
            <a:gdLst/>
            <a:ahLst/>
            <a:cxnLst/>
            <a:rect l="0" t="0" r="0" b="0"/>
            <a:pathLst>
              <a:path w="142876" h="528638">
                <a:moveTo>
                  <a:pt x="142875" y="0"/>
                </a:moveTo>
                <a:lnTo>
                  <a:pt x="0" y="528637"/>
                </a:lnTo>
              </a:path>
            </a:pathLst>
          </a:cu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eform 29"/>
          <p:cNvSpPr/>
          <p:nvPr>
            <p:custDataLst>
              <p:tags r:id="rId43"/>
            </p:custDataLst>
          </p:nvPr>
        </p:nvSpPr>
        <p:spPr bwMode="auto">
          <a:xfrm>
            <a:off x="6392863" y="2363788"/>
            <a:ext cx="142876" cy="528638"/>
          </a:xfrm>
          <a:custGeom>
            <a:avLst/>
            <a:gdLst/>
            <a:ahLst/>
            <a:cxnLst/>
            <a:rect l="0" t="0" r="0" b="0"/>
            <a:pathLst>
              <a:path w="142876" h="528638">
                <a:moveTo>
                  <a:pt x="142875" y="0"/>
                </a:moveTo>
                <a:lnTo>
                  <a:pt x="0" y="528637"/>
                </a:lnTo>
              </a:path>
            </a:pathLst>
          </a:cu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eform 14"/>
          <p:cNvSpPr/>
          <p:nvPr>
            <p:custDataLst>
              <p:tags r:id="rId44"/>
            </p:custDataLst>
          </p:nvPr>
        </p:nvSpPr>
        <p:spPr bwMode="auto">
          <a:xfrm>
            <a:off x="6335713" y="1589088"/>
            <a:ext cx="142876" cy="528638"/>
          </a:xfrm>
          <a:custGeom>
            <a:avLst/>
            <a:gdLst/>
            <a:ahLst/>
            <a:cxnLst/>
            <a:rect l="0" t="0" r="0" b="0"/>
            <a:pathLst>
              <a:path w="142876" h="528638">
                <a:moveTo>
                  <a:pt x="142875" y="0"/>
                </a:moveTo>
                <a:lnTo>
                  <a:pt x="0" y="528637"/>
                </a:lnTo>
              </a:path>
            </a:pathLst>
          </a:cu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 useBgFill="1">
        <p:nvSpPr>
          <p:cNvPr id="118" name="Text Placeholder 79"/>
          <p:cNvSpPr>
            <a:spLocks noGrp="1"/>
          </p:cNvSpPr>
          <p:nvPr>
            <p:custDataLst>
              <p:tags r:id="rId45"/>
            </p:custDataLst>
          </p:nvPr>
        </p:nvSpPr>
        <p:spPr bwMode="gray">
          <a:xfrm>
            <a:off x="5386388" y="4094163"/>
            <a:ext cx="290513" cy="182563"/>
          </a:xfrm>
          <a:prstGeom prst="rect">
            <a:avLst/>
          </a:prstGeom>
        </p:spPr>
        <p:txBody>
          <a:bodyPr vert="horz" wrap="none" lIns="19050" tIns="0" rIns="1905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7A9A6A64-DC7A-4409-ACA4-BC957725EC4A}" type="datetime'''''''122'''''''''''''''''''''''''''''''''''"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122</a:t>
            </a:fld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7" name="Text Placeholder 42"/>
          <p:cNvSpPr>
            <a:spLocks noGrp="1"/>
          </p:cNvSpPr>
          <p:nvPr>
            <p:custDataLst>
              <p:tags r:id="rId46"/>
            </p:custDataLst>
          </p:nvPr>
        </p:nvSpPr>
        <p:spPr bwMode="gray">
          <a:xfrm>
            <a:off x="5651500" y="2544763"/>
            <a:ext cx="6746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C6D9F1"/>
                </a:solidFill>
              </a14:hiddenFill>
            </a:ext>
          </a:extLst>
        </p:spPr>
        <p:txBody>
          <a:bodyPr vert="horz" wrap="none" lIns="19050" tIns="0" rIns="1905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  <a:cs typeface="Arial" panose="020B0604020202020204" pitchFamily="34" charset="0"/>
              </a:rPr>
              <a:t>~162,800</a:t>
            </a:r>
            <a:endParaRPr lang="en-SG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1" name="Text Placeholder 41"/>
          <p:cNvSpPr>
            <a:spLocks noGrp="1"/>
          </p:cNvSpPr>
          <p:nvPr>
            <p:custDataLst>
              <p:tags r:id="rId47"/>
            </p:custDataLst>
          </p:nvPr>
        </p:nvSpPr>
        <p:spPr bwMode="gray">
          <a:xfrm>
            <a:off x="7302500" y="1770063"/>
            <a:ext cx="6746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050" tIns="0" rIns="1905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  <a:cs typeface="Arial" panose="020B0604020202020204" pitchFamily="34" charset="0"/>
                <a:sym typeface="Arial" panose="020B0604020202020204" pitchFamily="34" charset="0"/>
              </a:rPr>
              <a:t>~163,200</a:t>
            </a:r>
            <a:endParaRPr lang="en-SG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93" name="Object 92"/>
          <p:cNvGraphicFramePr>
            <a:graphicFrameLocks/>
          </p:cNvGraphicFramePr>
          <p:nvPr>
            <p:custDataLst>
              <p:tags r:id="rId48"/>
            </p:custDataLst>
            <p:extLst>
              <p:ext uri="{D42A27DB-BD31-4B8C-83A1-F6EECF244321}">
                <p14:modId xmlns:p14="http://schemas.microsoft.com/office/powerpoint/2010/main" val="2023602494"/>
              </p:ext>
            </p:extLst>
          </p:nvPr>
        </p:nvGraphicFramePr>
        <p:xfrm>
          <a:off x="4851400" y="5156200"/>
          <a:ext cx="2527546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99" name="Chart" r:id="rId59" imgW="2527546" imgH="914400" progId="MSGraph.Chart.8">
                  <p:embed followColorScheme="full"/>
                </p:oleObj>
              </mc:Choice>
              <mc:Fallback>
                <p:oleObj name="Chart" r:id="rId59" imgW="2527546" imgH="9144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4851400" y="5156200"/>
                        <a:ext cx="2527546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" name="Text Placeholder 81"/>
          <p:cNvSpPr>
            <a:spLocks noGrp="1"/>
          </p:cNvSpPr>
          <p:nvPr>
            <p:custDataLst>
              <p:tags r:id="rId49"/>
            </p:custDataLst>
          </p:nvPr>
        </p:nvSpPr>
        <p:spPr bwMode="gray">
          <a:xfrm>
            <a:off x="4991100" y="5526088"/>
            <a:ext cx="2063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050" tIns="0" rIns="1905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10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4960938" y="984250"/>
            <a:ext cx="2719388" cy="387790"/>
            <a:chOff x="3167844" y="691918"/>
            <a:chExt cx="1736746" cy="387790"/>
          </a:xfrm>
        </p:grpSpPr>
        <p:cxnSp>
          <p:nvCxnSpPr>
            <p:cNvPr id="96" name="AutoShape 249"/>
            <p:cNvCxnSpPr>
              <a:cxnSpLocks noChangeShapeType="1"/>
              <a:stCxn id="97" idx="4"/>
              <a:endCxn id="97" idx="6"/>
            </p:cNvCxnSpPr>
            <p:nvPr/>
          </p:nvCxnSpPr>
          <p:spPr bwMode="auto">
            <a:xfrm>
              <a:off x="3167844" y="1079708"/>
              <a:ext cx="1736746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7" name="AutoShape 250"/>
            <p:cNvSpPr>
              <a:spLocks noChangeArrowheads="1"/>
            </p:cNvSpPr>
            <p:nvPr/>
          </p:nvSpPr>
          <p:spPr bwMode="auto">
            <a:xfrm>
              <a:off x="3167844" y="691918"/>
              <a:ext cx="1736746" cy="38779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0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/>
                  <a:ea typeface="ＭＳ Ｐゴシック"/>
                </a:rPr>
                <a:t>Asia Pacific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ＭＳ Ｐゴシック"/>
                </a:rPr>
                <a:t>EBIT impact estimation, EUR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Arial"/>
                  <a:ea typeface="ＭＳ Ｐゴシック"/>
                </a:rPr>
                <a:t>mn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Arial"/>
                <a:ea typeface="ＭＳ Ｐゴシック"/>
              </a:endParaRPr>
            </a:p>
          </p:txBody>
        </p:sp>
      </p:grpSp>
      <p:sp>
        <p:nvSpPr>
          <p:cNvPr id="104" name="4. Footnote"/>
          <p:cNvSpPr txBox="1">
            <a:spLocks noChangeArrowheads="1"/>
          </p:cNvSpPr>
          <p:nvPr/>
        </p:nvSpPr>
        <p:spPr bwMode="auto">
          <a:xfrm>
            <a:off x="119063" y="6179909"/>
            <a:ext cx="8548687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104775" indent="-104775" defTabSz="895350">
              <a:defRPr sz="1000" baseline="0">
                <a:latin typeface="+mn-lt"/>
              </a:defRPr>
            </a:lvl1pPr>
            <a:lvl2pPr marL="1031875" defTabSz="895350">
              <a:defRPr sz="2400"/>
            </a:lvl2pPr>
            <a:lvl3pPr marL="1217613" defTabSz="895350">
              <a:defRPr sz="2400"/>
            </a:lvl3pPr>
            <a:lvl4pPr marL="1404938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Assuming that ...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can increase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its market share by 25%		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 Based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...’ current average EBIT margin of 7.8% </a:t>
            </a:r>
          </a:p>
        </p:txBody>
      </p:sp>
      <p:grpSp>
        <p:nvGrpSpPr>
          <p:cNvPr id="64" name="sticker">
            <a:extLst>
              <a:ext uri="{FF2B5EF4-FFF2-40B4-BE49-F238E27FC236}">
                <a16:creationId xmlns:a16="http://schemas.microsoft.com/office/drawing/2014/main" id="{1857090F-81FB-416F-A386-29EBE8E035AA}"/>
              </a:ext>
            </a:extLst>
          </p:cNvPr>
          <p:cNvGrpSpPr/>
          <p:nvPr/>
        </p:nvGrpSpPr>
        <p:grpSpPr>
          <a:xfrm>
            <a:off x="7785723" y="254000"/>
            <a:ext cx="1104277" cy="210314"/>
            <a:chOff x="7785723" y="254000"/>
            <a:chExt cx="1104277" cy="210314"/>
          </a:xfrm>
        </p:grpSpPr>
        <p:sp>
          <p:nvSpPr>
            <p:cNvPr id="65" name="StickerRectangle">
              <a:extLst>
                <a:ext uri="{FF2B5EF4-FFF2-40B4-BE49-F238E27FC236}">
                  <a16:creationId xmlns:a16="http://schemas.microsoft.com/office/drawing/2014/main" id="{961DE3F0-909C-45FA-A42D-3F7A7196F1C7}"/>
                </a:ext>
              </a:extLst>
            </p:cNvPr>
            <p:cNvSpPr/>
            <p:nvPr/>
          </p:nvSpPr>
          <p:spPr>
            <a:xfrm>
              <a:off x="7785723" y="254000"/>
              <a:ext cx="1104277" cy="210314"/>
            </a:xfrm>
            <a:prstGeom prst="leftRightArrow">
              <a:avLst>
                <a:gd name="adj1" fmla="val 10000000"/>
                <a:gd name="adj2" fmla="val 0"/>
              </a:avLst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8100" tIns="0" rIns="0" bIns="25400" rtlCol="0" anchor="t">
              <a:spAutoFit/>
            </a:bodyPr>
            <a:lstStyle/>
            <a:p>
              <a:pPr algn="r"/>
              <a:r>
                <a:rPr lang="de-DE" sz="1200" dirty="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ILLUSTRATIVE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2D062F87-A130-433C-A274-0FD99C970414}"/>
                </a:ext>
              </a:extLst>
            </p:cNvPr>
            <p:cNvCxnSpPr>
              <a:stCxn id="65" idx="6"/>
              <a:endCxn id="65" idx="4"/>
            </p:cNvCxnSpPr>
            <p:nvPr/>
          </p:nvCxnSpPr>
          <p:spPr>
            <a:xfrm flipH="1">
              <a:off x="7785723" y="464314"/>
              <a:ext cx="1104277" cy="0"/>
            </a:xfrm>
            <a:prstGeom prst="straightConnector1">
              <a:avLst/>
            </a:prstGeom>
            <a:ln w="190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72574A6-E856-4666-9380-F30CCAB9200D}"/>
                </a:ext>
              </a:extLst>
            </p:cNvPr>
            <p:cNvCxnSpPr>
              <a:stCxn id="65" idx="2"/>
              <a:endCxn id="65" idx="4"/>
            </p:cNvCxnSpPr>
            <p:nvPr/>
          </p:nvCxnSpPr>
          <p:spPr>
            <a:xfrm>
              <a:off x="7785723" y="254000"/>
              <a:ext cx="0" cy="210314"/>
            </a:xfrm>
            <a:prstGeom prst="straightConnector1">
              <a:avLst/>
            </a:prstGeom>
            <a:ln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2061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6102610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5" name="think-cell Slide" r:id="rId21" imgW="524" imgH="526" progId="TCLayout.ActiveDocument.1">
                  <p:embed/>
                </p:oleObj>
              </mc:Choice>
              <mc:Fallback>
                <p:oleObj name="think-cell Slide" r:id="rId21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Rectangle 64"/>
          <p:cNvSpPr>
            <a:spLocks/>
          </p:cNvSpPr>
          <p:nvPr/>
        </p:nvSpPr>
        <p:spPr>
          <a:xfrm>
            <a:off x="56367" y="1297165"/>
            <a:ext cx="8532000" cy="1008000"/>
          </a:xfrm>
          <a:prstGeom prst="rect">
            <a:avLst/>
          </a:prstGeom>
          <a:solidFill>
            <a:srgbClr val="E8E8E8"/>
          </a:solidFill>
          <a:ln w="9525" cap="flat" cmpd="sng" algn="ctr">
            <a:noFill/>
            <a:prstDash val="solid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3" name="2. Slide Title"/>
          <p:cNvSpPr txBox="1">
            <a:spLocks/>
          </p:cNvSpPr>
          <p:nvPr/>
        </p:nvSpPr>
        <p:spPr bwMode="auto">
          <a:xfrm>
            <a:off x="119064" y="230188"/>
            <a:ext cx="7447346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9535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19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444500" lvl="0">
              <a:defRPr/>
            </a:pPr>
            <a:r>
              <a:rPr lang="en-US" sz="2200" kern="0" noProof="0" dirty="0">
                <a:latin typeface="Arial" panose="020B0604020202020204" pitchFamily="34" charset="0"/>
                <a:cs typeface="Arial" panose="020B0604020202020204" pitchFamily="34" charset="0"/>
              </a:rPr>
              <a:t>NLP and other unstructured analysis should be prioritized by …</a:t>
            </a:r>
            <a:endParaRPr lang="en-US" sz="2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vin Title Tracker Circle"/>
          <p:cNvSpPr/>
          <p:nvPr/>
        </p:nvSpPr>
        <p:spPr>
          <a:xfrm>
            <a:off x="106362" y="230187"/>
            <a:ext cx="377825" cy="377825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</a:ln>
          <a:effectLst/>
        </p:spPr>
        <p:txBody>
          <a:bodyPr wrap="none" rtlCol="0" anchor="ctr" anchorCtr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B3</a:t>
            </a:r>
          </a:p>
        </p:txBody>
      </p:sp>
      <p:sp>
        <p:nvSpPr>
          <p:cNvPr id="7" name="Marvin Title Tracker Circle"/>
          <p:cNvSpPr/>
          <p:nvPr/>
        </p:nvSpPr>
        <p:spPr>
          <a:xfrm>
            <a:off x="106362" y="230187"/>
            <a:ext cx="377825" cy="377825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</a:ln>
          <a:effectLst/>
        </p:spPr>
        <p:txBody>
          <a:bodyPr wrap="none" rtlCol="0" anchor="ctr" anchorCtr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B3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55415" y="1008458"/>
            <a:ext cx="2795686" cy="218513"/>
            <a:chOff x="3470700" y="1378512"/>
            <a:chExt cx="1736746" cy="218513"/>
          </a:xfrm>
        </p:grpSpPr>
        <p:cxnSp>
          <p:nvCxnSpPr>
            <p:cNvPr id="10" name="AutoShape 249"/>
            <p:cNvCxnSpPr>
              <a:cxnSpLocks noChangeShapeType="1"/>
            </p:cNvCxnSpPr>
            <p:nvPr/>
          </p:nvCxnSpPr>
          <p:spPr bwMode="auto">
            <a:xfrm>
              <a:off x="3470700" y="1597025"/>
              <a:ext cx="1736746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AutoShape 250"/>
            <p:cNvSpPr>
              <a:spLocks noChangeArrowheads="1"/>
            </p:cNvSpPr>
            <p:nvPr/>
          </p:nvSpPr>
          <p:spPr bwMode="auto">
            <a:xfrm>
              <a:off x="3470700" y="1378512"/>
              <a:ext cx="1736746" cy="21851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0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dirty="0">
                  <a:solidFill>
                    <a:schemeClr val="tx2"/>
                  </a:solidFill>
                  <a:latin typeface="Arial"/>
                  <a:ea typeface="ＭＳ Ｐゴシック"/>
                </a:rPr>
                <a:t>Synergy with existing products</a:t>
              </a:r>
              <a:endParaRPr lang="en-US" sz="1300" dirty="0">
                <a:solidFill>
                  <a:schemeClr val="bg1">
                    <a:lumMod val="50000"/>
                  </a:schemeClr>
                </a:solidFill>
                <a:latin typeface="Arial"/>
                <a:ea typeface="ＭＳ Ｐゴシック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99875" y="1008458"/>
            <a:ext cx="3832937" cy="218513"/>
            <a:chOff x="6608721" y="1378512"/>
            <a:chExt cx="2055064" cy="218513"/>
          </a:xfrm>
        </p:grpSpPr>
        <p:cxnSp>
          <p:nvCxnSpPr>
            <p:cNvPr id="14" name="AutoShape 249"/>
            <p:cNvCxnSpPr>
              <a:cxnSpLocks noChangeShapeType="1"/>
            </p:cNvCxnSpPr>
            <p:nvPr/>
          </p:nvCxnSpPr>
          <p:spPr bwMode="auto">
            <a:xfrm>
              <a:off x="6608721" y="1597025"/>
              <a:ext cx="2055064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AutoShape 250"/>
            <p:cNvSpPr>
              <a:spLocks noChangeArrowheads="1"/>
            </p:cNvSpPr>
            <p:nvPr/>
          </p:nvSpPr>
          <p:spPr bwMode="auto">
            <a:xfrm>
              <a:off x="6608721" y="1378512"/>
              <a:ext cx="2055064" cy="21851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18280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dirty="0">
                  <a:solidFill>
                    <a:schemeClr val="tx2"/>
                  </a:solidFill>
                  <a:latin typeface="Arial"/>
                  <a:ea typeface="ＭＳ Ｐゴシック"/>
                </a:rPr>
                <a:t>Alignment with company strategy</a:t>
              </a:r>
              <a:endParaRPr lang="en-US" sz="1300" dirty="0">
                <a:solidFill>
                  <a:schemeClr val="tx2"/>
                </a:solidFill>
                <a:latin typeface="Arial"/>
                <a:ea typeface="ＭＳ Ｐゴシック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6362" y="1373232"/>
            <a:ext cx="8426450" cy="879475"/>
            <a:chOff x="106362" y="1400411"/>
            <a:chExt cx="8426450" cy="879475"/>
          </a:xfrm>
        </p:grpSpPr>
        <p:sp>
          <p:nvSpPr>
            <p:cNvPr id="17" name="Rectangle 7"/>
            <p:cNvSpPr>
              <a:spLocks noChangeArrowheads="1"/>
            </p:cNvSpPr>
            <p:nvPr/>
          </p:nvSpPr>
          <p:spPr bwMode="gray">
            <a:xfrm>
              <a:off x="106362" y="1400411"/>
              <a:ext cx="1300279" cy="8794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square" lIns="72009" tIns="72009" rIns="72009" bIns="72009" anchor="ctr" anchorCtr="0">
              <a:noAutofit/>
            </a:bodyPr>
            <a:lstStyle/>
            <a:p>
              <a:pPr marL="0" marR="0" lvl="0" indent="0" defTabSz="89535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Arial"/>
                  <a:ea typeface="ＭＳ Ｐゴシック"/>
                </a:rPr>
                <a:t>NLP</a:t>
              </a:r>
              <a:r>
                <a:rPr kumimoji="0" lang="en-US" sz="1300" b="1" i="0" u="none" strike="noStrike" kern="0" cap="none" spc="0" normalizeH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Arial"/>
                  <a:ea typeface="ＭＳ Ｐゴシック"/>
                </a:rPr>
                <a:t> and other</a:t>
              </a: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Arial"/>
                  <a:ea typeface="ＭＳ Ｐゴシック"/>
                </a:rPr>
                <a:t> unstructured</a:t>
              </a:r>
              <a:r>
                <a:rPr kumimoji="0" lang="en-US" sz="1300" b="1" i="0" u="none" strike="noStrike" kern="0" cap="none" spc="0" normalizeH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Arial"/>
                  <a:ea typeface="ＭＳ Ｐゴシック"/>
                </a:rPr>
                <a:t> analysis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655415" y="1400411"/>
              <a:ext cx="252000" cy="338554"/>
              <a:chOff x="2321749" y="2168470"/>
              <a:chExt cx="252000" cy="338554"/>
            </a:xfrm>
          </p:grpSpPr>
          <p:sp>
            <p:nvSpPr>
              <p:cNvPr id="24" name="TextBox 4"/>
              <p:cNvSpPr txBox="1"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2321749" y="2192696"/>
                <a:ext cx="252000" cy="25200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  <a:ex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R="0" lvl="0" indent="0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kumimoji="0" sz="1400" b="0" i="0" u="none" strike="noStrike" kern="0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/>
                  </a:defRPr>
                </a:lvl1pPr>
              </a:lstStyle>
              <a:p>
                <a:endParaRPr lang="en-US" dirty="0"/>
              </a:p>
            </p:txBody>
          </p:sp>
          <p:sp>
            <p:nvSpPr>
              <p:cNvPr id="26" name="Rectangle 4"/>
              <p:cNvSpPr txBox="1">
                <a:spLocks/>
              </p:cNvSpPr>
              <p:nvPr/>
            </p:nvSpPr>
            <p:spPr>
              <a:xfrm>
                <a:off x="2357749" y="2168470"/>
                <a:ext cx="180000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lvl="0" defTabSz="895350">
                  <a:buClr>
                    <a:schemeClr val="tx2"/>
                  </a:buClr>
                  <a:defRPr>
                    <a:latin typeface="+mn-lt"/>
                  </a:defRPr>
                </a:lvl1pPr>
                <a:lvl2pPr marL="193675" indent="-192088" defTabSz="895350">
                  <a:buClr>
                    <a:schemeClr val="tx2"/>
                  </a:buClr>
                  <a:buSzPct val="125000"/>
                  <a:buFont typeface="Arial" pitchFamily="34" charset="0"/>
                  <a:buChar char="▪"/>
                  <a:defRPr>
                    <a:latin typeface="+mn-lt"/>
                  </a:defRPr>
                </a:lvl2pPr>
                <a:lvl3pPr marL="457200" indent="-261938" defTabSz="895350">
                  <a:buClr>
                    <a:schemeClr val="tx2"/>
                  </a:buClr>
                  <a:buSzPct val="120000"/>
                  <a:buFont typeface="Arial" pitchFamily="34" charset="0"/>
                  <a:buChar char="–"/>
                  <a:defRPr>
                    <a:latin typeface="+mn-lt"/>
                  </a:defRPr>
                </a:lvl3pPr>
                <a:lvl4pPr marL="614363" indent="-155575" defTabSz="895350">
                  <a:buClr>
                    <a:schemeClr val="tx2"/>
                  </a:buClr>
                  <a:buSzPct val="120000"/>
                  <a:buFont typeface="Arial" pitchFamily="34" charset="0"/>
                  <a:buChar char="▫"/>
                  <a:defRPr>
                    <a:latin typeface="+mn-lt"/>
                  </a:defRPr>
                </a:lvl4pPr>
                <a:lvl5pPr marL="746125" indent="-130175" defTabSz="895350"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>
                    <a:latin typeface="+mn-lt"/>
                  </a:defRPr>
                </a:lvl5pPr>
                <a:lvl6pPr marL="1203325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>
                    <a:latin typeface="+mn-lt"/>
                  </a:defRPr>
                </a:lvl6pPr>
                <a:lvl7pPr marL="1660525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>
                    <a:latin typeface="+mn-lt"/>
                  </a:defRPr>
                </a:lvl7pPr>
                <a:lvl8pPr marL="2117725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>
                    <a:latin typeface="+mn-lt"/>
                  </a:defRPr>
                </a:lvl8pPr>
                <a:lvl9pPr marL="2574925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>
                    <a:latin typeface="+mn-lt"/>
                  </a:defRPr>
                </a:lvl9pPr>
              </a:lstStyle>
              <a:p>
                <a:pPr marL="1587" lvl="1" indent="0" algn="ctr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2960"/>
                  </a:buClr>
                  <a:buNone/>
                </a:pPr>
                <a:r>
                  <a:rPr lang="en-US" sz="2200" dirty="0">
                    <a:solidFill>
                      <a:srgbClr val="00B050"/>
                    </a:solidFill>
                    <a:latin typeface="Arial"/>
                    <a:ea typeface="ＭＳ Ｐゴシック"/>
                    <a:sym typeface="Wingdings" panose="05000000000000000000" pitchFamily="2" charset="2"/>
                  </a:rPr>
                  <a:t></a:t>
                </a:r>
                <a:endParaRPr lang="en-US" sz="2200" dirty="0">
                  <a:solidFill>
                    <a:srgbClr val="00B050"/>
                  </a:solidFill>
                  <a:latin typeface="Arial"/>
                  <a:ea typeface="ＭＳ Ｐゴシック"/>
                </a:endParaRPr>
              </a:p>
            </p:txBody>
          </p:sp>
        </p:grpSp>
        <p:sp>
          <p:nvSpPr>
            <p:cNvPr id="37" name="AutoShape 250"/>
            <p:cNvSpPr>
              <a:spLocks noChangeArrowheads="1"/>
            </p:cNvSpPr>
            <p:nvPr/>
          </p:nvSpPr>
          <p:spPr bwMode="auto">
            <a:xfrm>
              <a:off x="2040111" y="1400411"/>
              <a:ext cx="2410990" cy="41856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18280" anchor="t">
              <a:spAutoFit/>
            </a:bodyPr>
            <a:lstStyle/>
            <a:p>
              <a:r>
                <a:rPr lang="en-US" sz="1300" dirty="0">
                  <a:latin typeface="Arial" charset="0"/>
                  <a:ea typeface="Arial" charset="0"/>
                  <a:cs typeface="Arial" charset="0"/>
                </a:rPr>
                <a:t>Synergy with providing analytics platforms</a:t>
              </a:r>
            </a:p>
          </p:txBody>
        </p:sp>
        <p:grpSp>
          <p:nvGrpSpPr>
            <p:cNvPr id="48" name="Moon 6"/>
            <p:cNvGrpSpPr>
              <a:grpSpLocks noChangeAspect="1"/>
            </p:cNvGrpSpPr>
            <p:nvPr>
              <p:custDataLst>
                <p:tags r:id="rId16"/>
              </p:custDataLst>
            </p:nvPr>
          </p:nvGrpSpPr>
          <p:grpSpPr>
            <a:xfrm>
              <a:off x="4699876" y="1400411"/>
              <a:ext cx="307782" cy="304572"/>
              <a:chOff x="759323" y="1270000"/>
              <a:chExt cx="256677" cy="254000"/>
            </a:xfrm>
          </p:grpSpPr>
          <p:sp>
            <p:nvSpPr>
              <p:cNvPr id="49" name="Oval 48"/>
              <p:cNvSpPr/>
              <p:nvPr>
                <p:custDataLst>
                  <p:tags r:id="rId1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Arc 49"/>
              <p:cNvSpPr/>
              <p:nvPr>
                <p:custDataLst>
                  <p:tags r:id="rId18"/>
                </p:custDataLst>
              </p:nvPr>
            </p:nvSpPr>
            <p:spPr>
              <a:xfrm>
                <a:off x="759323" y="1270000"/>
                <a:ext cx="256677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0" name="AutoShape 250"/>
            <p:cNvSpPr>
              <a:spLocks noChangeArrowheads="1"/>
            </p:cNvSpPr>
            <p:nvPr/>
          </p:nvSpPr>
          <p:spPr bwMode="auto">
            <a:xfrm>
              <a:off x="5203931" y="1400411"/>
              <a:ext cx="3328881" cy="21851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18280" anchor="t">
              <a:spAutoFit/>
            </a:bodyPr>
            <a:lstStyle/>
            <a:p>
              <a:r>
                <a:rPr lang="en-US" sz="1300" dirty="0">
                  <a:latin typeface="Arial" charset="0"/>
                  <a:ea typeface="Arial" charset="0"/>
                  <a:cs typeface="Arial" charset="0"/>
                </a:rPr>
                <a:t>…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06362" y="2439071"/>
            <a:ext cx="8426450" cy="879475"/>
            <a:chOff x="106362" y="2518011"/>
            <a:chExt cx="8426450" cy="879475"/>
          </a:xfrm>
        </p:grpSpPr>
        <p:sp>
          <p:nvSpPr>
            <p:cNvPr id="21" name="Rectangle 10"/>
            <p:cNvSpPr>
              <a:spLocks noChangeArrowheads="1"/>
            </p:cNvSpPr>
            <p:nvPr/>
          </p:nvSpPr>
          <p:spPr bwMode="gray">
            <a:xfrm>
              <a:off x="106362" y="2518011"/>
              <a:ext cx="1300279" cy="8794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square" lIns="72009" tIns="72009" rIns="72009" bIns="72009" anchor="ctr" anchorCtr="0">
              <a:noAutofit/>
            </a:bodyPr>
            <a:lstStyle/>
            <a:p>
              <a:pPr marL="0" marR="0" lvl="0" indent="0" defTabSz="89535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Arial"/>
                  <a:ea typeface="ＭＳ Ｐゴシック"/>
                </a:rPr>
                <a:t>Programming interface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655415" y="2518011"/>
              <a:ext cx="252000" cy="338554"/>
              <a:chOff x="2321749" y="2168470"/>
              <a:chExt cx="252000" cy="338554"/>
            </a:xfrm>
          </p:grpSpPr>
          <p:sp>
            <p:nvSpPr>
              <p:cNvPr id="28" name="TextBox 4"/>
              <p:cNvSpPr txBox="1"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321749" y="2192696"/>
                <a:ext cx="252000" cy="25200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  <a:ex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R="0" lvl="0" indent="0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kumimoji="0" sz="1400" b="0" i="0" u="none" strike="noStrike" kern="0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/>
                  </a:defRPr>
                </a:lvl1pPr>
              </a:lstStyle>
              <a:p>
                <a:endParaRPr lang="en-US" dirty="0"/>
              </a:p>
            </p:txBody>
          </p:sp>
          <p:sp>
            <p:nvSpPr>
              <p:cNvPr id="30" name="Rectangle 4"/>
              <p:cNvSpPr txBox="1">
                <a:spLocks/>
              </p:cNvSpPr>
              <p:nvPr/>
            </p:nvSpPr>
            <p:spPr>
              <a:xfrm>
                <a:off x="2357749" y="2168470"/>
                <a:ext cx="180000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lvl="0" defTabSz="895350">
                  <a:buClr>
                    <a:schemeClr val="tx2"/>
                  </a:buClr>
                  <a:defRPr>
                    <a:latin typeface="+mn-lt"/>
                  </a:defRPr>
                </a:lvl1pPr>
                <a:lvl2pPr marL="193675" indent="-192088" defTabSz="895350">
                  <a:buClr>
                    <a:schemeClr val="tx2"/>
                  </a:buClr>
                  <a:buSzPct val="125000"/>
                  <a:buFont typeface="Arial" pitchFamily="34" charset="0"/>
                  <a:buChar char="▪"/>
                  <a:defRPr>
                    <a:latin typeface="+mn-lt"/>
                  </a:defRPr>
                </a:lvl2pPr>
                <a:lvl3pPr marL="457200" indent="-261938" defTabSz="895350">
                  <a:buClr>
                    <a:schemeClr val="tx2"/>
                  </a:buClr>
                  <a:buSzPct val="120000"/>
                  <a:buFont typeface="Arial" pitchFamily="34" charset="0"/>
                  <a:buChar char="–"/>
                  <a:defRPr>
                    <a:latin typeface="+mn-lt"/>
                  </a:defRPr>
                </a:lvl3pPr>
                <a:lvl4pPr marL="614363" indent="-155575" defTabSz="895350">
                  <a:buClr>
                    <a:schemeClr val="tx2"/>
                  </a:buClr>
                  <a:buSzPct val="120000"/>
                  <a:buFont typeface="Arial" pitchFamily="34" charset="0"/>
                  <a:buChar char="▫"/>
                  <a:defRPr>
                    <a:latin typeface="+mn-lt"/>
                  </a:defRPr>
                </a:lvl4pPr>
                <a:lvl5pPr marL="746125" indent="-130175" defTabSz="895350"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>
                    <a:latin typeface="+mn-lt"/>
                  </a:defRPr>
                </a:lvl5pPr>
                <a:lvl6pPr marL="1203325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>
                    <a:latin typeface="+mn-lt"/>
                  </a:defRPr>
                </a:lvl6pPr>
                <a:lvl7pPr marL="1660525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>
                    <a:latin typeface="+mn-lt"/>
                  </a:defRPr>
                </a:lvl7pPr>
                <a:lvl8pPr marL="2117725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>
                    <a:latin typeface="+mn-lt"/>
                  </a:defRPr>
                </a:lvl8pPr>
                <a:lvl9pPr marL="2574925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>
                    <a:latin typeface="+mn-lt"/>
                  </a:defRPr>
                </a:lvl9pPr>
              </a:lstStyle>
              <a:p>
                <a:pPr marL="1587" lvl="1" indent="0" algn="ctr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2960"/>
                  </a:buClr>
                  <a:buNone/>
                </a:pPr>
                <a:r>
                  <a:rPr lang="en-US" sz="2200" dirty="0">
                    <a:solidFill>
                      <a:srgbClr val="00B050"/>
                    </a:solidFill>
                    <a:latin typeface="Arial"/>
                    <a:ea typeface="ＭＳ Ｐゴシック"/>
                    <a:sym typeface="Wingdings" panose="05000000000000000000" pitchFamily="2" charset="2"/>
                  </a:rPr>
                  <a:t></a:t>
                </a:r>
                <a:endParaRPr lang="en-US" sz="2200" dirty="0">
                  <a:solidFill>
                    <a:srgbClr val="00B050"/>
                  </a:solidFill>
                  <a:latin typeface="Arial"/>
                  <a:ea typeface="ＭＳ Ｐゴシック"/>
                </a:endParaRPr>
              </a:p>
            </p:txBody>
          </p:sp>
        </p:grpSp>
        <p:sp>
          <p:nvSpPr>
            <p:cNvPr id="38" name="AutoShape 250"/>
            <p:cNvSpPr>
              <a:spLocks noChangeArrowheads="1"/>
            </p:cNvSpPr>
            <p:nvPr/>
          </p:nvSpPr>
          <p:spPr bwMode="auto">
            <a:xfrm>
              <a:off x="2040111" y="2518011"/>
              <a:ext cx="2410990" cy="41856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18280" anchor="t">
              <a:spAutoFit/>
            </a:bodyPr>
            <a:lstStyle/>
            <a:p>
              <a:r>
                <a:rPr lang="en-US" sz="1300" dirty="0">
                  <a:latin typeface="Arial" charset="0"/>
                  <a:ea typeface="Arial" charset="0"/>
                  <a:cs typeface="Arial" charset="0"/>
                </a:rPr>
                <a:t>Synergy with providing analytics platforms</a:t>
              </a:r>
            </a:p>
          </p:txBody>
        </p:sp>
        <p:grpSp>
          <p:nvGrpSpPr>
            <p:cNvPr id="51" name="Moon 6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>
            <a:xfrm>
              <a:off x="4699876" y="2518011"/>
              <a:ext cx="307782" cy="304572"/>
              <a:chOff x="759323" y="1270000"/>
              <a:chExt cx="256677" cy="254000"/>
            </a:xfrm>
          </p:grpSpPr>
          <p:sp>
            <p:nvSpPr>
              <p:cNvPr id="52" name="Oval 51"/>
              <p:cNvSpPr/>
              <p:nvPr>
                <p:custDataLst>
                  <p:tags r:id="rId1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Arc 52"/>
              <p:cNvSpPr/>
              <p:nvPr>
                <p:custDataLst>
                  <p:tags r:id="rId14"/>
                </p:custDataLst>
              </p:nvPr>
            </p:nvSpPr>
            <p:spPr>
              <a:xfrm>
                <a:off x="759323" y="1270000"/>
                <a:ext cx="256677" cy="254000"/>
              </a:xfrm>
              <a:prstGeom prst="arc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1" name="AutoShape 250"/>
            <p:cNvSpPr>
              <a:spLocks noChangeArrowheads="1"/>
            </p:cNvSpPr>
            <p:nvPr/>
          </p:nvSpPr>
          <p:spPr bwMode="auto">
            <a:xfrm>
              <a:off x="5203931" y="2518011"/>
              <a:ext cx="3328881" cy="21851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18280" anchor="t">
              <a:spAutoFit/>
            </a:bodyPr>
            <a:lstStyle/>
            <a:p>
              <a:r>
                <a:rPr lang="en-US" sz="1300" dirty="0">
                  <a:latin typeface="Arial" charset="0"/>
                  <a:ea typeface="Arial" charset="0"/>
                  <a:cs typeface="Arial" charset="0"/>
                </a:rPr>
                <a:t>…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6362" y="4570747"/>
            <a:ext cx="8426450" cy="879475"/>
            <a:chOff x="106362" y="4761148"/>
            <a:chExt cx="8426450" cy="879475"/>
          </a:xfrm>
        </p:grpSpPr>
        <p:sp>
          <p:nvSpPr>
            <p:cNvPr id="29" name="Rectangle 16"/>
            <p:cNvSpPr>
              <a:spLocks noChangeArrowheads="1"/>
            </p:cNvSpPr>
            <p:nvPr/>
          </p:nvSpPr>
          <p:spPr bwMode="gray">
            <a:xfrm>
              <a:off x="106362" y="4761148"/>
              <a:ext cx="1300279" cy="8794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square" lIns="72009" tIns="72009" rIns="72009" bIns="72009" anchor="ctr" anchorCtr="0">
              <a:noAutofit/>
            </a:bodyPr>
            <a:lstStyle/>
            <a:p>
              <a:pPr marL="0" marR="0" lvl="0" indent="0" defTabSz="89535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Arial"/>
                  <a:ea typeface="ＭＳ Ｐゴシック"/>
                </a:rPr>
                <a:t>Maintenance and support</a:t>
              </a:r>
              <a:r>
                <a:rPr kumimoji="0" lang="en-US" sz="1300" b="1" i="0" u="none" strike="noStrike" kern="0" cap="none" spc="0" normalizeH="0" baseline="3000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Arial"/>
                  <a:ea typeface="ＭＳ Ｐゴシック"/>
                </a:rPr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655415" y="4761148"/>
              <a:ext cx="252000" cy="338554"/>
              <a:chOff x="2321749" y="2168470"/>
              <a:chExt cx="252000" cy="338554"/>
            </a:xfrm>
          </p:grpSpPr>
          <p:sp>
            <p:nvSpPr>
              <p:cNvPr id="35" name="TextBox 4"/>
              <p:cNvSpPr txBox="1"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321749" y="2192696"/>
                <a:ext cx="252000" cy="25200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  <a:ex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R="0" lvl="0" indent="0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kumimoji="0" sz="1400" b="0" i="0" u="none" strike="noStrike" kern="0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/>
                  </a:defRPr>
                </a:lvl1pPr>
              </a:lstStyle>
              <a:p>
                <a:endParaRPr lang="en-US" dirty="0"/>
              </a:p>
            </p:txBody>
          </p:sp>
          <p:sp>
            <p:nvSpPr>
              <p:cNvPr id="36" name="Rectangle 4"/>
              <p:cNvSpPr txBox="1">
                <a:spLocks/>
              </p:cNvSpPr>
              <p:nvPr/>
            </p:nvSpPr>
            <p:spPr>
              <a:xfrm>
                <a:off x="2357749" y="2168470"/>
                <a:ext cx="180000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lvl="0" defTabSz="895350">
                  <a:buClr>
                    <a:schemeClr val="tx2"/>
                  </a:buClr>
                  <a:defRPr>
                    <a:latin typeface="+mn-lt"/>
                  </a:defRPr>
                </a:lvl1pPr>
                <a:lvl2pPr marL="193675" indent="-192088" defTabSz="895350">
                  <a:buClr>
                    <a:schemeClr val="tx2"/>
                  </a:buClr>
                  <a:buSzPct val="125000"/>
                  <a:buFont typeface="Arial" pitchFamily="34" charset="0"/>
                  <a:buChar char="▪"/>
                  <a:defRPr>
                    <a:latin typeface="+mn-lt"/>
                  </a:defRPr>
                </a:lvl2pPr>
                <a:lvl3pPr marL="457200" indent="-261938" defTabSz="895350">
                  <a:buClr>
                    <a:schemeClr val="tx2"/>
                  </a:buClr>
                  <a:buSzPct val="120000"/>
                  <a:buFont typeface="Arial" pitchFamily="34" charset="0"/>
                  <a:buChar char="–"/>
                  <a:defRPr>
                    <a:latin typeface="+mn-lt"/>
                  </a:defRPr>
                </a:lvl3pPr>
                <a:lvl4pPr marL="614363" indent="-155575" defTabSz="895350">
                  <a:buClr>
                    <a:schemeClr val="tx2"/>
                  </a:buClr>
                  <a:buSzPct val="120000"/>
                  <a:buFont typeface="Arial" pitchFamily="34" charset="0"/>
                  <a:buChar char="▫"/>
                  <a:defRPr>
                    <a:latin typeface="+mn-lt"/>
                  </a:defRPr>
                </a:lvl4pPr>
                <a:lvl5pPr marL="746125" indent="-130175" defTabSz="895350"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>
                    <a:latin typeface="+mn-lt"/>
                  </a:defRPr>
                </a:lvl5pPr>
                <a:lvl6pPr marL="1203325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>
                    <a:latin typeface="+mn-lt"/>
                  </a:defRPr>
                </a:lvl6pPr>
                <a:lvl7pPr marL="1660525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>
                    <a:latin typeface="+mn-lt"/>
                  </a:defRPr>
                </a:lvl7pPr>
                <a:lvl8pPr marL="2117725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>
                    <a:latin typeface="+mn-lt"/>
                  </a:defRPr>
                </a:lvl8pPr>
                <a:lvl9pPr marL="2574925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>
                    <a:latin typeface="+mn-lt"/>
                  </a:defRPr>
                </a:lvl9pPr>
              </a:lstStyle>
              <a:p>
                <a:pPr marL="1587" lvl="1" indent="0" algn="ctr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2960"/>
                  </a:buClr>
                  <a:buNone/>
                </a:pPr>
                <a:r>
                  <a:rPr lang="en-US" sz="2200" dirty="0">
                    <a:solidFill>
                      <a:srgbClr val="00B050"/>
                    </a:solidFill>
                    <a:latin typeface="Arial"/>
                    <a:ea typeface="ＭＳ Ｐゴシック"/>
                    <a:sym typeface="Wingdings" panose="05000000000000000000" pitchFamily="2" charset="2"/>
                  </a:rPr>
                  <a:t></a:t>
                </a:r>
                <a:endParaRPr lang="en-US" sz="2200" dirty="0">
                  <a:solidFill>
                    <a:srgbClr val="00B050"/>
                  </a:solidFill>
                  <a:latin typeface="Arial"/>
                  <a:ea typeface="ＭＳ Ｐゴシック"/>
                </a:endParaRPr>
              </a:p>
            </p:txBody>
          </p:sp>
        </p:grpSp>
        <p:sp>
          <p:nvSpPr>
            <p:cNvPr id="40" name="AutoShape 250"/>
            <p:cNvSpPr>
              <a:spLocks noChangeArrowheads="1"/>
            </p:cNvSpPr>
            <p:nvPr/>
          </p:nvSpPr>
          <p:spPr bwMode="auto">
            <a:xfrm>
              <a:off x="2040111" y="4761148"/>
              <a:ext cx="2410990" cy="41856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18280" anchor="t">
              <a:spAutoFit/>
            </a:bodyPr>
            <a:lstStyle/>
            <a:p>
              <a:r>
                <a:rPr lang="en-US" sz="1300" dirty="0">
                  <a:latin typeface="Arial" charset="0"/>
                  <a:ea typeface="Arial" charset="0"/>
                  <a:cs typeface="Arial" charset="0"/>
                </a:rPr>
                <a:t>Synergy with </a:t>
              </a:r>
              <a:r>
                <a:rPr lang="en-US" sz="1300">
                  <a:latin typeface="Arial" charset="0"/>
                  <a:ea typeface="Arial" charset="0"/>
                  <a:cs typeface="Arial" charset="0"/>
                </a:rPr>
                <a:t>providing services </a:t>
              </a:r>
              <a:r>
                <a:rPr lang="en-US" sz="1300" dirty="0">
                  <a:latin typeface="Arial" charset="0"/>
                  <a:ea typeface="Arial" charset="0"/>
                  <a:cs typeface="Arial" charset="0"/>
                </a:rPr>
                <a:t>and supports</a:t>
              </a:r>
            </a:p>
          </p:txBody>
        </p:sp>
        <p:grpSp>
          <p:nvGrpSpPr>
            <p:cNvPr id="57" name="Moon 6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>
            <a:xfrm>
              <a:off x="4699876" y="4761148"/>
              <a:ext cx="307782" cy="304572"/>
              <a:chOff x="759323" y="1270000"/>
              <a:chExt cx="256677" cy="254000"/>
            </a:xfrm>
          </p:grpSpPr>
          <p:sp>
            <p:nvSpPr>
              <p:cNvPr id="58" name="Oval 57"/>
              <p:cNvSpPr/>
              <p:nvPr>
                <p:custDataLst>
                  <p:tags r:id="rId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Arc 58"/>
              <p:cNvSpPr/>
              <p:nvPr>
                <p:custDataLst>
                  <p:tags r:id="rId10"/>
                </p:custDataLst>
              </p:nvPr>
            </p:nvSpPr>
            <p:spPr>
              <a:xfrm>
                <a:off x="759323" y="1270000"/>
                <a:ext cx="256677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3" name="AutoShape 250"/>
            <p:cNvSpPr>
              <a:spLocks noChangeArrowheads="1"/>
            </p:cNvSpPr>
            <p:nvPr/>
          </p:nvSpPr>
          <p:spPr bwMode="auto">
            <a:xfrm>
              <a:off x="5203931" y="4761148"/>
              <a:ext cx="3328881" cy="21851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18280" anchor="t">
              <a:spAutoFit/>
            </a:bodyPr>
            <a:lstStyle/>
            <a:p>
              <a:r>
                <a:rPr lang="en-US" sz="1300" dirty="0">
                  <a:latin typeface="Arial" charset="0"/>
                  <a:ea typeface="Arial" charset="0"/>
                  <a:cs typeface="Arial" charset="0"/>
                </a:rPr>
                <a:t>…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6362" y="3504910"/>
            <a:ext cx="8426450" cy="879475"/>
            <a:chOff x="106362" y="3640903"/>
            <a:chExt cx="8426450" cy="879475"/>
          </a:xfrm>
        </p:grpSpPr>
        <p:sp>
          <p:nvSpPr>
            <p:cNvPr id="25" name="Rectangle 13"/>
            <p:cNvSpPr>
              <a:spLocks noChangeArrowheads="1"/>
            </p:cNvSpPr>
            <p:nvPr/>
          </p:nvSpPr>
          <p:spPr bwMode="gray">
            <a:xfrm>
              <a:off x="106362" y="3640903"/>
              <a:ext cx="1300279" cy="8794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square" lIns="72009" tIns="72009" rIns="72009" bIns="72009" anchor="ctr" anchorCtr="0">
              <a:noAutofit/>
            </a:bodyPr>
            <a:lstStyle/>
            <a:p>
              <a:pPr marL="0" marR="0" lvl="0" indent="0" defTabSz="89535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Arial"/>
                  <a:ea typeface="ＭＳ Ｐゴシック"/>
                </a:rPr>
                <a:t>Data science and custom app development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655415" y="3640903"/>
              <a:ext cx="252000" cy="338554"/>
              <a:chOff x="2321749" y="2168470"/>
              <a:chExt cx="252000" cy="338554"/>
            </a:xfrm>
          </p:grpSpPr>
          <p:sp>
            <p:nvSpPr>
              <p:cNvPr id="32" name="TextBox 4"/>
              <p:cNvSpPr txBox="1"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2321749" y="2192696"/>
                <a:ext cx="252000" cy="25200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  <a:ex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R="0" lvl="0" indent="0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kumimoji="0" sz="1400" b="0" i="0" u="none" strike="noStrike" kern="0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/>
                  </a:defRPr>
                </a:lvl1pPr>
              </a:lstStyle>
              <a:p>
                <a:endParaRPr lang="en-US" dirty="0"/>
              </a:p>
            </p:txBody>
          </p:sp>
          <p:sp>
            <p:nvSpPr>
              <p:cNvPr id="33" name="Rectangle 4"/>
              <p:cNvSpPr txBox="1">
                <a:spLocks/>
              </p:cNvSpPr>
              <p:nvPr/>
            </p:nvSpPr>
            <p:spPr>
              <a:xfrm>
                <a:off x="2357749" y="2168470"/>
                <a:ext cx="180000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lvl="0" defTabSz="895350">
                  <a:buClr>
                    <a:schemeClr val="tx2"/>
                  </a:buClr>
                  <a:defRPr>
                    <a:latin typeface="+mn-lt"/>
                  </a:defRPr>
                </a:lvl1pPr>
                <a:lvl2pPr marL="193675" indent="-192088" defTabSz="895350">
                  <a:buClr>
                    <a:schemeClr val="tx2"/>
                  </a:buClr>
                  <a:buSzPct val="125000"/>
                  <a:buFont typeface="Arial" pitchFamily="34" charset="0"/>
                  <a:buChar char="▪"/>
                  <a:defRPr>
                    <a:latin typeface="+mn-lt"/>
                  </a:defRPr>
                </a:lvl2pPr>
                <a:lvl3pPr marL="457200" indent="-261938" defTabSz="895350">
                  <a:buClr>
                    <a:schemeClr val="tx2"/>
                  </a:buClr>
                  <a:buSzPct val="120000"/>
                  <a:buFont typeface="Arial" pitchFamily="34" charset="0"/>
                  <a:buChar char="–"/>
                  <a:defRPr>
                    <a:latin typeface="+mn-lt"/>
                  </a:defRPr>
                </a:lvl3pPr>
                <a:lvl4pPr marL="614363" indent="-155575" defTabSz="895350">
                  <a:buClr>
                    <a:schemeClr val="tx2"/>
                  </a:buClr>
                  <a:buSzPct val="120000"/>
                  <a:buFont typeface="Arial" pitchFamily="34" charset="0"/>
                  <a:buChar char="▫"/>
                  <a:defRPr>
                    <a:latin typeface="+mn-lt"/>
                  </a:defRPr>
                </a:lvl4pPr>
                <a:lvl5pPr marL="746125" indent="-130175" defTabSz="895350"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>
                    <a:latin typeface="+mn-lt"/>
                  </a:defRPr>
                </a:lvl5pPr>
                <a:lvl6pPr marL="1203325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>
                    <a:latin typeface="+mn-lt"/>
                  </a:defRPr>
                </a:lvl6pPr>
                <a:lvl7pPr marL="1660525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>
                    <a:latin typeface="+mn-lt"/>
                  </a:defRPr>
                </a:lvl7pPr>
                <a:lvl8pPr marL="2117725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>
                    <a:latin typeface="+mn-lt"/>
                  </a:defRPr>
                </a:lvl8pPr>
                <a:lvl9pPr marL="2574925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>
                    <a:latin typeface="+mn-lt"/>
                  </a:defRPr>
                </a:lvl9pPr>
              </a:lstStyle>
              <a:p>
                <a:pPr marL="1587" lvl="1" indent="0" algn="ctr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2960"/>
                  </a:buClr>
                  <a:buNone/>
                </a:pPr>
                <a:r>
                  <a:rPr lang="en-US" sz="2200" dirty="0">
                    <a:solidFill>
                      <a:srgbClr val="00B050"/>
                    </a:solidFill>
                    <a:latin typeface="Arial"/>
                    <a:ea typeface="ＭＳ Ｐゴシック"/>
                    <a:sym typeface="Wingdings" panose="05000000000000000000" pitchFamily="2" charset="2"/>
                  </a:rPr>
                  <a:t></a:t>
                </a:r>
                <a:endParaRPr lang="en-US" sz="2200" dirty="0">
                  <a:solidFill>
                    <a:srgbClr val="00B050"/>
                  </a:solidFill>
                  <a:latin typeface="Arial"/>
                  <a:ea typeface="ＭＳ Ｐゴシック"/>
                </a:endParaRPr>
              </a:p>
            </p:txBody>
          </p:sp>
        </p:grpSp>
        <p:sp>
          <p:nvSpPr>
            <p:cNvPr id="39" name="AutoShape 250"/>
            <p:cNvSpPr>
              <a:spLocks noChangeArrowheads="1"/>
            </p:cNvSpPr>
            <p:nvPr/>
          </p:nvSpPr>
          <p:spPr bwMode="auto">
            <a:xfrm>
              <a:off x="2040111" y="3640903"/>
              <a:ext cx="2410990" cy="41856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18280" anchor="t">
              <a:spAutoFit/>
            </a:bodyPr>
            <a:lstStyle/>
            <a:p>
              <a:r>
                <a:rPr lang="en-US" sz="1300" dirty="0">
                  <a:latin typeface="Arial" charset="0"/>
                  <a:ea typeface="Arial" charset="0"/>
                  <a:cs typeface="Arial" charset="0"/>
                </a:rPr>
                <a:t>Synergy with </a:t>
              </a:r>
              <a:r>
                <a:rPr lang="en-US" sz="1300">
                  <a:latin typeface="Arial" charset="0"/>
                  <a:ea typeface="Arial" charset="0"/>
                  <a:cs typeface="Arial" charset="0"/>
                </a:rPr>
                <a:t>providing services </a:t>
              </a:r>
              <a:r>
                <a:rPr lang="en-US" sz="1300" dirty="0">
                  <a:latin typeface="Arial" charset="0"/>
                  <a:ea typeface="Arial" charset="0"/>
                  <a:cs typeface="Arial" charset="0"/>
                </a:rPr>
                <a:t>and supports</a:t>
              </a:r>
            </a:p>
          </p:txBody>
        </p:sp>
        <p:grpSp>
          <p:nvGrpSpPr>
            <p:cNvPr id="54" name="Moon 6"/>
            <p:cNvGrpSpPr>
              <a:grpSpLocks noChangeAspect="1"/>
            </p:cNvGrpSpPr>
            <p:nvPr>
              <p:custDataLst>
                <p:tags r:id="rId4"/>
              </p:custDataLst>
            </p:nvPr>
          </p:nvGrpSpPr>
          <p:grpSpPr>
            <a:xfrm>
              <a:off x="4699876" y="3640903"/>
              <a:ext cx="307782" cy="304572"/>
              <a:chOff x="759323" y="1270000"/>
              <a:chExt cx="256677" cy="254000"/>
            </a:xfrm>
          </p:grpSpPr>
          <p:sp>
            <p:nvSpPr>
              <p:cNvPr id="55" name="Oval 54"/>
              <p:cNvSpPr/>
              <p:nvPr>
                <p:custDataLst>
                  <p:tags r:id="rId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" name="Arc 55"/>
              <p:cNvSpPr/>
              <p:nvPr>
                <p:custDataLst>
                  <p:tags r:id="rId6"/>
                </p:custDataLst>
              </p:nvPr>
            </p:nvSpPr>
            <p:spPr>
              <a:xfrm>
                <a:off x="759323" y="1270000"/>
                <a:ext cx="256677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4" name="AutoShape 250"/>
            <p:cNvSpPr>
              <a:spLocks noChangeArrowheads="1"/>
            </p:cNvSpPr>
            <p:nvPr/>
          </p:nvSpPr>
          <p:spPr bwMode="auto">
            <a:xfrm>
              <a:off x="5203931" y="3640903"/>
              <a:ext cx="3328881" cy="21851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18280" anchor="t">
              <a:spAutoFit/>
            </a:bodyPr>
            <a:lstStyle/>
            <a:p>
              <a:r>
                <a:rPr lang="en-US" sz="1300" dirty="0">
                  <a:latin typeface="Arial" charset="0"/>
                  <a:ea typeface="Arial" charset="0"/>
                  <a:cs typeface="Arial" charset="0"/>
                </a:rPr>
                <a:t>…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66770" y="5560556"/>
            <a:ext cx="6245590" cy="576000"/>
            <a:chOff x="1566770" y="5579345"/>
            <a:chExt cx="6245590" cy="576000"/>
          </a:xfrm>
        </p:grpSpPr>
        <p:sp>
          <p:nvSpPr>
            <p:cNvPr id="66" name="TextBox 4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566770" y="5579345"/>
              <a:ext cx="6245590" cy="576000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  <a:ex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>
                <a:defRPr sz="1400" b="1">
                  <a:solidFill>
                    <a:schemeClr val="tx2"/>
                  </a:solidFill>
                </a:defRPr>
              </a:lvl1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727684" y="5646997"/>
              <a:ext cx="5838725" cy="440697"/>
              <a:chOff x="1727684" y="5566837"/>
              <a:chExt cx="5838725" cy="440697"/>
            </a:xfrm>
          </p:grpSpPr>
          <p:sp>
            <p:nvSpPr>
              <p:cNvPr id="68" name="AutoShape 250"/>
              <p:cNvSpPr>
                <a:spLocks noChangeArrowheads="1"/>
              </p:cNvSpPr>
              <p:nvPr/>
            </p:nvSpPr>
            <p:spPr bwMode="auto">
              <a:xfrm>
                <a:off x="2381834" y="5566837"/>
                <a:ext cx="5184575" cy="218513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18280" anchor="t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dirty="0">
                    <a:latin typeface="Arial"/>
                    <a:ea typeface="ＭＳ Ｐゴシック"/>
                  </a:rPr>
                  <a:t>…</a:t>
                </a:r>
              </a:p>
            </p:txBody>
          </p:sp>
          <p:sp>
            <p:nvSpPr>
              <p:cNvPr id="69" name="Oval 68"/>
              <p:cNvSpPr/>
              <p:nvPr/>
            </p:nvSpPr>
            <p:spPr bwMode="gray">
              <a:xfrm>
                <a:off x="1727684" y="5575486"/>
                <a:ext cx="432048" cy="432048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sx="110000" sy="110000" algn="ctr" rotWithShape="0">
                  <a:srgbClr val="FFFFFF"/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9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Wide Latin" pitchFamily="18" charset="0"/>
                    <a:ea typeface="ＭＳ Ｐゴシック"/>
                    <a:cs typeface="+mn-cs"/>
                  </a:rPr>
                  <a:t>!</a:t>
                </a:r>
              </a:p>
            </p:txBody>
          </p:sp>
        </p:grpSp>
      </p:grpSp>
      <p:cxnSp>
        <p:nvCxnSpPr>
          <p:cNvPr id="70" name="AutoShape 249"/>
          <p:cNvCxnSpPr>
            <a:cxnSpLocks noChangeShapeType="1"/>
          </p:cNvCxnSpPr>
          <p:nvPr/>
        </p:nvCxnSpPr>
        <p:spPr bwMode="auto">
          <a:xfrm>
            <a:off x="106362" y="2345889"/>
            <a:ext cx="8426451" cy="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249"/>
          <p:cNvCxnSpPr>
            <a:cxnSpLocks noChangeShapeType="1"/>
          </p:cNvCxnSpPr>
          <p:nvPr/>
        </p:nvCxnSpPr>
        <p:spPr bwMode="auto">
          <a:xfrm>
            <a:off x="106362" y="3411728"/>
            <a:ext cx="8426451" cy="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249"/>
          <p:cNvCxnSpPr>
            <a:cxnSpLocks noChangeShapeType="1"/>
          </p:cNvCxnSpPr>
          <p:nvPr/>
        </p:nvCxnSpPr>
        <p:spPr bwMode="auto">
          <a:xfrm>
            <a:off x="106362" y="4477567"/>
            <a:ext cx="8426451" cy="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4. Footnote"/>
          <p:cNvSpPr txBox="1">
            <a:spLocks noChangeArrowheads="1"/>
          </p:cNvSpPr>
          <p:nvPr/>
        </p:nvSpPr>
        <p:spPr bwMode="auto">
          <a:xfrm>
            <a:off x="119063" y="6181397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104775" indent="-104775" defTabSz="895350">
              <a:defRPr sz="1000" baseline="0">
                <a:latin typeface="+mn-lt"/>
              </a:defRPr>
            </a:lvl1pPr>
            <a:lvl2pPr marL="1031875" defTabSz="895350">
              <a:defRPr sz="2400"/>
            </a:lvl2pPr>
            <a:lvl3pPr marL="1217613" defTabSz="895350">
              <a:defRPr sz="2400"/>
            </a:lvl3pPr>
            <a:lvl4pPr marL="1404938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…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7611468" y="991968"/>
            <a:ext cx="1021552" cy="180000"/>
            <a:chOff x="6285098" y="707775"/>
            <a:chExt cx="1021552" cy="180000"/>
          </a:xfrm>
        </p:grpSpPr>
        <p:sp>
          <p:nvSpPr>
            <p:cNvPr id="76" name="Rectangle 75"/>
            <p:cNvSpPr>
              <a:spLocks/>
            </p:cNvSpPr>
            <p:nvPr/>
          </p:nvSpPr>
          <p:spPr>
            <a:xfrm>
              <a:off x="6285098" y="707775"/>
              <a:ext cx="180000" cy="180000"/>
            </a:xfrm>
            <a:prstGeom prst="rect">
              <a:avLst/>
            </a:prstGeom>
            <a:solidFill>
              <a:srgbClr val="E8E8E8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586650" y="713137"/>
              <a:ext cx="720000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r>
                <a:rPr lang="en-US" sz="1100" dirty="0"/>
                <a:t>Prioritized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06362" y="6542808"/>
            <a:ext cx="597780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000" dirty="0"/>
              <a:t>SOURCE: ... ... (2014); Team Analysis</a:t>
            </a:r>
          </a:p>
        </p:txBody>
      </p:sp>
      <p:grpSp>
        <p:nvGrpSpPr>
          <p:cNvPr id="79" name="sticker">
            <a:extLst>
              <a:ext uri="{FF2B5EF4-FFF2-40B4-BE49-F238E27FC236}">
                <a16:creationId xmlns:a16="http://schemas.microsoft.com/office/drawing/2014/main" id="{134B4034-3EA2-43F5-BC7E-CDB4CE7EFF3C}"/>
              </a:ext>
            </a:extLst>
          </p:cNvPr>
          <p:cNvGrpSpPr/>
          <p:nvPr/>
        </p:nvGrpSpPr>
        <p:grpSpPr>
          <a:xfrm>
            <a:off x="7785723" y="254000"/>
            <a:ext cx="1104277" cy="210314"/>
            <a:chOff x="7785723" y="254000"/>
            <a:chExt cx="1104277" cy="210314"/>
          </a:xfrm>
        </p:grpSpPr>
        <p:sp>
          <p:nvSpPr>
            <p:cNvPr id="80" name="StickerRectangle">
              <a:extLst>
                <a:ext uri="{FF2B5EF4-FFF2-40B4-BE49-F238E27FC236}">
                  <a16:creationId xmlns:a16="http://schemas.microsoft.com/office/drawing/2014/main" id="{D2663907-393B-4D06-BB26-794D9AADD5EF}"/>
                </a:ext>
              </a:extLst>
            </p:cNvPr>
            <p:cNvSpPr/>
            <p:nvPr/>
          </p:nvSpPr>
          <p:spPr>
            <a:xfrm>
              <a:off x="7785723" y="254000"/>
              <a:ext cx="1104277" cy="210314"/>
            </a:xfrm>
            <a:prstGeom prst="leftRightArrow">
              <a:avLst>
                <a:gd name="adj1" fmla="val 10000000"/>
                <a:gd name="adj2" fmla="val 0"/>
              </a:avLst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8100" tIns="0" rIns="0" bIns="25400" rtlCol="0" anchor="t">
              <a:spAutoFit/>
            </a:bodyPr>
            <a:lstStyle/>
            <a:p>
              <a:pPr algn="r"/>
              <a:r>
                <a:rPr lang="de-DE" sz="1200" dirty="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ILLUSTRATIVE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F3E65CE-091C-4D79-9280-508E3BE340A3}"/>
                </a:ext>
              </a:extLst>
            </p:cNvPr>
            <p:cNvCxnSpPr>
              <a:stCxn id="80" idx="6"/>
              <a:endCxn id="80" idx="4"/>
            </p:cNvCxnSpPr>
            <p:nvPr/>
          </p:nvCxnSpPr>
          <p:spPr>
            <a:xfrm flipH="1">
              <a:off x="7785723" y="464314"/>
              <a:ext cx="1104277" cy="0"/>
            </a:xfrm>
            <a:prstGeom prst="straightConnector1">
              <a:avLst/>
            </a:prstGeom>
            <a:ln w="190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06C87A2-0C2D-49D7-8575-A87F89838696}"/>
                </a:ext>
              </a:extLst>
            </p:cNvPr>
            <p:cNvCxnSpPr>
              <a:stCxn id="80" idx="2"/>
              <a:endCxn id="80" idx="4"/>
            </p:cNvCxnSpPr>
            <p:nvPr/>
          </p:nvCxnSpPr>
          <p:spPr>
            <a:xfrm>
              <a:off x="7785723" y="254000"/>
              <a:ext cx="0" cy="210314"/>
            </a:xfrm>
            <a:prstGeom prst="straightConnector1">
              <a:avLst/>
            </a:prstGeom>
            <a:ln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716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2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933165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2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de-DE" sz="160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" name="2. Slide Title"/>
          <p:cNvSpPr txBox="1">
            <a:spLocks/>
          </p:cNvSpPr>
          <p:nvPr/>
        </p:nvSpPr>
        <p:spPr bwMode="auto">
          <a:xfrm>
            <a:off x="119063" y="230188"/>
            <a:ext cx="86185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9535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19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R="0" lvl="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58" name="Rectangle 3"/>
          <p:cNvSpPr txBox="1">
            <a:spLocks/>
          </p:cNvSpPr>
          <p:nvPr/>
        </p:nvSpPr>
        <p:spPr>
          <a:xfrm>
            <a:off x="467544" y="921667"/>
            <a:ext cx="8208912" cy="5027613"/>
          </a:xfrm>
          <a:prstGeom prst="rect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  <a:miter lim="800000"/>
          </a:ln>
        </p:spPr>
        <p:txBody>
          <a:bodyPr vert="horz" lIns="144000" tIns="144000" rIns="144000" bIns="144000" rtlCol="0"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marR="0" lvl="0" indent="0" defTabSz="89535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40"/>
              </a:spcAft>
              <a:buClr>
                <a:srgbClr val="00296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</a:rPr>
              <a:t>... faces a positive macroeconomic outlook and operates in an attractive, growing industry. </a:t>
            </a:r>
            <a:r>
              <a:rPr lang="en-US" sz="1400" b="1" kern="0" dirty="0">
                <a:solidFill>
                  <a:schemeClr val="tx2"/>
                </a:solidFill>
                <a:latin typeface="Arial"/>
              </a:rPr>
              <a:t>Competition is increasing the pressure, though, and … needs to identify new growth opportunities. Based on EBIT impact and feasibility, 3 growth opportunities have been prioritized… These measures entail an EBIT potential of EUR ~43 </a:t>
            </a:r>
            <a:r>
              <a:rPr lang="en-US" sz="1400" b="1" kern="0" dirty="0" err="1">
                <a:solidFill>
                  <a:schemeClr val="tx2"/>
                </a:solidFill>
                <a:latin typeface="Arial"/>
              </a:rPr>
              <a:t>mn</a:t>
            </a:r>
            <a:r>
              <a:rPr lang="en-US" sz="1400" b="1" kern="0" dirty="0">
                <a:solidFill>
                  <a:schemeClr val="tx2"/>
                </a:solidFill>
                <a:latin typeface="Arial"/>
              </a:rPr>
              <a:t> p.a.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</a:endParaRPr>
          </a:p>
          <a:p>
            <a:pPr marL="193675" marR="0" lvl="1" indent="-192088" defTabSz="89535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40"/>
              </a:spcAft>
              <a:buClr>
                <a:srgbClr val="002960"/>
              </a:buClr>
              <a:buSzPct val="125000"/>
              <a:buFont typeface="Arial" charset="0"/>
              <a:buChar char="▪"/>
              <a:tabLst/>
              <a:defRPr/>
            </a:pPr>
            <a:r>
              <a:rPr lang="en-US" sz="1400" b="1" kern="0" dirty="0">
                <a:solidFill>
                  <a:schemeClr val="tx2"/>
                </a:solidFill>
                <a:latin typeface="Arial"/>
              </a:rPr>
              <a:t>Positive but competitive industry requires growth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</a:rPr>
              <a:t>– </a:t>
            </a:r>
            <a:r>
              <a:rPr lang="en-US" sz="1400" kern="0" dirty="0">
                <a:solidFill>
                  <a:srgbClr val="000000"/>
                </a:solidFill>
                <a:latin typeface="Arial"/>
              </a:rPr>
              <a:t>Macroeconomic outlook is positive and IT service industry prospering, however, the industry is highly …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lvl="1" fontAlgn="base">
              <a:spcBef>
                <a:spcPct val="0"/>
              </a:spcBef>
              <a:spcAft>
                <a:spcPts val="840"/>
              </a:spcAft>
              <a:buClr>
                <a:srgbClr val="002960"/>
              </a:buClr>
              <a:defRPr/>
            </a:pPr>
            <a:r>
              <a:rPr lang="en-US" sz="1400" b="1" kern="0" dirty="0">
                <a:solidFill>
                  <a:schemeClr val="tx2"/>
                </a:solidFill>
                <a:latin typeface="Arial"/>
              </a:rPr>
              <a:t>Opportunities in customer white spots, geographies and product portfolio –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Comprehensive analysis of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growth opportunities led to short list of … Based on EBIT impact and feasibility, 3 measures have been prioritized:</a:t>
            </a:r>
          </a:p>
          <a:p>
            <a:pPr lvl="2" fontAlgn="base">
              <a:spcBef>
                <a:spcPct val="0"/>
              </a:spcBef>
              <a:spcAft>
                <a:spcPts val="840"/>
              </a:spcAft>
              <a:buClr>
                <a:srgbClr val="002960"/>
              </a:buClr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Fuel growth in North America (EUR 12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mn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EBIT opportunity)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lvl="2" fontAlgn="base">
              <a:spcBef>
                <a:spcPct val="0"/>
              </a:spcBef>
              <a:spcAft>
                <a:spcPts val="840"/>
              </a:spcAft>
              <a:buClr>
                <a:srgbClr val="002960"/>
              </a:buClr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Develop </a:t>
            </a:r>
            <a:r>
              <a:rPr lang="en-US" sz="1400" kern="0" dirty="0">
                <a:solidFill>
                  <a:srgbClr val="000000"/>
                </a:solidFill>
                <a:latin typeface="Arial"/>
              </a:rPr>
              <a:t>express and courier services customers (EUR 21 </a:t>
            </a:r>
            <a:r>
              <a:rPr lang="en-US" sz="1400" kern="0" dirty="0" err="1">
                <a:solidFill>
                  <a:srgbClr val="000000"/>
                </a:solidFill>
                <a:latin typeface="Arial"/>
              </a:rPr>
              <a:t>mn</a:t>
            </a:r>
            <a:r>
              <a:rPr lang="en-US" sz="1400" kern="0" dirty="0">
                <a:solidFill>
                  <a:srgbClr val="000000"/>
                </a:solidFill>
                <a:latin typeface="Arial"/>
              </a:rPr>
              <a:t> EBIT opportunity)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lvl="2" fontAlgn="base">
              <a:spcBef>
                <a:spcPct val="0"/>
              </a:spcBef>
              <a:spcAft>
                <a:spcPts val="840"/>
              </a:spcAft>
              <a:buClr>
                <a:srgbClr val="002960"/>
              </a:buClr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Create offering for </a:t>
            </a:r>
            <a:r>
              <a:rPr lang="en-US" sz="1400" kern="0" dirty="0">
                <a:solidFill>
                  <a:srgbClr val="000000"/>
                </a:solidFill>
                <a:latin typeface="Arial"/>
              </a:rPr>
              <a:t>NLP and unstructured analysis (EUR 10 </a:t>
            </a:r>
            <a:r>
              <a:rPr lang="en-US" sz="1400" kern="0" dirty="0" err="1">
                <a:solidFill>
                  <a:srgbClr val="000000"/>
                </a:solidFill>
                <a:latin typeface="Arial"/>
              </a:rPr>
              <a:t>mn</a:t>
            </a:r>
            <a:r>
              <a:rPr lang="en-US" sz="1400" kern="0" dirty="0">
                <a:solidFill>
                  <a:srgbClr val="000000"/>
                </a:solidFill>
                <a:latin typeface="Arial"/>
              </a:rPr>
              <a:t> EBIT opportunity)</a:t>
            </a:r>
          </a:p>
          <a:p>
            <a:pPr lvl="1" fontAlgn="base">
              <a:spcBef>
                <a:spcPct val="0"/>
              </a:spcBef>
              <a:spcAft>
                <a:spcPts val="840"/>
              </a:spcAft>
              <a:buClr>
                <a:srgbClr val="002960"/>
              </a:buClr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</a:rPr>
              <a:t>Implementation completed until</a:t>
            </a:r>
            <a:r>
              <a:rPr kumimoji="0" lang="en-US" sz="1400" b="1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</a:rPr>
              <a:t> June 2017 –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Determined implementation of prioritized measures with start of planning phase in …</a:t>
            </a:r>
          </a:p>
        </p:txBody>
      </p:sp>
      <p:grpSp>
        <p:nvGrpSpPr>
          <p:cNvPr id="8" name="sticker">
            <a:extLst>
              <a:ext uri="{FF2B5EF4-FFF2-40B4-BE49-F238E27FC236}">
                <a16:creationId xmlns:a16="http://schemas.microsoft.com/office/drawing/2014/main" id="{A5288485-CFE9-42CA-B6FF-A048B74E0BD9}"/>
              </a:ext>
            </a:extLst>
          </p:cNvPr>
          <p:cNvGrpSpPr/>
          <p:nvPr/>
        </p:nvGrpSpPr>
        <p:grpSpPr>
          <a:xfrm>
            <a:off x="7785723" y="254000"/>
            <a:ext cx="1104277" cy="210314"/>
            <a:chOff x="7785723" y="254000"/>
            <a:chExt cx="1104277" cy="210314"/>
          </a:xfrm>
        </p:grpSpPr>
        <p:sp>
          <p:nvSpPr>
            <p:cNvPr id="2" name="StickerRectangle">
              <a:extLst>
                <a:ext uri="{FF2B5EF4-FFF2-40B4-BE49-F238E27FC236}">
                  <a16:creationId xmlns:a16="http://schemas.microsoft.com/office/drawing/2014/main" id="{6EFDD7A7-EC37-4EC5-98FA-8E9AEF6EE1CE}"/>
                </a:ext>
              </a:extLst>
            </p:cNvPr>
            <p:cNvSpPr/>
            <p:nvPr/>
          </p:nvSpPr>
          <p:spPr>
            <a:xfrm>
              <a:off x="7785723" y="254000"/>
              <a:ext cx="1104277" cy="210314"/>
            </a:xfrm>
            <a:prstGeom prst="leftRightArrow">
              <a:avLst>
                <a:gd name="adj1" fmla="val 10000000"/>
                <a:gd name="adj2" fmla="val 0"/>
              </a:avLst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8100" tIns="0" rIns="0" bIns="25400" rtlCol="0" anchor="t">
              <a:spAutoFit/>
            </a:bodyPr>
            <a:lstStyle/>
            <a:p>
              <a:pPr algn="r"/>
              <a:r>
                <a:rPr lang="de-DE" sz="1200" dirty="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ILLUSTRATIVE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DFC79FD1-A746-4614-A18C-418A7EB6E7F0}"/>
                </a:ext>
              </a:extLst>
            </p:cNvPr>
            <p:cNvCxnSpPr>
              <a:stCxn id="2" idx="6"/>
              <a:endCxn id="2" idx="4"/>
            </p:cNvCxnSpPr>
            <p:nvPr/>
          </p:nvCxnSpPr>
          <p:spPr>
            <a:xfrm flipH="1">
              <a:off x="7785723" y="464314"/>
              <a:ext cx="1104277" cy="0"/>
            </a:xfrm>
            <a:prstGeom prst="straightConnector1">
              <a:avLst/>
            </a:prstGeom>
            <a:ln w="190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3046C0B-37FF-4CDF-A368-90AF8687F528}"/>
                </a:ext>
              </a:extLst>
            </p:cNvPr>
            <p:cNvCxnSpPr>
              <a:stCxn id="2" idx="2"/>
              <a:endCxn id="2" idx="4"/>
            </p:cNvCxnSpPr>
            <p:nvPr/>
          </p:nvCxnSpPr>
          <p:spPr>
            <a:xfrm>
              <a:off x="7785723" y="254000"/>
              <a:ext cx="0" cy="210314"/>
            </a:xfrm>
            <a:prstGeom prst="straightConnector1">
              <a:avLst/>
            </a:prstGeom>
            <a:ln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5714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549030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2" name="think-cell Slide" r:id="rId20" imgW="524" imgH="526" progId="TCLayout.ActiveDocument.1">
                  <p:embed/>
                </p:oleObj>
              </mc:Choice>
              <mc:Fallback>
                <p:oleObj name="think-cell Slide" r:id="rId20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de-DE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2. Slide Title"/>
          <p:cNvSpPr txBox="1">
            <a:spLocks/>
          </p:cNvSpPr>
          <p:nvPr/>
        </p:nvSpPr>
        <p:spPr bwMode="auto">
          <a:xfrm>
            <a:off x="119063" y="230188"/>
            <a:ext cx="7477273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9535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19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444500" lvl="0">
              <a:defRPr/>
            </a:pPr>
            <a:r>
              <a:rPr lang="en-US" sz="2200" kern="0" dirty="0">
                <a:latin typeface="Arial" panose="020B0604020202020204" pitchFamily="34" charset="0"/>
                <a:cs typeface="Arial" panose="020B0604020202020204" pitchFamily="34" charset="0"/>
              </a:rPr>
              <a:t>Creating new product offerings for NLP and unstructured analysis entails EBIT …</a:t>
            </a:r>
          </a:p>
        </p:txBody>
      </p:sp>
      <p:sp>
        <p:nvSpPr>
          <p:cNvPr id="4" name="Marvin Title Tracker Circle"/>
          <p:cNvSpPr/>
          <p:nvPr/>
        </p:nvSpPr>
        <p:spPr>
          <a:xfrm>
            <a:off x="106362" y="230187"/>
            <a:ext cx="377825" cy="377825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</a:ln>
          <a:effectLst/>
        </p:spPr>
        <p:txBody>
          <a:bodyPr wrap="none" rtlCol="0" anchor="ctr" anchorCtr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B3</a:t>
            </a:r>
          </a:p>
        </p:txBody>
      </p:sp>
      <p:cxnSp>
        <p:nvCxnSpPr>
          <p:cNvPr id="36" name="Straight Connector 35"/>
          <p:cNvCxnSpPr/>
          <p:nvPr>
            <p:custDataLst>
              <p:tags r:id="rId4"/>
            </p:custDataLst>
          </p:nvPr>
        </p:nvCxnSpPr>
        <p:spPr bwMode="auto">
          <a:xfrm>
            <a:off x="2024063" y="3733800"/>
            <a:ext cx="0" cy="34290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>
            <p:custDataLst>
              <p:tags r:id="rId5"/>
            </p:custDataLst>
          </p:nvPr>
        </p:nvCxnSpPr>
        <p:spPr bwMode="auto">
          <a:xfrm>
            <a:off x="2024063" y="2960688"/>
            <a:ext cx="0" cy="34290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>
            <p:custDataLst>
              <p:tags r:id="rId6"/>
            </p:custDataLst>
          </p:nvPr>
        </p:nvCxnSpPr>
        <p:spPr bwMode="auto">
          <a:xfrm>
            <a:off x="5524500" y="2181225"/>
            <a:ext cx="0" cy="34290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5921E0-EB16-49AC-A97C-673E9FC39945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>
            <a:off x="1931988" y="4511675"/>
            <a:ext cx="0" cy="34290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810783300"/>
              </p:ext>
            </p:extLst>
          </p:nvPr>
        </p:nvGraphicFramePr>
        <p:xfrm>
          <a:off x="1714499" y="1485900"/>
          <a:ext cx="3902342" cy="407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3" name="Chart" r:id="rId22" imgW="3902342" imgH="4076512" progId="MSGraph.Chart.8">
                  <p:embed followColorScheme="full"/>
                </p:oleObj>
              </mc:Choice>
              <mc:Fallback>
                <p:oleObj name="Chart" r:id="rId22" imgW="3902342" imgH="4076512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714499" y="1485900"/>
                        <a:ext cx="3902342" cy="4076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ext Placeholder 85"/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5549900" y="2651125"/>
            <a:ext cx="4175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050" tIns="0" rIns="1905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1A5116CC-9ED5-4D0D-91D1-1D28B41996AC}" type="datetime'4'''''''''''''',''''''''''''7''''''''''''''''2''''''''4'''''''">
              <a:rPr lang="en-US" sz="12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</a:pPr>
              <a:t>4,724</a:t>
            </a:fld>
            <a:endParaRPr lang="de-DE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Text Placeholder 20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165100" y="1876425"/>
            <a:ext cx="82073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689808FD-D413-4E2C-9244-CF998B02A8C6}" type="datetime'M''a''''''''''r''k''e''t'''' ''''''''''s''i''''''z''e'">
              <a:rPr lang="en-US" sz="1200" smtClean="0">
                <a:cs typeface="Arial" panose="020B0604020202020204" pitchFamily="34" charset="0"/>
              </a:rPr>
              <a:pPr/>
              <a:t>Market size</a:t>
            </a:fld>
            <a:r>
              <a:rPr lang="en-US" sz="1200" dirty="0">
                <a:cs typeface="Arial" panose="020B0604020202020204" pitchFamily="34" charset="0"/>
              </a:rPr>
              <a:t> 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9" name="Text Placeholder 84"/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5549900" y="1876425"/>
            <a:ext cx="4175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050" tIns="0" rIns="1905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0FB7EAFC-69C3-43CD-98EC-4351D9BDFB66}" type="datetime'''4'',9''''''''''''''''''''''''''''''''7''''''''3'''''''''''">
              <a:rPr lang="en-US" sz="12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</a:pPr>
              <a:t>4,973</a:t>
            </a:fld>
            <a:endParaRPr lang="de-DE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ext Placeholder 21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165100" y="2468563"/>
            <a:ext cx="1512888" cy="54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966F66A4-B748-45EC-A9D7-69DBA40ED203}" type="datetime'Ser''ved'''' by competitors''&#10;and poss''i''''ble &#10;blue oceans'">
              <a:rPr lang="en-US" sz="1200" smtClean="0">
                <a:cs typeface="Arial" panose="020B0604020202020204" pitchFamily="34" charset="0"/>
              </a:rPr>
              <a:pPr/>
              <a:t>Served by competitors
and possible 
blue oceans</a:t>
            </a:fld>
            <a:r>
              <a:rPr lang="en-US" sz="1200" dirty="0">
                <a:cs typeface="Arial" panose="020B0604020202020204" pitchFamily="34" charset="0"/>
              </a:rPr>
              <a:t>  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Text Placeholder 25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165100" y="4978400"/>
            <a:ext cx="1524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cs typeface="Arial" panose="020B0604020202020204" pitchFamily="34" charset="0"/>
              </a:rPr>
              <a:t>…</a:t>
            </a:r>
            <a:endParaRPr lang="en-SG" sz="1200" baseline="30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Text Placeholder 24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165100" y="4111625"/>
            <a:ext cx="160337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F03592D6-0A84-4802-8FFC-8786ACFF5BFA}" type="datetime'Unrea''chable as startin''g&#10;ne''w'' ''o''ff''eri''n''''g'">
              <a:rPr lang="en-US" sz="1200" smtClean="0">
                <a:cs typeface="Arial" panose="020B0604020202020204" pitchFamily="34" charset="0"/>
              </a:rPr>
              <a:pPr/>
              <a:t>Unreachable as starting
new offering</a:t>
            </a:fld>
            <a:r>
              <a:rPr lang="en-US" sz="1200" dirty="0">
                <a:cs typeface="Arial" panose="020B0604020202020204" pitchFamily="34" charset="0"/>
              </a:rPr>
              <a:t>  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Text Placeholder 23"/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165100" y="3427413"/>
            <a:ext cx="1524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cs typeface="Arial" panose="020B0604020202020204" pitchFamily="34" charset="0"/>
              </a:rPr>
              <a:t>…</a:t>
            </a:r>
            <a:endParaRPr lang="en-SG" sz="1200" baseline="30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22" name="Object 21"/>
          <p:cNvGraphicFramePr>
            <a:graphicFrameLocks/>
          </p:cNvGraphicFramePr>
          <p:nvPr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1378695991"/>
              </p:ext>
            </p:extLst>
          </p:nvPr>
        </p:nvGraphicFramePr>
        <p:xfrm>
          <a:off x="1727201" y="5283200"/>
          <a:ext cx="38925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4" name="Chart" r:id="rId24" imgW="3892525" imgH="914400" progId="MSGraph.Chart.8">
                  <p:embed followColorScheme="full"/>
                </p:oleObj>
              </mc:Choice>
              <mc:Fallback>
                <p:oleObj name="Chart" r:id="rId24" imgW="3892525" imgH="9144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727201" y="5283200"/>
                        <a:ext cx="3892525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Text Placeholder 87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1866899" y="5640388"/>
            <a:ext cx="2063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050" tIns="0" rIns="1905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10</a:t>
            </a:r>
          </a:p>
        </p:txBody>
      </p:sp>
      <p:sp>
        <p:nvSpPr>
          <p:cNvPr id="23" name="Text Placeholder 37"/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122238" y="5640388"/>
            <a:ext cx="15986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EBIT potential</a:t>
            </a:r>
            <a:r>
              <a:rPr lang="en-US" sz="1200" b="1" baseline="30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5                  </a:t>
            </a:r>
            <a:endParaRPr lang="en-SG" sz="1200" b="1" baseline="30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35150" y="1104900"/>
            <a:ext cx="4249018" cy="387790"/>
            <a:chOff x="3167844" y="691918"/>
            <a:chExt cx="1736746" cy="387790"/>
          </a:xfrm>
        </p:grpSpPr>
        <p:cxnSp>
          <p:nvCxnSpPr>
            <p:cNvPr id="26" name="AutoShape 249"/>
            <p:cNvCxnSpPr>
              <a:cxnSpLocks noChangeShapeType="1"/>
              <a:stCxn id="27" idx="4"/>
              <a:endCxn id="27" idx="6"/>
            </p:cNvCxnSpPr>
            <p:nvPr/>
          </p:nvCxnSpPr>
          <p:spPr bwMode="auto">
            <a:xfrm>
              <a:off x="3167844" y="1079708"/>
              <a:ext cx="1736746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AutoShape 250"/>
            <p:cNvSpPr>
              <a:spLocks noChangeArrowheads="1"/>
            </p:cNvSpPr>
            <p:nvPr/>
          </p:nvSpPr>
          <p:spPr bwMode="auto">
            <a:xfrm>
              <a:off x="3167844" y="691918"/>
              <a:ext cx="1736746" cy="38779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0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/>
                  <a:ea typeface="ＭＳ Ｐゴシック"/>
                </a:rPr>
                <a:t>NLP and unstructured analysis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ＭＳ Ｐゴシック"/>
                </a:rPr>
                <a:t>EBIT impact estimation, EUR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Arial"/>
                  <a:ea typeface="ＭＳ Ｐゴシック"/>
                </a:rPr>
                <a:t>mn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Arial"/>
                <a:ea typeface="ＭＳ Ｐゴシック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06362" y="6542808"/>
            <a:ext cx="597780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000" dirty="0"/>
              <a:t>SOURCE: Team Analysis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6192116" y="1289050"/>
            <a:ext cx="2545483" cy="203124"/>
            <a:chOff x="3167844" y="876584"/>
            <a:chExt cx="1736746" cy="203124"/>
          </a:xfrm>
        </p:grpSpPr>
        <p:cxnSp>
          <p:nvCxnSpPr>
            <p:cNvPr id="82" name="AutoShape 249"/>
            <p:cNvCxnSpPr>
              <a:cxnSpLocks noChangeShapeType="1"/>
              <a:stCxn id="83" idx="4"/>
              <a:endCxn id="83" idx="6"/>
            </p:cNvCxnSpPr>
            <p:nvPr/>
          </p:nvCxnSpPr>
          <p:spPr bwMode="auto">
            <a:xfrm>
              <a:off x="3167844" y="1079708"/>
              <a:ext cx="1736746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3" name="AutoShape 250"/>
            <p:cNvSpPr>
              <a:spLocks noChangeArrowheads="1"/>
            </p:cNvSpPr>
            <p:nvPr/>
          </p:nvSpPr>
          <p:spPr bwMode="auto">
            <a:xfrm>
              <a:off x="3167844" y="876584"/>
              <a:ext cx="1736746" cy="203124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0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/>
                  <a:ea typeface="ＭＳ Ｐゴシック"/>
                </a:rPr>
                <a:t>Details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Arial"/>
                <a:ea typeface="ＭＳ Ｐゴシック"/>
              </a:endParaRPr>
            </a:p>
          </p:txBody>
        </p:sp>
      </p:grpSp>
      <p:sp>
        <p:nvSpPr>
          <p:cNvPr id="84" name="Rectangle 4"/>
          <p:cNvSpPr txBox="1">
            <a:spLocks/>
          </p:cNvSpPr>
          <p:nvPr/>
        </p:nvSpPr>
        <p:spPr>
          <a:xfrm>
            <a:off x="6192116" y="1863983"/>
            <a:ext cx="254548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lvl="0" defTabSz="895350">
              <a:buClr>
                <a:schemeClr val="tx2"/>
              </a:buClr>
              <a:defRPr>
                <a:latin typeface="+mn-lt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itchFamily="34" charset="0"/>
              <a:buChar char="▪"/>
              <a:defRPr>
                <a:latin typeface="+mn-lt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itchFamily="34" charset="0"/>
              <a:buChar char="–"/>
              <a:defRPr>
                <a:latin typeface="+mn-lt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itchFamily="34" charset="0"/>
              <a:buChar char="▫"/>
              <a:defRPr>
                <a:latin typeface="+mn-lt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</a:defRPr>
            </a:lvl9pPr>
          </a:lstStyle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002960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  <a:ea typeface="ＭＳ Ｐゴシック"/>
              </a:rPr>
              <a:t>…</a:t>
            </a:r>
          </a:p>
        </p:txBody>
      </p:sp>
      <p:sp>
        <p:nvSpPr>
          <p:cNvPr id="85" name="Rectangle 4"/>
          <p:cNvSpPr txBox="1">
            <a:spLocks/>
          </p:cNvSpPr>
          <p:nvPr/>
        </p:nvSpPr>
        <p:spPr>
          <a:xfrm>
            <a:off x="6192116" y="3413383"/>
            <a:ext cx="254548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lvl="0" defTabSz="895350">
              <a:buClr>
                <a:schemeClr val="tx2"/>
              </a:buClr>
              <a:defRPr>
                <a:latin typeface="+mn-lt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itchFamily="34" charset="0"/>
              <a:buChar char="▪"/>
              <a:defRPr>
                <a:latin typeface="+mn-lt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itchFamily="34" charset="0"/>
              <a:buChar char="–"/>
              <a:defRPr>
                <a:latin typeface="+mn-lt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itchFamily="34" charset="0"/>
              <a:buChar char="▫"/>
              <a:defRPr>
                <a:latin typeface="+mn-lt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</a:defRPr>
            </a:lvl9pPr>
          </a:lstStyle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002960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  <a:ea typeface="ＭＳ Ｐゴシック"/>
              </a:rPr>
              <a:t>…</a:t>
            </a:r>
          </a:p>
        </p:txBody>
      </p:sp>
      <p:sp>
        <p:nvSpPr>
          <p:cNvPr id="86" name="Rectangle 4"/>
          <p:cNvSpPr txBox="1">
            <a:spLocks/>
          </p:cNvSpPr>
          <p:nvPr/>
        </p:nvSpPr>
        <p:spPr>
          <a:xfrm>
            <a:off x="6192116" y="5048766"/>
            <a:ext cx="254548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lvl="0" defTabSz="895350">
              <a:buClr>
                <a:schemeClr val="tx2"/>
              </a:buClr>
              <a:defRPr>
                <a:latin typeface="+mn-lt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itchFamily="34" charset="0"/>
              <a:buChar char="▪"/>
              <a:defRPr>
                <a:latin typeface="+mn-lt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itchFamily="34" charset="0"/>
              <a:buChar char="–"/>
              <a:defRPr>
                <a:latin typeface="+mn-lt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itchFamily="34" charset="0"/>
              <a:buChar char="▫"/>
              <a:defRPr>
                <a:latin typeface="+mn-lt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</a:defRPr>
            </a:lvl9pPr>
          </a:lstStyle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002960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  <a:ea typeface="ＭＳ Ｐゴシック"/>
              </a:rPr>
              <a:t>…</a:t>
            </a:r>
          </a:p>
        </p:txBody>
      </p:sp>
      <p:sp>
        <p:nvSpPr>
          <p:cNvPr id="88" name="Rectangle 4"/>
          <p:cNvSpPr txBox="1">
            <a:spLocks/>
          </p:cNvSpPr>
          <p:nvPr/>
        </p:nvSpPr>
        <p:spPr>
          <a:xfrm>
            <a:off x="6192116" y="5646996"/>
            <a:ext cx="254548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lvl="0" defTabSz="895350">
              <a:buClr>
                <a:schemeClr val="tx2"/>
              </a:buClr>
              <a:defRPr>
                <a:latin typeface="+mn-lt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itchFamily="34" charset="0"/>
              <a:buChar char="▪"/>
              <a:defRPr>
                <a:latin typeface="+mn-lt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itchFamily="34" charset="0"/>
              <a:buChar char="–"/>
              <a:defRPr>
                <a:latin typeface="+mn-lt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itchFamily="34" charset="0"/>
              <a:buChar char="▫"/>
              <a:defRPr>
                <a:latin typeface="+mn-lt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</a:defRPr>
            </a:lvl9pPr>
          </a:lstStyle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002960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  <a:ea typeface="ＭＳ Ｐゴシック"/>
              </a:rPr>
              <a:t>…</a:t>
            </a:r>
          </a:p>
        </p:txBody>
      </p:sp>
      <p:grpSp>
        <p:nvGrpSpPr>
          <p:cNvPr id="32" name="sticker">
            <a:extLst>
              <a:ext uri="{FF2B5EF4-FFF2-40B4-BE49-F238E27FC236}">
                <a16:creationId xmlns:a16="http://schemas.microsoft.com/office/drawing/2014/main" id="{A7B03BA8-5CF9-474D-90F7-BA5996D280FA}"/>
              </a:ext>
            </a:extLst>
          </p:cNvPr>
          <p:cNvGrpSpPr/>
          <p:nvPr/>
        </p:nvGrpSpPr>
        <p:grpSpPr>
          <a:xfrm>
            <a:off x="7785723" y="254000"/>
            <a:ext cx="1104277" cy="210314"/>
            <a:chOff x="7785723" y="254000"/>
            <a:chExt cx="1104277" cy="210314"/>
          </a:xfrm>
        </p:grpSpPr>
        <p:sp>
          <p:nvSpPr>
            <p:cNvPr id="33" name="StickerRectangle">
              <a:extLst>
                <a:ext uri="{FF2B5EF4-FFF2-40B4-BE49-F238E27FC236}">
                  <a16:creationId xmlns:a16="http://schemas.microsoft.com/office/drawing/2014/main" id="{680CDAB8-D83F-4562-B595-21400BB48B06}"/>
                </a:ext>
              </a:extLst>
            </p:cNvPr>
            <p:cNvSpPr/>
            <p:nvPr/>
          </p:nvSpPr>
          <p:spPr>
            <a:xfrm>
              <a:off x="7785723" y="254000"/>
              <a:ext cx="1104277" cy="210314"/>
            </a:xfrm>
            <a:prstGeom prst="leftRightArrow">
              <a:avLst>
                <a:gd name="adj1" fmla="val 10000000"/>
                <a:gd name="adj2" fmla="val 0"/>
              </a:avLst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8100" tIns="0" rIns="0" bIns="25400" rtlCol="0" anchor="t">
              <a:spAutoFit/>
            </a:bodyPr>
            <a:lstStyle/>
            <a:p>
              <a:pPr algn="r"/>
              <a:r>
                <a:rPr lang="de-DE" sz="1200" dirty="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ILLUSTRATIVE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8E8C1FC-E0BB-47E3-B864-7916592AD284}"/>
                </a:ext>
              </a:extLst>
            </p:cNvPr>
            <p:cNvCxnSpPr>
              <a:stCxn id="33" idx="6"/>
              <a:endCxn id="33" idx="4"/>
            </p:cNvCxnSpPr>
            <p:nvPr/>
          </p:nvCxnSpPr>
          <p:spPr>
            <a:xfrm flipH="1">
              <a:off x="7785723" y="464314"/>
              <a:ext cx="1104277" cy="0"/>
            </a:xfrm>
            <a:prstGeom prst="straightConnector1">
              <a:avLst/>
            </a:prstGeom>
            <a:ln w="190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D67152E-46CA-4D01-8492-A1B35C507EF7}"/>
                </a:ext>
              </a:extLst>
            </p:cNvPr>
            <p:cNvCxnSpPr>
              <a:stCxn id="33" idx="2"/>
              <a:endCxn id="33" idx="4"/>
            </p:cNvCxnSpPr>
            <p:nvPr/>
          </p:nvCxnSpPr>
          <p:spPr>
            <a:xfrm>
              <a:off x="7785723" y="254000"/>
              <a:ext cx="0" cy="210314"/>
            </a:xfrm>
            <a:prstGeom prst="straightConnector1">
              <a:avLst/>
            </a:prstGeom>
            <a:ln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088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2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7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27" name="Object 2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de-DE" sz="160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E84B28-025A-4C8F-82AF-FF5E683C51C2}"/>
              </a:ext>
            </a:extLst>
          </p:cNvPr>
          <p:cNvSpPr/>
          <p:nvPr/>
        </p:nvSpPr>
        <p:spPr>
          <a:xfrm>
            <a:off x="2303748" y="3838177"/>
            <a:ext cx="5256584" cy="7209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2. Slide Title"/>
          <p:cNvSpPr txBox="1">
            <a:spLocks/>
          </p:cNvSpPr>
          <p:nvPr/>
        </p:nvSpPr>
        <p:spPr bwMode="auto">
          <a:xfrm>
            <a:off x="119063" y="230188"/>
            <a:ext cx="86185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9535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19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R="0" lvl="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grpSp>
        <p:nvGrpSpPr>
          <p:cNvPr id="8" name="sticker">
            <a:extLst>
              <a:ext uri="{FF2B5EF4-FFF2-40B4-BE49-F238E27FC236}">
                <a16:creationId xmlns:a16="http://schemas.microsoft.com/office/drawing/2014/main" id="{A5288485-CFE9-42CA-B6FF-A048B74E0BD9}"/>
              </a:ext>
            </a:extLst>
          </p:cNvPr>
          <p:cNvGrpSpPr/>
          <p:nvPr/>
        </p:nvGrpSpPr>
        <p:grpSpPr>
          <a:xfrm>
            <a:off x="7785723" y="254000"/>
            <a:ext cx="1104277" cy="210314"/>
            <a:chOff x="7785723" y="254000"/>
            <a:chExt cx="1104277" cy="210314"/>
          </a:xfrm>
        </p:grpSpPr>
        <p:sp>
          <p:nvSpPr>
            <p:cNvPr id="2" name="StickerRectangle">
              <a:extLst>
                <a:ext uri="{FF2B5EF4-FFF2-40B4-BE49-F238E27FC236}">
                  <a16:creationId xmlns:a16="http://schemas.microsoft.com/office/drawing/2014/main" id="{6EFDD7A7-EC37-4EC5-98FA-8E9AEF6EE1CE}"/>
                </a:ext>
              </a:extLst>
            </p:cNvPr>
            <p:cNvSpPr/>
            <p:nvPr/>
          </p:nvSpPr>
          <p:spPr>
            <a:xfrm>
              <a:off x="7785723" y="254000"/>
              <a:ext cx="1104277" cy="210314"/>
            </a:xfrm>
            <a:prstGeom prst="leftRightArrow">
              <a:avLst>
                <a:gd name="adj1" fmla="val 10000000"/>
                <a:gd name="adj2" fmla="val 0"/>
              </a:avLst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8100" tIns="0" rIns="0" bIns="25400" rtlCol="0" anchor="t">
              <a:spAutoFit/>
            </a:bodyPr>
            <a:lstStyle/>
            <a:p>
              <a:pPr algn="r"/>
              <a:r>
                <a:rPr lang="de-DE" sz="1200" dirty="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ILLUSTRATIVE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DFC79FD1-A746-4614-A18C-418A7EB6E7F0}"/>
                </a:ext>
              </a:extLst>
            </p:cNvPr>
            <p:cNvCxnSpPr>
              <a:stCxn id="2" idx="6"/>
              <a:endCxn id="2" idx="4"/>
            </p:cNvCxnSpPr>
            <p:nvPr/>
          </p:nvCxnSpPr>
          <p:spPr>
            <a:xfrm flipH="1">
              <a:off x="7785723" y="464314"/>
              <a:ext cx="1104277" cy="0"/>
            </a:xfrm>
            <a:prstGeom prst="straightConnector1">
              <a:avLst/>
            </a:prstGeom>
            <a:ln w="190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3046C0B-37FF-4CDF-A368-90AF8687F528}"/>
                </a:ext>
              </a:extLst>
            </p:cNvPr>
            <p:cNvCxnSpPr>
              <a:stCxn id="2" idx="2"/>
              <a:endCxn id="2" idx="4"/>
            </p:cNvCxnSpPr>
            <p:nvPr/>
          </p:nvCxnSpPr>
          <p:spPr>
            <a:xfrm>
              <a:off x="7785723" y="254000"/>
              <a:ext cx="0" cy="210314"/>
            </a:xfrm>
            <a:prstGeom prst="straightConnector1">
              <a:avLst/>
            </a:prstGeom>
            <a:ln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F6CAFC-C8D7-4130-92DF-B39A25C053C0}"/>
              </a:ext>
            </a:extLst>
          </p:cNvPr>
          <p:cNvGrpSpPr/>
          <p:nvPr/>
        </p:nvGrpSpPr>
        <p:grpSpPr>
          <a:xfrm>
            <a:off x="2627784" y="2470448"/>
            <a:ext cx="2718547" cy="1917104"/>
            <a:chOff x="2627784" y="2024844"/>
            <a:chExt cx="2718547" cy="191710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DD06C29-8193-4A38-B981-F1616AAA6DFE}"/>
                </a:ext>
              </a:extLst>
            </p:cNvPr>
            <p:cNvGrpSpPr/>
            <p:nvPr/>
          </p:nvGrpSpPr>
          <p:grpSpPr>
            <a:xfrm>
              <a:off x="2627784" y="2024844"/>
              <a:ext cx="2718547" cy="377825"/>
              <a:chOff x="2627784" y="2024844"/>
              <a:chExt cx="2718547" cy="377825"/>
            </a:xfrm>
          </p:grpSpPr>
          <p:sp>
            <p:nvSpPr>
              <p:cNvPr id="10" name="Marvin Title Tracker Circle">
                <a:extLst>
                  <a:ext uri="{FF2B5EF4-FFF2-40B4-BE49-F238E27FC236}">
                    <a16:creationId xmlns:a16="http://schemas.microsoft.com/office/drawing/2014/main" id="{BE6E377C-F134-40A3-B0E1-46DBBB766646}"/>
                  </a:ext>
                </a:extLst>
              </p:cNvPr>
              <p:cNvSpPr/>
              <p:nvPr/>
            </p:nvSpPr>
            <p:spPr>
              <a:xfrm>
                <a:off x="2627784" y="2024844"/>
                <a:ext cx="377825" cy="377825"/>
              </a:xfrm>
              <a:prstGeom prst="ellipse">
                <a:avLst/>
              </a:prstGeom>
              <a:solidFill>
                <a:schemeClr val="tx2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wrap="none" rtlCol="0" anchor="ctr" anchorCtr="1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9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467279-63E3-4F66-B28A-AF724460FF3C}"/>
                  </a:ext>
                </a:extLst>
              </p:cNvPr>
              <p:cNvSpPr txBox="1"/>
              <p:nvPr/>
            </p:nvSpPr>
            <p:spPr>
              <a:xfrm>
                <a:off x="3510331" y="2098340"/>
                <a:ext cx="1836000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R="0" lvl="0" indent="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1pPr>
                <a:lvl2pPr marL="742950" marR="0" lvl="1" indent="-28575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–"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2pPr>
                <a:lvl3pPr marL="1143000" marR="0" lvl="2" indent="-22860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»"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3pPr>
                <a:lvl4pPr marL="1600200" lvl="3" indent="-228600">
                  <a:spcBef>
                    <a:spcPct val="20000"/>
                  </a:spcBef>
                  <a:buFont typeface="Arial" pitchFamily="34" charset="0"/>
                  <a:buChar char="–"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lang="de-DE" sz="2000" dirty="0" smtClean="0"/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:r>
                  <a:rPr lang="en-US" sz="15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E811D5F-9A51-434C-953B-692415D987FE}"/>
                </a:ext>
              </a:extLst>
            </p:cNvPr>
            <p:cNvGrpSpPr/>
            <p:nvPr/>
          </p:nvGrpSpPr>
          <p:grpSpPr>
            <a:xfrm>
              <a:off x="2627784" y="2794483"/>
              <a:ext cx="2718547" cy="377825"/>
              <a:chOff x="2627784" y="2888940"/>
              <a:chExt cx="2718547" cy="377825"/>
            </a:xfrm>
          </p:grpSpPr>
          <p:sp>
            <p:nvSpPr>
              <p:cNvPr id="11" name="Marvin Title Tracker Circle">
                <a:extLst>
                  <a:ext uri="{FF2B5EF4-FFF2-40B4-BE49-F238E27FC236}">
                    <a16:creationId xmlns:a16="http://schemas.microsoft.com/office/drawing/2014/main" id="{F542E572-87DC-4ADE-8A03-4909E28A88A5}"/>
                  </a:ext>
                </a:extLst>
              </p:cNvPr>
              <p:cNvSpPr/>
              <p:nvPr/>
            </p:nvSpPr>
            <p:spPr>
              <a:xfrm>
                <a:off x="2627784" y="2888940"/>
                <a:ext cx="377826" cy="377825"/>
              </a:xfrm>
              <a:prstGeom prst="ellipse">
                <a:avLst/>
              </a:prstGeom>
              <a:solidFill>
                <a:schemeClr val="tx2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wrap="none" rtlCol="0" anchor="ctr" anchorCtr="1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9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BFE252-47D1-4A02-9B98-87771C64F486}"/>
                  </a:ext>
                </a:extLst>
              </p:cNvPr>
              <p:cNvSpPr txBox="1"/>
              <p:nvPr/>
            </p:nvSpPr>
            <p:spPr>
              <a:xfrm>
                <a:off x="3510331" y="2962436"/>
                <a:ext cx="1836000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R="0" lvl="0" indent="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1pPr>
                <a:lvl2pPr marL="742950" marR="0" lvl="1" indent="-28575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–"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2pPr>
                <a:lvl3pPr marL="1143000" marR="0" lvl="2" indent="-22860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»"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3pPr>
                <a:lvl4pPr marL="1600200" lvl="3" indent="-228600">
                  <a:spcBef>
                    <a:spcPct val="20000"/>
                  </a:spcBef>
                  <a:buFont typeface="Arial" pitchFamily="34" charset="0"/>
                  <a:buChar char="–"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lang="de-DE" sz="2000" dirty="0" smtClean="0"/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:r>
                  <a:rPr lang="en-US" sz="15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A7FE3B0-3145-4C95-9072-A5FB0586DFEA}"/>
                </a:ext>
              </a:extLst>
            </p:cNvPr>
            <p:cNvGrpSpPr/>
            <p:nvPr/>
          </p:nvGrpSpPr>
          <p:grpSpPr>
            <a:xfrm>
              <a:off x="2627784" y="3564123"/>
              <a:ext cx="2718547" cy="377825"/>
              <a:chOff x="2627784" y="3564123"/>
              <a:chExt cx="2718547" cy="377825"/>
            </a:xfrm>
          </p:grpSpPr>
          <p:sp>
            <p:nvSpPr>
              <p:cNvPr id="12" name="Marvin Title Tracker Circle">
                <a:extLst>
                  <a:ext uri="{FF2B5EF4-FFF2-40B4-BE49-F238E27FC236}">
                    <a16:creationId xmlns:a16="http://schemas.microsoft.com/office/drawing/2014/main" id="{AF4C3E39-95B3-456F-87C1-348736ED5F1A}"/>
                  </a:ext>
                </a:extLst>
              </p:cNvPr>
              <p:cNvSpPr/>
              <p:nvPr/>
            </p:nvSpPr>
            <p:spPr>
              <a:xfrm>
                <a:off x="2627784" y="3564123"/>
                <a:ext cx="377826" cy="377825"/>
              </a:xfrm>
              <a:prstGeom prst="ellipse">
                <a:avLst/>
              </a:prstGeom>
              <a:solidFill>
                <a:schemeClr val="tx2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wrap="none" rtlCol="0" anchor="ctr" anchorCtr="1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9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17027F-B04D-4997-B111-8782C09104E2}"/>
                  </a:ext>
                </a:extLst>
              </p:cNvPr>
              <p:cNvSpPr txBox="1"/>
              <p:nvPr/>
            </p:nvSpPr>
            <p:spPr>
              <a:xfrm>
                <a:off x="3510331" y="3637619"/>
                <a:ext cx="1836000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R="0" lvl="0" indent="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1pPr>
                <a:lvl2pPr marL="742950" marR="0" lvl="1" indent="-28575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–"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2pPr>
                <a:lvl3pPr marL="1143000" marR="0" lvl="2" indent="-22860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»"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3pPr>
                <a:lvl4pPr marL="1600200" lvl="3" indent="-228600">
                  <a:spcBef>
                    <a:spcPct val="20000"/>
                  </a:spcBef>
                  <a:buFont typeface="Arial" pitchFamily="34" charset="0"/>
                  <a:buChar char="–"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lang="de-DE" sz="2000" dirty="0" smtClean="0"/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:r>
                  <a:rPr lang="en-US" sz="15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9251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2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479911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8" name="think-cell Slide" r:id="rId75" imgW="524" imgH="526" progId="TCLayout.ActiveDocument.1">
                  <p:embed/>
                </p:oleObj>
              </mc:Choice>
              <mc:Fallback>
                <p:oleObj name="think-cell Slide" r:id="rId75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" name="2. Slide Title"/>
          <p:cNvSpPr txBox="1">
            <a:spLocks/>
          </p:cNvSpPr>
          <p:nvPr/>
        </p:nvSpPr>
        <p:spPr bwMode="auto">
          <a:xfrm>
            <a:off x="119064" y="230188"/>
            <a:ext cx="7154862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9535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19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444500" marR="0" lvl="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  <a:defRPr/>
            </a:pPr>
            <a:r>
              <a:rPr kumimoji="0" lang="en-US" sz="22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Fuel growth in North America – the measure is projected to be implemented in June 2017</a:t>
            </a:r>
          </a:p>
        </p:txBody>
      </p:sp>
      <p:sp>
        <p:nvSpPr>
          <p:cNvPr id="72" name="Marvin Title Tracker Circle"/>
          <p:cNvSpPr/>
          <p:nvPr/>
        </p:nvSpPr>
        <p:spPr>
          <a:xfrm>
            <a:off x="106362" y="230187"/>
            <a:ext cx="377825" cy="377825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</a:ln>
          <a:effectLst/>
        </p:spPr>
        <p:txBody>
          <a:bodyPr wrap="none" rtlCol="0" anchor="ctr" anchorCtr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900" b="1" kern="0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endParaRPr kumimoji="0" lang="de-DE" sz="1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7" name="Text Placeholder 3"/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2909888" y="946150"/>
            <a:ext cx="3890963" cy="2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1750" rIns="0" bIns="3175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DFB3863A-2697-478C-A945-303E26C20197}" type="datetime'20''1''6'''''''''''''''''''''''''''''''''">
              <a:rPr lang="en-US" sz="1200" b="1">
                <a:latin typeface="+mn-lt"/>
                <a:sym typeface="+mn-lt"/>
              </a:rPr>
              <a:pPr/>
              <a:t>2016</a:t>
            </a:fld>
            <a:endParaRPr lang="de-DE" sz="1200" b="1" dirty="0">
              <a:latin typeface="+mn-lt"/>
              <a:sym typeface="+mn-lt"/>
            </a:endParaRPr>
          </a:p>
        </p:txBody>
      </p:sp>
      <p:sp>
        <p:nvSpPr>
          <p:cNvPr id="248" name="Text Placeholder 3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6800850" y="946150"/>
            <a:ext cx="1924050" cy="2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1750" rIns="0" bIns="3175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02D92C66-4911-4D32-AD63-786EA4B33FE3}" type="datetime'''2''''''''0''''''''''''''''''1''''''''7'''''''''">
              <a:rPr lang="en-US" sz="1200" b="1">
                <a:latin typeface="+mn-lt"/>
                <a:sym typeface="+mn-lt"/>
              </a:rPr>
              <a:pPr/>
              <a:t>2017</a:t>
            </a:fld>
            <a:endParaRPr lang="de-DE" sz="1200" b="1" dirty="0">
              <a:latin typeface="+mn-lt"/>
              <a:sym typeface="+mn-lt"/>
            </a:endParaRPr>
          </a:p>
        </p:txBody>
      </p:sp>
      <p:sp>
        <p:nvSpPr>
          <p:cNvPr id="225" name="Text Placeholder 3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2909888" y="1192213"/>
            <a:ext cx="330200" cy="2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1750" rIns="0" bIns="3175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F3D388AE-9E65-4C27-B081-234F7D47EBC7}" type="datetime'''''''''''''''''''''''''1'">
              <a:rPr lang="en-US" sz="1200" b="1">
                <a:latin typeface="Calibri" panose="020F0502020204030204" pitchFamily="34" charset="0"/>
                <a:sym typeface="Calibri" panose="020F0502020204030204" pitchFamily="34" charset="0"/>
              </a:rPr>
              <a:pPr/>
              <a:t>1</a:t>
            </a:fld>
            <a:endParaRPr lang="de-DE" sz="1200" b="1" dirty="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31" name="Text Placeholder 3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3240088" y="1192213"/>
            <a:ext cx="307975" cy="2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1750" rIns="0" bIns="3175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B148AB6D-1817-4A47-9F35-D5D6BCEA02AA}" type="datetime'''2'''''''''''''''''''''''''''''''''''">
              <a:rPr lang="en-US" sz="1200" b="1">
                <a:latin typeface="+mn-lt"/>
                <a:sym typeface="+mn-lt"/>
              </a:rPr>
              <a:pPr/>
              <a:t>2</a:t>
            </a:fld>
            <a:endParaRPr lang="de-DE" sz="1200" b="1" dirty="0">
              <a:latin typeface="+mn-lt"/>
              <a:sym typeface="+mn-lt"/>
            </a:endParaRPr>
          </a:p>
        </p:txBody>
      </p:sp>
      <p:sp>
        <p:nvSpPr>
          <p:cNvPr id="232" name="Text Placeholder 3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3548063" y="1192213"/>
            <a:ext cx="328613" cy="2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1750" rIns="0" bIns="3175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0A843A2E-628C-4BC8-8D22-4B3ACC157B7B}" type="datetime'''''''''''''''''3'''''''''''''">
              <a:rPr lang="en-US" sz="1200" b="1">
                <a:latin typeface="+mn-lt"/>
                <a:sym typeface="+mn-lt"/>
              </a:rPr>
              <a:pPr/>
              <a:t>3</a:t>
            </a:fld>
            <a:endParaRPr lang="de-DE" sz="1200" b="1" dirty="0">
              <a:latin typeface="+mn-lt"/>
              <a:sym typeface="+mn-lt"/>
            </a:endParaRPr>
          </a:p>
        </p:txBody>
      </p:sp>
      <p:sp>
        <p:nvSpPr>
          <p:cNvPr id="233" name="Text Placeholder 3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3876675" y="1192213"/>
            <a:ext cx="319088" cy="2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1750" rIns="0" bIns="3175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582F314C-37D5-42CC-B038-A151E23F9AF5}" type="datetime'''''''''''''4'''''''''''''''''''''">
              <a:rPr lang="en-US" sz="1200" b="1">
                <a:latin typeface="+mn-lt"/>
                <a:sym typeface="+mn-lt"/>
              </a:rPr>
              <a:pPr/>
              <a:t>4</a:t>
            </a:fld>
            <a:endParaRPr lang="de-DE" sz="1200" b="1" dirty="0">
              <a:latin typeface="+mn-lt"/>
              <a:sym typeface="+mn-lt"/>
            </a:endParaRPr>
          </a:p>
        </p:txBody>
      </p:sp>
      <p:sp>
        <p:nvSpPr>
          <p:cNvPr id="234" name="Text Placeholder 3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4195763" y="1192213"/>
            <a:ext cx="330200" cy="2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1750" rIns="0" bIns="3175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90452A5C-5321-4695-AA62-FD030D7B9BFB}" type="datetime'5'''''''''''''">
              <a:rPr lang="en-US" sz="1200" b="1">
                <a:latin typeface="+mn-lt"/>
                <a:sym typeface="+mn-lt"/>
              </a:rPr>
              <a:pPr/>
              <a:t>5</a:t>
            </a:fld>
            <a:endParaRPr lang="de-DE" sz="1200" b="1" dirty="0">
              <a:latin typeface="+mn-lt"/>
              <a:sym typeface="+mn-lt"/>
            </a:endParaRPr>
          </a:p>
        </p:txBody>
      </p:sp>
      <p:sp>
        <p:nvSpPr>
          <p:cNvPr id="235" name="Text Placeholder 3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4525963" y="1192213"/>
            <a:ext cx="319088" cy="2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1750" rIns="0" bIns="3175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B17EB005-4BC1-4AC2-AA6A-2D1A77D81D8E}" type="datetime'''''6'''''''''''''''''">
              <a:rPr lang="en-US" sz="1200" b="1">
                <a:latin typeface="+mn-lt"/>
                <a:sym typeface="+mn-lt"/>
              </a:rPr>
              <a:pPr/>
              <a:t>6</a:t>
            </a:fld>
            <a:endParaRPr lang="de-DE" sz="1200" b="1" dirty="0">
              <a:latin typeface="+mn-lt"/>
              <a:sym typeface="+mn-lt"/>
            </a:endParaRPr>
          </a:p>
        </p:txBody>
      </p:sp>
      <p:sp>
        <p:nvSpPr>
          <p:cNvPr id="236" name="Text Placeholder 3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4845050" y="1192213"/>
            <a:ext cx="328613" cy="2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1750" rIns="0" bIns="3175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B3495796-8B61-47FB-9584-4B5AD8D27C88}" type="datetime'''''''''''''''''''''''''''7'''''''''''''''''''''''''''''">
              <a:rPr lang="en-US" sz="1200" b="1">
                <a:latin typeface="+mn-lt"/>
                <a:sym typeface="+mn-lt"/>
              </a:rPr>
              <a:pPr/>
              <a:t>7</a:t>
            </a:fld>
            <a:endParaRPr lang="de-DE" sz="1200" b="1" dirty="0">
              <a:latin typeface="+mn-lt"/>
              <a:sym typeface="+mn-lt"/>
            </a:endParaRPr>
          </a:p>
        </p:txBody>
      </p:sp>
      <p:sp>
        <p:nvSpPr>
          <p:cNvPr id="237" name="Text Placeholder 3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5173663" y="1192213"/>
            <a:ext cx="330200" cy="2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1750" rIns="0" bIns="3175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8128DE71-91AE-43CC-840D-3410EAE2E9D1}" type="datetime'''''''''''''''''''''''''''''''''8'''''''''''''">
              <a:rPr lang="en-US" sz="1200" b="1">
                <a:latin typeface="+mn-lt"/>
                <a:sym typeface="+mn-lt"/>
              </a:rPr>
              <a:pPr/>
              <a:t>8</a:t>
            </a:fld>
            <a:endParaRPr lang="de-DE" sz="1200" b="1" dirty="0">
              <a:latin typeface="+mn-lt"/>
              <a:sym typeface="+mn-lt"/>
            </a:endParaRPr>
          </a:p>
        </p:txBody>
      </p:sp>
      <p:sp>
        <p:nvSpPr>
          <p:cNvPr id="238" name="Text Placeholder 3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5503863" y="1192213"/>
            <a:ext cx="319088" cy="2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1750" rIns="0" bIns="3175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F84B5FD5-9C70-40E7-81FB-BA30436BC793}" type="datetime'''''9'''''''''''''''''''''''''''''''''''''''''''''''''">
              <a:rPr lang="en-US" sz="1200" b="1">
                <a:latin typeface="+mn-lt"/>
                <a:sym typeface="+mn-lt"/>
              </a:rPr>
              <a:pPr/>
              <a:t>9</a:t>
            </a:fld>
            <a:endParaRPr lang="de-DE" sz="1200" b="1" dirty="0">
              <a:latin typeface="+mn-lt"/>
              <a:sym typeface="+mn-lt"/>
            </a:endParaRPr>
          </a:p>
        </p:txBody>
      </p:sp>
      <p:sp>
        <p:nvSpPr>
          <p:cNvPr id="239" name="Text Placeholder 3"/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5822950" y="1192213"/>
            <a:ext cx="328613" cy="2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1750" rIns="0" bIns="3175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FAD35620-7D8C-4C69-8781-8ABDA225D79A}" type="datetime'''''''''''''''''''''''''''''''''''10'''">
              <a:rPr lang="en-US" sz="1200" b="1">
                <a:latin typeface="+mn-lt"/>
                <a:sym typeface="+mn-lt"/>
              </a:rPr>
              <a:pPr/>
              <a:t>10</a:t>
            </a:fld>
            <a:endParaRPr lang="de-DE" sz="1200" b="1" dirty="0">
              <a:latin typeface="+mn-lt"/>
              <a:sym typeface="+mn-lt"/>
            </a:endParaRPr>
          </a:p>
        </p:txBody>
      </p:sp>
      <p:sp>
        <p:nvSpPr>
          <p:cNvPr id="240" name="Text Placeholder 3"/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6151563" y="1192213"/>
            <a:ext cx="319088" cy="2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1750" rIns="0" bIns="3175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74C8E3B0-5A42-4388-B6AD-15AB54C93A5F}" type="datetime'''''''''''''''''''''11'''''''''''''''''''''''''''''''''''''''">
              <a:rPr lang="en-US" sz="1200" b="1">
                <a:latin typeface="+mn-lt"/>
                <a:sym typeface="+mn-lt"/>
              </a:rPr>
              <a:pPr/>
              <a:t>11</a:t>
            </a:fld>
            <a:endParaRPr lang="de-DE" sz="1200" b="1" dirty="0">
              <a:latin typeface="+mn-lt"/>
              <a:sym typeface="+mn-lt"/>
            </a:endParaRPr>
          </a:p>
        </p:txBody>
      </p:sp>
      <p:sp>
        <p:nvSpPr>
          <p:cNvPr id="241" name="Text Placeholder 3"/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6470650" y="1192213"/>
            <a:ext cx="330200" cy="2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1750" rIns="0" bIns="3175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1CC4C4C3-185D-4ABE-998B-C64699070998}" type="datetime'''''''1''''2'''''''''''''''">
              <a:rPr lang="en-US" sz="1200" b="1">
                <a:latin typeface="+mn-lt"/>
                <a:sym typeface="+mn-lt"/>
              </a:rPr>
              <a:pPr/>
              <a:t>12</a:t>
            </a:fld>
            <a:endParaRPr lang="de-DE" sz="1200" b="1" dirty="0">
              <a:latin typeface="+mn-lt"/>
              <a:sym typeface="+mn-lt"/>
            </a:endParaRPr>
          </a:p>
        </p:txBody>
      </p:sp>
      <p:sp>
        <p:nvSpPr>
          <p:cNvPr id="242" name="Text Placeholder 3"/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6800850" y="1192213"/>
            <a:ext cx="330200" cy="2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1750" rIns="0" bIns="3175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37A484E6-1720-45D1-A53A-6BB8C6A91C69}" type="datetime'''''''1'''''''''''''''''''''''''''''''''''''''''''">
              <a:rPr lang="en-US" sz="1200" b="1">
                <a:latin typeface="+mn-lt"/>
                <a:sym typeface="+mn-lt"/>
              </a:rPr>
              <a:pPr/>
              <a:t>1</a:t>
            </a:fld>
            <a:endParaRPr lang="de-DE" sz="1200" b="1" dirty="0">
              <a:latin typeface="+mn-lt"/>
              <a:sym typeface="+mn-lt"/>
            </a:endParaRPr>
          </a:p>
        </p:txBody>
      </p:sp>
      <p:sp>
        <p:nvSpPr>
          <p:cNvPr id="243" name="Text Placeholder 3"/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7131050" y="1192213"/>
            <a:ext cx="296863" cy="2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1750" rIns="0" bIns="3175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7F161DCC-476E-46BD-A03C-AF43BA8B7D0B}" type="datetime'2'''''">
              <a:rPr lang="en-US" sz="1200" b="1">
                <a:latin typeface="+mn-lt"/>
                <a:sym typeface="+mn-lt"/>
              </a:rPr>
              <a:pPr/>
              <a:t>2</a:t>
            </a:fld>
            <a:endParaRPr lang="de-DE" sz="1200" b="1" dirty="0">
              <a:latin typeface="+mn-lt"/>
              <a:sym typeface="+mn-lt"/>
            </a:endParaRPr>
          </a:p>
        </p:txBody>
      </p:sp>
      <p:sp>
        <p:nvSpPr>
          <p:cNvPr id="244" name="Text Placeholder 3"/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7427913" y="1192213"/>
            <a:ext cx="330200" cy="2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1750" rIns="0" bIns="3175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DA2B8CC7-3CB2-4264-97C0-D6B01E771197}" type="datetime'''''''''''''''''''''''''''''''3'''''''''''''''">
              <a:rPr lang="en-US" sz="1200" b="1">
                <a:latin typeface="+mn-lt"/>
                <a:sym typeface="+mn-lt"/>
              </a:rPr>
              <a:pPr/>
              <a:t>3</a:t>
            </a:fld>
            <a:endParaRPr lang="de-DE" sz="1200" b="1" dirty="0">
              <a:latin typeface="+mn-lt"/>
              <a:sym typeface="+mn-lt"/>
            </a:endParaRPr>
          </a:p>
        </p:txBody>
      </p:sp>
      <p:sp>
        <p:nvSpPr>
          <p:cNvPr id="245" name="Text Placeholder 3"/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7758113" y="1192213"/>
            <a:ext cx="319088" cy="2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1750" rIns="0" bIns="3175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7500213A-EC6D-4BD9-9491-51ACFA5D7917}" type="datetime'''''4'''''''''''''''">
              <a:rPr lang="en-US" sz="1200" b="1">
                <a:latin typeface="+mn-lt"/>
                <a:sym typeface="+mn-lt"/>
              </a:rPr>
              <a:pPr/>
              <a:t>4</a:t>
            </a:fld>
            <a:endParaRPr lang="de-DE" sz="1200" b="1" dirty="0">
              <a:latin typeface="+mn-lt"/>
              <a:sym typeface="+mn-lt"/>
            </a:endParaRPr>
          </a:p>
        </p:txBody>
      </p:sp>
      <p:sp>
        <p:nvSpPr>
          <p:cNvPr id="246" name="Text Placeholder 3"/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8077200" y="1192213"/>
            <a:ext cx="328613" cy="2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1750" rIns="0" bIns="3175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F9E356C9-55D5-4AFC-A43D-5EC66FF5CD09}" type="datetime'''''''''''''5'''''''''''''''''''''''''''">
              <a:rPr lang="en-US" sz="1200" b="1">
                <a:latin typeface="+mn-lt"/>
                <a:sym typeface="+mn-lt"/>
              </a:rPr>
              <a:pPr/>
              <a:t>5</a:t>
            </a:fld>
            <a:endParaRPr lang="de-DE" sz="1200" b="1" dirty="0">
              <a:latin typeface="+mn-lt"/>
              <a:sym typeface="+mn-lt"/>
            </a:endParaRPr>
          </a:p>
        </p:txBody>
      </p:sp>
      <p:sp>
        <p:nvSpPr>
          <p:cNvPr id="247" name="Text Placeholder 3"/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8405813" y="1192213"/>
            <a:ext cx="319088" cy="2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1750" rIns="0" bIns="3175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F05FE05C-2E26-4307-8E93-8C124A0A36F2}" type="datetime'6'''''''''''''''''''''''''">
              <a:rPr lang="en-US" sz="1200" b="1">
                <a:latin typeface="Calibri" panose="020F0502020204030204" pitchFamily="34" charset="0"/>
                <a:sym typeface="Calibri" panose="020F0502020204030204" pitchFamily="34" charset="0"/>
              </a:rPr>
              <a:pPr/>
              <a:t>6</a:t>
            </a:fld>
            <a:endParaRPr lang="de-DE" sz="1200" b="1" dirty="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36" name="Straight Connector 35"/>
          <p:cNvCxnSpPr/>
          <p:nvPr>
            <p:custDataLst>
              <p:tags r:id="rId24"/>
            </p:custDataLst>
          </p:nvPr>
        </p:nvCxnSpPr>
        <p:spPr bwMode="auto">
          <a:xfrm>
            <a:off x="6800850" y="1192213"/>
            <a:ext cx="192405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>
            <p:custDataLst>
              <p:tags r:id="rId25"/>
            </p:custDataLst>
          </p:nvPr>
        </p:nvCxnSpPr>
        <p:spPr bwMode="auto">
          <a:xfrm>
            <a:off x="2909888" y="1192213"/>
            <a:ext cx="383540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>
            <p:custDataLst>
              <p:tags r:id="rId26"/>
            </p:custDataLst>
          </p:nvPr>
        </p:nvCxnSpPr>
        <p:spPr bwMode="auto">
          <a:xfrm>
            <a:off x="7131050" y="1438275"/>
            <a:ext cx="0" cy="485775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>
            <p:custDataLst>
              <p:tags r:id="rId27"/>
            </p:custDataLst>
          </p:nvPr>
        </p:nvCxnSpPr>
        <p:spPr bwMode="auto">
          <a:xfrm>
            <a:off x="4195763" y="1438275"/>
            <a:ext cx="0" cy="485775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>
            <p:custDataLst>
              <p:tags r:id="rId28"/>
            </p:custDataLst>
          </p:nvPr>
        </p:nvCxnSpPr>
        <p:spPr bwMode="auto">
          <a:xfrm>
            <a:off x="3876675" y="1438275"/>
            <a:ext cx="0" cy="485775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>
            <p:custDataLst>
              <p:tags r:id="rId29"/>
            </p:custDataLst>
          </p:nvPr>
        </p:nvCxnSpPr>
        <p:spPr bwMode="auto">
          <a:xfrm>
            <a:off x="6470650" y="1438275"/>
            <a:ext cx="0" cy="485775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>
            <p:custDataLst>
              <p:tags r:id="rId30"/>
            </p:custDataLst>
          </p:nvPr>
        </p:nvCxnSpPr>
        <p:spPr bwMode="auto">
          <a:xfrm>
            <a:off x="5173663" y="1438275"/>
            <a:ext cx="0" cy="485775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>
            <p:custDataLst>
              <p:tags r:id="rId31"/>
            </p:custDataLst>
          </p:nvPr>
        </p:nvCxnSpPr>
        <p:spPr bwMode="auto">
          <a:xfrm>
            <a:off x="6151563" y="1438275"/>
            <a:ext cx="0" cy="485775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>
            <p:custDataLst>
              <p:tags r:id="rId32"/>
            </p:custDataLst>
          </p:nvPr>
        </p:nvCxnSpPr>
        <p:spPr bwMode="auto">
          <a:xfrm>
            <a:off x="5503863" y="1438275"/>
            <a:ext cx="0" cy="485775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>
            <p:custDataLst>
              <p:tags r:id="rId33"/>
            </p:custDataLst>
          </p:nvPr>
        </p:nvCxnSpPr>
        <p:spPr bwMode="auto">
          <a:xfrm>
            <a:off x="4845050" y="1438275"/>
            <a:ext cx="0" cy="485775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>
            <p:custDataLst>
              <p:tags r:id="rId34"/>
            </p:custDataLst>
          </p:nvPr>
        </p:nvCxnSpPr>
        <p:spPr bwMode="auto">
          <a:xfrm>
            <a:off x="8077200" y="1438275"/>
            <a:ext cx="0" cy="485775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>
            <p:custDataLst>
              <p:tags r:id="rId35"/>
            </p:custDataLst>
          </p:nvPr>
        </p:nvCxnSpPr>
        <p:spPr bwMode="auto">
          <a:xfrm>
            <a:off x="7758113" y="1438275"/>
            <a:ext cx="0" cy="485775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>
            <p:custDataLst>
              <p:tags r:id="rId36"/>
            </p:custDataLst>
          </p:nvPr>
        </p:nvCxnSpPr>
        <p:spPr bwMode="auto">
          <a:xfrm>
            <a:off x="4525963" y="1438275"/>
            <a:ext cx="0" cy="485775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>
            <p:custDataLst>
              <p:tags r:id="rId37"/>
            </p:custDataLst>
          </p:nvPr>
        </p:nvCxnSpPr>
        <p:spPr bwMode="auto">
          <a:xfrm>
            <a:off x="6800850" y="1438275"/>
            <a:ext cx="0" cy="485775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>
            <p:custDataLst>
              <p:tags r:id="rId38"/>
            </p:custDataLst>
          </p:nvPr>
        </p:nvCxnSpPr>
        <p:spPr bwMode="auto">
          <a:xfrm>
            <a:off x="8405813" y="1438275"/>
            <a:ext cx="0" cy="485775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>
            <p:custDataLst>
              <p:tags r:id="rId39"/>
            </p:custDataLst>
          </p:nvPr>
        </p:nvCxnSpPr>
        <p:spPr bwMode="auto">
          <a:xfrm>
            <a:off x="2909888" y="1438275"/>
            <a:ext cx="0" cy="485775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>
            <p:custDataLst>
              <p:tags r:id="rId40"/>
            </p:custDataLst>
          </p:nvPr>
        </p:nvCxnSpPr>
        <p:spPr bwMode="auto">
          <a:xfrm>
            <a:off x="3240088" y="1438275"/>
            <a:ext cx="0" cy="485775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>
            <p:custDataLst>
              <p:tags r:id="rId41"/>
            </p:custDataLst>
          </p:nvPr>
        </p:nvCxnSpPr>
        <p:spPr bwMode="auto">
          <a:xfrm>
            <a:off x="5822950" y="1438275"/>
            <a:ext cx="0" cy="485775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>
            <p:custDataLst>
              <p:tags r:id="rId42"/>
            </p:custDataLst>
          </p:nvPr>
        </p:nvCxnSpPr>
        <p:spPr bwMode="auto">
          <a:xfrm>
            <a:off x="8724900" y="1438275"/>
            <a:ext cx="0" cy="485775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>
            <p:custDataLst>
              <p:tags r:id="rId43"/>
            </p:custDataLst>
          </p:nvPr>
        </p:nvCxnSpPr>
        <p:spPr bwMode="auto">
          <a:xfrm>
            <a:off x="7427913" y="1438275"/>
            <a:ext cx="0" cy="485775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>
            <p:custDataLst>
              <p:tags r:id="rId44"/>
            </p:custDataLst>
          </p:nvPr>
        </p:nvCxnSpPr>
        <p:spPr bwMode="auto">
          <a:xfrm>
            <a:off x="3548063" y="1438275"/>
            <a:ext cx="0" cy="485775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>
            <p:custDataLst>
              <p:tags r:id="rId45"/>
            </p:custDataLst>
          </p:nvPr>
        </p:nvCxnSpPr>
        <p:spPr bwMode="auto">
          <a:xfrm>
            <a:off x="106362" y="6296025"/>
            <a:ext cx="8618538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>
            <p:custDataLst>
              <p:tags r:id="rId46"/>
            </p:custDataLst>
          </p:nvPr>
        </p:nvCxnSpPr>
        <p:spPr bwMode="gray">
          <a:xfrm>
            <a:off x="106362" y="3025775"/>
            <a:ext cx="8618538" cy="0"/>
          </a:xfrm>
          <a:prstGeom prst="line">
            <a:avLst/>
          </a:prstGeom>
          <a:ln w="9525">
            <a:solidFill>
              <a:srgbClr val="D9D9D9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>
            <p:custDataLst>
              <p:tags r:id="rId47"/>
            </p:custDataLst>
          </p:nvPr>
        </p:nvCxnSpPr>
        <p:spPr bwMode="gray">
          <a:xfrm>
            <a:off x="106362" y="4645025"/>
            <a:ext cx="8618538" cy="0"/>
          </a:xfrm>
          <a:prstGeom prst="line">
            <a:avLst/>
          </a:prstGeom>
          <a:ln w="9525">
            <a:solidFill>
              <a:srgbClr val="D9D9D9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>
            <p:custDataLst>
              <p:tags r:id="rId48"/>
            </p:custDataLst>
          </p:nvPr>
        </p:nvCxnSpPr>
        <p:spPr bwMode="auto">
          <a:xfrm>
            <a:off x="106362" y="1438275"/>
            <a:ext cx="8618538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 Placeholder 6"/>
          <p:cNvSpPr>
            <a:spLocks noGrp="1"/>
          </p:cNvSpPr>
          <p:nvPr>
            <p:custDataLst>
              <p:tags r:id="rId49"/>
            </p:custDataLst>
          </p:nvPr>
        </p:nvSpPr>
        <p:spPr bwMode="gray">
          <a:xfrm>
            <a:off x="2909888" y="1546225"/>
            <a:ext cx="1935163" cy="261938"/>
          </a:xfrm>
          <a:prstGeom prst="homePlate">
            <a:avLst>
              <a:gd name="adj" fmla="val 18182"/>
            </a:avLst>
          </a:prstGeom>
          <a:solidFill>
            <a:srgbClr val="C6D9F1"/>
          </a:solidFill>
          <a:ln w="9525">
            <a:solidFill>
              <a:schemeClr val="tx1"/>
            </a:solidFill>
          </a:ln>
        </p:spPr>
        <p:txBody>
          <a:bodyPr vert="horz" wrap="square" lIns="90488" tIns="46038" rIns="0" bIns="46038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endParaRPr lang="de-DE" sz="1200" dirty="0">
              <a:latin typeface="+mn-lt"/>
              <a:sym typeface="+mn-lt"/>
            </a:endParaRPr>
          </a:p>
        </p:txBody>
      </p:sp>
      <p:sp>
        <p:nvSpPr>
          <p:cNvPr id="333" name="Text Placeholder 8"/>
          <p:cNvSpPr>
            <a:spLocks noGrp="1"/>
          </p:cNvSpPr>
          <p:nvPr>
            <p:custDataLst>
              <p:tags r:id="rId50"/>
            </p:custDataLst>
          </p:nvPr>
        </p:nvSpPr>
        <p:spPr bwMode="gray">
          <a:xfrm>
            <a:off x="5822950" y="4784725"/>
            <a:ext cx="2892425" cy="261938"/>
          </a:xfrm>
          <a:prstGeom prst="homePlate">
            <a:avLst>
              <a:gd name="adj" fmla="val 18182"/>
            </a:avLst>
          </a:prstGeom>
          <a:solidFill>
            <a:srgbClr val="C6D9F1"/>
          </a:solidFill>
          <a:ln w="9525">
            <a:solidFill>
              <a:schemeClr val="tx1"/>
            </a:solidFill>
          </a:ln>
        </p:spPr>
        <p:txBody>
          <a:bodyPr vert="horz" wrap="square" lIns="90488" tIns="46038" rIns="0" bIns="46038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endParaRPr lang="de-DE" sz="1200" dirty="0">
              <a:latin typeface="+mn-lt"/>
              <a:sym typeface="+mn-lt"/>
            </a:endParaRPr>
          </a:p>
        </p:txBody>
      </p:sp>
      <p:sp>
        <p:nvSpPr>
          <p:cNvPr id="332" name="Text Placeholder 7"/>
          <p:cNvSpPr>
            <a:spLocks noGrp="1"/>
          </p:cNvSpPr>
          <p:nvPr>
            <p:custDataLst>
              <p:tags r:id="rId51"/>
            </p:custDataLst>
          </p:nvPr>
        </p:nvSpPr>
        <p:spPr bwMode="gray">
          <a:xfrm>
            <a:off x="3876675" y="3165475"/>
            <a:ext cx="2593975" cy="261938"/>
          </a:xfrm>
          <a:prstGeom prst="homePlate">
            <a:avLst>
              <a:gd name="adj" fmla="val 18182"/>
            </a:avLst>
          </a:prstGeom>
          <a:solidFill>
            <a:srgbClr val="C6D9F1"/>
          </a:solidFill>
          <a:ln w="9525">
            <a:solidFill>
              <a:schemeClr val="tx1"/>
            </a:solidFill>
          </a:ln>
        </p:spPr>
        <p:txBody>
          <a:bodyPr vert="horz" wrap="square" lIns="90488" tIns="46038" rIns="0" bIns="46038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endParaRPr lang="de-DE" sz="1200" dirty="0">
              <a:latin typeface="+mn-lt"/>
              <a:sym typeface="+mn-lt"/>
            </a:endParaRPr>
          </a:p>
        </p:txBody>
      </p:sp>
      <p:cxnSp>
        <p:nvCxnSpPr>
          <p:cNvPr id="26" name="Straight Connector 25"/>
          <p:cNvCxnSpPr/>
          <p:nvPr>
            <p:custDataLst>
              <p:tags r:id="rId52"/>
            </p:custDataLst>
          </p:nvPr>
        </p:nvCxnSpPr>
        <p:spPr bwMode="gray">
          <a:xfrm>
            <a:off x="4525963" y="4049713"/>
            <a:ext cx="1955800" cy="0"/>
          </a:xfrm>
          <a:prstGeom prst="line">
            <a:avLst/>
          </a:prstGeom>
          <a:ln w="381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>
            <p:custDataLst>
              <p:tags r:id="rId53"/>
            </p:custDataLst>
          </p:nvPr>
        </p:nvCxnSpPr>
        <p:spPr bwMode="gray">
          <a:xfrm>
            <a:off x="5822950" y="5289550"/>
            <a:ext cx="2582863" cy="0"/>
          </a:xfrm>
          <a:prstGeom prst="line">
            <a:avLst/>
          </a:prstGeom>
          <a:ln w="381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>
            <p:custDataLst>
              <p:tags r:id="rId54"/>
            </p:custDataLst>
          </p:nvPr>
        </p:nvCxnSpPr>
        <p:spPr bwMode="gray">
          <a:xfrm>
            <a:off x="5503863" y="4430713"/>
            <a:ext cx="966788" cy="0"/>
          </a:xfrm>
          <a:prstGeom prst="line">
            <a:avLst/>
          </a:prstGeom>
          <a:ln w="381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>
            <p:custDataLst>
              <p:tags r:id="rId55"/>
            </p:custDataLst>
          </p:nvPr>
        </p:nvCxnSpPr>
        <p:spPr bwMode="gray">
          <a:xfrm>
            <a:off x="6470650" y="5668963"/>
            <a:ext cx="1935163" cy="0"/>
          </a:xfrm>
          <a:prstGeom prst="line">
            <a:avLst/>
          </a:prstGeom>
          <a:ln w="38100">
            <a:solidFill>
              <a:schemeClr val="accent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>
            <p:custDataLst>
              <p:tags r:id="rId56"/>
            </p:custDataLst>
          </p:nvPr>
        </p:nvCxnSpPr>
        <p:spPr bwMode="gray">
          <a:xfrm>
            <a:off x="3240088" y="2430463"/>
            <a:ext cx="1604963" cy="0"/>
          </a:xfrm>
          <a:prstGeom prst="line">
            <a:avLst/>
          </a:prstGeom>
          <a:ln w="381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>
            <p:custDataLst>
              <p:tags r:id="rId57"/>
            </p:custDataLst>
          </p:nvPr>
        </p:nvCxnSpPr>
        <p:spPr bwMode="gray">
          <a:xfrm>
            <a:off x="3876675" y="3670300"/>
            <a:ext cx="2593975" cy="0"/>
          </a:xfrm>
          <a:prstGeom prst="line">
            <a:avLst/>
          </a:prstGeom>
          <a:ln w="381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>
            <p:custDataLst>
              <p:tags r:id="rId58"/>
            </p:custDataLst>
          </p:nvPr>
        </p:nvCxnSpPr>
        <p:spPr bwMode="gray">
          <a:xfrm>
            <a:off x="7758113" y="6049963"/>
            <a:ext cx="966788" cy="0"/>
          </a:xfrm>
          <a:prstGeom prst="line">
            <a:avLst/>
          </a:prstGeom>
          <a:ln w="381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>
            <p:custDataLst>
              <p:tags r:id="rId59"/>
            </p:custDataLst>
          </p:nvPr>
        </p:nvCxnSpPr>
        <p:spPr bwMode="gray">
          <a:xfrm>
            <a:off x="4195763" y="2811463"/>
            <a:ext cx="649288" cy="0"/>
          </a:xfrm>
          <a:prstGeom prst="line">
            <a:avLst/>
          </a:prstGeom>
          <a:ln w="381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>
            <p:custDataLst>
              <p:tags r:id="rId60"/>
            </p:custDataLst>
          </p:nvPr>
        </p:nvCxnSpPr>
        <p:spPr bwMode="gray">
          <a:xfrm>
            <a:off x="2909888" y="2051050"/>
            <a:ext cx="1616075" cy="0"/>
          </a:xfrm>
          <a:prstGeom prst="line">
            <a:avLst/>
          </a:prstGeom>
          <a:ln w="381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 Placeholder 1"/>
          <p:cNvSpPr>
            <a:spLocks noGrp="1"/>
          </p:cNvSpPr>
          <p:nvPr>
            <p:custDataLst>
              <p:tags r:id="rId61"/>
            </p:custDataLst>
          </p:nvPr>
        </p:nvSpPr>
        <p:spPr bwMode="auto">
          <a:xfrm>
            <a:off x="106363" y="3586163"/>
            <a:ext cx="3238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ym typeface="+mn-lt"/>
              </a:rPr>
              <a:t>…</a:t>
            </a:r>
          </a:p>
        </p:txBody>
      </p:sp>
      <p:sp>
        <p:nvSpPr>
          <p:cNvPr id="315" name="Text Placeholder 1"/>
          <p:cNvSpPr>
            <a:spLocks noGrp="1"/>
          </p:cNvSpPr>
          <p:nvPr>
            <p:custDataLst>
              <p:tags r:id="rId62"/>
            </p:custDataLst>
          </p:nvPr>
        </p:nvSpPr>
        <p:spPr bwMode="auto">
          <a:xfrm>
            <a:off x="106363" y="5205413"/>
            <a:ext cx="3238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ym typeface="+mn-lt"/>
              </a:rPr>
              <a:t>…</a:t>
            </a:r>
          </a:p>
        </p:txBody>
      </p:sp>
      <p:sp>
        <p:nvSpPr>
          <p:cNvPr id="316" name="Text Placeholder 1"/>
          <p:cNvSpPr>
            <a:spLocks noGrp="1"/>
          </p:cNvSpPr>
          <p:nvPr>
            <p:custDataLst>
              <p:tags r:id="rId63"/>
            </p:custDataLst>
          </p:nvPr>
        </p:nvSpPr>
        <p:spPr bwMode="auto">
          <a:xfrm>
            <a:off x="106363" y="4824413"/>
            <a:ext cx="10604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ym typeface="+mn-lt"/>
              </a:rPr>
              <a:t>Roll-out phase</a:t>
            </a:r>
            <a:endParaRPr lang="de-DE" sz="1200" b="1" dirty="0">
              <a:sym typeface="+mn-lt"/>
            </a:endParaRPr>
          </a:p>
        </p:txBody>
      </p:sp>
      <p:sp>
        <p:nvSpPr>
          <p:cNvPr id="319" name="Text Placeholder 1"/>
          <p:cNvSpPr>
            <a:spLocks noGrp="1"/>
          </p:cNvSpPr>
          <p:nvPr>
            <p:custDataLst>
              <p:tags r:id="rId64"/>
            </p:custDataLst>
          </p:nvPr>
        </p:nvSpPr>
        <p:spPr bwMode="auto">
          <a:xfrm>
            <a:off x="106364" y="4346575"/>
            <a:ext cx="3238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ym typeface="+mn-lt"/>
              </a:rPr>
              <a:t>…</a:t>
            </a:r>
          </a:p>
        </p:txBody>
      </p:sp>
      <p:sp>
        <p:nvSpPr>
          <p:cNvPr id="323" name="Text Placeholder 1"/>
          <p:cNvSpPr>
            <a:spLocks noGrp="1"/>
          </p:cNvSpPr>
          <p:nvPr>
            <p:custDataLst>
              <p:tags r:id="rId65"/>
            </p:custDataLst>
          </p:nvPr>
        </p:nvSpPr>
        <p:spPr bwMode="auto">
          <a:xfrm>
            <a:off x="106362" y="3205163"/>
            <a:ext cx="10445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ym typeface="+mn-lt"/>
              </a:rPr>
              <a:t>Piloting phase</a:t>
            </a:r>
            <a:endParaRPr lang="de-DE" sz="1200" b="1" dirty="0">
              <a:sym typeface="+mn-lt"/>
            </a:endParaRPr>
          </a:p>
        </p:txBody>
      </p:sp>
      <p:sp>
        <p:nvSpPr>
          <p:cNvPr id="325" name="Text Placeholder 1"/>
          <p:cNvSpPr>
            <a:spLocks noGrp="1"/>
          </p:cNvSpPr>
          <p:nvPr>
            <p:custDataLst>
              <p:tags r:id="rId66"/>
            </p:custDataLst>
          </p:nvPr>
        </p:nvSpPr>
        <p:spPr bwMode="auto">
          <a:xfrm>
            <a:off x="106363" y="2727325"/>
            <a:ext cx="3238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ym typeface="+mn-lt"/>
              </a:rPr>
              <a:t>…</a:t>
            </a:r>
            <a:endParaRPr lang="de-DE" sz="1200" dirty="0">
              <a:sym typeface="+mn-lt"/>
            </a:endParaRPr>
          </a:p>
        </p:txBody>
      </p:sp>
      <p:sp>
        <p:nvSpPr>
          <p:cNvPr id="81" name="Text Placeholder 1"/>
          <p:cNvSpPr>
            <a:spLocks noGrp="1"/>
          </p:cNvSpPr>
          <p:nvPr>
            <p:custDataLst>
              <p:tags r:id="rId67"/>
            </p:custDataLst>
          </p:nvPr>
        </p:nvSpPr>
        <p:spPr bwMode="auto">
          <a:xfrm>
            <a:off x="106363" y="1585913"/>
            <a:ext cx="11287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latin typeface="Arial" panose="020B0604020202020204" pitchFamily="34" charset="0"/>
                <a:sym typeface="Arial" panose="020B0604020202020204" pitchFamily="34" charset="0"/>
              </a:rPr>
              <a:t>Planning phase</a:t>
            </a:r>
            <a:endParaRPr lang="de-DE" sz="1200" b="1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1" name="Text Placeholder 1"/>
          <p:cNvSpPr>
            <a:spLocks noGrp="1"/>
          </p:cNvSpPr>
          <p:nvPr>
            <p:custDataLst>
              <p:tags r:id="rId68"/>
            </p:custDataLst>
          </p:nvPr>
        </p:nvSpPr>
        <p:spPr bwMode="auto">
          <a:xfrm>
            <a:off x="106361" y="1966913"/>
            <a:ext cx="27432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ym typeface="+mn-lt"/>
              </a:rPr>
              <a:t>…			</a:t>
            </a:r>
          </a:p>
        </p:txBody>
      </p:sp>
      <p:sp>
        <p:nvSpPr>
          <p:cNvPr id="206" name="Text Placeholder 2"/>
          <p:cNvSpPr>
            <a:spLocks noGrp="1"/>
          </p:cNvSpPr>
          <p:nvPr>
            <p:custDataLst>
              <p:tags r:id="rId69"/>
            </p:custDataLst>
          </p:nvPr>
        </p:nvSpPr>
        <p:spPr bwMode="auto">
          <a:xfrm>
            <a:off x="106364" y="1223963"/>
            <a:ext cx="47942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+mn-lt"/>
                <a:sym typeface="+mn-lt"/>
              </a:rPr>
              <a:t>Activity</a:t>
            </a:r>
            <a:endParaRPr lang="de-DE" sz="1200" b="1" dirty="0">
              <a:latin typeface="+mn-lt"/>
              <a:sym typeface="+mn-lt"/>
            </a:endParaRPr>
          </a:p>
        </p:txBody>
      </p:sp>
      <p:sp>
        <p:nvSpPr>
          <p:cNvPr id="326" name="Text Placeholder 1"/>
          <p:cNvSpPr>
            <a:spLocks noGrp="1"/>
          </p:cNvSpPr>
          <p:nvPr>
            <p:custDataLst>
              <p:tags r:id="rId70"/>
            </p:custDataLst>
          </p:nvPr>
        </p:nvSpPr>
        <p:spPr bwMode="auto">
          <a:xfrm>
            <a:off x="106362" y="2346325"/>
            <a:ext cx="3238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ym typeface="+mn-lt"/>
              </a:rPr>
              <a:t>…</a:t>
            </a:r>
          </a:p>
        </p:txBody>
      </p:sp>
      <p:sp>
        <p:nvSpPr>
          <p:cNvPr id="202" name="Text Placeholder 1"/>
          <p:cNvSpPr>
            <a:spLocks noGrp="1"/>
          </p:cNvSpPr>
          <p:nvPr>
            <p:custDataLst>
              <p:tags r:id="rId71"/>
            </p:custDataLst>
          </p:nvPr>
        </p:nvSpPr>
        <p:spPr bwMode="auto">
          <a:xfrm>
            <a:off x="106363" y="5965825"/>
            <a:ext cx="3238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ym typeface="+mn-lt"/>
              </a:rPr>
              <a:t>…</a:t>
            </a:r>
          </a:p>
        </p:txBody>
      </p:sp>
      <p:sp>
        <p:nvSpPr>
          <p:cNvPr id="314" name="Text Placeholder 1"/>
          <p:cNvSpPr>
            <a:spLocks noGrp="1"/>
          </p:cNvSpPr>
          <p:nvPr>
            <p:custDataLst>
              <p:tags r:id="rId72"/>
            </p:custDataLst>
          </p:nvPr>
        </p:nvSpPr>
        <p:spPr bwMode="auto">
          <a:xfrm>
            <a:off x="106362" y="5584825"/>
            <a:ext cx="3238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ym typeface="+mn-lt"/>
              </a:rPr>
              <a:t>…</a:t>
            </a:r>
          </a:p>
        </p:txBody>
      </p:sp>
      <p:sp>
        <p:nvSpPr>
          <p:cNvPr id="320" name="Text Placeholder 1"/>
          <p:cNvSpPr>
            <a:spLocks noGrp="1"/>
          </p:cNvSpPr>
          <p:nvPr>
            <p:custDataLst>
              <p:tags r:id="rId73"/>
            </p:custDataLst>
          </p:nvPr>
        </p:nvSpPr>
        <p:spPr bwMode="auto">
          <a:xfrm>
            <a:off x="106362" y="3965575"/>
            <a:ext cx="3238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ym typeface="+mn-lt"/>
              </a:rPr>
              <a:t>…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6362" y="6542808"/>
            <a:ext cx="597780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000" dirty="0"/>
              <a:t>SOURCE: Team Analysis</a:t>
            </a:r>
          </a:p>
        </p:txBody>
      </p:sp>
      <p:grpSp>
        <p:nvGrpSpPr>
          <p:cNvPr id="77" name="sticker">
            <a:extLst>
              <a:ext uri="{FF2B5EF4-FFF2-40B4-BE49-F238E27FC236}">
                <a16:creationId xmlns:a16="http://schemas.microsoft.com/office/drawing/2014/main" id="{212ACA55-973A-49CD-8BE2-0BDD478800B2}"/>
              </a:ext>
            </a:extLst>
          </p:cNvPr>
          <p:cNvGrpSpPr/>
          <p:nvPr/>
        </p:nvGrpSpPr>
        <p:grpSpPr>
          <a:xfrm>
            <a:off x="7785723" y="254000"/>
            <a:ext cx="1104277" cy="210314"/>
            <a:chOff x="7785723" y="254000"/>
            <a:chExt cx="1104277" cy="210314"/>
          </a:xfrm>
        </p:grpSpPr>
        <p:sp>
          <p:nvSpPr>
            <p:cNvPr id="78" name="StickerRectangle">
              <a:extLst>
                <a:ext uri="{FF2B5EF4-FFF2-40B4-BE49-F238E27FC236}">
                  <a16:creationId xmlns:a16="http://schemas.microsoft.com/office/drawing/2014/main" id="{6E9B7193-0C5C-46F2-8D3A-C4FD9014B496}"/>
                </a:ext>
              </a:extLst>
            </p:cNvPr>
            <p:cNvSpPr/>
            <p:nvPr/>
          </p:nvSpPr>
          <p:spPr>
            <a:xfrm>
              <a:off x="7785723" y="254000"/>
              <a:ext cx="1104277" cy="210314"/>
            </a:xfrm>
            <a:prstGeom prst="leftRightArrow">
              <a:avLst>
                <a:gd name="adj1" fmla="val 10000000"/>
                <a:gd name="adj2" fmla="val 0"/>
              </a:avLst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8100" tIns="0" rIns="0" bIns="25400" rtlCol="0" anchor="t">
              <a:spAutoFit/>
            </a:bodyPr>
            <a:lstStyle/>
            <a:p>
              <a:pPr algn="r"/>
              <a:r>
                <a:rPr lang="de-DE" sz="1200" dirty="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ILLUSTRATIVE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551DE76C-2E58-46E6-A037-9AB2F34DC528}"/>
                </a:ext>
              </a:extLst>
            </p:cNvPr>
            <p:cNvCxnSpPr>
              <a:stCxn id="78" idx="6"/>
              <a:endCxn id="78" idx="4"/>
            </p:cNvCxnSpPr>
            <p:nvPr/>
          </p:nvCxnSpPr>
          <p:spPr>
            <a:xfrm flipH="1">
              <a:off x="7785723" y="464314"/>
              <a:ext cx="1104277" cy="0"/>
            </a:xfrm>
            <a:prstGeom prst="straightConnector1">
              <a:avLst/>
            </a:prstGeom>
            <a:ln w="190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C208D2B0-A2A6-4831-9185-6E4E34DE1503}"/>
                </a:ext>
              </a:extLst>
            </p:cNvPr>
            <p:cNvCxnSpPr>
              <a:stCxn id="78" idx="2"/>
              <a:endCxn id="78" idx="4"/>
            </p:cNvCxnSpPr>
            <p:nvPr/>
          </p:nvCxnSpPr>
          <p:spPr>
            <a:xfrm>
              <a:off x="7785723" y="254000"/>
              <a:ext cx="0" cy="210314"/>
            </a:xfrm>
            <a:prstGeom prst="straightConnector1">
              <a:avLst/>
            </a:prstGeom>
            <a:ln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29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2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15750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5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27" name="Object 2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de-DE" sz="160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E84B28-025A-4C8F-82AF-FF5E683C51C2}"/>
              </a:ext>
            </a:extLst>
          </p:cNvPr>
          <p:cNvSpPr/>
          <p:nvPr/>
        </p:nvSpPr>
        <p:spPr>
          <a:xfrm>
            <a:off x="2303748" y="2298898"/>
            <a:ext cx="5256584" cy="7209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2. Slide Title"/>
          <p:cNvSpPr txBox="1">
            <a:spLocks/>
          </p:cNvSpPr>
          <p:nvPr/>
        </p:nvSpPr>
        <p:spPr bwMode="auto">
          <a:xfrm>
            <a:off x="119063" y="230188"/>
            <a:ext cx="86185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9535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19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R="0" lvl="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grpSp>
        <p:nvGrpSpPr>
          <p:cNvPr id="8" name="sticker">
            <a:extLst>
              <a:ext uri="{FF2B5EF4-FFF2-40B4-BE49-F238E27FC236}">
                <a16:creationId xmlns:a16="http://schemas.microsoft.com/office/drawing/2014/main" id="{A5288485-CFE9-42CA-B6FF-A048B74E0BD9}"/>
              </a:ext>
            </a:extLst>
          </p:cNvPr>
          <p:cNvGrpSpPr/>
          <p:nvPr/>
        </p:nvGrpSpPr>
        <p:grpSpPr>
          <a:xfrm>
            <a:off x="7785723" y="254000"/>
            <a:ext cx="1104277" cy="210314"/>
            <a:chOff x="7785723" y="254000"/>
            <a:chExt cx="1104277" cy="210314"/>
          </a:xfrm>
        </p:grpSpPr>
        <p:sp>
          <p:nvSpPr>
            <p:cNvPr id="2" name="StickerRectangle">
              <a:extLst>
                <a:ext uri="{FF2B5EF4-FFF2-40B4-BE49-F238E27FC236}">
                  <a16:creationId xmlns:a16="http://schemas.microsoft.com/office/drawing/2014/main" id="{6EFDD7A7-EC37-4EC5-98FA-8E9AEF6EE1CE}"/>
                </a:ext>
              </a:extLst>
            </p:cNvPr>
            <p:cNvSpPr/>
            <p:nvPr/>
          </p:nvSpPr>
          <p:spPr>
            <a:xfrm>
              <a:off x="7785723" y="254000"/>
              <a:ext cx="1104277" cy="210314"/>
            </a:xfrm>
            <a:prstGeom prst="leftRightArrow">
              <a:avLst>
                <a:gd name="adj1" fmla="val 10000000"/>
                <a:gd name="adj2" fmla="val 0"/>
              </a:avLst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8100" tIns="0" rIns="0" bIns="25400" rtlCol="0" anchor="t">
              <a:spAutoFit/>
            </a:bodyPr>
            <a:lstStyle/>
            <a:p>
              <a:pPr algn="r"/>
              <a:r>
                <a:rPr lang="de-DE" sz="1200" dirty="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ILLUSTRATIVE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DFC79FD1-A746-4614-A18C-418A7EB6E7F0}"/>
                </a:ext>
              </a:extLst>
            </p:cNvPr>
            <p:cNvCxnSpPr>
              <a:stCxn id="2" idx="6"/>
              <a:endCxn id="2" idx="4"/>
            </p:cNvCxnSpPr>
            <p:nvPr/>
          </p:nvCxnSpPr>
          <p:spPr>
            <a:xfrm flipH="1">
              <a:off x="7785723" y="464314"/>
              <a:ext cx="1104277" cy="0"/>
            </a:xfrm>
            <a:prstGeom prst="straightConnector1">
              <a:avLst/>
            </a:prstGeom>
            <a:ln w="190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3046C0B-37FF-4CDF-A368-90AF8687F528}"/>
                </a:ext>
              </a:extLst>
            </p:cNvPr>
            <p:cNvCxnSpPr>
              <a:stCxn id="2" idx="2"/>
              <a:endCxn id="2" idx="4"/>
            </p:cNvCxnSpPr>
            <p:nvPr/>
          </p:nvCxnSpPr>
          <p:spPr>
            <a:xfrm>
              <a:off x="7785723" y="254000"/>
              <a:ext cx="0" cy="210314"/>
            </a:xfrm>
            <a:prstGeom prst="straightConnector1">
              <a:avLst/>
            </a:prstGeom>
            <a:ln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F6CAFC-C8D7-4130-92DF-B39A25C053C0}"/>
              </a:ext>
            </a:extLst>
          </p:cNvPr>
          <p:cNvGrpSpPr/>
          <p:nvPr/>
        </p:nvGrpSpPr>
        <p:grpSpPr>
          <a:xfrm>
            <a:off x="2627784" y="2470448"/>
            <a:ext cx="2718547" cy="1917104"/>
            <a:chOff x="2627784" y="2024844"/>
            <a:chExt cx="2718547" cy="191710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DD06C29-8193-4A38-B981-F1616AAA6DFE}"/>
                </a:ext>
              </a:extLst>
            </p:cNvPr>
            <p:cNvGrpSpPr/>
            <p:nvPr/>
          </p:nvGrpSpPr>
          <p:grpSpPr>
            <a:xfrm>
              <a:off x="2627784" y="2024844"/>
              <a:ext cx="2718547" cy="377825"/>
              <a:chOff x="2627784" y="2024844"/>
              <a:chExt cx="2718547" cy="377825"/>
            </a:xfrm>
          </p:grpSpPr>
          <p:sp>
            <p:nvSpPr>
              <p:cNvPr id="10" name="Marvin Title Tracker Circle">
                <a:extLst>
                  <a:ext uri="{FF2B5EF4-FFF2-40B4-BE49-F238E27FC236}">
                    <a16:creationId xmlns:a16="http://schemas.microsoft.com/office/drawing/2014/main" id="{BE6E377C-F134-40A3-B0E1-46DBBB766646}"/>
                  </a:ext>
                </a:extLst>
              </p:cNvPr>
              <p:cNvSpPr/>
              <p:nvPr/>
            </p:nvSpPr>
            <p:spPr>
              <a:xfrm>
                <a:off x="2627784" y="2024844"/>
                <a:ext cx="377825" cy="377825"/>
              </a:xfrm>
              <a:prstGeom prst="ellipse">
                <a:avLst/>
              </a:prstGeom>
              <a:solidFill>
                <a:schemeClr val="tx2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wrap="none" rtlCol="0" anchor="ctr" anchorCtr="1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9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467279-63E3-4F66-B28A-AF724460FF3C}"/>
                  </a:ext>
                </a:extLst>
              </p:cNvPr>
              <p:cNvSpPr txBox="1"/>
              <p:nvPr/>
            </p:nvSpPr>
            <p:spPr>
              <a:xfrm>
                <a:off x="3510331" y="2098340"/>
                <a:ext cx="1836000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R="0" lvl="0" indent="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1pPr>
                <a:lvl2pPr marL="742950" marR="0" lvl="1" indent="-28575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–"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2pPr>
                <a:lvl3pPr marL="1143000" marR="0" lvl="2" indent="-22860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»"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3pPr>
                <a:lvl4pPr marL="1600200" lvl="3" indent="-228600">
                  <a:spcBef>
                    <a:spcPct val="20000"/>
                  </a:spcBef>
                  <a:buFont typeface="Arial" pitchFamily="34" charset="0"/>
                  <a:buChar char="–"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lang="de-DE" sz="2000" dirty="0" smtClean="0"/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:r>
                  <a:rPr lang="en-US" sz="15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E811D5F-9A51-434C-953B-692415D987FE}"/>
                </a:ext>
              </a:extLst>
            </p:cNvPr>
            <p:cNvGrpSpPr/>
            <p:nvPr/>
          </p:nvGrpSpPr>
          <p:grpSpPr>
            <a:xfrm>
              <a:off x="2627784" y="2794483"/>
              <a:ext cx="2718547" cy="377825"/>
              <a:chOff x="2627784" y="2888940"/>
              <a:chExt cx="2718547" cy="377825"/>
            </a:xfrm>
          </p:grpSpPr>
          <p:sp>
            <p:nvSpPr>
              <p:cNvPr id="11" name="Marvin Title Tracker Circle">
                <a:extLst>
                  <a:ext uri="{FF2B5EF4-FFF2-40B4-BE49-F238E27FC236}">
                    <a16:creationId xmlns:a16="http://schemas.microsoft.com/office/drawing/2014/main" id="{F542E572-87DC-4ADE-8A03-4909E28A88A5}"/>
                  </a:ext>
                </a:extLst>
              </p:cNvPr>
              <p:cNvSpPr/>
              <p:nvPr/>
            </p:nvSpPr>
            <p:spPr>
              <a:xfrm>
                <a:off x="2627784" y="2888940"/>
                <a:ext cx="377826" cy="377825"/>
              </a:xfrm>
              <a:prstGeom prst="ellipse">
                <a:avLst/>
              </a:prstGeom>
              <a:solidFill>
                <a:schemeClr val="tx2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wrap="none" rtlCol="0" anchor="ctr" anchorCtr="1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9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BFE252-47D1-4A02-9B98-87771C64F486}"/>
                  </a:ext>
                </a:extLst>
              </p:cNvPr>
              <p:cNvSpPr txBox="1"/>
              <p:nvPr/>
            </p:nvSpPr>
            <p:spPr>
              <a:xfrm>
                <a:off x="3510331" y="2962436"/>
                <a:ext cx="1836000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R="0" lvl="0" indent="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1pPr>
                <a:lvl2pPr marL="742950" marR="0" lvl="1" indent="-28575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–"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2pPr>
                <a:lvl3pPr marL="1143000" marR="0" lvl="2" indent="-22860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»"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3pPr>
                <a:lvl4pPr marL="1600200" lvl="3" indent="-228600">
                  <a:spcBef>
                    <a:spcPct val="20000"/>
                  </a:spcBef>
                  <a:buFont typeface="Arial" pitchFamily="34" charset="0"/>
                  <a:buChar char="–"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lang="de-DE" sz="2000" dirty="0" smtClean="0"/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:r>
                  <a:rPr lang="en-US" sz="15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A7FE3B0-3145-4C95-9072-A5FB0586DFEA}"/>
                </a:ext>
              </a:extLst>
            </p:cNvPr>
            <p:cNvGrpSpPr/>
            <p:nvPr/>
          </p:nvGrpSpPr>
          <p:grpSpPr>
            <a:xfrm>
              <a:off x="2627784" y="3564123"/>
              <a:ext cx="2718547" cy="377825"/>
              <a:chOff x="2627784" y="3564123"/>
              <a:chExt cx="2718547" cy="377825"/>
            </a:xfrm>
          </p:grpSpPr>
          <p:sp>
            <p:nvSpPr>
              <p:cNvPr id="12" name="Marvin Title Tracker Circle">
                <a:extLst>
                  <a:ext uri="{FF2B5EF4-FFF2-40B4-BE49-F238E27FC236}">
                    <a16:creationId xmlns:a16="http://schemas.microsoft.com/office/drawing/2014/main" id="{AF4C3E39-95B3-456F-87C1-348736ED5F1A}"/>
                  </a:ext>
                </a:extLst>
              </p:cNvPr>
              <p:cNvSpPr/>
              <p:nvPr/>
            </p:nvSpPr>
            <p:spPr>
              <a:xfrm>
                <a:off x="2627784" y="3564123"/>
                <a:ext cx="377826" cy="377825"/>
              </a:xfrm>
              <a:prstGeom prst="ellipse">
                <a:avLst/>
              </a:prstGeom>
              <a:solidFill>
                <a:schemeClr val="tx2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wrap="none" rtlCol="0" anchor="ctr" anchorCtr="1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9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17027F-B04D-4997-B111-8782C09104E2}"/>
                  </a:ext>
                </a:extLst>
              </p:cNvPr>
              <p:cNvSpPr txBox="1"/>
              <p:nvPr/>
            </p:nvSpPr>
            <p:spPr>
              <a:xfrm>
                <a:off x="3510331" y="3637619"/>
                <a:ext cx="1836000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R="0" lvl="0" indent="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1pPr>
                <a:lvl2pPr marL="742950" marR="0" lvl="1" indent="-28575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–"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2pPr>
                <a:lvl3pPr marL="1143000" marR="0" lvl="2" indent="-22860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»"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3pPr>
                <a:lvl4pPr marL="1600200" lvl="3" indent="-228600">
                  <a:spcBef>
                    <a:spcPct val="20000"/>
                  </a:spcBef>
                  <a:buFont typeface="Arial" pitchFamily="34" charset="0"/>
                  <a:buChar char="–"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lang="de-DE" sz="2000" dirty="0" smtClean="0"/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:r>
                  <a:rPr lang="en-US" sz="15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042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2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414131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92" name="think-cell Slide" r:id="rId17" imgW="524" imgH="526" progId="TCLayout.ActiveDocument.1">
                  <p:embed/>
                </p:oleObj>
              </mc:Choice>
              <mc:Fallback>
                <p:oleObj name="think-cell Slide" r:id="rId17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de-DE" sz="14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2. Slide Title"/>
          <p:cNvSpPr txBox="1">
            <a:spLocks/>
          </p:cNvSpPr>
          <p:nvPr/>
        </p:nvSpPr>
        <p:spPr bwMode="auto">
          <a:xfrm>
            <a:off x="119063" y="230188"/>
            <a:ext cx="7621289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9535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19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444500" marR="0" lvl="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kumimoji="0" lang="en-US" sz="22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operates </a:t>
            </a:r>
            <a:r>
              <a:rPr kumimoji="0" lang="en-US" sz="2200" b="1" i="0" u="none" strike="noStrike" kern="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 service </a:t>
            </a:r>
            <a:r>
              <a:rPr kumimoji="0" lang="en-US" sz="22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lines in the </a:t>
            </a:r>
            <a:r>
              <a:rPr kumimoji="0" lang="en-US" sz="2200" b="1" i="0" u="none" strike="noStrike" kern="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IT services </a:t>
            </a:r>
            <a:r>
              <a:rPr kumimoji="0" lang="en-US" sz="22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market with </a:t>
            </a:r>
            <a:r>
              <a:rPr kumimoji="0" lang="en-US" sz="2200" b="1" i="0" u="none" strike="noStrike" kern="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Managed Services </a:t>
            </a:r>
            <a:r>
              <a:rPr kumimoji="0" lang="en-US" sz="22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contributing 51% of revenues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ACET"/>
          <p:cNvGrpSpPr>
            <a:grpSpLocks/>
          </p:cNvGrpSpPr>
          <p:nvPr/>
        </p:nvGrpSpPr>
        <p:grpSpPr bwMode="auto">
          <a:xfrm>
            <a:off x="106362" y="1215417"/>
            <a:ext cx="1608137" cy="233363"/>
            <a:chOff x="915" y="883"/>
            <a:chExt cx="2686" cy="147"/>
          </a:xfrm>
        </p:grpSpPr>
        <p:cxnSp>
          <p:nvCxnSpPr>
            <p:cNvPr id="9" name="AutoShape 249"/>
            <p:cNvCxnSpPr>
              <a:cxnSpLocks noChangeShapeType="1"/>
              <a:stCxn id="10" idx="4"/>
              <a:endCxn id="10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AutoShape 250"/>
            <p:cNvSpPr>
              <a:spLocks noChangeArrowheads="1"/>
            </p:cNvSpPr>
            <p:nvPr/>
          </p:nvSpPr>
          <p:spPr bwMode="auto">
            <a:xfrm>
              <a:off x="915" y="883"/>
              <a:ext cx="2686" cy="14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400" b="1" baseline="0" noProof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 </a:t>
              </a:r>
              <a:r>
                <a:rPr lang="en-US" sz="1400" b="1" baseline="0" noProof="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</a:t>
              </a:r>
            </a:p>
          </p:txBody>
        </p:sp>
      </p:grpSp>
      <p:grpSp>
        <p:nvGrpSpPr>
          <p:cNvPr id="11" name="ACET"/>
          <p:cNvGrpSpPr>
            <a:grpSpLocks/>
          </p:cNvGrpSpPr>
          <p:nvPr/>
        </p:nvGrpSpPr>
        <p:grpSpPr bwMode="auto">
          <a:xfrm>
            <a:off x="1838323" y="999516"/>
            <a:ext cx="2179640" cy="449263"/>
            <a:chOff x="915" y="747"/>
            <a:chExt cx="2686" cy="283"/>
          </a:xfrm>
        </p:grpSpPr>
        <p:cxnSp>
          <p:nvCxnSpPr>
            <p:cNvPr id="12" name="AutoShape 249"/>
            <p:cNvCxnSpPr>
              <a:cxnSpLocks noChangeShapeType="1"/>
              <a:stCxn id="13" idx="4"/>
              <a:endCxn id="1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AutoShape 250"/>
            <p:cNvSpPr>
              <a:spLocks noChangeArrowheads="1"/>
            </p:cNvSpPr>
            <p:nvPr/>
          </p:nvSpPr>
          <p:spPr bwMode="auto">
            <a:xfrm>
              <a:off x="915" y="747"/>
              <a:ext cx="2686" cy="28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400" b="1" baseline="0" noProof="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Revenues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Percentage, 2014</a:t>
              </a:r>
              <a:endParaRPr lang="en-US" sz="1400" baseline="0" noProof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ACET"/>
          <p:cNvGrpSpPr>
            <a:grpSpLocks/>
          </p:cNvGrpSpPr>
          <p:nvPr/>
        </p:nvGrpSpPr>
        <p:grpSpPr bwMode="auto">
          <a:xfrm>
            <a:off x="4161024" y="999516"/>
            <a:ext cx="1512000" cy="449263"/>
            <a:chOff x="915" y="747"/>
            <a:chExt cx="2686" cy="283"/>
          </a:xfrm>
          <a:noFill/>
        </p:grpSpPr>
        <p:cxnSp>
          <p:nvCxnSpPr>
            <p:cNvPr id="15" name="AutoShape 249"/>
            <p:cNvCxnSpPr>
              <a:cxnSpLocks noChangeShapeType="1"/>
              <a:stCxn id="16" idx="4"/>
              <a:endCxn id="16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AutoShape 250"/>
            <p:cNvSpPr>
              <a:spLocks noChangeArrowheads="1"/>
            </p:cNvSpPr>
            <p:nvPr/>
          </p:nvSpPr>
          <p:spPr bwMode="auto">
            <a:xfrm>
              <a:off x="915" y="747"/>
              <a:ext cx="2686" cy="283"/>
            </a:xfrm>
            <a:prstGeom prst="leftRightArrow">
              <a:avLst>
                <a:gd name="adj1" fmla="val 100000"/>
                <a:gd name="adj2" fmla="val 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400" b="1" baseline="0" noProof="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Operating</a:t>
              </a:r>
              <a:r>
                <a:rPr lang="en-US" sz="1400" b="1" noProof="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margin</a:t>
              </a:r>
            </a:p>
            <a:p>
              <a:r>
                <a:rPr lang="en-US" sz="1400" baseline="0" dirty="0">
                  <a:latin typeface="Arial" panose="020B0604020202020204" pitchFamily="34" charset="0"/>
                  <a:cs typeface="Arial" panose="020B0604020202020204" pitchFamily="34" charset="0"/>
                </a:rPr>
                <a:t>Percentage, 2014</a:t>
              </a:r>
              <a:endParaRPr lang="en-US" sz="1400" baseline="0" noProof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ACET"/>
          <p:cNvGrpSpPr>
            <a:grpSpLocks/>
          </p:cNvGrpSpPr>
          <p:nvPr/>
        </p:nvGrpSpPr>
        <p:grpSpPr bwMode="auto">
          <a:xfrm>
            <a:off x="5816551" y="1215417"/>
            <a:ext cx="2921049" cy="233363"/>
            <a:chOff x="915" y="883"/>
            <a:chExt cx="2686" cy="147"/>
          </a:xfrm>
        </p:grpSpPr>
        <p:cxnSp>
          <p:nvCxnSpPr>
            <p:cNvPr id="18" name="AutoShape 249"/>
            <p:cNvCxnSpPr>
              <a:cxnSpLocks noChangeShapeType="1"/>
              <a:stCxn id="19" idx="4"/>
              <a:endCxn id="19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AutoShape 250"/>
            <p:cNvSpPr>
              <a:spLocks noChangeArrowheads="1"/>
            </p:cNvSpPr>
            <p:nvPr/>
          </p:nvSpPr>
          <p:spPr bwMode="auto">
            <a:xfrm>
              <a:off x="915" y="883"/>
              <a:ext cx="2686" cy="14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400" b="1" baseline="0" noProof="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 activities</a:t>
              </a:r>
            </a:p>
          </p:txBody>
        </p:sp>
      </p:grpSp>
      <p:cxnSp>
        <p:nvCxnSpPr>
          <p:cNvPr id="26" name="Straight Connector 25"/>
          <p:cNvCxnSpPr/>
          <p:nvPr>
            <p:custDataLst>
              <p:tags r:id="rId4"/>
            </p:custDataLst>
          </p:nvPr>
        </p:nvCxnSpPr>
        <p:spPr bwMode="auto">
          <a:xfrm>
            <a:off x="3365500" y="3308350"/>
            <a:ext cx="0" cy="27305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>
            <p:custDataLst>
              <p:tags r:id="rId5"/>
            </p:custDataLst>
          </p:nvPr>
        </p:nvCxnSpPr>
        <p:spPr bwMode="auto">
          <a:xfrm>
            <a:off x="3632200" y="5219700"/>
            <a:ext cx="0" cy="27305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>
            <p:custDataLst>
              <p:tags r:id="rId6"/>
            </p:custDataLst>
          </p:nvPr>
        </p:nvCxnSpPr>
        <p:spPr bwMode="auto">
          <a:xfrm>
            <a:off x="3581400" y="4260850"/>
            <a:ext cx="0" cy="27305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>
            <p:custDataLst>
              <p:tags r:id="rId7"/>
            </p:custDataLst>
          </p:nvPr>
        </p:nvCxnSpPr>
        <p:spPr bwMode="auto">
          <a:xfrm>
            <a:off x="2736850" y="2349500"/>
            <a:ext cx="0" cy="27305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19"/>
          <p:cNvGraphicFramePr>
            <a:graphicFrameLocks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104019288"/>
              </p:ext>
            </p:extLst>
          </p:nvPr>
        </p:nvGraphicFramePr>
        <p:xfrm>
          <a:off x="1714500" y="1422400"/>
          <a:ext cx="2024672" cy="4985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93" name="Chart" r:id="rId19" imgW="2024672" imgH="4985507" progId="MSGraph.Chart.8">
                  <p:embed followColorScheme="full"/>
                </p:oleObj>
              </mc:Choice>
              <mc:Fallback>
                <p:oleObj name="Chart" r:id="rId19" imgW="2024672" imgH="4985507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714500" y="1422400"/>
                        <a:ext cx="2024672" cy="49855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Placeholder 4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122238" y="4664075"/>
            <a:ext cx="1163638" cy="42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218603AA-BEA3-46A2-A02D-81E0C6C1991E}" type="datetime'Bi''''''g'' Da''''''ta'' &amp;''&#10;C''ybe''''r'''' S''ecur''''i''ty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/>
              <a:t>Big Data &amp;
Cyber Security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 useBgFill="1">
        <p:nvSpPr>
          <p:cNvPr id="35" name="Text Placeholder 7"/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3535363" y="4770438"/>
            <a:ext cx="142875" cy="212725"/>
          </a:xfrm>
          <a:prstGeom prst="rect">
            <a:avLst/>
          </a:prstGeom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FA3D2227-95E3-4A87-AB3D-34293E1F314C}" type="datetime'''''''''''''3''''''''''''''''''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Text Placeholder 5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122238" y="5726113"/>
            <a:ext cx="37465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FE345692-3AFB-43B7-8F34-27E7566A096A}" type="datetime'''''''''''''''''''''''''To''''''''''''''''''''''t''a''l''''''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/>
              <a:t>Total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Text Placeholder 8"/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3657600" y="5726113"/>
            <a:ext cx="33972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100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122238" y="2752725"/>
            <a:ext cx="1566863" cy="42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A42BBE60-6E1C-4459-8D03-8ED3CE4B5A5C}" type="datetime'''''Con''s''''ulting &amp;&#10;Systems In''t''eg''r''''a''''t''i''on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/>
              <a:t>Consulting &amp;
Systems Integration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Text Placeholder 1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122238" y="1903413"/>
            <a:ext cx="1468438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46DAD14F-2375-409E-9787-05CB63E4BD32}" type="datetime'''''''M''a''''''n''''''''''ag''''''''e''d'''' ''Ser''''vices'">
              <a:rPr lang="en-US" sz="1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/>
              <a:t>Managed Services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122238" y="3814763"/>
            <a:ext cx="736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E1F9CC26-A9D9-4EC0-B3DD-C25CCA0FC6ED}" type="datetime'''''''Wo''''''''r''''''''ldl''''in''''''''''''''''''''e''''''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/>
              <a:t>Worldline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4484976" y="1793872"/>
            <a:ext cx="864096" cy="432000"/>
            <a:chOff x="4484976" y="1831875"/>
            <a:chExt cx="864096" cy="432000"/>
          </a:xfrm>
        </p:grpSpPr>
        <p:sp>
          <p:nvSpPr>
            <p:cNvPr id="38" name="Oval 37"/>
            <p:cNvSpPr/>
            <p:nvPr/>
          </p:nvSpPr>
          <p:spPr>
            <a:xfrm>
              <a:off x="4484976" y="1831875"/>
              <a:ext cx="864096" cy="43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57024" y="1924765"/>
              <a:ext cx="72000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algn="ctr"/>
              <a:r>
                <a:rPr lang="en-US" sz="1400" dirty="0"/>
                <a:t>…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484976" y="2749523"/>
            <a:ext cx="864096" cy="432000"/>
            <a:chOff x="4484976" y="2755800"/>
            <a:chExt cx="864096" cy="432000"/>
          </a:xfrm>
        </p:grpSpPr>
        <p:sp>
          <p:nvSpPr>
            <p:cNvPr id="42" name="Oval 41"/>
            <p:cNvSpPr/>
            <p:nvPr/>
          </p:nvSpPr>
          <p:spPr>
            <a:xfrm>
              <a:off x="4484976" y="2755800"/>
              <a:ext cx="864096" cy="43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57024" y="2848690"/>
              <a:ext cx="72000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algn="ctr"/>
              <a:r>
                <a:rPr lang="en-US" sz="1400" dirty="0"/>
                <a:t>…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484976" y="3705174"/>
            <a:ext cx="864096" cy="432000"/>
            <a:chOff x="4484976" y="3679725"/>
            <a:chExt cx="864096" cy="432000"/>
          </a:xfrm>
        </p:grpSpPr>
        <p:sp>
          <p:nvSpPr>
            <p:cNvPr id="45" name="Oval 44"/>
            <p:cNvSpPr/>
            <p:nvPr/>
          </p:nvSpPr>
          <p:spPr>
            <a:xfrm>
              <a:off x="4484976" y="3679725"/>
              <a:ext cx="864096" cy="43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57024" y="3772615"/>
              <a:ext cx="72000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algn="ctr"/>
              <a:r>
                <a:rPr lang="en-US" sz="1400" dirty="0"/>
                <a:t>…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484976" y="4660825"/>
            <a:ext cx="864096" cy="432000"/>
            <a:chOff x="4484976" y="4603650"/>
            <a:chExt cx="864096" cy="432000"/>
          </a:xfrm>
        </p:grpSpPr>
        <p:sp>
          <p:nvSpPr>
            <p:cNvPr id="48" name="Oval 47"/>
            <p:cNvSpPr/>
            <p:nvPr/>
          </p:nvSpPr>
          <p:spPr>
            <a:xfrm>
              <a:off x="4484976" y="4603650"/>
              <a:ext cx="864096" cy="43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57024" y="4696540"/>
              <a:ext cx="72000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algn="ctr"/>
              <a:r>
                <a:rPr lang="en-US" sz="1400" dirty="0"/>
                <a:t>…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484976" y="5616475"/>
            <a:ext cx="864096" cy="432000"/>
            <a:chOff x="4644008" y="1772816"/>
            <a:chExt cx="864096" cy="432000"/>
          </a:xfrm>
        </p:grpSpPr>
        <p:sp>
          <p:nvSpPr>
            <p:cNvPr id="51" name="Oval 50"/>
            <p:cNvSpPr/>
            <p:nvPr/>
          </p:nvSpPr>
          <p:spPr>
            <a:xfrm>
              <a:off x="4644008" y="1772816"/>
              <a:ext cx="864096" cy="43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716056" y="1865706"/>
              <a:ext cx="72000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algn="ctr"/>
              <a:r>
                <a:rPr lang="en-US" sz="1400" dirty="0"/>
                <a:t>…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816084" y="1669305"/>
            <a:ext cx="292151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16085" y="2622915"/>
            <a:ext cx="292151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…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816085" y="3576525"/>
            <a:ext cx="292151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…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16085" y="4530136"/>
            <a:ext cx="292151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…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119063" y="2483930"/>
            <a:ext cx="8640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06363" y="3444036"/>
            <a:ext cx="8640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06363" y="4400708"/>
            <a:ext cx="8640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Marvin Title Tracker Circle"/>
          <p:cNvSpPr/>
          <p:nvPr/>
        </p:nvSpPr>
        <p:spPr>
          <a:xfrm>
            <a:off x="106362" y="230187"/>
            <a:ext cx="377825" cy="377825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</a:ln>
          <a:effectLst/>
        </p:spPr>
        <p:txBody>
          <a:bodyPr wrap="none" rtlCol="0" anchor="ctr" anchorCtr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6362" y="6542808"/>
            <a:ext cx="358554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000" dirty="0"/>
              <a:t>SOURCE: …</a:t>
            </a:r>
          </a:p>
        </p:txBody>
      </p:sp>
      <p:grpSp>
        <p:nvGrpSpPr>
          <p:cNvPr id="57" name="sticker">
            <a:extLst>
              <a:ext uri="{FF2B5EF4-FFF2-40B4-BE49-F238E27FC236}">
                <a16:creationId xmlns:a16="http://schemas.microsoft.com/office/drawing/2014/main" id="{BA298EF8-C1E1-4433-B933-66700700DE36}"/>
              </a:ext>
            </a:extLst>
          </p:cNvPr>
          <p:cNvGrpSpPr/>
          <p:nvPr/>
        </p:nvGrpSpPr>
        <p:grpSpPr>
          <a:xfrm>
            <a:off x="7785723" y="254000"/>
            <a:ext cx="1104277" cy="210314"/>
            <a:chOff x="7785723" y="254000"/>
            <a:chExt cx="1104277" cy="210314"/>
          </a:xfrm>
        </p:grpSpPr>
        <p:sp>
          <p:nvSpPr>
            <p:cNvPr id="58" name="StickerRectangle">
              <a:extLst>
                <a:ext uri="{FF2B5EF4-FFF2-40B4-BE49-F238E27FC236}">
                  <a16:creationId xmlns:a16="http://schemas.microsoft.com/office/drawing/2014/main" id="{E0AC2043-F8F5-44CA-9861-451DC845EEFA}"/>
                </a:ext>
              </a:extLst>
            </p:cNvPr>
            <p:cNvSpPr/>
            <p:nvPr/>
          </p:nvSpPr>
          <p:spPr>
            <a:xfrm>
              <a:off x="7785723" y="254000"/>
              <a:ext cx="1104277" cy="210314"/>
            </a:xfrm>
            <a:prstGeom prst="leftRightArrow">
              <a:avLst>
                <a:gd name="adj1" fmla="val 10000000"/>
                <a:gd name="adj2" fmla="val 0"/>
              </a:avLst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8100" tIns="0" rIns="0" bIns="25400" rtlCol="0" anchor="t">
              <a:spAutoFit/>
            </a:bodyPr>
            <a:lstStyle/>
            <a:p>
              <a:pPr algn="r"/>
              <a:r>
                <a:rPr lang="de-DE" sz="1200" dirty="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ILLUSTRATIVE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58ADCDD-B041-4D71-A78E-5DC0F2223FA7}"/>
                </a:ext>
              </a:extLst>
            </p:cNvPr>
            <p:cNvCxnSpPr>
              <a:stCxn id="58" idx="6"/>
              <a:endCxn id="58" idx="4"/>
            </p:cNvCxnSpPr>
            <p:nvPr/>
          </p:nvCxnSpPr>
          <p:spPr>
            <a:xfrm flipH="1">
              <a:off x="7785723" y="464314"/>
              <a:ext cx="1104277" cy="0"/>
            </a:xfrm>
            <a:prstGeom prst="straightConnector1">
              <a:avLst/>
            </a:prstGeom>
            <a:ln w="190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1DC1395-DB84-483B-B0FA-D37587D6AE3A}"/>
                </a:ext>
              </a:extLst>
            </p:cNvPr>
            <p:cNvCxnSpPr>
              <a:stCxn id="58" idx="2"/>
              <a:endCxn id="58" idx="4"/>
            </p:cNvCxnSpPr>
            <p:nvPr/>
          </p:nvCxnSpPr>
          <p:spPr>
            <a:xfrm>
              <a:off x="7785723" y="254000"/>
              <a:ext cx="0" cy="210314"/>
            </a:xfrm>
            <a:prstGeom prst="straightConnector1">
              <a:avLst/>
            </a:prstGeom>
            <a:ln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461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23684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4" name="think-cell Slide" r:id="rId16" imgW="524" imgH="526" progId="TCLayout.ActiveDocument.1">
                  <p:embed/>
                </p:oleObj>
              </mc:Choice>
              <mc:Fallback>
                <p:oleObj name="think-cell Slide" r:id="rId16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. Slide Title"/>
          <p:cNvSpPr txBox="1">
            <a:spLocks/>
          </p:cNvSpPr>
          <p:nvPr/>
        </p:nvSpPr>
        <p:spPr bwMode="auto">
          <a:xfrm>
            <a:off x="119063" y="230188"/>
            <a:ext cx="722524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9535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19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444500" marR="0" lvl="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  <a:defRPr/>
            </a:pPr>
            <a:r>
              <a:rPr lang="en-US" sz="2200" kern="0" noProof="0" dirty="0">
                <a:latin typeface="Arial" panose="020B0604020202020204" pitchFamily="34" charset="0"/>
                <a:cs typeface="Arial" panose="020B0604020202020204" pitchFamily="34" charset="0"/>
              </a:rPr>
              <a:t>Macroeconomic outlook is favorable for ..., but </a:t>
            </a:r>
            <a:r>
              <a:rPr lang="en-US" sz="2200" kern="0" dirty="0">
                <a:latin typeface="Arial" panose="020B0604020202020204" pitchFamily="34" charset="0"/>
                <a:cs typeface="Arial" panose="020B0604020202020204" pitchFamily="34" charset="0"/>
              </a:rPr>
              <a:t>... </a:t>
            </a:r>
            <a:r>
              <a:rPr lang="en-US" sz="2200" kern="0" noProof="0" dirty="0">
                <a:latin typeface="Arial" panose="020B0604020202020204" pitchFamily="34" charset="0"/>
                <a:cs typeface="Arial" panose="020B0604020202020204" pitchFamily="34" charset="0"/>
              </a:rPr>
              <a:t>needs to identify new growth opportunities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vin Title Tracker Circle"/>
          <p:cNvSpPr/>
          <p:nvPr/>
        </p:nvSpPr>
        <p:spPr>
          <a:xfrm>
            <a:off x="106362" y="230187"/>
            <a:ext cx="377825" cy="377825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</a:ln>
          <a:effectLst/>
        </p:spPr>
        <p:txBody>
          <a:bodyPr wrap="none" rtlCol="0" anchor="ctr" anchorCtr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6362" y="6542808"/>
            <a:ext cx="508952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000" dirty="0"/>
              <a:t>SOURCE: Team Analysis</a:t>
            </a:r>
          </a:p>
        </p:txBody>
      </p:sp>
      <p:pic>
        <p:nvPicPr>
          <p:cNvPr id="29" name="Picture 217" descr="HiRes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9" t="78411" r="51883" b="1864"/>
          <a:stretch/>
        </p:blipFill>
        <p:spPr bwMode="auto">
          <a:xfrm>
            <a:off x="2591085" y="1304764"/>
            <a:ext cx="402708" cy="3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16" descr="Pfeil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" y="1331191"/>
            <a:ext cx="433190" cy="340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ight Triangle 41"/>
          <p:cNvSpPr/>
          <p:nvPr/>
        </p:nvSpPr>
        <p:spPr>
          <a:xfrm>
            <a:off x="6384522" y="1565065"/>
            <a:ext cx="365718" cy="195104"/>
          </a:xfrm>
          <a:custGeom>
            <a:avLst/>
            <a:gdLst>
              <a:gd name="connsiteX0" fmla="*/ 0 w 308568"/>
              <a:gd name="connsiteY0" fmla="*/ 214154 h 214154"/>
              <a:gd name="connsiteX1" fmla="*/ 0 w 308568"/>
              <a:gd name="connsiteY1" fmla="*/ 0 h 214154"/>
              <a:gd name="connsiteX2" fmla="*/ 308568 w 308568"/>
              <a:gd name="connsiteY2" fmla="*/ 214154 h 214154"/>
              <a:gd name="connsiteX3" fmla="*/ 0 w 308568"/>
              <a:gd name="connsiteY3" fmla="*/ 214154 h 214154"/>
              <a:gd name="connsiteX0" fmla="*/ 57150 w 365718"/>
              <a:gd name="connsiteY0" fmla="*/ 195104 h 195104"/>
              <a:gd name="connsiteX1" fmla="*/ 0 w 365718"/>
              <a:gd name="connsiteY1" fmla="*/ 0 h 195104"/>
              <a:gd name="connsiteX2" fmla="*/ 365718 w 365718"/>
              <a:gd name="connsiteY2" fmla="*/ 195104 h 195104"/>
              <a:gd name="connsiteX3" fmla="*/ 57150 w 365718"/>
              <a:gd name="connsiteY3" fmla="*/ 195104 h 19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18" h="195104">
                <a:moveTo>
                  <a:pt x="57150" y="195104"/>
                </a:moveTo>
                <a:lnTo>
                  <a:pt x="0" y="0"/>
                </a:lnTo>
                <a:lnTo>
                  <a:pt x="365718" y="195104"/>
                </a:lnTo>
                <a:lnTo>
                  <a:pt x="57150" y="19510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>
            <a:spLocks/>
          </p:cNvSpPr>
          <p:nvPr/>
        </p:nvSpPr>
        <p:spPr>
          <a:xfrm>
            <a:off x="106362" y="1719338"/>
            <a:ext cx="6480000" cy="408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8" name="AutoShape 250"/>
          <p:cNvSpPr>
            <a:spLocks noChangeArrowheads="1"/>
          </p:cNvSpPr>
          <p:nvPr/>
        </p:nvSpPr>
        <p:spPr bwMode="auto">
          <a:xfrm>
            <a:off x="106362" y="1441977"/>
            <a:ext cx="2268000" cy="249299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pPr marL="444500"/>
            <a:r>
              <a:rPr lang="en-US" sz="1500" b="1" baseline="0" noProof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Macroecon</a:t>
            </a:r>
            <a:r>
              <a:rPr lang="en-US" sz="1500" b="1" baseline="0" noProof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500" b="1" baseline="0" noProof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utlook</a:t>
            </a:r>
            <a:endParaRPr lang="en-US" sz="1500" b="1" baseline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6362" y="1846247"/>
            <a:ext cx="22680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2"/>
                </a:solidFill>
              </a:rPr>
              <a:t>…</a:t>
            </a:r>
            <a:endParaRPr lang="en-US" sz="1500" dirty="0"/>
          </a:p>
        </p:txBody>
      </p:sp>
      <p:sp>
        <p:nvSpPr>
          <p:cNvPr id="24" name="AutoShape 250"/>
          <p:cNvSpPr>
            <a:spLocks noChangeArrowheads="1"/>
          </p:cNvSpPr>
          <p:nvPr/>
        </p:nvSpPr>
        <p:spPr bwMode="auto">
          <a:xfrm>
            <a:off x="2591085" y="1441977"/>
            <a:ext cx="3366372" cy="249299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pPr marL="444500"/>
            <a:r>
              <a:rPr lang="en-US" sz="1500" b="1" baseline="0" noProof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  <a:r>
              <a:rPr lang="en-US" sz="1500" b="1" noProof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dynamics – </a:t>
            </a:r>
            <a:r>
              <a:rPr lang="en-US" sz="1500" b="1" noProof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services</a:t>
            </a:r>
            <a:endParaRPr lang="en-US" sz="1500" b="1" baseline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2591085" y="1846247"/>
            <a:ext cx="1584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 err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00419" y="1936354"/>
            <a:ext cx="14400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500" b="1" dirty="0">
                <a:solidFill>
                  <a:schemeClr val="tx2"/>
                </a:solidFill>
              </a:rPr>
              <a:t>Customers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83545" y="1846247"/>
            <a:ext cx="2484000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IT services relevant to </a:t>
            </a:r>
            <a:r>
              <a:rPr lang="en-US" sz="1500" b="1" dirty="0">
                <a:solidFill>
                  <a:schemeClr val="tx2"/>
                </a:solidFill>
              </a:rPr>
              <a:t>lots of industries, </a:t>
            </a:r>
            <a:r>
              <a:rPr lang="en-US" sz="1500" dirty="0">
                <a:solidFill>
                  <a:schemeClr val="tx1"/>
                </a:solidFill>
              </a:rPr>
              <a:t>many already served by ...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2591085" y="2813651"/>
            <a:ext cx="1584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 err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0419" y="2903758"/>
            <a:ext cx="14400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500" b="1" dirty="0">
                <a:solidFill>
                  <a:schemeClr val="tx2"/>
                </a:solidFill>
              </a:rPr>
              <a:t>Competitors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83545" y="2813651"/>
            <a:ext cx="2484000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Highly </a:t>
            </a:r>
            <a:r>
              <a:rPr lang="en-US" sz="1500" b="1" dirty="0">
                <a:solidFill>
                  <a:schemeClr val="tx2"/>
                </a:solidFill>
              </a:rPr>
              <a:t>competitive and fragmented </a:t>
            </a:r>
            <a:r>
              <a:rPr lang="en-US" sz="1500" dirty="0">
                <a:solidFill>
                  <a:schemeClr val="tx1"/>
                </a:solidFill>
              </a:rPr>
              <a:t>industry with many relevant players</a:t>
            </a:r>
          </a:p>
        </p:txBody>
      </p:sp>
      <p:sp>
        <p:nvSpPr>
          <p:cNvPr id="18" name="Rectangle 17"/>
          <p:cNvSpPr>
            <a:spLocks/>
          </p:cNvSpPr>
          <p:nvPr/>
        </p:nvSpPr>
        <p:spPr>
          <a:xfrm>
            <a:off x="2591085" y="3791357"/>
            <a:ext cx="1584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 err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00419" y="3881464"/>
            <a:ext cx="14400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500" b="1" dirty="0">
                <a:solidFill>
                  <a:schemeClr val="tx2"/>
                </a:solidFill>
              </a:rPr>
              <a:t>New entrants and substitutes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83545" y="3791357"/>
            <a:ext cx="2484000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Rather </a:t>
            </a:r>
            <a:r>
              <a:rPr lang="en-US" sz="1500" b="1" dirty="0">
                <a:solidFill>
                  <a:schemeClr val="tx2"/>
                </a:solidFill>
              </a:rPr>
              <a:t>low market entry barriers</a:t>
            </a:r>
            <a:r>
              <a:rPr lang="en-US" sz="1500" dirty="0">
                <a:solidFill>
                  <a:schemeClr val="tx1"/>
                </a:solidFill>
              </a:rPr>
              <a:t> (for consulting) but not many substitutes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2591085" y="4752448"/>
            <a:ext cx="1584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00419" y="4842555"/>
            <a:ext cx="14400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500" b="1" dirty="0">
                <a:solidFill>
                  <a:schemeClr val="tx2"/>
                </a:solidFill>
              </a:rPr>
              <a:t>Suppliers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83545" y="4752448"/>
            <a:ext cx="2484000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</a:rPr>
              <a:t>IT services </a:t>
            </a:r>
            <a:r>
              <a:rPr lang="en-US" sz="1500" dirty="0">
                <a:solidFill>
                  <a:schemeClr val="tx1"/>
                </a:solidFill>
              </a:rPr>
              <a:t>business </a:t>
            </a:r>
            <a:r>
              <a:rPr lang="en-US" sz="1500">
                <a:solidFill>
                  <a:schemeClr val="tx1"/>
                </a:solidFill>
              </a:rPr>
              <a:t>only </a:t>
            </a:r>
            <a:r>
              <a:rPr lang="en-US" sz="1500" b="1">
                <a:solidFill>
                  <a:schemeClr val="tx2"/>
                </a:solidFill>
              </a:rPr>
              <a:t>selectively</a:t>
            </a:r>
            <a:r>
              <a:rPr lang="en-US" sz="1500">
                <a:solidFill>
                  <a:schemeClr val="tx2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dependent on </a:t>
            </a:r>
            <a:r>
              <a:rPr lang="en-US" sz="1500">
                <a:solidFill>
                  <a:schemeClr val="tx1"/>
                </a:solidFill>
              </a:rPr>
              <a:t>suppliers (servers </a:t>
            </a:r>
            <a:r>
              <a:rPr lang="en-US" sz="1500" dirty="0">
                <a:solidFill>
                  <a:schemeClr val="tx1"/>
                </a:solidFill>
              </a:rPr>
              <a:t>etc.)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984268" y="1441977"/>
            <a:ext cx="1836000" cy="635102"/>
            <a:chOff x="6984268" y="1130588"/>
            <a:chExt cx="1836000" cy="635102"/>
          </a:xfrm>
        </p:grpSpPr>
        <p:grpSp>
          <p:nvGrpSpPr>
            <p:cNvPr id="46" name="Group 45"/>
            <p:cNvGrpSpPr/>
            <p:nvPr/>
          </p:nvGrpSpPr>
          <p:grpSpPr>
            <a:xfrm>
              <a:off x="6984268" y="1130588"/>
              <a:ext cx="1836000" cy="318191"/>
              <a:chOff x="7272299" y="1130588"/>
              <a:chExt cx="1836000" cy="318191"/>
            </a:xfrm>
          </p:grpSpPr>
          <p:sp>
            <p:nvSpPr>
              <p:cNvPr id="27" name="AutoShape 250"/>
              <p:cNvSpPr>
                <a:spLocks noChangeArrowheads="1"/>
              </p:cNvSpPr>
              <p:nvPr/>
            </p:nvSpPr>
            <p:spPr bwMode="auto">
              <a:xfrm>
                <a:off x="7272299" y="1130588"/>
                <a:ext cx="1836000" cy="249299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18288" anchor="b">
                <a:spAutoFit/>
              </a:bodyPr>
              <a:lstStyle/>
              <a:p>
                <a:r>
                  <a:rPr lang="en-US" sz="1500" b="1" baseline="0" noProof="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Implications</a:t>
                </a:r>
              </a:p>
            </p:txBody>
          </p:sp>
          <p:sp>
            <p:nvSpPr>
              <p:cNvPr id="31" name="Rectangle 30"/>
              <p:cNvSpPr>
                <a:spLocks/>
              </p:cNvSpPr>
              <p:nvPr/>
            </p:nvSpPr>
            <p:spPr>
              <a:xfrm>
                <a:off x="7272299" y="1407949"/>
                <a:ext cx="1836000" cy="40830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err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6984268" y="1534858"/>
              <a:ext cx="1836000" cy="2308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r>
                <a:rPr lang="en-US" sz="15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196454" y="2813651"/>
            <a:ext cx="288000" cy="288000"/>
            <a:chOff x="1055688" y="273050"/>
            <a:chExt cx="349250" cy="346075"/>
          </a:xfrm>
        </p:grpSpPr>
        <p:sp>
          <p:nvSpPr>
            <p:cNvPr id="51" name="Oval 24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1055688" y="273050"/>
              <a:ext cx="349250" cy="346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de-DE" altLang="de-DE"/>
            </a:p>
          </p:txBody>
        </p:sp>
        <p:sp>
          <p:nvSpPr>
            <p:cNvPr id="52" name="Line 25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gray">
            <a:xfrm rot="18900000">
              <a:off x="1230313" y="312738"/>
              <a:ext cx="1587" cy="26352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222937" y="1846247"/>
            <a:ext cx="288000" cy="288000"/>
            <a:chOff x="1055688" y="1281113"/>
            <a:chExt cx="349250" cy="346075"/>
          </a:xfrm>
        </p:grpSpPr>
        <p:sp>
          <p:nvSpPr>
            <p:cNvPr id="54" name="Oval 27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1055688" y="1281113"/>
              <a:ext cx="349250" cy="34607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de-DE" altLang="de-DE"/>
            </a:p>
          </p:txBody>
        </p:sp>
        <p:sp>
          <p:nvSpPr>
            <p:cNvPr id="55" name="Line 28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gray">
            <a:xfrm rot="2700000" flipV="1">
              <a:off x="1230313" y="1320800"/>
              <a:ext cx="1587" cy="26352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222937" y="3791357"/>
            <a:ext cx="288000" cy="288000"/>
            <a:chOff x="4235815" y="3551968"/>
            <a:chExt cx="288000" cy="288000"/>
          </a:xfrm>
        </p:grpSpPr>
        <p:sp>
          <p:nvSpPr>
            <p:cNvPr id="57" name="Oval 27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4235815" y="3551968"/>
              <a:ext cx="288000" cy="28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de-DE" altLang="de-DE"/>
            </a:p>
          </p:txBody>
        </p:sp>
        <p:sp>
          <p:nvSpPr>
            <p:cNvPr id="58" name="Line 28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gray">
            <a:xfrm rot="2700000" flipV="1">
              <a:off x="4379815" y="3584995"/>
              <a:ext cx="1309" cy="219303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222937" y="4752448"/>
            <a:ext cx="288000" cy="288000"/>
            <a:chOff x="4235815" y="4441059"/>
            <a:chExt cx="288000" cy="288000"/>
          </a:xfrm>
        </p:grpSpPr>
        <p:sp>
          <p:nvSpPr>
            <p:cNvPr id="82" name="Oval 2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4235815" y="4441059"/>
              <a:ext cx="288000" cy="28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de-DE" altLang="de-DE"/>
            </a:p>
          </p:txBody>
        </p:sp>
        <p:sp>
          <p:nvSpPr>
            <p:cNvPr id="83" name="Line 28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gray">
            <a:xfrm rot="2700000" flipV="1">
              <a:off x="4379815" y="4474086"/>
              <a:ext cx="1309" cy="219303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509557" y="996987"/>
            <a:ext cx="576040" cy="307777"/>
            <a:chOff x="7056276" y="888975"/>
            <a:chExt cx="576040" cy="307777"/>
          </a:xfrm>
        </p:grpSpPr>
        <p:grpSp>
          <p:nvGrpSpPr>
            <p:cNvPr id="96" name="Group 95"/>
            <p:cNvGrpSpPr/>
            <p:nvPr/>
          </p:nvGrpSpPr>
          <p:grpSpPr>
            <a:xfrm>
              <a:off x="7056276" y="934863"/>
              <a:ext cx="576040" cy="216000"/>
              <a:chOff x="7056276" y="934863"/>
              <a:chExt cx="576040" cy="216000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7416316" y="934863"/>
                <a:ext cx="216000" cy="216000"/>
                <a:chOff x="1055688" y="273050"/>
                <a:chExt cx="349250" cy="346075"/>
              </a:xfrm>
            </p:grpSpPr>
            <p:sp>
              <p:nvSpPr>
                <p:cNvPr id="89" name="Oval 24"/>
                <p:cNvSpPr>
                  <a:spLocks noChangeArrowheads="1"/>
                </p:cNvSpPr>
                <p:nvPr>
                  <p:custDataLst>
                    <p:tags r:id="rId5"/>
                  </p:custDataLst>
                </p:nvPr>
              </p:nvSpPr>
              <p:spPr bwMode="gray">
                <a:xfrm>
                  <a:off x="1055688" y="273050"/>
                  <a:ext cx="349250" cy="3460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lang="de-DE" altLang="de-DE"/>
                </a:p>
              </p:txBody>
            </p:sp>
            <p:sp>
              <p:nvSpPr>
                <p:cNvPr id="90" name="Line 25"/>
                <p:cNvSpPr>
                  <a:spLocks noChangeShapeType="1"/>
                </p:cNvSpPr>
                <p:nvPr>
                  <p:custDataLst>
                    <p:tags r:id="rId6"/>
                  </p:custDataLst>
                </p:nvPr>
              </p:nvSpPr>
              <p:spPr bwMode="gray">
                <a:xfrm rot="18900000">
                  <a:off x="1230313" y="312738"/>
                  <a:ext cx="1587" cy="263525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de-DE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7056276" y="934863"/>
                <a:ext cx="216000" cy="216000"/>
                <a:chOff x="1055687" y="1281113"/>
                <a:chExt cx="349250" cy="346075"/>
              </a:xfrm>
            </p:grpSpPr>
            <p:sp>
              <p:nvSpPr>
                <p:cNvPr id="92" name="Oval 27"/>
                <p:cNvSpPr>
                  <a:spLocks noChangeArrowheads="1"/>
                </p:cNvSpPr>
                <p:nvPr>
                  <p:custDataLst>
                    <p:tags r:id="rId3"/>
                  </p:custDataLst>
                </p:nvPr>
              </p:nvSpPr>
              <p:spPr bwMode="gray">
                <a:xfrm>
                  <a:off x="1055687" y="1281113"/>
                  <a:ext cx="349250" cy="346075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lang="de-DE" altLang="de-DE"/>
                </a:p>
              </p:txBody>
            </p:sp>
            <p:sp>
              <p:nvSpPr>
                <p:cNvPr id="93" name="Line 28"/>
                <p:cNvSpPr>
                  <a:spLocks noChangeShapeType="1"/>
                </p:cNvSpPr>
                <p:nvPr>
                  <p:custDataLst>
                    <p:tags r:id="rId4"/>
                  </p:custDataLst>
                </p:nvPr>
              </p:nvSpPr>
              <p:spPr bwMode="gray">
                <a:xfrm rot="2700000" flipV="1">
                  <a:off x="1230313" y="1320800"/>
                  <a:ext cx="1587" cy="263525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de-DE"/>
                </a:p>
              </p:txBody>
            </p:sp>
          </p:grpSp>
        </p:grpSp>
        <p:sp>
          <p:nvSpPr>
            <p:cNvPr id="94" name="TextBox 93"/>
            <p:cNvSpPr txBox="1"/>
            <p:nvPr/>
          </p:nvSpPr>
          <p:spPr>
            <a:xfrm>
              <a:off x="7254296" y="888975"/>
              <a:ext cx="180000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/</a:t>
              </a: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6174180" y="1058542"/>
            <a:ext cx="2646088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Positive vs. negative dynamics for ...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106362" y="5788475"/>
            <a:ext cx="6643878" cy="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6984268" y="5788475"/>
            <a:ext cx="1836000" cy="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2456301" y="5877300"/>
            <a:ext cx="1944000" cy="252000"/>
            <a:chOff x="1020413" y="5768234"/>
            <a:chExt cx="1944000" cy="252000"/>
          </a:xfrm>
        </p:grpSpPr>
        <p:sp>
          <p:nvSpPr>
            <p:cNvPr id="105" name="TextBox 104"/>
            <p:cNvSpPr txBox="1"/>
            <p:nvPr/>
          </p:nvSpPr>
          <p:spPr>
            <a:xfrm>
              <a:off x="1020413" y="5789402"/>
              <a:ext cx="1944000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r>
                <a:rPr lang="en-US" sz="1500" dirty="0">
                  <a:solidFill>
                    <a:schemeClr val="tx2"/>
                  </a:solidFill>
                </a:rPr>
                <a:t> Detailed </a:t>
              </a:r>
              <a:r>
                <a:rPr lang="en-US" sz="1500">
                  <a:solidFill>
                    <a:schemeClr val="tx2"/>
                  </a:solidFill>
                </a:rPr>
                <a:t>in section      </a:t>
              </a:r>
              <a:endParaRPr lang="en-US" sz="1500" dirty="0"/>
            </a:p>
          </p:txBody>
        </p:sp>
        <p:sp>
          <p:nvSpPr>
            <p:cNvPr id="106" name="Marvin Title Tracker Circle"/>
            <p:cNvSpPr/>
            <p:nvPr/>
          </p:nvSpPr>
          <p:spPr>
            <a:xfrm>
              <a:off x="2700243" y="5768234"/>
              <a:ext cx="252000" cy="252000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rtlCol="0" anchor="ctr" anchorCtr="1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6930268" y="5877300"/>
            <a:ext cx="1944000" cy="252000"/>
            <a:chOff x="1020413" y="5768234"/>
            <a:chExt cx="1944000" cy="252000"/>
          </a:xfrm>
        </p:grpSpPr>
        <p:sp>
          <p:nvSpPr>
            <p:cNvPr id="112" name="TextBox 111"/>
            <p:cNvSpPr txBox="1"/>
            <p:nvPr/>
          </p:nvSpPr>
          <p:spPr>
            <a:xfrm>
              <a:off x="1020413" y="5789402"/>
              <a:ext cx="1944000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r>
                <a:rPr lang="en-US" sz="1500" dirty="0">
                  <a:solidFill>
                    <a:schemeClr val="tx2"/>
                  </a:solidFill>
                </a:rPr>
                <a:t> Detailed </a:t>
              </a:r>
              <a:r>
                <a:rPr lang="en-US" sz="1500">
                  <a:solidFill>
                    <a:schemeClr val="tx2"/>
                  </a:solidFill>
                </a:rPr>
                <a:t>in section      </a:t>
              </a:r>
              <a:endParaRPr lang="en-US" sz="1500" dirty="0"/>
            </a:p>
          </p:txBody>
        </p:sp>
        <p:sp>
          <p:nvSpPr>
            <p:cNvPr id="113" name="Marvin Title Tracker Circle"/>
            <p:cNvSpPr/>
            <p:nvPr/>
          </p:nvSpPr>
          <p:spPr>
            <a:xfrm>
              <a:off x="2700243" y="5768234"/>
              <a:ext cx="252000" cy="252000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rtlCol="0" anchor="ctr" anchorCtr="1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60" name="sticker">
            <a:extLst>
              <a:ext uri="{FF2B5EF4-FFF2-40B4-BE49-F238E27FC236}">
                <a16:creationId xmlns:a16="http://schemas.microsoft.com/office/drawing/2014/main" id="{C34A7A1D-BED1-4235-9503-840BE91323A5}"/>
              </a:ext>
            </a:extLst>
          </p:cNvPr>
          <p:cNvGrpSpPr/>
          <p:nvPr/>
        </p:nvGrpSpPr>
        <p:grpSpPr>
          <a:xfrm>
            <a:off x="7785723" y="254000"/>
            <a:ext cx="1104277" cy="210314"/>
            <a:chOff x="7785723" y="254000"/>
            <a:chExt cx="1104277" cy="210314"/>
          </a:xfrm>
        </p:grpSpPr>
        <p:sp>
          <p:nvSpPr>
            <p:cNvPr id="61" name="StickerRectangle">
              <a:extLst>
                <a:ext uri="{FF2B5EF4-FFF2-40B4-BE49-F238E27FC236}">
                  <a16:creationId xmlns:a16="http://schemas.microsoft.com/office/drawing/2014/main" id="{318036A1-9A2C-43D7-84C1-832457E16122}"/>
                </a:ext>
              </a:extLst>
            </p:cNvPr>
            <p:cNvSpPr/>
            <p:nvPr/>
          </p:nvSpPr>
          <p:spPr>
            <a:xfrm>
              <a:off x="7785723" y="254000"/>
              <a:ext cx="1104277" cy="210314"/>
            </a:xfrm>
            <a:prstGeom prst="leftRightArrow">
              <a:avLst>
                <a:gd name="adj1" fmla="val 10000000"/>
                <a:gd name="adj2" fmla="val 0"/>
              </a:avLst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8100" tIns="0" rIns="0" bIns="25400" rtlCol="0" anchor="t">
              <a:spAutoFit/>
            </a:bodyPr>
            <a:lstStyle/>
            <a:p>
              <a:pPr algn="r"/>
              <a:r>
                <a:rPr lang="de-DE" sz="1200" dirty="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ILLUSTRATIVE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CB2331-B7EE-4190-A765-EAECB7BA57CD}"/>
                </a:ext>
              </a:extLst>
            </p:cNvPr>
            <p:cNvCxnSpPr>
              <a:stCxn id="61" idx="6"/>
              <a:endCxn id="61" idx="4"/>
            </p:cNvCxnSpPr>
            <p:nvPr/>
          </p:nvCxnSpPr>
          <p:spPr>
            <a:xfrm flipH="1">
              <a:off x="7785723" y="464314"/>
              <a:ext cx="1104277" cy="0"/>
            </a:xfrm>
            <a:prstGeom prst="straightConnector1">
              <a:avLst/>
            </a:prstGeom>
            <a:ln w="190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97A49D6-4248-4A18-9F5C-C10C40CA3EAA}"/>
                </a:ext>
              </a:extLst>
            </p:cNvPr>
            <p:cNvCxnSpPr>
              <a:stCxn id="61" idx="2"/>
              <a:endCxn id="61" idx="4"/>
            </p:cNvCxnSpPr>
            <p:nvPr/>
          </p:nvCxnSpPr>
          <p:spPr>
            <a:xfrm>
              <a:off x="7785723" y="254000"/>
              <a:ext cx="0" cy="210314"/>
            </a:xfrm>
            <a:prstGeom prst="straightConnector1">
              <a:avLst/>
            </a:prstGeom>
            <a:ln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180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7762391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0" name="think-cell Slide" r:id="rId16" imgW="540" imgH="541" progId="TCLayout.ActiveDocument.1">
                  <p:embed/>
                </p:oleObj>
              </mc:Choice>
              <mc:Fallback>
                <p:oleObj name="think-cell Slide" r:id="rId16" imgW="540" imgH="54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SG" sz="14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65549083"/>
              </p:ext>
            </p:extLst>
          </p:nvPr>
        </p:nvGraphicFramePr>
        <p:xfrm>
          <a:off x="1981200" y="1371600"/>
          <a:ext cx="1504991" cy="4159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1" name="Chart" r:id="rId18" imgW="1504991" imgH="4159469" progId="MSGraph.Chart.8">
                  <p:embed followColorScheme="full"/>
                </p:oleObj>
              </mc:Choice>
              <mc:Fallback>
                <p:oleObj name="Chart" r:id="rId18" imgW="1504991" imgH="4159469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981200" y="1371600"/>
                        <a:ext cx="1504991" cy="41594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Placeholder 1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100013" y="4932363"/>
            <a:ext cx="125095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35D195EF-5F04-4EFC-A0E1-6BDD87FCDEF6}" type="datetime'''O''''''th''er ''''''i''n''d''''ust''''''ri''e''s''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</a:pPr>
              <a:t>Other industries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0" name="Text Placeholder 12"/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3416300" y="1770063"/>
            <a:ext cx="48736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8F21396B-25BB-4BC1-AB40-5BEFFF06FF7A}" type="datetime'''''''''''''3'''',''''''''''''''''0''4''1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</a:pPr>
              <a:t>3,041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" name="Text Placeholder 15"/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2819400" y="4141788"/>
            <a:ext cx="48736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1C374BF4-3C8C-4857-BCD0-0CE8CC8560E9}" type="datetime'''''''''''''''1'',''''6''''4''''9''''''''''''''''''''''''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</a:pPr>
              <a:t>1,649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2" name="Text Placeholder 14"/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2952750" y="3351213"/>
            <a:ext cx="48736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EDDF13A4-8E4A-48E2-9E69-ACC052586334}" type="datetime'''''''''''''1'''''''''''''',''''''''''970''''''''''''''''''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</a:pPr>
              <a:t>1,970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100013" y="4141788"/>
            <a:ext cx="143986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08E19B61-9849-499D-8B78-DE79A038BC04}" type="datetime'''''F''i''''n''''an''c''ia''''l Se''''r''vic''''es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/>
              <a:t>Financial Services</a:t>
            </a:fld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100013" y="2454275"/>
            <a:ext cx="1411288" cy="42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FBC9A73D-1D07-46E5-B6B2-9C84FE1844A1}" type="datetime'Pu''''bl''ic'''','' ''D''efens''''e'' &amp;&#10;H''''''eal''th''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/>
              <a:t>Public, Defense &amp;
Health</a:t>
            </a:fld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ext Placeholder 1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100013" y="1663700"/>
            <a:ext cx="1843088" cy="42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766DC670-05B7-41D1-B2D1-400E463BE371}" type="datetime'Ma''nufactu''rin''g'','''' Retail &amp;''&#10;Tran''sportati''o''n''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/>
              <a:t>Manufacturing, Retail &amp;
Transportation</a:t>
            </a:fld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100013" y="3244850"/>
            <a:ext cx="1252538" cy="42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76324EB5-88AB-4EDA-8A50-DAF7E6C74D71}" type="datetime'''Telcos,'' ''Medi''''a &amp;''''&#10;''''U''''tilit''i''''''''e''s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/>
              <a:t>Telcos, Media &amp;
Utilities</a:t>
            </a:fld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1" name="Text Placeholder 13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3136900" y="2560638"/>
            <a:ext cx="48736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80A850E2-F39F-47EA-ABEE-A5EC496A661C}" type="datetime'''''''''''''2'''',''''''''''''''''''''''3''''''''''''9''0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</a:pPr>
              <a:t>2,390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Marvin Title Tracker Circle"/>
          <p:cNvSpPr/>
          <p:nvPr/>
        </p:nvSpPr>
        <p:spPr>
          <a:xfrm>
            <a:off x="106362" y="230187"/>
            <a:ext cx="377825" cy="377825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</a:ln>
          <a:effectLst/>
        </p:spPr>
        <p:txBody>
          <a:bodyPr wrap="none" rtlCol="0" anchor="ctr" anchorCtr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23" name="2. Slide Title"/>
          <p:cNvSpPr txBox="1">
            <a:spLocks/>
          </p:cNvSpPr>
          <p:nvPr/>
        </p:nvSpPr>
        <p:spPr bwMode="auto">
          <a:xfrm>
            <a:off x="119063" y="230188"/>
            <a:ext cx="74052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9535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19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444500" marR="0" lvl="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Manufacturing, Retail &amp; Transportation is ...’ largest industry, contributing EUR 3 </a:t>
            </a:r>
            <a:r>
              <a:rPr kumimoji="0" lang="en-US" sz="21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bn</a:t>
            </a: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kern="0" dirty="0">
                <a:latin typeface="Arial" panose="020B0604020202020204" pitchFamily="34" charset="0"/>
                <a:cs typeface="Arial" panose="020B0604020202020204" pitchFamily="34" charset="0"/>
              </a:rPr>
              <a:t>revenues</a:t>
            </a:r>
            <a:endParaRPr kumimoji="0" lang="en-US" sz="21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87723" y="962375"/>
            <a:ext cx="1779427" cy="449346"/>
            <a:chOff x="3167844" y="630362"/>
            <a:chExt cx="1736746" cy="449346"/>
          </a:xfrm>
        </p:grpSpPr>
        <p:cxnSp>
          <p:nvCxnSpPr>
            <p:cNvPr id="35" name="AutoShape 249"/>
            <p:cNvCxnSpPr>
              <a:cxnSpLocks noChangeShapeType="1"/>
              <a:stCxn id="38" idx="4"/>
              <a:endCxn id="38" idx="6"/>
            </p:cNvCxnSpPr>
            <p:nvPr/>
          </p:nvCxnSpPr>
          <p:spPr bwMode="auto">
            <a:xfrm>
              <a:off x="3167844" y="1079708"/>
              <a:ext cx="1736746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AutoShape 250"/>
            <p:cNvSpPr>
              <a:spLocks noChangeArrowheads="1"/>
            </p:cNvSpPr>
            <p:nvPr/>
          </p:nvSpPr>
          <p:spPr bwMode="auto">
            <a:xfrm>
              <a:off x="3167844" y="630362"/>
              <a:ext cx="1736746" cy="44934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0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2"/>
                  </a:solidFill>
                  <a:latin typeface="Arial"/>
                  <a:ea typeface="ＭＳ Ｐゴシック"/>
                </a:rPr>
                <a:t>... revenues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ＭＳ Ｐゴシック"/>
                </a:rPr>
                <a:t>EUR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Arial"/>
                  <a:ea typeface="ＭＳ Ｐゴシック"/>
                </a:rPr>
                <a:t>mn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ＭＳ Ｐゴシック"/>
                </a:rPr>
                <a:t>, 2014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734116" y="963430"/>
            <a:ext cx="1440000" cy="449346"/>
            <a:chOff x="3167844" y="630362"/>
            <a:chExt cx="1736746" cy="449346"/>
          </a:xfrm>
        </p:grpSpPr>
        <p:cxnSp>
          <p:nvCxnSpPr>
            <p:cNvPr id="60" name="AutoShape 249"/>
            <p:cNvCxnSpPr>
              <a:cxnSpLocks noChangeShapeType="1"/>
              <a:stCxn id="61" idx="4"/>
              <a:endCxn id="61" idx="6"/>
            </p:cNvCxnSpPr>
            <p:nvPr/>
          </p:nvCxnSpPr>
          <p:spPr bwMode="auto">
            <a:xfrm>
              <a:off x="3167844" y="1079708"/>
              <a:ext cx="1736746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" name="AutoShape 250"/>
            <p:cNvSpPr>
              <a:spLocks noChangeArrowheads="1"/>
            </p:cNvSpPr>
            <p:nvPr/>
          </p:nvSpPr>
          <p:spPr bwMode="auto">
            <a:xfrm>
              <a:off x="3167844" y="630362"/>
              <a:ext cx="1736746" cy="44934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0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2"/>
                  </a:solidFill>
                  <a:latin typeface="Arial"/>
                  <a:ea typeface="ＭＳ Ｐゴシック"/>
                </a:rPr>
                <a:t>Exemplary ... customers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ea typeface="ＭＳ Ｐゴシック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261600" y="963430"/>
            <a:ext cx="1584000" cy="449346"/>
            <a:chOff x="3167844" y="630362"/>
            <a:chExt cx="1736746" cy="449346"/>
          </a:xfrm>
        </p:grpSpPr>
        <p:cxnSp>
          <p:nvCxnSpPr>
            <p:cNvPr id="63" name="AutoShape 249"/>
            <p:cNvCxnSpPr>
              <a:cxnSpLocks noChangeShapeType="1"/>
              <a:stCxn id="64" idx="4"/>
              <a:endCxn id="64" idx="6"/>
            </p:cNvCxnSpPr>
            <p:nvPr/>
          </p:nvCxnSpPr>
          <p:spPr bwMode="auto">
            <a:xfrm>
              <a:off x="3167844" y="1079708"/>
              <a:ext cx="1736746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" name="AutoShape 250"/>
            <p:cNvSpPr>
              <a:spLocks noChangeArrowheads="1"/>
            </p:cNvSpPr>
            <p:nvPr/>
          </p:nvSpPr>
          <p:spPr bwMode="auto">
            <a:xfrm>
              <a:off x="3167844" y="630362"/>
              <a:ext cx="1736746" cy="44934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0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2"/>
                  </a:solidFill>
                  <a:latin typeface="Arial"/>
                  <a:ea typeface="ＭＳ Ｐゴシック"/>
                </a:rPr>
                <a:t>Growth dynamics</a:t>
              </a:r>
              <a:r>
                <a:rPr lang="en-US" sz="1400" b="1" baseline="30000" dirty="0">
                  <a:solidFill>
                    <a:schemeClr val="tx2"/>
                  </a:solidFill>
                  <a:latin typeface="Arial"/>
                  <a:ea typeface="ＭＳ Ｐゴシック"/>
                </a:rPr>
                <a:t>1</a:t>
              </a:r>
              <a:endParaRPr lang="en-US" sz="1400" baseline="30000" dirty="0">
                <a:solidFill>
                  <a:schemeClr val="bg1">
                    <a:lumMod val="50000"/>
                  </a:schemeClr>
                </a:solidFill>
                <a:latin typeface="Arial"/>
                <a:ea typeface="ＭＳ Ｐゴシック"/>
              </a:endParaRPr>
            </a:p>
          </p:txBody>
        </p:sp>
      </p:grpSp>
      <p:sp>
        <p:nvSpPr>
          <p:cNvPr id="73" name="4. Footnote"/>
          <p:cNvSpPr txBox="1">
            <a:spLocks noChangeArrowheads="1"/>
          </p:cNvSpPr>
          <p:nvPr/>
        </p:nvSpPr>
        <p:spPr bwMode="auto">
          <a:xfrm>
            <a:off x="119063" y="6181397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104775" indent="-104775" defTabSz="895350">
              <a:defRPr sz="1000" baseline="0">
                <a:latin typeface="+mn-lt"/>
              </a:defRPr>
            </a:lvl1pPr>
            <a:lvl2pPr marL="1031875" defTabSz="895350">
              <a:defRPr sz="2400"/>
            </a:lvl2pPr>
            <a:lvl3pPr marL="1217613" defTabSz="895350">
              <a:defRPr sz="2400"/>
            </a:lvl3pPr>
            <a:lvl4pPr marL="1404938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Growth opinion from ...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3954633" y="962375"/>
            <a:ext cx="1692000" cy="449346"/>
            <a:chOff x="3167844" y="630362"/>
            <a:chExt cx="1736746" cy="449346"/>
          </a:xfrm>
        </p:grpSpPr>
        <p:cxnSp>
          <p:nvCxnSpPr>
            <p:cNvPr id="76" name="AutoShape 249"/>
            <p:cNvCxnSpPr>
              <a:cxnSpLocks noChangeShapeType="1"/>
              <a:stCxn id="77" idx="4"/>
              <a:endCxn id="77" idx="6"/>
            </p:cNvCxnSpPr>
            <p:nvPr/>
          </p:nvCxnSpPr>
          <p:spPr bwMode="auto">
            <a:xfrm>
              <a:off x="3167844" y="1079708"/>
              <a:ext cx="1736746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" name="AutoShape 250"/>
            <p:cNvSpPr>
              <a:spLocks noChangeArrowheads="1"/>
            </p:cNvSpPr>
            <p:nvPr/>
          </p:nvSpPr>
          <p:spPr bwMode="auto">
            <a:xfrm>
              <a:off x="3167844" y="630362"/>
              <a:ext cx="1736746" cy="44934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0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2"/>
                  </a:solidFill>
                  <a:latin typeface="Arial"/>
                  <a:ea typeface="ＭＳ Ｐゴシック"/>
                </a:rPr>
                <a:t>Share of </a:t>
              </a:r>
              <a:r>
                <a:rPr lang="en-US" sz="1400" b="1">
                  <a:solidFill>
                    <a:schemeClr val="tx2"/>
                  </a:solidFill>
                  <a:latin typeface="Arial"/>
                  <a:ea typeface="ＭＳ Ｐゴシック"/>
                </a:rPr>
                <a:t>IT services </a:t>
              </a:r>
              <a:r>
                <a:rPr lang="en-US" sz="1400" b="1" dirty="0">
                  <a:solidFill>
                    <a:schemeClr val="tx2"/>
                  </a:solidFill>
                  <a:latin typeface="Arial"/>
                  <a:ea typeface="ＭＳ Ｐゴシック"/>
                </a:rPr>
                <a:t>market,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ＭＳ Ｐゴシック"/>
                </a:rPr>
                <a:t>Percentage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68585" y="1663163"/>
            <a:ext cx="4333015" cy="452988"/>
            <a:chOff x="4368585" y="1633079"/>
            <a:chExt cx="4333015" cy="452988"/>
          </a:xfrm>
        </p:grpSpPr>
        <p:sp>
          <p:nvSpPr>
            <p:cNvPr id="65" name="TextBox 64"/>
            <p:cNvSpPr txBox="1"/>
            <p:nvPr/>
          </p:nvSpPr>
          <p:spPr>
            <a:xfrm>
              <a:off x="7261600" y="1633636"/>
              <a:ext cx="144000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…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734116" y="1633079"/>
              <a:ext cx="144000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…</a:t>
              </a: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4368585" y="1654067"/>
              <a:ext cx="864096" cy="432000"/>
              <a:chOff x="4644008" y="1772816"/>
              <a:chExt cx="864096" cy="432000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4644008" y="1772816"/>
                <a:ext cx="864096" cy="43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716056" y="1865706"/>
                <a:ext cx="720000" cy="21544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R="0" lvl="0" indent="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1pPr>
                <a:lvl2pPr marL="742950" marR="0" lvl="1" indent="-28575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–"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2pPr>
                <a:lvl3pPr marL="1143000" marR="0" lvl="2" indent="-22860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»"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3pPr>
                <a:lvl4pPr marL="1600200" lvl="3" indent="-228600">
                  <a:spcBef>
                    <a:spcPct val="20000"/>
                  </a:spcBef>
                  <a:buFont typeface="Arial" pitchFamily="34" charset="0"/>
                  <a:buChar char="–"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lang="de-DE" sz="2000" dirty="0" smtClean="0"/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:pPr algn="ctr"/>
                <a:r>
                  <a:rPr lang="en-US" sz="1400" dirty="0"/>
                  <a:t>5.3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4368585" y="4010186"/>
            <a:ext cx="4333015" cy="452988"/>
            <a:chOff x="4368585" y="4611237"/>
            <a:chExt cx="4333015" cy="452988"/>
          </a:xfrm>
        </p:grpSpPr>
        <p:sp>
          <p:nvSpPr>
            <p:cNvPr id="68" name="TextBox 67"/>
            <p:cNvSpPr txBox="1"/>
            <p:nvPr/>
          </p:nvSpPr>
          <p:spPr>
            <a:xfrm>
              <a:off x="7261600" y="4611237"/>
              <a:ext cx="144000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…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734116" y="4611237"/>
              <a:ext cx="144000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…</a:t>
              </a: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4368585" y="4632225"/>
              <a:ext cx="864096" cy="432000"/>
              <a:chOff x="4644008" y="1772816"/>
              <a:chExt cx="864096" cy="432000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4644008" y="1772816"/>
                <a:ext cx="864096" cy="43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4716056" y="1865706"/>
                <a:ext cx="720000" cy="21544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R="0" lvl="0" indent="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1pPr>
                <a:lvl2pPr marL="742950" marR="0" lvl="1" indent="-28575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–"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2pPr>
                <a:lvl3pPr marL="1143000" marR="0" lvl="2" indent="-22860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»"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3pPr>
                <a:lvl4pPr marL="1600200" lvl="3" indent="-228600">
                  <a:spcBef>
                    <a:spcPct val="20000"/>
                  </a:spcBef>
                  <a:buFont typeface="Arial" pitchFamily="34" charset="0"/>
                  <a:buChar char="–"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lang="de-DE" sz="2000" dirty="0" smtClean="0"/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:pPr algn="ctr"/>
                <a:r>
                  <a:rPr lang="en-US" sz="1400" dirty="0"/>
                  <a:t>24.9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4368585" y="3227845"/>
            <a:ext cx="4333015" cy="452803"/>
            <a:chOff x="4368585" y="3673949"/>
            <a:chExt cx="4333015" cy="452803"/>
          </a:xfrm>
        </p:grpSpPr>
        <p:sp>
          <p:nvSpPr>
            <p:cNvPr id="67" name="TextBox 66"/>
            <p:cNvSpPr txBox="1"/>
            <p:nvPr/>
          </p:nvSpPr>
          <p:spPr>
            <a:xfrm>
              <a:off x="7261600" y="3673949"/>
              <a:ext cx="144000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…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34116" y="3673949"/>
              <a:ext cx="144000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…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4368585" y="3694752"/>
              <a:ext cx="864096" cy="432000"/>
              <a:chOff x="4644008" y="1772816"/>
              <a:chExt cx="864096" cy="432000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4644008" y="1772816"/>
                <a:ext cx="864096" cy="43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716056" y="1865706"/>
                <a:ext cx="720000" cy="21544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R="0" lvl="0" indent="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1pPr>
                <a:lvl2pPr marL="742950" marR="0" lvl="1" indent="-28575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–"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2pPr>
                <a:lvl3pPr marL="1143000" marR="0" lvl="2" indent="-22860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»"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3pPr>
                <a:lvl4pPr marL="1600200" lvl="3" indent="-228600">
                  <a:spcBef>
                    <a:spcPct val="20000"/>
                  </a:spcBef>
                  <a:buFont typeface="Arial" pitchFamily="34" charset="0"/>
                  <a:buChar char="–"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lang="de-DE" sz="2000" dirty="0" smtClean="0"/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:pPr algn="ctr"/>
                <a:r>
                  <a:rPr lang="en-US" sz="1400" dirty="0"/>
                  <a:t>20.8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4368585" y="2445504"/>
            <a:ext cx="4333015" cy="452617"/>
            <a:chOff x="4368585" y="2734788"/>
            <a:chExt cx="4333015" cy="452617"/>
          </a:xfrm>
        </p:grpSpPr>
        <p:sp>
          <p:nvSpPr>
            <p:cNvPr id="66" name="TextBox 65"/>
            <p:cNvSpPr txBox="1"/>
            <p:nvPr/>
          </p:nvSpPr>
          <p:spPr>
            <a:xfrm>
              <a:off x="7261600" y="2734788"/>
              <a:ext cx="144000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…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34116" y="2734788"/>
              <a:ext cx="144000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…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4368585" y="2755405"/>
              <a:ext cx="864096" cy="432000"/>
              <a:chOff x="4644008" y="1772816"/>
              <a:chExt cx="864096" cy="432000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4644008" y="1772816"/>
                <a:ext cx="864096" cy="43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4716056" y="1865706"/>
                <a:ext cx="720000" cy="21544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R="0" lvl="0" indent="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1pPr>
                <a:lvl2pPr marL="742950" marR="0" lvl="1" indent="-28575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–"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2pPr>
                <a:lvl3pPr marL="1143000" marR="0" lvl="2" indent="-22860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»"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3pPr>
                <a:lvl4pPr marL="1600200" lvl="3" indent="-228600">
                  <a:spcBef>
                    <a:spcPct val="20000"/>
                  </a:spcBef>
                  <a:buFont typeface="Arial" pitchFamily="34" charset="0"/>
                  <a:buChar char="–"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lang="de-DE" sz="2000" dirty="0" smtClean="0"/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:pPr algn="ctr"/>
                <a:r>
                  <a:rPr lang="en-US" sz="1400" dirty="0"/>
                  <a:t>3.4</a:t>
                </a: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9205" y="5537948"/>
            <a:ext cx="6245590" cy="612000"/>
            <a:chOff x="1566770" y="5481228"/>
            <a:chExt cx="6245590" cy="612000"/>
          </a:xfrm>
        </p:grpSpPr>
        <p:sp>
          <p:nvSpPr>
            <p:cNvPr id="93" name="TextBox 4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566770" y="5481228"/>
              <a:ext cx="6245590" cy="612000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  <a:ex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>
                <a:defRPr sz="1400" b="1">
                  <a:solidFill>
                    <a:schemeClr val="tx2"/>
                  </a:solidFill>
                </a:defRPr>
              </a:lvl1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1727684" y="5562555"/>
              <a:ext cx="5838725" cy="449346"/>
              <a:chOff x="1727684" y="5566837"/>
              <a:chExt cx="5838725" cy="449346"/>
            </a:xfrm>
          </p:grpSpPr>
          <p:sp>
            <p:nvSpPr>
              <p:cNvPr id="95" name="AutoShape 250"/>
              <p:cNvSpPr>
                <a:spLocks noChangeArrowheads="1"/>
              </p:cNvSpPr>
              <p:nvPr/>
            </p:nvSpPr>
            <p:spPr bwMode="auto">
              <a:xfrm>
                <a:off x="2381834" y="5566837"/>
                <a:ext cx="5184575" cy="449346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18280" anchor="t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latin typeface="Arial"/>
                    <a:ea typeface="ＭＳ Ｐゴシック"/>
                  </a:rPr>
                  <a:t>Manufacturing, Retail &amp; </a:t>
                </a:r>
                <a:r>
                  <a:rPr lang="en-US" sz="1400">
                    <a:latin typeface="Arial"/>
                    <a:ea typeface="ＭＳ Ｐゴシック"/>
                  </a:rPr>
                  <a:t>Transportation segment </a:t>
                </a:r>
                <a:r>
                  <a:rPr lang="en-US" sz="1400" dirty="0">
                    <a:latin typeface="Arial"/>
                    <a:ea typeface="ＭＳ Ｐゴシック"/>
                  </a:rPr>
                  <a:t>is</a:t>
                </a:r>
                <a:r>
                  <a:rPr lang="en-US" sz="1400" b="1" dirty="0">
                    <a:latin typeface="Arial"/>
                    <a:ea typeface="ＭＳ Ｐゴシック"/>
                  </a:rPr>
                  <a:t> </a:t>
                </a:r>
                <a:r>
                  <a:rPr lang="en-US" sz="1400" b="1" dirty="0">
                    <a:solidFill>
                      <a:schemeClr val="tx2"/>
                    </a:solidFill>
                    <a:latin typeface="Arial"/>
                    <a:ea typeface="ＭＳ Ｐゴシック"/>
                  </a:rPr>
                  <a:t>stagnating, </a:t>
                </a:r>
                <a:r>
                  <a:rPr lang="en-US" sz="1400" dirty="0">
                    <a:latin typeface="Arial"/>
                    <a:ea typeface="ＭＳ Ｐゴシック"/>
                  </a:rPr>
                  <a:t>... need to identify </a:t>
                </a:r>
                <a:r>
                  <a:rPr lang="en-US" sz="1400" b="1" dirty="0">
                    <a:solidFill>
                      <a:schemeClr val="tx2"/>
                    </a:solidFill>
                    <a:latin typeface="Arial"/>
                    <a:ea typeface="ＭＳ Ｐゴシック"/>
                  </a:rPr>
                  <a:t>new growth opportunities</a:t>
                </a:r>
              </a:p>
            </p:txBody>
          </p:sp>
          <p:sp>
            <p:nvSpPr>
              <p:cNvPr id="96" name="Oval 95"/>
              <p:cNvSpPr/>
              <p:nvPr/>
            </p:nvSpPr>
            <p:spPr bwMode="gray">
              <a:xfrm>
                <a:off x="1727684" y="5575486"/>
                <a:ext cx="432048" cy="432048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sx="110000" sy="110000" algn="ctr" rotWithShape="0">
                  <a:srgbClr val="FFFFFF"/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9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Wide Latin" pitchFamily="18" charset="0"/>
                    <a:ea typeface="ＭＳ Ｐゴシック"/>
                    <a:cs typeface="+mn-cs"/>
                  </a:rPr>
                  <a:t>!</a:t>
                </a:r>
              </a:p>
            </p:txBody>
          </p:sp>
        </p:grpSp>
      </p:grpSp>
      <p:sp>
        <p:nvSpPr>
          <p:cNvPr id="97" name="TextBox 96"/>
          <p:cNvSpPr txBox="1"/>
          <p:nvPr/>
        </p:nvSpPr>
        <p:spPr>
          <a:xfrm>
            <a:off x="106362" y="6542808"/>
            <a:ext cx="358554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000" dirty="0"/>
              <a:t>SOURCE: ... ... (2014)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4368585" y="4798696"/>
            <a:ext cx="4333015" cy="452988"/>
            <a:chOff x="4368585" y="4611237"/>
            <a:chExt cx="4333015" cy="452988"/>
          </a:xfrm>
        </p:grpSpPr>
        <p:sp>
          <p:nvSpPr>
            <p:cNvPr id="79" name="TextBox 78"/>
            <p:cNvSpPr txBox="1"/>
            <p:nvPr/>
          </p:nvSpPr>
          <p:spPr>
            <a:xfrm>
              <a:off x="7261600" y="4611237"/>
              <a:ext cx="144000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…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34116" y="4611237"/>
              <a:ext cx="144000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…</a:t>
              </a: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4368585" y="4632225"/>
              <a:ext cx="864096" cy="432000"/>
              <a:chOff x="4644008" y="1772816"/>
              <a:chExt cx="864096" cy="43200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4644008" y="1772816"/>
                <a:ext cx="864096" cy="43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4716056" y="1865706"/>
                <a:ext cx="720000" cy="21544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R="0" lvl="0" indent="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1pPr>
                <a:lvl2pPr marL="742950" marR="0" lvl="1" indent="-28575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–"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2pPr>
                <a:lvl3pPr marL="1143000" marR="0" lvl="2" indent="-22860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»"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3pPr>
                <a:lvl4pPr marL="1600200" lvl="3" indent="-228600">
                  <a:spcBef>
                    <a:spcPct val="20000"/>
                  </a:spcBef>
                  <a:buFont typeface="Arial" pitchFamily="34" charset="0"/>
                  <a:buChar char="–"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lang="de-DE" sz="2000" dirty="0" smtClean="0"/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:pPr algn="ctr"/>
                <a:r>
                  <a:rPr lang="en-US" sz="1400" dirty="0"/>
                  <a:t>45.7</a:t>
                </a:r>
              </a:p>
            </p:txBody>
          </p:sp>
        </p:grpSp>
      </p:grpSp>
      <p:grpSp>
        <p:nvGrpSpPr>
          <p:cNvPr id="101" name="Group 100"/>
          <p:cNvGrpSpPr/>
          <p:nvPr/>
        </p:nvGrpSpPr>
        <p:grpSpPr>
          <a:xfrm>
            <a:off x="119063" y="1177819"/>
            <a:ext cx="1779427" cy="233902"/>
            <a:chOff x="3167844" y="845806"/>
            <a:chExt cx="1736746" cy="233902"/>
          </a:xfrm>
        </p:grpSpPr>
        <p:cxnSp>
          <p:nvCxnSpPr>
            <p:cNvPr id="102" name="AutoShape 249"/>
            <p:cNvCxnSpPr>
              <a:cxnSpLocks noChangeShapeType="1"/>
              <a:stCxn id="103" idx="4"/>
              <a:endCxn id="103" idx="6"/>
            </p:cNvCxnSpPr>
            <p:nvPr/>
          </p:nvCxnSpPr>
          <p:spPr bwMode="auto">
            <a:xfrm>
              <a:off x="3167844" y="1079708"/>
              <a:ext cx="1736746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" name="AutoShape 250"/>
            <p:cNvSpPr>
              <a:spLocks noChangeArrowheads="1"/>
            </p:cNvSpPr>
            <p:nvPr/>
          </p:nvSpPr>
          <p:spPr bwMode="auto">
            <a:xfrm>
              <a:off x="3167844" y="845806"/>
              <a:ext cx="1736746" cy="23390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0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2"/>
                  </a:solidFill>
                  <a:latin typeface="Arial"/>
                  <a:ea typeface="ＭＳ Ｐゴシック"/>
                </a:rPr>
                <a:t>Customer industry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ea typeface="ＭＳ Ｐゴシック"/>
              </a:endParaRPr>
            </a:p>
          </p:txBody>
        </p:sp>
      </p:grpSp>
      <p:grpSp>
        <p:nvGrpSpPr>
          <p:cNvPr id="74" name="sticker">
            <a:extLst>
              <a:ext uri="{FF2B5EF4-FFF2-40B4-BE49-F238E27FC236}">
                <a16:creationId xmlns:a16="http://schemas.microsoft.com/office/drawing/2014/main" id="{F83AB387-5770-4B11-B5FC-FA6399F0BFB3}"/>
              </a:ext>
            </a:extLst>
          </p:cNvPr>
          <p:cNvGrpSpPr/>
          <p:nvPr/>
        </p:nvGrpSpPr>
        <p:grpSpPr>
          <a:xfrm>
            <a:off x="7785723" y="254000"/>
            <a:ext cx="1104277" cy="210314"/>
            <a:chOff x="7785723" y="254000"/>
            <a:chExt cx="1104277" cy="210314"/>
          </a:xfrm>
        </p:grpSpPr>
        <p:sp>
          <p:nvSpPr>
            <p:cNvPr id="104" name="StickerRectangle">
              <a:extLst>
                <a:ext uri="{FF2B5EF4-FFF2-40B4-BE49-F238E27FC236}">
                  <a16:creationId xmlns:a16="http://schemas.microsoft.com/office/drawing/2014/main" id="{CACC2D0C-77C6-4978-8ABD-A6D9F7E83F43}"/>
                </a:ext>
              </a:extLst>
            </p:cNvPr>
            <p:cNvSpPr/>
            <p:nvPr/>
          </p:nvSpPr>
          <p:spPr>
            <a:xfrm>
              <a:off x="7785723" y="254000"/>
              <a:ext cx="1104277" cy="210314"/>
            </a:xfrm>
            <a:prstGeom prst="leftRightArrow">
              <a:avLst>
                <a:gd name="adj1" fmla="val 10000000"/>
                <a:gd name="adj2" fmla="val 0"/>
              </a:avLst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8100" tIns="0" rIns="0" bIns="25400" rtlCol="0" anchor="t">
              <a:spAutoFit/>
            </a:bodyPr>
            <a:lstStyle/>
            <a:p>
              <a:pPr algn="r"/>
              <a:r>
                <a:rPr lang="de-DE" sz="1200" dirty="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ILLUSTRATIVE</a:t>
              </a: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1E337D23-A359-4854-8406-E48DFDC1DC20}"/>
                </a:ext>
              </a:extLst>
            </p:cNvPr>
            <p:cNvCxnSpPr>
              <a:stCxn id="104" idx="6"/>
              <a:endCxn id="104" idx="4"/>
            </p:cNvCxnSpPr>
            <p:nvPr/>
          </p:nvCxnSpPr>
          <p:spPr>
            <a:xfrm flipH="1">
              <a:off x="7785723" y="464314"/>
              <a:ext cx="1104277" cy="0"/>
            </a:xfrm>
            <a:prstGeom prst="straightConnector1">
              <a:avLst/>
            </a:prstGeom>
            <a:ln w="190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E9F9DECF-73C3-42D7-B59F-5F2DA334250D}"/>
                </a:ext>
              </a:extLst>
            </p:cNvPr>
            <p:cNvCxnSpPr>
              <a:stCxn id="104" idx="2"/>
              <a:endCxn id="104" idx="4"/>
            </p:cNvCxnSpPr>
            <p:nvPr/>
          </p:nvCxnSpPr>
          <p:spPr>
            <a:xfrm>
              <a:off x="7785723" y="254000"/>
              <a:ext cx="0" cy="210314"/>
            </a:xfrm>
            <a:prstGeom prst="straightConnector1">
              <a:avLst/>
            </a:prstGeom>
            <a:ln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443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550455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19" name="think-cell Slide" r:id="rId19" imgW="524" imgH="526" progId="TCLayout.ActiveDocument.1">
                  <p:embed/>
                </p:oleObj>
              </mc:Choice>
              <mc:Fallback>
                <p:oleObj name="think-cell Slide" r:id="rId19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8" name="Rectangle 287"/>
          <p:cNvSpPr txBox="1"/>
          <p:nvPr>
            <p:custDataLst>
              <p:tags r:id="rId4"/>
            </p:custDataLst>
          </p:nvPr>
        </p:nvSpPr>
        <p:spPr>
          <a:xfrm>
            <a:off x="3647626" y="3890963"/>
            <a:ext cx="5352744" cy="5377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76200" tIns="76200" rIns="76200" bIns="76200" rtlCol="0" anchor="t" anchorCtr="0">
            <a:no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endParaRPr lang="en-US" dirty="0"/>
          </a:p>
        </p:txBody>
      </p:sp>
      <p:sp>
        <p:nvSpPr>
          <p:cNvPr id="15" name="Marvin Title Tracker Circle"/>
          <p:cNvSpPr/>
          <p:nvPr/>
        </p:nvSpPr>
        <p:spPr>
          <a:xfrm>
            <a:off x="106362" y="230187"/>
            <a:ext cx="377825" cy="377825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</a:ln>
          <a:effectLst/>
        </p:spPr>
        <p:txBody>
          <a:bodyPr wrap="none" rtlCol="0" anchor="ctr" anchorCtr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16" name="2. Slide Title"/>
          <p:cNvSpPr txBox="1">
            <a:spLocks/>
          </p:cNvSpPr>
          <p:nvPr/>
        </p:nvSpPr>
        <p:spPr bwMode="auto">
          <a:xfrm>
            <a:off x="119063" y="230188"/>
            <a:ext cx="7473183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9535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19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444500" marR="0" lvl="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... operates in a highly fragmented market, facing tough competition within most geographies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6362" y="6542808"/>
            <a:ext cx="508952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000" dirty="0"/>
              <a:t>SOURCE: ...; Company ...; Team Analysis</a:t>
            </a:r>
          </a:p>
        </p:txBody>
      </p:sp>
      <p:graphicFrame>
        <p:nvGraphicFramePr>
          <p:cNvPr id="12" name="Object 11"/>
          <p:cNvGraphicFramePr>
            <a:graphicFrameLocks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29074466"/>
              </p:ext>
            </p:extLst>
          </p:nvPr>
        </p:nvGraphicFramePr>
        <p:xfrm>
          <a:off x="12700" y="2298700"/>
          <a:ext cx="2032000" cy="203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20" name="Chart" r:id="rId21" imgW="2032000" imgH="2032175" progId="MSGraph.Chart.8">
                  <p:embed followColorScheme="full"/>
                </p:oleObj>
              </mc:Choice>
              <mc:Fallback>
                <p:oleObj name="Chart" r:id="rId21" imgW="2032000" imgH="2032175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2700" y="2298700"/>
                        <a:ext cx="2032000" cy="203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Placeholder 29"/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414338" y="3789363"/>
            <a:ext cx="388938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62008682-8149-495D-8625-CB74ED6533CA}" type="datetime'''''''''''''''7''9.9''''''''''''''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/>
              <a:t>79.9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2" name="Text Placeholder 37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330200" y="4260850"/>
            <a:ext cx="140811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A45E5E02-2250-498E-8856-AE43E777F6F1}" type="datetime'''O''''t''''h''''''''''e''r'''' ''co''''m''p''''et''ito''rs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pPr/>
              <a:t>Other competitors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9" name="Text Placeholder 16"/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1249363" y="2646363"/>
            <a:ext cx="388938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41B16FAE-97F0-4DF1-A8BF-25F80232D580}" type="datetime'''''2''''''''''''0''''''''''.''''''''''''''''''''''1''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/>
              <a:t>20.1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25" name="Object 124"/>
          <p:cNvGraphicFramePr>
            <a:graphicFrameLocks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944521626"/>
              </p:ext>
            </p:extLst>
          </p:nvPr>
        </p:nvGraphicFramePr>
        <p:xfrm>
          <a:off x="2171700" y="1892300"/>
          <a:ext cx="1378089" cy="3029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21" name="Chart" r:id="rId23" imgW="1378089" imgH="3029081" progId="MSGraph.Chart.8">
                  <p:embed followColorScheme="full"/>
                </p:oleObj>
              </mc:Choice>
              <mc:Fallback>
                <p:oleObj name="Chart" r:id="rId23" imgW="1378089" imgH="3029081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171700" y="1892300"/>
                        <a:ext cx="1378089" cy="3029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" name="Text Placeholder 94"/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2770188" y="4506913"/>
            <a:ext cx="290513" cy="21272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AC391F57-A2B1-4892-AFE9-FBACA9E4560B}" type="datetime'1''.''0'''''''''''''''''''''''''''''''''''''''''''''"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/>
              <a:t>1.0</a:t>
            </a:fld>
            <a:endParaRPr lang="de-DE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6" name="Text Placeholder 95"/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2439988" y="4354513"/>
            <a:ext cx="290513" cy="212725"/>
          </a:xfrm>
          <a:prstGeom prst="rect">
            <a:avLst/>
          </a:prstGeom>
          <a:solidFill>
            <a:srgbClr val="C6D9F1"/>
          </a:solidFill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D710650A-0747-4B69-9182-9DA3C0A781A9}" type="datetime'''1''''''''''''''.''''''''''2''''''''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/>
              <a:t>1.2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0" name="Text Placeholder 99"/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2605088" y="3494088"/>
            <a:ext cx="29051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3237E7D6-3986-4043-B253-8872943DF67B}" type="datetime'''''5''''''''''''''''''''''''''''''''.''''''''4''''''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5.4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1" name="Text Placeholder 100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2605088" y="2500313"/>
            <a:ext cx="29051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514C7015-A6F9-4342-9404-4E086DB408D9}" type="datetime'8''.''''''''7''''''''''''''''''''''''''''''''''''''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8.7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9" name="Text Placeholder 98"/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2605088" y="4075113"/>
            <a:ext cx="29051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E313B134-E188-4FC6-AD18-BD3C1887A3D9}" type="datetime'''''''''''''2''''''.''''''''''''''''''''''8''''''''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2.8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2" name="Text Placeholder 81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2555875" y="1755775"/>
            <a:ext cx="388938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numCol="1" spcCol="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A475EE93-E546-4215-9012-6AA85BE644B7}" type="datetime'''''''''''''''2''''''''0''.''''''''''''''''''''''''1''''''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/>
              <a:t>20.1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4" name="Text Placeholder 93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439988" y="4649788"/>
            <a:ext cx="290513" cy="212725"/>
          </a:xfrm>
          <a:prstGeom prst="rect">
            <a:avLst/>
          </a:prstGeom>
          <a:solidFill>
            <a:srgbClr val="C6D9F1"/>
          </a:solidFill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05515DD4-CA42-4FD7-B971-E7B01581DF23}" type="datetime'''''''''''''''''''''''''''''1''''''''''''''.''''''''''''0'''''"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/>
              <a:t>1.0</a:t>
            </a:fld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86" name="Group 285"/>
          <p:cNvGrpSpPr/>
          <p:nvPr/>
        </p:nvGrpSpPr>
        <p:grpSpPr>
          <a:xfrm>
            <a:off x="119063" y="5121188"/>
            <a:ext cx="3528000" cy="524262"/>
            <a:chOff x="331200" y="5171868"/>
            <a:chExt cx="3528000" cy="524262"/>
          </a:xfrm>
        </p:grpSpPr>
        <p:sp>
          <p:nvSpPr>
            <p:cNvPr id="182" name="TextBox 181"/>
            <p:cNvSpPr txBox="1"/>
            <p:nvPr/>
          </p:nvSpPr>
          <p:spPr>
            <a:xfrm>
              <a:off x="331200" y="5480686"/>
              <a:ext cx="352800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…</a:t>
              </a:r>
            </a:p>
          </p:txBody>
        </p:sp>
        <p:grpSp>
          <p:nvGrpSpPr>
            <p:cNvPr id="184" name="ACET"/>
            <p:cNvGrpSpPr>
              <a:grpSpLocks/>
            </p:cNvGrpSpPr>
            <p:nvPr/>
          </p:nvGrpSpPr>
          <p:grpSpPr bwMode="auto">
            <a:xfrm>
              <a:off x="331200" y="5171868"/>
              <a:ext cx="3528000" cy="233363"/>
              <a:chOff x="915" y="883"/>
              <a:chExt cx="2686" cy="147"/>
            </a:xfrm>
          </p:grpSpPr>
          <p:cxnSp>
            <p:nvCxnSpPr>
              <p:cNvPr id="185" name="AutoShape 249"/>
              <p:cNvCxnSpPr>
                <a:cxnSpLocks noChangeShapeType="1"/>
                <a:stCxn id="186" idx="4"/>
                <a:endCxn id="186" idx="6"/>
              </p:cNvCxnSpPr>
              <p:nvPr/>
            </p:nvCxnSpPr>
            <p:spPr bwMode="auto">
              <a:xfrm>
                <a:off x="915" y="1030"/>
                <a:ext cx="2686" cy="0"/>
              </a:xfrm>
              <a:prstGeom prst="straightConnector1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6" name="AutoShape 250"/>
              <p:cNvSpPr>
                <a:spLocks noChangeArrowheads="1"/>
              </p:cNvSpPr>
              <p:nvPr/>
            </p:nvSpPr>
            <p:spPr bwMode="auto">
              <a:xfrm>
                <a:off x="915" y="883"/>
                <a:ext cx="2686" cy="147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18288" anchor="b">
                <a:spAutoFit/>
              </a:bodyPr>
              <a:lstStyle/>
              <a:p>
                <a:r>
                  <a:rPr lang="en-US" sz="1400" b="1" baseline="0" noProof="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Threat of new entrants</a:t>
                </a:r>
              </a:p>
            </p:txBody>
          </p:sp>
        </p:grpSp>
      </p:grpSp>
      <p:grpSp>
        <p:nvGrpSpPr>
          <p:cNvPr id="287" name="Group 286"/>
          <p:cNvGrpSpPr/>
          <p:nvPr/>
        </p:nvGrpSpPr>
        <p:grpSpPr>
          <a:xfrm>
            <a:off x="5472370" y="5121188"/>
            <a:ext cx="3528000" cy="502037"/>
            <a:chOff x="4716016" y="5171868"/>
            <a:chExt cx="3528000" cy="502037"/>
          </a:xfrm>
        </p:grpSpPr>
        <p:sp>
          <p:nvSpPr>
            <p:cNvPr id="183" name="TextBox 182"/>
            <p:cNvSpPr txBox="1"/>
            <p:nvPr/>
          </p:nvSpPr>
          <p:spPr>
            <a:xfrm>
              <a:off x="4716016" y="5458461"/>
              <a:ext cx="352800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…</a:t>
              </a:r>
            </a:p>
          </p:txBody>
        </p:sp>
        <p:grpSp>
          <p:nvGrpSpPr>
            <p:cNvPr id="187" name="ACET"/>
            <p:cNvGrpSpPr>
              <a:grpSpLocks/>
            </p:cNvGrpSpPr>
            <p:nvPr/>
          </p:nvGrpSpPr>
          <p:grpSpPr bwMode="auto">
            <a:xfrm>
              <a:off x="4716016" y="5171868"/>
              <a:ext cx="3528000" cy="233363"/>
              <a:chOff x="915" y="883"/>
              <a:chExt cx="2686" cy="147"/>
            </a:xfrm>
          </p:grpSpPr>
          <p:cxnSp>
            <p:nvCxnSpPr>
              <p:cNvPr id="188" name="AutoShape 249"/>
              <p:cNvCxnSpPr>
                <a:cxnSpLocks noChangeShapeType="1"/>
                <a:stCxn id="189" idx="4"/>
                <a:endCxn id="189" idx="6"/>
              </p:cNvCxnSpPr>
              <p:nvPr/>
            </p:nvCxnSpPr>
            <p:spPr bwMode="auto">
              <a:xfrm>
                <a:off x="915" y="1030"/>
                <a:ext cx="2686" cy="0"/>
              </a:xfrm>
              <a:prstGeom prst="straightConnector1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9" name="AutoShape 250"/>
              <p:cNvSpPr>
                <a:spLocks noChangeArrowheads="1"/>
              </p:cNvSpPr>
              <p:nvPr/>
            </p:nvSpPr>
            <p:spPr bwMode="auto">
              <a:xfrm>
                <a:off x="915" y="883"/>
                <a:ext cx="2686" cy="147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18288" anchor="b">
                <a:spAutoFit/>
              </a:bodyPr>
              <a:lstStyle/>
              <a:p>
                <a:r>
                  <a:rPr lang="en-US" sz="1400" b="1" baseline="0" noProof="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Potential substitutes</a:t>
                </a:r>
              </a:p>
            </p:txBody>
          </p:sp>
        </p:grpSp>
      </p:grpSp>
      <p:sp>
        <p:nvSpPr>
          <p:cNvPr id="190" name="4. Footnote"/>
          <p:cNvSpPr txBox="1">
            <a:spLocks noChangeArrowheads="1"/>
          </p:cNvSpPr>
          <p:nvPr/>
        </p:nvSpPr>
        <p:spPr bwMode="auto">
          <a:xfrm>
            <a:off x="119063" y="6179909"/>
            <a:ext cx="8548687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104775" indent="-104775" defTabSz="895350">
              <a:defRPr sz="1000" baseline="0">
                <a:latin typeface="+mn-lt"/>
              </a:defRPr>
            </a:lvl1pPr>
            <a:lvl2pPr marL="1031875" defTabSz="895350">
              <a:defRPr sz="2400"/>
            </a:lvl2pPr>
            <a:lvl3pPr marL="1217613" defTabSz="895350">
              <a:defRPr sz="2400"/>
            </a:lvl3pPr>
            <a:lvl4pPr marL="1404938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Key competitors as listed in ... ... (2014) with revenues above EUR 8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p.a.	               2 Incl. system integration and cyber security</a:t>
            </a:r>
          </a:p>
        </p:txBody>
      </p:sp>
      <p:grpSp>
        <p:nvGrpSpPr>
          <p:cNvPr id="198" name="ACET"/>
          <p:cNvGrpSpPr>
            <a:grpSpLocks/>
          </p:cNvGrpSpPr>
          <p:nvPr/>
        </p:nvGrpSpPr>
        <p:grpSpPr bwMode="auto">
          <a:xfrm>
            <a:off x="119063" y="977726"/>
            <a:ext cx="4428563" cy="233363"/>
            <a:chOff x="915" y="883"/>
            <a:chExt cx="2686" cy="147"/>
          </a:xfrm>
        </p:grpSpPr>
        <p:cxnSp>
          <p:nvCxnSpPr>
            <p:cNvPr id="199" name="AutoShape 249"/>
            <p:cNvCxnSpPr>
              <a:cxnSpLocks noChangeShapeType="1"/>
              <a:stCxn id="200" idx="4"/>
              <a:endCxn id="200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0" name="AutoShape 250"/>
            <p:cNvSpPr>
              <a:spLocks noChangeArrowheads="1"/>
            </p:cNvSpPr>
            <p:nvPr/>
          </p:nvSpPr>
          <p:spPr bwMode="auto">
            <a:xfrm>
              <a:off x="915" y="883"/>
              <a:ext cx="2686" cy="14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400" b="1" baseline="0" noProof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 services </a:t>
              </a:r>
              <a:r>
                <a:rPr lang="en-US" sz="1400" b="1" baseline="0" noProof="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competitive landscape, </a:t>
              </a:r>
              <a:r>
                <a:rPr lang="en-US" sz="1400" baseline="0" noProof="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Percentage</a:t>
              </a:r>
            </a:p>
          </p:txBody>
        </p:sp>
      </p:grpSp>
      <p:grpSp>
        <p:nvGrpSpPr>
          <p:cNvPr id="202" name="ACET"/>
          <p:cNvGrpSpPr>
            <a:grpSpLocks/>
          </p:cNvGrpSpPr>
          <p:nvPr/>
        </p:nvGrpSpPr>
        <p:grpSpPr bwMode="auto">
          <a:xfrm>
            <a:off x="2279626" y="1449388"/>
            <a:ext cx="2268000" cy="233363"/>
            <a:chOff x="915" y="883"/>
            <a:chExt cx="2686" cy="147"/>
          </a:xfrm>
        </p:grpSpPr>
        <p:cxnSp>
          <p:nvCxnSpPr>
            <p:cNvPr id="203" name="AutoShape 249"/>
            <p:cNvCxnSpPr>
              <a:cxnSpLocks noChangeShapeType="1"/>
              <a:stCxn id="204" idx="4"/>
              <a:endCxn id="204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4" name="AutoShape 250"/>
            <p:cNvSpPr>
              <a:spLocks noChangeArrowheads="1"/>
            </p:cNvSpPr>
            <p:nvPr/>
          </p:nvSpPr>
          <p:spPr bwMode="auto">
            <a:xfrm>
              <a:off x="915" y="883"/>
              <a:ext cx="2686" cy="14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400" b="1" baseline="0" noProof="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... and key competitors</a:t>
              </a:r>
              <a:r>
                <a:rPr lang="en-US" sz="1400" b="1" baseline="30000" noProof="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208" name="ACET"/>
          <p:cNvGrpSpPr>
            <a:grpSpLocks/>
          </p:cNvGrpSpPr>
          <p:nvPr/>
        </p:nvGrpSpPr>
        <p:grpSpPr bwMode="auto">
          <a:xfrm>
            <a:off x="4605750" y="977726"/>
            <a:ext cx="1304248" cy="233363"/>
            <a:chOff x="915" y="883"/>
            <a:chExt cx="2686" cy="147"/>
          </a:xfrm>
        </p:grpSpPr>
        <p:cxnSp>
          <p:nvCxnSpPr>
            <p:cNvPr id="209" name="AutoShape 249"/>
            <p:cNvCxnSpPr>
              <a:cxnSpLocks noChangeShapeType="1"/>
              <a:stCxn id="210" idx="4"/>
              <a:endCxn id="210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0" name="AutoShape 250"/>
            <p:cNvSpPr>
              <a:spLocks noChangeArrowheads="1"/>
            </p:cNvSpPr>
            <p:nvPr/>
          </p:nvSpPr>
          <p:spPr bwMode="auto">
            <a:xfrm>
              <a:off x="915" y="883"/>
              <a:ext cx="2686" cy="14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400" b="1" baseline="0" noProof="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Current</a:t>
              </a:r>
              <a:r>
                <a:rPr lang="en-US" sz="1400" b="1" noProof="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focus</a:t>
              </a:r>
              <a:endParaRPr lang="en-US" sz="1400" baseline="0" noProof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1" name="ACET"/>
          <p:cNvGrpSpPr>
            <a:grpSpLocks/>
          </p:cNvGrpSpPr>
          <p:nvPr/>
        </p:nvGrpSpPr>
        <p:grpSpPr bwMode="auto">
          <a:xfrm>
            <a:off x="5968122" y="977726"/>
            <a:ext cx="3032248" cy="233363"/>
            <a:chOff x="915" y="883"/>
            <a:chExt cx="2686" cy="147"/>
          </a:xfrm>
        </p:grpSpPr>
        <p:cxnSp>
          <p:nvCxnSpPr>
            <p:cNvPr id="212" name="AutoShape 249"/>
            <p:cNvCxnSpPr>
              <a:cxnSpLocks noChangeShapeType="1"/>
              <a:stCxn id="213" idx="4"/>
              <a:endCxn id="21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3" name="AutoShape 250"/>
            <p:cNvSpPr>
              <a:spLocks noChangeArrowheads="1"/>
            </p:cNvSpPr>
            <p:nvPr/>
          </p:nvSpPr>
          <p:spPr bwMode="auto">
            <a:xfrm>
              <a:off x="915" y="883"/>
              <a:ext cx="2686" cy="14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400" b="1" baseline="0" noProof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 </a:t>
              </a:r>
              <a:r>
                <a:rPr lang="en-US" sz="1400" b="1" baseline="0" noProof="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areas</a:t>
              </a:r>
              <a:endParaRPr lang="en-US" sz="1400" baseline="0" noProof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4" name="ACET"/>
          <p:cNvGrpSpPr>
            <a:grpSpLocks/>
          </p:cNvGrpSpPr>
          <p:nvPr/>
        </p:nvGrpSpPr>
        <p:grpSpPr bwMode="auto">
          <a:xfrm>
            <a:off x="4605750" y="1449388"/>
            <a:ext cx="396000" cy="233363"/>
            <a:chOff x="915" y="883"/>
            <a:chExt cx="2686" cy="147"/>
          </a:xfrm>
        </p:grpSpPr>
        <p:cxnSp>
          <p:nvCxnSpPr>
            <p:cNvPr id="215" name="AutoShape 249"/>
            <p:cNvCxnSpPr>
              <a:cxnSpLocks noChangeShapeType="1"/>
              <a:stCxn id="216" idx="4"/>
              <a:endCxn id="216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6" name="AutoShape 250"/>
            <p:cNvSpPr>
              <a:spLocks noChangeArrowheads="1"/>
            </p:cNvSpPr>
            <p:nvPr/>
          </p:nvSpPr>
          <p:spPr bwMode="auto">
            <a:xfrm>
              <a:off x="915" y="883"/>
              <a:ext cx="2686" cy="14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400" b="1" baseline="0" noProof="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</a:t>
              </a:r>
              <a:endParaRPr lang="en-US" sz="1400" b="1" baseline="30000" noProof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7" name="ACET"/>
          <p:cNvGrpSpPr>
            <a:grpSpLocks/>
          </p:cNvGrpSpPr>
          <p:nvPr/>
        </p:nvGrpSpPr>
        <p:grpSpPr bwMode="auto">
          <a:xfrm>
            <a:off x="5059874" y="1449388"/>
            <a:ext cx="396000" cy="233363"/>
            <a:chOff x="915" y="883"/>
            <a:chExt cx="2686" cy="147"/>
          </a:xfrm>
        </p:grpSpPr>
        <p:cxnSp>
          <p:nvCxnSpPr>
            <p:cNvPr id="218" name="AutoShape 249"/>
            <p:cNvCxnSpPr>
              <a:cxnSpLocks noChangeShapeType="1"/>
              <a:stCxn id="219" idx="4"/>
              <a:endCxn id="219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9" name="AutoShape 250"/>
            <p:cNvSpPr>
              <a:spLocks noChangeArrowheads="1"/>
            </p:cNvSpPr>
            <p:nvPr/>
          </p:nvSpPr>
          <p:spPr bwMode="auto">
            <a:xfrm>
              <a:off x="915" y="883"/>
              <a:ext cx="2686" cy="14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</a:t>
              </a:r>
              <a:endParaRPr lang="en-US" sz="1400" b="1" baseline="30000" noProof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0" name="ACET"/>
          <p:cNvGrpSpPr>
            <a:grpSpLocks/>
          </p:cNvGrpSpPr>
          <p:nvPr/>
        </p:nvGrpSpPr>
        <p:grpSpPr bwMode="auto">
          <a:xfrm>
            <a:off x="5513998" y="1449388"/>
            <a:ext cx="396000" cy="233363"/>
            <a:chOff x="915" y="883"/>
            <a:chExt cx="2686" cy="147"/>
          </a:xfrm>
        </p:grpSpPr>
        <p:cxnSp>
          <p:nvCxnSpPr>
            <p:cNvPr id="221" name="AutoShape 249"/>
            <p:cNvCxnSpPr>
              <a:cxnSpLocks noChangeShapeType="1"/>
              <a:stCxn id="222" idx="4"/>
              <a:endCxn id="222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2" name="AutoShape 250"/>
            <p:cNvSpPr>
              <a:spLocks noChangeArrowheads="1"/>
            </p:cNvSpPr>
            <p:nvPr/>
          </p:nvSpPr>
          <p:spPr bwMode="auto">
            <a:xfrm>
              <a:off x="915" y="883"/>
              <a:ext cx="2686" cy="14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Asia</a:t>
              </a:r>
              <a:endParaRPr lang="en-US" sz="1400" b="1" baseline="30000" noProof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3" name="ACET"/>
          <p:cNvGrpSpPr>
            <a:grpSpLocks/>
          </p:cNvGrpSpPr>
          <p:nvPr/>
        </p:nvGrpSpPr>
        <p:grpSpPr bwMode="auto">
          <a:xfrm>
            <a:off x="5968122" y="1233488"/>
            <a:ext cx="972000" cy="449263"/>
            <a:chOff x="915" y="747"/>
            <a:chExt cx="2686" cy="283"/>
          </a:xfrm>
        </p:grpSpPr>
        <p:cxnSp>
          <p:nvCxnSpPr>
            <p:cNvPr id="224" name="AutoShape 249"/>
            <p:cNvCxnSpPr>
              <a:cxnSpLocks noChangeShapeType="1"/>
              <a:stCxn id="225" idx="4"/>
              <a:endCxn id="225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" name="AutoShape 250"/>
            <p:cNvSpPr>
              <a:spLocks noChangeArrowheads="1"/>
            </p:cNvSpPr>
            <p:nvPr/>
          </p:nvSpPr>
          <p:spPr bwMode="auto">
            <a:xfrm>
              <a:off x="915" y="747"/>
              <a:ext cx="2686" cy="28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400" b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Managed services</a:t>
              </a:r>
              <a:endParaRPr lang="en-US" sz="1400" b="1" baseline="30000" noProof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6" name="ACET"/>
          <p:cNvGrpSpPr>
            <a:grpSpLocks/>
          </p:cNvGrpSpPr>
          <p:nvPr/>
        </p:nvGrpSpPr>
        <p:grpSpPr bwMode="auto">
          <a:xfrm>
            <a:off x="6998246" y="1233488"/>
            <a:ext cx="972000" cy="449263"/>
            <a:chOff x="915" y="747"/>
            <a:chExt cx="2686" cy="283"/>
          </a:xfrm>
        </p:grpSpPr>
        <p:cxnSp>
          <p:nvCxnSpPr>
            <p:cNvPr id="227" name="AutoShape 249"/>
            <p:cNvCxnSpPr>
              <a:cxnSpLocks noChangeShapeType="1"/>
              <a:stCxn id="228" idx="4"/>
              <a:endCxn id="22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8" name="AutoShape 250"/>
            <p:cNvSpPr>
              <a:spLocks noChangeArrowheads="1"/>
            </p:cNvSpPr>
            <p:nvPr/>
          </p:nvSpPr>
          <p:spPr bwMode="auto">
            <a:xfrm>
              <a:off x="915" y="747"/>
              <a:ext cx="2686" cy="28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Consulting &amp; Big data</a:t>
              </a:r>
              <a:r>
                <a:rPr lang="en-US" sz="1400" b="1" baseline="30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400" b="1" baseline="30000" noProof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2" name="ACET"/>
          <p:cNvGrpSpPr>
            <a:grpSpLocks/>
          </p:cNvGrpSpPr>
          <p:nvPr/>
        </p:nvGrpSpPr>
        <p:grpSpPr bwMode="auto">
          <a:xfrm>
            <a:off x="8028370" y="1233488"/>
            <a:ext cx="972000" cy="449263"/>
            <a:chOff x="915" y="747"/>
            <a:chExt cx="2015" cy="283"/>
          </a:xfrm>
        </p:grpSpPr>
        <p:cxnSp>
          <p:nvCxnSpPr>
            <p:cNvPr id="233" name="AutoShape 249"/>
            <p:cNvCxnSpPr>
              <a:cxnSpLocks noChangeShapeType="1"/>
              <a:stCxn id="234" idx="4"/>
              <a:endCxn id="234" idx="6"/>
            </p:cNvCxnSpPr>
            <p:nvPr/>
          </p:nvCxnSpPr>
          <p:spPr bwMode="auto">
            <a:xfrm>
              <a:off x="915" y="1030"/>
              <a:ext cx="2015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4" name="AutoShape 250"/>
            <p:cNvSpPr>
              <a:spLocks noChangeArrowheads="1"/>
            </p:cNvSpPr>
            <p:nvPr/>
          </p:nvSpPr>
          <p:spPr bwMode="auto">
            <a:xfrm>
              <a:off x="915" y="747"/>
              <a:ext cx="2015" cy="28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 software</a:t>
              </a:r>
              <a:endParaRPr lang="en-US" sz="1400" b="1" baseline="30000" noProof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3647626" y="1996102"/>
            <a:ext cx="900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400" dirty="0"/>
              <a:t>…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4695750" y="1965325"/>
            <a:ext cx="216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ctr"/>
            <a:r>
              <a:rPr lang="en-US" sz="1800" b="1" dirty="0">
                <a:solidFill>
                  <a:schemeClr val="tx2"/>
                </a:solidFill>
                <a:sym typeface="Wingdings" panose="05000000000000000000" pitchFamily="2" charset="2"/>
              </a:rPr>
              <a:t>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5149874" y="1965325"/>
            <a:ext cx="216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ctr"/>
            <a:r>
              <a:rPr lang="en-US" sz="1800" b="1" dirty="0">
                <a:solidFill>
                  <a:schemeClr val="tx2"/>
                </a:solidFill>
                <a:sym typeface="Wingdings" panose="05000000000000000000" pitchFamily="2" charset="2"/>
              </a:rPr>
              <a:t>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5603998" y="1965325"/>
            <a:ext cx="216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ctr"/>
            <a:r>
              <a:rPr lang="en-US" sz="1800" b="1" dirty="0">
                <a:solidFill>
                  <a:schemeClr val="tx2"/>
                </a:solidFill>
                <a:sym typeface="Wingdings" panose="05000000000000000000" pitchFamily="2" charset="2"/>
              </a:rPr>
              <a:t>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6346122" y="1965325"/>
            <a:ext cx="216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ctr"/>
            <a:r>
              <a:rPr lang="en-US" sz="1800" b="1" dirty="0">
                <a:solidFill>
                  <a:schemeClr val="tx2"/>
                </a:solidFill>
                <a:sym typeface="Wingdings" panose="05000000000000000000" pitchFamily="2" charset="2"/>
              </a:rPr>
              <a:t>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7376246" y="1965325"/>
            <a:ext cx="216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ctr"/>
            <a:r>
              <a:rPr lang="en-US" sz="1800" b="1" dirty="0">
                <a:solidFill>
                  <a:schemeClr val="tx2"/>
                </a:solidFill>
                <a:sym typeface="Wingdings" panose="05000000000000000000" pitchFamily="2" charset="2"/>
              </a:rPr>
              <a:t>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8406370" y="1965325"/>
            <a:ext cx="216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ctr"/>
            <a:r>
              <a:rPr lang="en-US" sz="1800" b="1" dirty="0">
                <a:solidFill>
                  <a:schemeClr val="tx2"/>
                </a:solidFill>
                <a:sym typeface="Wingdings" panose="05000000000000000000" pitchFamily="2" charset="2"/>
              </a:rPr>
              <a:t></a:t>
            </a:r>
            <a:endParaRPr lang="en-US" sz="1800" b="1" dirty="0">
              <a:solidFill>
                <a:schemeClr val="tx2"/>
              </a:solidFill>
            </a:endParaRPr>
          </a:p>
        </p:txBody>
      </p:sp>
      <p:grpSp>
        <p:nvGrpSpPr>
          <p:cNvPr id="274" name="Group 273"/>
          <p:cNvGrpSpPr/>
          <p:nvPr/>
        </p:nvGrpSpPr>
        <p:grpSpPr>
          <a:xfrm>
            <a:off x="3647626" y="2481263"/>
            <a:ext cx="3944620" cy="276999"/>
            <a:chOff x="3647626" y="2599909"/>
            <a:chExt cx="3944620" cy="276999"/>
          </a:xfrm>
        </p:grpSpPr>
        <p:sp>
          <p:nvSpPr>
            <p:cNvPr id="196" name="TextBox 195"/>
            <p:cNvSpPr txBox="1"/>
            <p:nvPr/>
          </p:nvSpPr>
          <p:spPr>
            <a:xfrm>
              <a:off x="3647626" y="2630686"/>
              <a:ext cx="90000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r>
                <a:rPr lang="en-US" sz="1400" dirty="0"/>
                <a:t>…</a:t>
              </a: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4695750" y="2599909"/>
              <a:ext cx="216000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algn="ctr"/>
              <a:r>
                <a:rPr lang="en-US" sz="1800" b="1" dirty="0">
                  <a:solidFill>
                    <a:schemeClr val="tx2"/>
                  </a:solidFill>
                  <a:sym typeface="Wingdings" panose="05000000000000000000" pitchFamily="2" charset="2"/>
                </a:rPr>
                <a:t></a:t>
              </a:r>
              <a:endParaRPr lang="en-US" sz="1800" b="1" dirty="0">
                <a:solidFill>
                  <a:schemeClr val="tx2"/>
                </a:solidFill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5149874" y="2599909"/>
              <a:ext cx="216000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algn="ctr"/>
              <a:r>
                <a:rPr lang="en-US" sz="1800" b="1" dirty="0">
                  <a:solidFill>
                    <a:schemeClr val="tx2"/>
                  </a:solidFill>
                  <a:sym typeface="Wingdings" panose="05000000000000000000" pitchFamily="2" charset="2"/>
                </a:rPr>
                <a:t></a:t>
              </a:r>
              <a:endParaRPr lang="en-US" sz="1800" b="1" dirty="0">
                <a:solidFill>
                  <a:schemeClr val="tx2"/>
                </a:solidFill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5603998" y="2599909"/>
              <a:ext cx="216000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algn="ctr"/>
              <a:r>
                <a:rPr lang="en-US" sz="1800" b="1" dirty="0">
                  <a:solidFill>
                    <a:schemeClr val="tx2"/>
                  </a:solidFill>
                  <a:sym typeface="Wingdings" panose="05000000000000000000" pitchFamily="2" charset="2"/>
                </a:rPr>
                <a:t></a:t>
              </a:r>
              <a:endParaRPr lang="en-US" sz="1800" b="1" dirty="0">
                <a:solidFill>
                  <a:schemeClr val="tx2"/>
                </a:solidFill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6346122" y="2599909"/>
              <a:ext cx="216000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algn="ctr"/>
              <a:r>
                <a:rPr lang="en-US" sz="1800" b="1" dirty="0">
                  <a:solidFill>
                    <a:schemeClr val="tx2"/>
                  </a:solidFill>
                  <a:sym typeface="Wingdings" panose="05000000000000000000" pitchFamily="2" charset="2"/>
                </a:rPr>
                <a:t></a:t>
              </a:r>
              <a:endParaRPr lang="en-US" sz="1800" b="1" dirty="0">
                <a:solidFill>
                  <a:schemeClr val="tx2"/>
                </a:solidFill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7376246" y="2599909"/>
              <a:ext cx="216000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algn="ctr"/>
              <a:r>
                <a:rPr lang="en-US" sz="1800" b="1" dirty="0">
                  <a:solidFill>
                    <a:schemeClr val="tx2"/>
                  </a:solidFill>
                  <a:sym typeface="Wingdings" panose="05000000000000000000" pitchFamily="2" charset="2"/>
                </a:rPr>
                <a:t></a:t>
              </a:r>
              <a:endParaRPr lang="en-US" sz="18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3647626" y="2998788"/>
            <a:ext cx="3944620" cy="276999"/>
            <a:chOff x="3647626" y="3086260"/>
            <a:chExt cx="3944620" cy="276999"/>
          </a:xfrm>
        </p:grpSpPr>
        <p:sp>
          <p:nvSpPr>
            <p:cNvPr id="195" name="TextBox 194"/>
            <p:cNvSpPr txBox="1"/>
            <p:nvPr/>
          </p:nvSpPr>
          <p:spPr>
            <a:xfrm>
              <a:off x="3647626" y="3117037"/>
              <a:ext cx="90000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r>
                <a:rPr lang="en-US" sz="1400" dirty="0"/>
                <a:t>…</a:t>
              </a: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4695750" y="3086260"/>
              <a:ext cx="216000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algn="ctr"/>
              <a:r>
                <a:rPr lang="en-US" sz="1800" b="1" dirty="0">
                  <a:solidFill>
                    <a:schemeClr val="tx2"/>
                  </a:solidFill>
                  <a:sym typeface="Wingdings" panose="05000000000000000000" pitchFamily="2" charset="2"/>
                </a:rPr>
                <a:t></a:t>
              </a:r>
              <a:endParaRPr lang="en-US" sz="1800" b="1" dirty="0">
                <a:solidFill>
                  <a:schemeClr val="tx2"/>
                </a:solidFill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5149874" y="3086260"/>
              <a:ext cx="216000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algn="ctr"/>
              <a:r>
                <a:rPr lang="en-US" sz="1800" b="1" dirty="0">
                  <a:solidFill>
                    <a:schemeClr val="tx2"/>
                  </a:solidFill>
                  <a:sym typeface="Wingdings" panose="05000000000000000000" pitchFamily="2" charset="2"/>
                </a:rPr>
                <a:t></a:t>
              </a:r>
              <a:endParaRPr lang="en-US" sz="1800" b="1" dirty="0">
                <a:solidFill>
                  <a:schemeClr val="tx2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5603998" y="3086260"/>
              <a:ext cx="216000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algn="ctr"/>
              <a:r>
                <a:rPr lang="en-US" sz="1800" b="1" dirty="0">
                  <a:solidFill>
                    <a:schemeClr val="tx2"/>
                  </a:solidFill>
                  <a:sym typeface="Wingdings" panose="05000000000000000000" pitchFamily="2" charset="2"/>
                </a:rPr>
                <a:t></a:t>
              </a:r>
              <a:endParaRPr lang="en-US" sz="1800" b="1" dirty="0">
                <a:solidFill>
                  <a:schemeClr val="tx2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6346122" y="3086260"/>
              <a:ext cx="216000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algn="ctr"/>
              <a:r>
                <a:rPr lang="en-US" sz="1800" b="1" dirty="0">
                  <a:solidFill>
                    <a:schemeClr val="tx2"/>
                  </a:solidFill>
                  <a:sym typeface="Wingdings" panose="05000000000000000000" pitchFamily="2" charset="2"/>
                </a:rPr>
                <a:t></a:t>
              </a:r>
              <a:endParaRPr lang="en-US" sz="1800" b="1" dirty="0">
                <a:solidFill>
                  <a:schemeClr val="tx2"/>
                </a:solidFill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7376246" y="3086260"/>
              <a:ext cx="216000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algn="ctr"/>
              <a:r>
                <a:rPr lang="en-US" sz="1800" b="1" dirty="0">
                  <a:solidFill>
                    <a:schemeClr val="tx2"/>
                  </a:solidFill>
                  <a:sym typeface="Wingdings" panose="05000000000000000000" pitchFamily="2" charset="2"/>
                </a:rPr>
                <a:t></a:t>
              </a:r>
              <a:endParaRPr lang="en-US" sz="18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3647626" y="3514725"/>
            <a:ext cx="3944620" cy="276999"/>
            <a:chOff x="3647626" y="3616354"/>
            <a:chExt cx="3944620" cy="276999"/>
          </a:xfrm>
        </p:grpSpPr>
        <p:sp>
          <p:nvSpPr>
            <p:cNvPr id="194" name="TextBox 193"/>
            <p:cNvSpPr txBox="1"/>
            <p:nvPr/>
          </p:nvSpPr>
          <p:spPr>
            <a:xfrm>
              <a:off x="3647626" y="3647131"/>
              <a:ext cx="90000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r>
                <a:rPr lang="en-US" sz="1400" dirty="0"/>
                <a:t>…</a:t>
              </a: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6346122" y="3616354"/>
              <a:ext cx="216000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algn="ctr"/>
              <a:r>
                <a:rPr lang="en-US" sz="1800" b="1" dirty="0">
                  <a:solidFill>
                    <a:schemeClr val="tx2"/>
                  </a:solidFill>
                  <a:sym typeface="Wingdings" panose="05000000000000000000" pitchFamily="2" charset="2"/>
                </a:rPr>
                <a:t></a:t>
              </a:r>
              <a:endParaRPr lang="en-US" sz="1800" b="1" dirty="0">
                <a:solidFill>
                  <a:schemeClr val="tx2"/>
                </a:solidFill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7376246" y="3616354"/>
              <a:ext cx="216000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algn="ctr"/>
              <a:r>
                <a:rPr lang="en-US" sz="1800" b="1" dirty="0">
                  <a:solidFill>
                    <a:schemeClr val="tx2"/>
                  </a:solidFill>
                  <a:sym typeface="Wingdings" panose="05000000000000000000" pitchFamily="2" charset="2"/>
                </a:rPr>
                <a:t></a:t>
              </a:r>
              <a:endParaRPr lang="en-US" sz="18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79" name="Group 278"/>
          <p:cNvGrpSpPr/>
          <p:nvPr/>
        </p:nvGrpSpPr>
        <p:grpSpPr>
          <a:xfrm>
            <a:off x="3647626" y="4548188"/>
            <a:ext cx="3944620" cy="276999"/>
            <a:chOff x="3647626" y="4562228"/>
            <a:chExt cx="3944620" cy="276999"/>
          </a:xfrm>
        </p:grpSpPr>
        <p:sp>
          <p:nvSpPr>
            <p:cNvPr id="191" name="TextBox 190"/>
            <p:cNvSpPr txBox="1"/>
            <p:nvPr/>
          </p:nvSpPr>
          <p:spPr>
            <a:xfrm>
              <a:off x="3647626" y="4593005"/>
              <a:ext cx="90000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r>
                <a:rPr lang="en-US" sz="1400" dirty="0"/>
                <a:t>…</a:t>
              </a: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5149874" y="4562228"/>
              <a:ext cx="216000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algn="ctr"/>
              <a:r>
                <a:rPr lang="en-US" sz="1800" b="1" dirty="0">
                  <a:solidFill>
                    <a:schemeClr val="tx2"/>
                  </a:solidFill>
                  <a:sym typeface="Wingdings" panose="05000000000000000000" pitchFamily="2" charset="2"/>
                </a:rPr>
                <a:t></a:t>
              </a:r>
              <a:endParaRPr lang="en-US" sz="1800" b="1" dirty="0">
                <a:solidFill>
                  <a:schemeClr val="tx2"/>
                </a:solidFill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6346122" y="4562228"/>
              <a:ext cx="216000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algn="ctr"/>
              <a:r>
                <a:rPr lang="en-US" sz="1800" b="1" dirty="0">
                  <a:solidFill>
                    <a:schemeClr val="tx2"/>
                  </a:solidFill>
                  <a:sym typeface="Wingdings" panose="05000000000000000000" pitchFamily="2" charset="2"/>
                </a:rPr>
                <a:t></a:t>
              </a:r>
              <a:endParaRPr lang="en-US" sz="1800" b="1" dirty="0">
                <a:solidFill>
                  <a:schemeClr val="tx2"/>
                </a:solidFill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7376246" y="4562228"/>
              <a:ext cx="216000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algn="ctr"/>
              <a:r>
                <a:rPr lang="en-US" sz="1800" b="1" dirty="0">
                  <a:solidFill>
                    <a:schemeClr val="tx2"/>
                  </a:solidFill>
                  <a:sym typeface="Wingdings" panose="05000000000000000000" pitchFamily="2" charset="2"/>
                </a:rPr>
                <a:t></a:t>
              </a:r>
              <a:endParaRPr lang="en-US" sz="18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3647626" y="4063027"/>
            <a:ext cx="900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400" dirty="0"/>
              <a:t>...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5149874" y="4032250"/>
            <a:ext cx="216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ctr"/>
            <a:r>
              <a:rPr lang="en-US" sz="1800" b="1" dirty="0">
                <a:solidFill>
                  <a:schemeClr val="tx2"/>
                </a:solidFill>
                <a:sym typeface="Wingdings" panose="05000000000000000000" pitchFamily="2" charset="2"/>
              </a:rPr>
              <a:t>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346122" y="4032250"/>
            <a:ext cx="216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ctr"/>
            <a:r>
              <a:rPr lang="en-US" sz="1800" b="1" dirty="0">
                <a:solidFill>
                  <a:schemeClr val="tx2"/>
                </a:solidFill>
                <a:sym typeface="Wingdings" panose="05000000000000000000" pitchFamily="2" charset="2"/>
              </a:rPr>
              <a:t>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7376246" y="4032250"/>
            <a:ext cx="216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ctr"/>
            <a:r>
              <a:rPr lang="en-US" sz="1800" b="1" dirty="0">
                <a:solidFill>
                  <a:schemeClr val="tx2"/>
                </a:solidFill>
                <a:sym typeface="Wingdings" panose="05000000000000000000" pitchFamily="2" charset="2"/>
              </a:rPr>
              <a:t>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8406370" y="4031617"/>
            <a:ext cx="216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ctr"/>
            <a:r>
              <a:rPr lang="en-US" sz="1800" b="1" dirty="0">
                <a:solidFill>
                  <a:schemeClr val="tx2"/>
                </a:solidFill>
                <a:sym typeface="Wingdings" panose="05000000000000000000" pitchFamily="2" charset="2"/>
              </a:rPr>
              <a:t></a:t>
            </a:r>
            <a:endParaRPr lang="en-US" sz="1800" b="1" dirty="0">
              <a:solidFill>
                <a:schemeClr val="tx2"/>
              </a:solidFill>
            </a:endParaRPr>
          </a:p>
        </p:txBody>
      </p:sp>
      <p:cxnSp>
        <p:nvCxnSpPr>
          <p:cNvPr id="280" name="AutoShape 249"/>
          <p:cNvCxnSpPr>
            <a:cxnSpLocks noChangeShapeType="1"/>
          </p:cNvCxnSpPr>
          <p:nvPr/>
        </p:nvCxnSpPr>
        <p:spPr bwMode="auto">
          <a:xfrm>
            <a:off x="3647626" y="2362200"/>
            <a:ext cx="5352744" cy="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2" name="AutoShape 249"/>
          <p:cNvCxnSpPr>
            <a:cxnSpLocks noChangeShapeType="1"/>
          </p:cNvCxnSpPr>
          <p:nvPr/>
        </p:nvCxnSpPr>
        <p:spPr bwMode="auto">
          <a:xfrm>
            <a:off x="3647626" y="2951163"/>
            <a:ext cx="5352744" cy="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3" name="AutoShape 249"/>
          <p:cNvCxnSpPr>
            <a:cxnSpLocks noChangeShapeType="1"/>
          </p:cNvCxnSpPr>
          <p:nvPr/>
        </p:nvCxnSpPr>
        <p:spPr bwMode="auto">
          <a:xfrm>
            <a:off x="3647626" y="3406775"/>
            <a:ext cx="5352744" cy="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4" name="AutoShape 249"/>
          <p:cNvCxnSpPr>
            <a:cxnSpLocks noChangeShapeType="1"/>
          </p:cNvCxnSpPr>
          <p:nvPr/>
        </p:nvCxnSpPr>
        <p:spPr bwMode="auto">
          <a:xfrm>
            <a:off x="3647626" y="3878263"/>
            <a:ext cx="5352744" cy="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5" name="AutoShape 249"/>
          <p:cNvCxnSpPr>
            <a:cxnSpLocks noChangeShapeType="1"/>
          </p:cNvCxnSpPr>
          <p:nvPr/>
        </p:nvCxnSpPr>
        <p:spPr bwMode="auto">
          <a:xfrm>
            <a:off x="3647626" y="4427538"/>
            <a:ext cx="5352744" cy="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03" name="Group 302"/>
          <p:cNvGrpSpPr/>
          <p:nvPr/>
        </p:nvGrpSpPr>
        <p:grpSpPr>
          <a:xfrm>
            <a:off x="3122436" y="2103438"/>
            <a:ext cx="525188" cy="2659998"/>
            <a:chOff x="3050952" y="1965325"/>
            <a:chExt cx="669586" cy="2659998"/>
          </a:xfrm>
        </p:grpSpPr>
        <p:cxnSp>
          <p:nvCxnSpPr>
            <p:cNvPr id="290" name="Straight Connector 289"/>
            <p:cNvCxnSpPr>
              <a:stCxn id="197" idx="1"/>
            </p:cNvCxnSpPr>
            <p:nvPr/>
          </p:nvCxnSpPr>
          <p:spPr>
            <a:xfrm flipH="1">
              <a:off x="3050952" y="1965325"/>
              <a:ext cx="596674" cy="51220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stCxn id="196" idx="1"/>
            </p:cNvCxnSpPr>
            <p:nvPr/>
          </p:nvCxnSpPr>
          <p:spPr>
            <a:xfrm flipH="1">
              <a:off x="3050952" y="2481263"/>
              <a:ext cx="596674" cy="99185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>
              <a:stCxn id="195" idx="1"/>
            </p:cNvCxnSpPr>
            <p:nvPr/>
          </p:nvCxnSpPr>
          <p:spPr>
            <a:xfrm flipH="1">
              <a:off x="3050952" y="2998788"/>
              <a:ext cx="596674" cy="1044882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>
              <a:stCxn id="194" idx="1"/>
            </p:cNvCxnSpPr>
            <p:nvPr/>
          </p:nvCxnSpPr>
          <p:spPr>
            <a:xfrm flipH="1">
              <a:off x="3050952" y="3514725"/>
              <a:ext cx="596674" cy="80972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flipH="1">
              <a:off x="3050952" y="4036080"/>
              <a:ext cx="596674" cy="453891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>
              <a:stCxn id="191" idx="1"/>
            </p:cNvCxnSpPr>
            <p:nvPr/>
          </p:nvCxnSpPr>
          <p:spPr>
            <a:xfrm flipH="1">
              <a:off x="3050952" y="4548574"/>
              <a:ext cx="669586" cy="7674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5" name="Elbow Connector 304"/>
          <p:cNvCxnSpPr/>
          <p:nvPr/>
        </p:nvCxnSpPr>
        <p:spPr>
          <a:xfrm flipV="1">
            <a:off x="1026524" y="1682750"/>
            <a:ext cx="1219901" cy="734400"/>
          </a:xfrm>
          <a:prstGeom prst="bentConnector3">
            <a:avLst>
              <a:gd name="adj1" fmla="val 91586"/>
            </a:avLst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Elbow Connector 308"/>
          <p:cNvCxnSpPr/>
          <p:nvPr/>
        </p:nvCxnSpPr>
        <p:spPr>
          <a:xfrm>
            <a:off x="1886425" y="3043238"/>
            <a:ext cx="360000" cy="1782000"/>
          </a:xfrm>
          <a:prstGeom prst="bentConnector3">
            <a:avLst>
              <a:gd name="adj1" fmla="val 71956"/>
            </a:avLst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0" name="Group 319"/>
          <p:cNvGrpSpPr/>
          <p:nvPr/>
        </p:nvGrpSpPr>
        <p:grpSpPr>
          <a:xfrm>
            <a:off x="3821474" y="5146529"/>
            <a:ext cx="1476000" cy="958054"/>
            <a:chOff x="3784218" y="5354551"/>
            <a:chExt cx="1548000" cy="750031"/>
          </a:xfrm>
        </p:grpSpPr>
        <p:sp>
          <p:nvSpPr>
            <p:cNvPr id="316" name="TextBox 4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784218" y="5354551"/>
              <a:ext cx="1548000" cy="750031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</a:ln>
            <a:effectLst/>
            <a:ex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>
                <a:defRPr sz="1400" b="1">
                  <a:solidFill>
                    <a:schemeClr val="tx2"/>
                  </a:solidFill>
                </a:defRPr>
              </a:lvl1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318" name="AutoShape 250"/>
            <p:cNvSpPr>
              <a:spLocks noChangeArrowheads="1"/>
            </p:cNvSpPr>
            <p:nvPr/>
          </p:nvSpPr>
          <p:spPr bwMode="auto">
            <a:xfrm>
              <a:off x="3928218" y="5469345"/>
              <a:ext cx="1260000" cy="52044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18280" anchor="t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2"/>
                  </a:solidFill>
                  <a:latin typeface="Arial"/>
                  <a:ea typeface="ＭＳ Ｐゴシック"/>
                </a:rPr>
                <a:t>Tough competitive environment</a:t>
              </a:r>
            </a:p>
          </p:txBody>
        </p:sp>
      </p:grpSp>
      <p:sp>
        <p:nvSpPr>
          <p:cNvPr id="321" name="Isosceles Triangle 320"/>
          <p:cNvSpPr/>
          <p:nvPr/>
        </p:nvSpPr>
        <p:spPr>
          <a:xfrm rot="5400000">
            <a:off x="3378049" y="5511957"/>
            <a:ext cx="864560" cy="2271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2" name="Isosceles Triangle 321"/>
          <p:cNvSpPr/>
          <p:nvPr/>
        </p:nvSpPr>
        <p:spPr>
          <a:xfrm rot="16200000">
            <a:off x="4876339" y="5511957"/>
            <a:ext cx="864560" cy="2271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3" name="Isosceles Triangle 322"/>
          <p:cNvSpPr/>
          <p:nvPr/>
        </p:nvSpPr>
        <p:spPr>
          <a:xfrm rot="10800000">
            <a:off x="3707904" y="5028127"/>
            <a:ext cx="1703142" cy="2271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Box 120"/>
          <p:cNvSpPr txBox="1"/>
          <p:nvPr/>
        </p:nvSpPr>
        <p:spPr>
          <a:xfrm>
            <a:off x="5149874" y="3515519"/>
            <a:ext cx="216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ctr"/>
            <a:r>
              <a:rPr lang="en-US" sz="1800" b="1" dirty="0">
                <a:solidFill>
                  <a:schemeClr val="tx2"/>
                </a:solidFill>
                <a:sym typeface="Wingdings" panose="05000000000000000000" pitchFamily="2" charset="2"/>
              </a:rPr>
              <a:t>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406370" y="4548188"/>
            <a:ext cx="216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ctr"/>
            <a:r>
              <a:rPr lang="en-US" sz="1800" b="1" dirty="0">
                <a:solidFill>
                  <a:schemeClr val="tx2"/>
                </a:solidFill>
                <a:sym typeface="Wingdings" panose="05000000000000000000" pitchFamily="2" charset="2"/>
              </a:rPr>
              <a:t>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406370" y="3515044"/>
            <a:ext cx="216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ctr"/>
            <a:r>
              <a:rPr lang="en-US" sz="1800" b="1" dirty="0">
                <a:solidFill>
                  <a:schemeClr val="tx2"/>
                </a:solidFill>
                <a:sym typeface="Wingdings" panose="05000000000000000000" pitchFamily="2" charset="2"/>
              </a:rPr>
              <a:t>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406370" y="2998471"/>
            <a:ext cx="216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ctr"/>
            <a:r>
              <a:rPr lang="en-US" sz="1800" b="1" dirty="0">
                <a:solidFill>
                  <a:schemeClr val="tx2"/>
                </a:solidFill>
                <a:sym typeface="Wingdings" panose="05000000000000000000" pitchFamily="2" charset="2"/>
              </a:rPr>
              <a:t>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8406370" y="2481898"/>
            <a:ext cx="216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ctr"/>
            <a:r>
              <a:rPr lang="en-US" sz="1800" b="1" dirty="0">
                <a:solidFill>
                  <a:schemeClr val="tx2"/>
                </a:solidFill>
                <a:sym typeface="Wingdings" panose="05000000000000000000" pitchFamily="2" charset="2"/>
              </a:rPr>
              <a:t></a:t>
            </a:r>
            <a:endParaRPr lang="en-US" sz="1800" b="1" dirty="0">
              <a:solidFill>
                <a:schemeClr val="tx2"/>
              </a:solidFill>
            </a:endParaRPr>
          </a:p>
        </p:txBody>
      </p:sp>
      <p:grpSp>
        <p:nvGrpSpPr>
          <p:cNvPr id="127" name="sticker">
            <a:extLst>
              <a:ext uri="{FF2B5EF4-FFF2-40B4-BE49-F238E27FC236}">
                <a16:creationId xmlns:a16="http://schemas.microsoft.com/office/drawing/2014/main" id="{9E44AAFD-35F7-44B8-9186-3446FCABAF23}"/>
              </a:ext>
            </a:extLst>
          </p:cNvPr>
          <p:cNvGrpSpPr/>
          <p:nvPr/>
        </p:nvGrpSpPr>
        <p:grpSpPr>
          <a:xfrm>
            <a:off x="7785723" y="254000"/>
            <a:ext cx="1104277" cy="210314"/>
            <a:chOff x="7785723" y="254000"/>
            <a:chExt cx="1104277" cy="210314"/>
          </a:xfrm>
        </p:grpSpPr>
        <p:sp>
          <p:nvSpPr>
            <p:cNvPr id="128" name="StickerRectangle">
              <a:extLst>
                <a:ext uri="{FF2B5EF4-FFF2-40B4-BE49-F238E27FC236}">
                  <a16:creationId xmlns:a16="http://schemas.microsoft.com/office/drawing/2014/main" id="{4FDFBA1D-47D9-450C-B245-DE7AF90ACF6F}"/>
                </a:ext>
              </a:extLst>
            </p:cNvPr>
            <p:cNvSpPr/>
            <p:nvPr/>
          </p:nvSpPr>
          <p:spPr>
            <a:xfrm>
              <a:off x="7785723" y="254000"/>
              <a:ext cx="1104277" cy="210314"/>
            </a:xfrm>
            <a:prstGeom prst="leftRightArrow">
              <a:avLst>
                <a:gd name="adj1" fmla="val 10000000"/>
                <a:gd name="adj2" fmla="val 0"/>
              </a:avLst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8100" tIns="0" rIns="0" bIns="25400" rtlCol="0" anchor="t">
              <a:spAutoFit/>
            </a:bodyPr>
            <a:lstStyle/>
            <a:p>
              <a:pPr algn="r"/>
              <a:r>
                <a:rPr lang="de-DE" sz="1200" dirty="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ILLUSTRATIVE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153276E-95FF-4813-AFF5-8AB19FEC7005}"/>
                </a:ext>
              </a:extLst>
            </p:cNvPr>
            <p:cNvCxnSpPr>
              <a:stCxn id="128" idx="6"/>
              <a:endCxn id="128" idx="4"/>
            </p:cNvCxnSpPr>
            <p:nvPr/>
          </p:nvCxnSpPr>
          <p:spPr>
            <a:xfrm flipH="1">
              <a:off x="7785723" y="464314"/>
              <a:ext cx="1104277" cy="0"/>
            </a:xfrm>
            <a:prstGeom prst="straightConnector1">
              <a:avLst/>
            </a:prstGeom>
            <a:ln w="190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D5D5F5BA-25DC-4E5D-AB91-F2530895FE2E}"/>
                </a:ext>
              </a:extLst>
            </p:cNvPr>
            <p:cNvCxnSpPr>
              <a:stCxn id="128" idx="2"/>
              <a:endCxn id="128" idx="4"/>
            </p:cNvCxnSpPr>
            <p:nvPr/>
          </p:nvCxnSpPr>
          <p:spPr>
            <a:xfrm>
              <a:off x="7785723" y="254000"/>
              <a:ext cx="0" cy="210314"/>
            </a:xfrm>
            <a:prstGeom prst="straightConnector1">
              <a:avLst/>
            </a:prstGeom>
            <a:ln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014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vin Title Tracker Circle"/>
          <p:cNvSpPr/>
          <p:nvPr/>
        </p:nvSpPr>
        <p:spPr>
          <a:xfrm>
            <a:off x="106362" y="230187"/>
            <a:ext cx="377825" cy="377825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</a:ln>
          <a:effectLst/>
        </p:spPr>
        <p:txBody>
          <a:bodyPr wrap="none" rtlCol="0" anchor="ctr" anchorCtr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16" name="2. Slide Title"/>
          <p:cNvSpPr txBox="1">
            <a:spLocks/>
          </p:cNvSpPr>
          <p:nvPr/>
        </p:nvSpPr>
        <p:spPr bwMode="auto">
          <a:xfrm>
            <a:off x="119063" y="230188"/>
            <a:ext cx="7666659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9535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19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444500" marR="0" lvl="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  <a:defRPr/>
            </a:pPr>
            <a:r>
              <a:rPr lang="en-US" sz="2200" kern="0" dirty="0">
                <a:latin typeface="Arial" panose="020B0604020202020204" pitchFamily="34" charset="0"/>
                <a:cs typeface="Arial" panose="020B0604020202020204" pitchFamily="34" charset="0"/>
              </a:rPr>
              <a:t>Suppliers have only minor bargaining power with ..., its operations only partially depend on external inputs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19064" y="1314925"/>
            <a:ext cx="1584000" cy="233902"/>
            <a:chOff x="3167844" y="845806"/>
            <a:chExt cx="1736746" cy="233902"/>
          </a:xfrm>
        </p:grpSpPr>
        <p:cxnSp>
          <p:nvCxnSpPr>
            <p:cNvPr id="45" name="AutoShape 249"/>
            <p:cNvCxnSpPr>
              <a:cxnSpLocks noChangeShapeType="1"/>
              <a:stCxn id="46" idx="4"/>
              <a:endCxn id="46" idx="6"/>
            </p:cNvCxnSpPr>
            <p:nvPr/>
          </p:nvCxnSpPr>
          <p:spPr bwMode="auto">
            <a:xfrm>
              <a:off x="3167844" y="1079708"/>
              <a:ext cx="1736746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AutoShape 250"/>
            <p:cNvSpPr>
              <a:spLocks noChangeArrowheads="1"/>
            </p:cNvSpPr>
            <p:nvPr/>
          </p:nvSpPr>
          <p:spPr bwMode="auto">
            <a:xfrm>
              <a:off x="3167844" y="845806"/>
              <a:ext cx="1736746" cy="23390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0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chemeClr val="tx2"/>
                  </a:solidFill>
                  <a:latin typeface="Arial"/>
                  <a:ea typeface="ＭＳ Ｐゴシック"/>
                </a:rPr>
                <a:t>Service </a:t>
              </a:r>
              <a:r>
                <a:rPr lang="en-US" sz="1400" b="1" dirty="0">
                  <a:solidFill>
                    <a:schemeClr val="tx2"/>
                  </a:solidFill>
                  <a:latin typeface="Arial"/>
                  <a:ea typeface="ＭＳ Ｐゴシック"/>
                </a:rPr>
                <a:t>line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ea typeface="ＭＳ Ｐゴシック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400092" y="1314925"/>
            <a:ext cx="3136068" cy="233902"/>
            <a:chOff x="3167844" y="845806"/>
            <a:chExt cx="1736746" cy="233902"/>
          </a:xfrm>
        </p:grpSpPr>
        <p:cxnSp>
          <p:nvCxnSpPr>
            <p:cNvPr id="51" name="AutoShape 249"/>
            <p:cNvCxnSpPr>
              <a:cxnSpLocks noChangeShapeType="1"/>
              <a:stCxn id="52" idx="4"/>
              <a:endCxn id="52" idx="6"/>
            </p:cNvCxnSpPr>
            <p:nvPr/>
          </p:nvCxnSpPr>
          <p:spPr bwMode="auto">
            <a:xfrm>
              <a:off x="3167844" y="1079708"/>
              <a:ext cx="1736746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AutoShape 250"/>
            <p:cNvSpPr>
              <a:spLocks noChangeArrowheads="1"/>
            </p:cNvSpPr>
            <p:nvPr/>
          </p:nvSpPr>
          <p:spPr bwMode="auto">
            <a:xfrm>
              <a:off x="3167844" y="845806"/>
              <a:ext cx="1736746" cy="23390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0" anchor="b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Dependence on suppliers 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19063" y="1710831"/>
            <a:ext cx="1584000" cy="720000"/>
            <a:chOff x="1223628" y="817963"/>
            <a:chExt cx="1584000" cy="720000"/>
          </a:xfrm>
        </p:grpSpPr>
        <p:sp>
          <p:nvSpPr>
            <p:cNvPr id="29" name="Rectangle 28"/>
            <p:cNvSpPr>
              <a:spLocks/>
            </p:cNvSpPr>
            <p:nvPr/>
          </p:nvSpPr>
          <p:spPr>
            <a:xfrm>
              <a:off x="1223628" y="817963"/>
              <a:ext cx="1584000" cy="7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32962" y="908070"/>
              <a:ext cx="1440000" cy="43088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r>
                <a:rPr lang="en-US" sz="1400" b="1">
                  <a:solidFill>
                    <a:schemeClr val="tx2"/>
                  </a:solidFill>
                </a:rPr>
                <a:t>Managed Services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400092" y="1710831"/>
            <a:ext cx="720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400" b="1" dirty="0">
                <a:solidFill>
                  <a:schemeClr val="accent6"/>
                </a:solidFill>
              </a:rPr>
              <a:t>Medium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304160" y="1710831"/>
            <a:ext cx="22320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400" dirty="0"/>
              <a:t>... depends on suppliers, but for commoditized goods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19063" y="2780242"/>
            <a:ext cx="1584000" cy="720000"/>
            <a:chOff x="1223628" y="817963"/>
            <a:chExt cx="1584000" cy="720000"/>
          </a:xfrm>
        </p:grpSpPr>
        <p:sp>
          <p:nvSpPr>
            <p:cNvPr id="32" name="Rectangle 31"/>
            <p:cNvSpPr>
              <a:spLocks/>
            </p:cNvSpPr>
            <p:nvPr/>
          </p:nvSpPr>
          <p:spPr>
            <a:xfrm>
              <a:off x="1223628" y="817963"/>
              <a:ext cx="1584000" cy="7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332962" y="908070"/>
              <a:ext cx="1440000" cy="43088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r>
                <a:rPr lang="en-US" sz="1400" b="1" dirty="0">
                  <a:solidFill>
                    <a:schemeClr val="tx2"/>
                  </a:solidFill>
                </a:rPr>
                <a:t>Consulting &amp; Systems </a:t>
              </a:r>
              <a:r>
                <a:rPr lang="en-US" sz="1400" b="1" dirty="0" err="1">
                  <a:solidFill>
                    <a:schemeClr val="tx2"/>
                  </a:solidFill>
                </a:rPr>
                <a:t>Integr</a:t>
              </a:r>
              <a:r>
                <a:rPr lang="en-US" sz="1400" b="1" dirty="0">
                  <a:solidFill>
                    <a:schemeClr val="tx2"/>
                  </a:solidFill>
                </a:rPr>
                <a:t>.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400092" y="2780242"/>
            <a:ext cx="720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400" b="1" dirty="0">
                <a:solidFill>
                  <a:srgbClr val="00B050"/>
                </a:solidFill>
              </a:rPr>
              <a:t>Low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04160" y="2780241"/>
            <a:ext cx="22320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400" dirty="0"/>
              <a:t>Almost no inputs required expect for talent/consultants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19063" y="3849652"/>
            <a:ext cx="1584000" cy="720000"/>
            <a:chOff x="1223628" y="817963"/>
            <a:chExt cx="1584000" cy="720000"/>
          </a:xfrm>
        </p:grpSpPr>
        <p:sp>
          <p:nvSpPr>
            <p:cNvPr id="35" name="Rectangle 34"/>
            <p:cNvSpPr>
              <a:spLocks/>
            </p:cNvSpPr>
            <p:nvPr/>
          </p:nvSpPr>
          <p:spPr>
            <a:xfrm>
              <a:off x="1223628" y="817963"/>
              <a:ext cx="1584000" cy="7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332962" y="908070"/>
              <a:ext cx="144000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r>
                <a:rPr lang="en-US" sz="1400" b="1" dirty="0" err="1">
                  <a:solidFill>
                    <a:schemeClr val="tx2"/>
                  </a:solidFill>
                </a:rPr>
                <a:t>Worldline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400092" y="3849652"/>
            <a:ext cx="720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400" b="1" dirty="0">
                <a:solidFill>
                  <a:srgbClr val="00B050"/>
                </a:solidFill>
              </a:rPr>
              <a:t>Low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04160" y="3849652"/>
            <a:ext cx="22320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400" dirty="0"/>
              <a:t>... partially depends on suppliers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19063" y="5103924"/>
            <a:ext cx="1584000" cy="720000"/>
            <a:chOff x="1223628" y="817963"/>
            <a:chExt cx="1584000" cy="720000"/>
          </a:xfrm>
        </p:grpSpPr>
        <p:sp>
          <p:nvSpPr>
            <p:cNvPr id="38" name="Rectangle 37"/>
            <p:cNvSpPr>
              <a:spLocks/>
            </p:cNvSpPr>
            <p:nvPr/>
          </p:nvSpPr>
          <p:spPr>
            <a:xfrm>
              <a:off x="1223628" y="817963"/>
              <a:ext cx="1584000" cy="7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32962" y="908070"/>
              <a:ext cx="1440000" cy="43088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r>
                <a:rPr lang="en-US" sz="1400" b="1" dirty="0">
                  <a:solidFill>
                    <a:schemeClr val="tx2"/>
                  </a:solidFill>
                </a:rPr>
                <a:t>Big Data &amp; </a:t>
              </a:r>
              <a:r>
                <a:rPr lang="en-US" sz="1400" b="1">
                  <a:solidFill>
                    <a:schemeClr val="tx2"/>
                  </a:solidFill>
                </a:rPr>
                <a:t>Cyber Security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021578" y="1314925"/>
            <a:ext cx="3060000" cy="4004443"/>
            <a:chOff x="1835696" y="1314925"/>
            <a:chExt cx="3060000" cy="4004443"/>
          </a:xfrm>
        </p:grpSpPr>
        <p:grpSp>
          <p:nvGrpSpPr>
            <p:cNvPr id="47" name="Group 46"/>
            <p:cNvGrpSpPr/>
            <p:nvPr/>
          </p:nvGrpSpPr>
          <p:grpSpPr>
            <a:xfrm>
              <a:off x="1835696" y="1314925"/>
              <a:ext cx="3060000" cy="233902"/>
              <a:chOff x="3167844" y="845806"/>
              <a:chExt cx="1736746" cy="233902"/>
            </a:xfrm>
          </p:grpSpPr>
          <p:cxnSp>
            <p:nvCxnSpPr>
              <p:cNvPr id="48" name="AutoShape 249"/>
              <p:cNvCxnSpPr>
                <a:cxnSpLocks noChangeShapeType="1"/>
                <a:stCxn id="49" idx="4"/>
                <a:endCxn id="49" idx="6"/>
              </p:cNvCxnSpPr>
              <p:nvPr/>
            </p:nvCxnSpPr>
            <p:spPr bwMode="auto">
              <a:xfrm>
                <a:off x="3167844" y="1079708"/>
                <a:ext cx="1736746" cy="0"/>
              </a:xfrm>
              <a:prstGeom prst="straightConnector1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9" name="AutoShape 250"/>
              <p:cNvSpPr>
                <a:spLocks noChangeArrowheads="1"/>
              </p:cNvSpPr>
              <p:nvPr/>
            </p:nvSpPr>
            <p:spPr bwMode="auto">
              <a:xfrm>
                <a:off x="3167844" y="845806"/>
                <a:ext cx="1736746" cy="233902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18280" anchor="b">
                <a:spAutoFit/>
              </a:bodyPr>
              <a:lstStyle/>
              <a:p>
                <a:r>
                  <a:rPr lang="en-US" sz="14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Key suppliers/required goods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1835696" y="1710831"/>
              <a:ext cx="306000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…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35696" y="2780242"/>
              <a:ext cx="306000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…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35696" y="3849652"/>
              <a:ext cx="306000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…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835696" y="5103924"/>
              <a:ext cx="306000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R="0" lvl="0" indent="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1pPr>
              <a:lvl2pPr marL="742950" marR="0" lvl="1" indent="-28575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2pPr>
              <a:lvl3pPr marL="1143000" marR="0" lvl="2" indent="-228600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»"/>
                <a:tabLst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lang="de-DE" sz="2000" dirty="0" smtClean="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…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400092" y="5103924"/>
            <a:ext cx="720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400" b="1" dirty="0">
                <a:solidFill>
                  <a:srgbClr val="00B050"/>
                </a:solidFill>
              </a:rPr>
              <a:t>Low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304160" y="5103924"/>
            <a:ext cx="22320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400" dirty="0"/>
              <a:t>Required capabilities mostly </a:t>
            </a:r>
            <a:r>
              <a:rPr lang="en-US" sz="1400"/>
              <a:t>available in-house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106362" y="6542808"/>
            <a:ext cx="358554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000" dirty="0"/>
              <a:t>SOURCE: ... ... (2014); Team Analysis</a:t>
            </a:r>
          </a:p>
        </p:txBody>
      </p:sp>
      <p:cxnSp>
        <p:nvCxnSpPr>
          <p:cNvPr id="70" name="AutoShape 249"/>
          <p:cNvCxnSpPr>
            <a:cxnSpLocks noChangeShapeType="1"/>
          </p:cNvCxnSpPr>
          <p:nvPr/>
        </p:nvCxnSpPr>
        <p:spPr bwMode="auto">
          <a:xfrm>
            <a:off x="119063" y="2605536"/>
            <a:ext cx="8424000" cy="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249"/>
          <p:cNvCxnSpPr>
            <a:cxnSpLocks noChangeShapeType="1"/>
          </p:cNvCxnSpPr>
          <p:nvPr/>
        </p:nvCxnSpPr>
        <p:spPr bwMode="auto">
          <a:xfrm>
            <a:off x="119063" y="3674947"/>
            <a:ext cx="8424000" cy="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249"/>
          <p:cNvCxnSpPr>
            <a:cxnSpLocks noChangeShapeType="1"/>
          </p:cNvCxnSpPr>
          <p:nvPr/>
        </p:nvCxnSpPr>
        <p:spPr bwMode="auto">
          <a:xfrm>
            <a:off x="119063" y="4929220"/>
            <a:ext cx="8424000" cy="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" name="sticker">
            <a:extLst>
              <a:ext uri="{FF2B5EF4-FFF2-40B4-BE49-F238E27FC236}">
                <a16:creationId xmlns:a16="http://schemas.microsoft.com/office/drawing/2014/main" id="{4FB6ED4F-D689-4349-BE8B-C0049641EC73}"/>
              </a:ext>
            </a:extLst>
          </p:cNvPr>
          <p:cNvGrpSpPr/>
          <p:nvPr/>
        </p:nvGrpSpPr>
        <p:grpSpPr>
          <a:xfrm>
            <a:off x="7785723" y="254000"/>
            <a:ext cx="1104277" cy="210314"/>
            <a:chOff x="7785723" y="254000"/>
            <a:chExt cx="1104277" cy="210314"/>
          </a:xfrm>
        </p:grpSpPr>
        <p:sp>
          <p:nvSpPr>
            <p:cNvPr id="62" name="StickerRectangle">
              <a:extLst>
                <a:ext uri="{FF2B5EF4-FFF2-40B4-BE49-F238E27FC236}">
                  <a16:creationId xmlns:a16="http://schemas.microsoft.com/office/drawing/2014/main" id="{D967D3F8-CC0F-4787-8635-779337769427}"/>
                </a:ext>
              </a:extLst>
            </p:cNvPr>
            <p:cNvSpPr/>
            <p:nvPr/>
          </p:nvSpPr>
          <p:spPr>
            <a:xfrm>
              <a:off x="7785723" y="254000"/>
              <a:ext cx="1104277" cy="210314"/>
            </a:xfrm>
            <a:prstGeom prst="leftRightArrow">
              <a:avLst>
                <a:gd name="adj1" fmla="val 10000000"/>
                <a:gd name="adj2" fmla="val 0"/>
              </a:avLst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8100" tIns="0" rIns="0" bIns="25400" rtlCol="0" anchor="t">
              <a:spAutoFit/>
            </a:bodyPr>
            <a:lstStyle/>
            <a:p>
              <a:pPr algn="r"/>
              <a:r>
                <a:rPr lang="de-DE" sz="1200" dirty="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ILLUSTRATIVE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6DD64D9-05DE-4064-8C67-DB36FF8291D9}"/>
                </a:ext>
              </a:extLst>
            </p:cNvPr>
            <p:cNvCxnSpPr>
              <a:stCxn id="62" idx="6"/>
              <a:endCxn id="62" idx="4"/>
            </p:cNvCxnSpPr>
            <p:nvPr/>
          </p:nvCxnSpPr>
          <p:spPr>
            <a:xfrm flipH="1">
              <a:off x="7785723" y="464314"/>
              <a:ext cx="1104277" cy="0"/>
            </a:xfrm>
            <a:prstGeom prst="straightConnector1">
              <a:avLst/>
            </a:prstGeom>
            <a:ln w="190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73383BB-83A7-4707-9109-CCFFF9EE7262}"/>
                </a:ext>
              </a:extLst>
            </p:cNvPr>
            <p:cNvCxnSpPr>
              <a:stCxn id="62" idx="2"/>
              <a:endCxn id="62" idx="4"/>
            </p:cNvCxnSpPr>
            <p:nvPr/>
          </p:nvCxnSpPr>
          <p:spPr>
            <a:xfrm>
              <a:off x="7785723" y="254000"/>
              <a:ext cx="0" cy="210314"/>
            </a:xfrm>
            <a:prstGeom prst="straightConnector1">
              <a:avLst/>
            </a:prstGeom>
            <a:ln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078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2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3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27" name="Object 2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de-DE" sz="160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E84B28-025A-4C8F-82AF-FF5E683C51C2}"/>
              </a:ext>
            </a:extLst>
          </p:cNvPr>
          <p:cNvSpPr/>
          <p:nvPr/>
        </p:nvSpPr>
        <p:spPr>
          <a:xfrm>
            <a:off x="2303748" y="3068537"/>
            <a:ext cx="5256584" cy="7209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2. Slide Title"/>
          <p:cNvSpPr txBox="1">
            <a:spLocks/>
          </p:cNvSpPr>
          <p:nvPr/>
        </p:nvSpPr>
        <p:spPr bwMode="auto">
          <a:xfrm>
            <a:off x="119063" y="230188"/>
            <a:ext cx="86185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9535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19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R="0" lvl="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grpSp>
        <p:nvGrpSpPr>
          <p:cNvPr id="8" name="sticker">
            <a:extLst>
              <a:ext uri="{FF2B5EF4-FFF2-40B4-BE49-F238E27FC236}">
                <a16:creationId xmlns:a16="http://schemas.microsoft.com/office/drawing/2014/main" id="{A5288485-CFE9-42CA-B6FF-A048B74E0BD9}"/>
              </a:ext>
            </a:extLst>
          </p:cNvPr>
          <p:cNvGrpSpPr/>
          <p:nvPr/>
        </p:nvGrpSpPr>
        <p:grpSpPr>
          <a:xfrm>
            <a:off x="7785723" y="254000"/>
            <a:ext cx="1104277" cy="210314"/>
            <a:chOff x="7785723" y="254000"/>
            <a:chExt cx="1104277" cy="210314"/>
          </a:xfrm>
        </p:grpSpPr>
        <p:sp>
          <p:nvSpPr>
            <p:cNvPr id="2" name="StickerRectangle">
              <a:extLst>
                <a:ext uri="{FF2B5EF4-FFF2-40B4-BE49-F238E27FC236}">
                  <a16:creationId xmlns:a16="http://schemas.microsoft.com/office/drawing/2014/main" id="{6EFDD7A7-EC37-4EC5-98FA-8E9AEF6EE1CE}"/>
                </a:ext>
              </a:extLst>
            </p:cNvPr>
            <p:cNvSpPr/>
            <p:nvPr/>
          </p:nvSpPr>
          <p:spPr>
            <a:xfrm>
              <a:off x="7785723" y="254000"/>
              <a:ext cx="1104277" cy="210314"/>
            </a:xfrm>
            <a:prstGeom prst="leftRightArrow">
              <a:avLst>
                <a:gd name="adj1" fmla="val 10000000"/>
                <a:gd name="adj2" fmla="val 0"/>
              </a:avLst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8100" tIns="0" rIns="0" bIns="25400" rtlCol="0" anchor="t">
              <a:spAutoFit/>
            </a:bodyPr>
            <a:lstStyle/>
            <a:p>
              <a:pPr algn="r"/>
              <a:r>
                <a:rPr lang="de-DE" sz="1200" dirty="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ILLUSTRATIVE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DFC79FD1-A746-4614-A18C-418A7EB6E7F0}"/>
                </a:ext>
              </a:extLst>
            </p:cNvPr>
            <p:cNvCxnSpPr>
              <a:stCxn id="2" idx="6"/>
              <a:endCxn id="2" idx="4"/>
            </p:cNvCxnSpPr>
            <p:nvPr/>
          </p:nvCxnSpPr>
          <p:spPr>
            <a:xfrm flipH="1">
              <a:off x="7785723" y="464314"/>
              <a:ext cx="1104277" cy="0"/>
            </a:xfrm>
            <a:prstGeom prst="straightConnector1">
              <a:avLst/>
            </a:prstGeom>
            <a:ln w="190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3046C0B-37FF-4CDF-A368-90AF8687F528}"/>
                </a:ext>
              </a:extLst>
            </p:cNvPr>
            <p:cNvCxnSpPr>
              <a:stCxn id="2" idx="2"/>
              <a:endCxn id="2" idx="4"/>
            </p:cNvCxnSpPr>
            <p:nvPr/>
          </p:nvCxnSpPr>
          <p:spPr>
            <a:xfrm>
              <a:off x="7785723" y="254000"/>
              <a:ext cx="0" cy="210314"/>
            </a:xfrm>
            <a:prstGeom prst="straightConnector1">
              <a:avLst/>
            </a:prstGeom>
            <a:ln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F6CAFC-C8D7-4130-92DF-B39A25C053C0}"/>
              </a:ext>
            </a:extLst>
          </p:cNvPr>
          <p:cNvGrpSpPr/>
          <p:nvPr/>
        </p:nvGrpSpPr>
        <p:grpSpPr>
          <a:xfrm>
            <a:off x="2627784" y="2470448"/>
            <a:ext cx="2718547" cy="1917104"/>
            <a:chOff x="2627784" y="2024844"/>
            <a:chExt cx="2718547" cy="191710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DD06C29-8193-4A38-B981-F1616AAA6DFE}"/>
                </a:ext>
              </a:extLst>
            </p:cNvPr>
            <p:cNvGrpSpPr/>
            <p:nvPr/>
          </p:nvGrpSpPr>
          <p:grpSpPr>
            <a:xfrm>
              <a:off x="2627784" y="2024844"/>
              <a:ext cx="2718547" cy="377825"/>
              <a:chOff x="2627784" y="2024844"/>
              <a:chExt cx="2718547" cy="377825"/>
            </a:xfrm>
          </p:grpSpPr>
          <p:sp>
            <p:nvSpPr>
              <p:cNvPr id="10" name="Marvin Title Tracker Circle">
                <a:extLst>
                  <a:ext uri="{FF2B5EF4-FFF2-40B4-BE49-F238E27FC236}">
                    <a16:creationId xmlns:a16="http://schemas.microsoft.com/office/drawing/2014/main" id="{BE6E377C-F134-40A3-B0E1-46DBBB766646}"/>
                  </a:ext>
                </a:extLst>
              </p:cNvPr>
              <p:cNvSpPr/>
              <p:nvPr/>
            </p:nvSpPr>
            <p:spPr>
              <a:xfrm>
                <a:off x="2627784" y="2024844"/>
                <a:ext cx="377825" cy="377825"/>
              </a:xfrm>
              <a:prstGeom prst="ellipse">
                <a:avLst/>
              </a:prstGeom>
              <a:solidFill>
                <a:schemeClr val="tx2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wrap="none" rtlCol="0" anchor="ctr" anchorCtr="1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9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467279-63E3-4F66-B28A-AF724460FF3C}"/>
                  </a:ext>
                </a:extLst>
              </p:cNvPr>
              <p:cNvSpPr txBox="1"/>
              <p:nvPr/>
            </p:nvSpPr>
            <p:spPr>
              <a:xfrm>
                <a:off x="3510331" y="2098340"/>
                <a:ext cx="1836000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R="0" lvl="0" indent="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1pPr>
                <a:lvl2pPr marL="742950" marR="0" lvl="1" indent="-28575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–"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2pPr>
                <a:lvl3pPr marL="1143000" marR="0" lvl="2" indent="-22860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»"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3pPr>
                <a:lvl4pPr marL="1600200" lvl="3" indent="-228600">
                  <a:spcBef>
                    <a:spcPct val="20000"/>
                  </a:spcBef>
                  <a:buFont typeface="Arial" pitchFamily="34" charset="0"/>
                  <a:buChar char="–"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lang="de-DE" sz="2000" dirty="0" smtClean="0"/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:r>
                  <a:rPr lang="en-US" sz="15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E811D5F-9A51-434C-953B-692415D987FE}"/>
                </a:ext>
              </a:extLst>
            </p:cNvPr>
            <p:cNvGrpSpPr/>
            <p:nvPr/>
          </p:nvGrpSpPr>
          <p:grpSpPr>
            <a:xfrm>
              <a:off x="2627784" y="2794483"/>
              <a:ext cx="2718547" cy="377825"/>
              <a:chOff x="2627784" y="2888940"/>
              <a:chExt cx="2718547" cy="377825"/>
            </a:xfrm>
          </p:grpSpPr>
          <p:sp>
            <p:nvSpPr>
              <p:cNvPr id="11" name="Marvin Title Tracker Circle">
                <a:extLst>
                  <a:ext uri="{FF2B5EF4-FFF2-40B4-BE49-F238E27FC236}">
                    <a16:creationId xmlns:a16="http://schemas.microsoft.com/office/drawing/2014/main" id="{F542E572-87DC-4ADE-8A03-4909E28A88A5}"/>
                  </a:ext>
                </a:extLst>
              </p:cNvPr>
              <p:cNvSpPr/>
              <p:nvPr/>
            </p:nvSpPr>
            <p:spPr>
              <a:xfrm>
                <a:off x="2627784" y="2888940"/>
                <a:ext cx="377826" cy="377825"/>
              </a:xfrm>
              <a:prstGeom prst="ellipse">
                <a:avLst/>
              </a:prstGeom>
              <a:solidFill>
                <a:schemeClr val="tx2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wrap="none" rtlCol="0" anchor="ctr" anchorCtr="1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9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BFE252-47D1-4A02-9B98-87771C64F486}"/>
                  </a:ext>
                </a:extLst>
              </p:cNvPr>
              <p:cNvSpPr txBox="1"/>
              <p:nvPr/>
            </p:nvSpPr>
            <p:spPr>
              <a:xfrm>
                <a:off x="3510331" y="2962436"/>
                <a:ext cx="1836000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R="0" lvl="0" indent="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1pPr>
                <a:lvl2pPr marL="742950" marR="0" lvl="1" indent="-28575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–"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2pPr>
                <a:lvl3pPr marL="1143000" marR="0" lvl="2" indent="-22860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»"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3pPr>
                <a:lvl4pPr marL="1600200" lvl="3" indent="-228600">
                  <a:spcBef>
                    <a:spcPct val="20000"/>
                  </a:spcBef>
                  <a:buFont typeface="Arial" pitchFamily="34" charset="0"/>
                  <a:buChar char="–"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lang="de-DE" sz="2000" dirty="0" smtClean="0"/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:r>
                  <a:rPr lang="en-US" sz="15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A7FE3B0-3145-4C95-9072-A5FB0586DFEA}"/>
                </a:ext>
              </a:extLst>
            </p:cNvPr>
            <p:cNvGrpSpPr/>
            <p:nvPr/>
          </p:nvGrpSpPr>
          <p:grpSpPr>
            <a:xfrm>
              <a:off x="2627784" y="3564123"/>
              <a:ext cx="2718547" cy="377825"/>
              <a:chOff x="2627784" y="3564123"/>
              <a:chExt cx="2718547" cy="377825"/>
            </a:xfrm>
          </p:grpSpPr>
          <p:sp>
            <p:nvSpPr>
              <p:cNvPr id="12" name="Marvin Title Tracker Circle">
                <a:extLst>
                  <a:ext uri="{FF2B5EF4-FFF2-40B4-BE49-F238E27FC236}">
                    <a16:creationId xmlns:a16="http://schemas.microsoft.com/office/drawing/2014/main" id="{AF4C3E39-95B3-456F-87C1-348736ED5F1A}"/>
                  </a:ext>
                </a:extLst>
              </p:cNvPr>
              <p:cNvSpPr/>
              <p:nvPr/>
            </p:nvSpPr>
            <p:spPr>
              <a:xfrm>
                <a:off x="2627784" y="3564123"/>
                <a:ext cx="377826" cy="377825"/>
              </a:xfrm>
              <a:prstGeom prst="ellipse">
                <a:avLst/>
              </a:prstGeom>
              <a:solidFill>
                <a:schemeClr val="tx2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wrap="none" rtlCol="0" anchor="ctr" anchorCtr="1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9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17027F-B04D-4997-B111-8782C09104E2}"/>
                  </a:ext>
                </a:extLst>
              </p:cNvPr>
              <p:cNvSpPr txBox="1"/>
              <p:nvPr/>
            </p:nvSpPr>
            <p:spPr>
              <a:xfrm>
                <a:off x="3510331" y="3637619"/>
                <a:ext cx="1836000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R="0" lvl="0" indent="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1pPr>
                <a:lvl2pPr marL="742950" marR="0" lvl="1" indent="-28575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–"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2pPr>
                <a:lvl3pPr marL="1143000" marR="0" lvl="2" indent="-22860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»"/>
                  <a:tabLst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3pPr>
                <a:lvl4pPr marL="1600200" lvl="3" indent="-228600">
                  <a:spcBef>
                    <a:spcPct val="20000"/>
                  </a:spcBef>
                  <a:buFont typeface="Arial" pitchFamily="34" charset="0"/>
                  <a:buChar char="–"/>
                  <a:def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lang="de-DE" sz="2000" dirty="0" smtClean="0"/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:r>
                  <a:rPr lang="en-US" sz="15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10688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5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-%1-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#m&lt;/m_strFormatTime&gt;&lt;/m_precDefaultMonth&gt;&lt;m_precDefaultWeek&gt;&lt;m_bNumberIsYear val=&quot;0&quot;/&gt;&lt;m_strFormatTime&gt;%4&lt;/m_strFormatTime&gt;&lt;/m_precDefaultWeek&gt;&lt;m_precDefaultDay&gt;&lt;m_bNumberIsYear val=&quot;0&quot;/&gt;&lt;m_strFormatTime&gt;%d&lt;/m_strFormatTime&gt;&lt;/m_precDefaultDay&gt;&lt;m_mruColor&gt;&lt;m_vecMRU length=&quot;8&quot;&gt;&lt;elem m_fUsage=&quot;5.87264218683580010000E+000&quot;&gt;&lt;m_msothmcolidx val=&quot;0&quot;/&gt;&lt;m_rgb r=&quot;c6&quot; g=&quot;d9&quot; b=&quot;f1&quot;/&gt;&lt;m_ppcolschidx tagver0=&quot;23004&quot; tagname0=&quot;m_ppcolschidxUNRECOGNIZED&quot; val=&quot;0&quot;/&gt;&lt;m_nBrightness val=&quot;0&quot;/&gt;&lt;/elem&gt;&lt;elem m_fUsage=&quot;2.02435849766373990000E+000&quot;&gt;&lt;m_msothmcolidx val=&quot;0&quot;/&gt;&lt;m_rgb r=&quot;d9&quot; g=&quot;d9&quot; b=&quot;d9&quot;/&gt;&lt;m_ppcolschidx tagver0=&quot;23004&quot; tagname0=&quot;m_ppcolschidxUNRECOGNIZED&quot; val=&quot;0&quot;/&gt;&lt;m_nBrightness val=&quot;0&quot;/&gt;&lt;/elem&gt;&lt;elem m_fUsage=&quot;1.06878690000000010000E+000&quot;&gt;&lt;m_msothmcolidx val=&quot;0&quot;/&gt;&lt;m_rgb r=&quot;4b&quot; g=&quot;99&quot; b=&quot;7&quot;/&gt;&lt;m_ppcolschidx tagver0=&quot;23004&quot; tagname0=&quot;m_ppcolschidxUNRECOGNIZED&quot; val=&quot;0&quot;/&gt;&lt;m_nBrightness val=&quot;0&quot;/&gt;&lt;/elem&gt;&lt;elem m_fUsage=&quot;9.61908210000000150000E-001&quot;&gt;&lt;m_msothmcolidx val=&quot;0&quot;/&gt;&lt;m_rgb r=&quot;fb&quot; g=&quot;33&quot; b=&quot;f&quot;/&gt;&lt;m_ppcolschidx tagver0=&quot;23004&quot; tagname0=&quot;m_ppcolschidxUNRECOGNIZED&quot; val=&quot;0&quot;/&gt;&lt;m_nBrightness val=&quot;0&quot;/&gt;&lt;/elem&gt;&lt;elem m_fUsage=&quot;2.08833925160185170000E-002&quot;&gt;&lt;m_msothmcolidx val=&quot;0&quot;/&gt;&lt;m_rgb r=&quot;0&quot; g=&quot;94&quot; b=&quot;d9&quot;/&gt;&lt;m_ppcolschidx tagver0=&quot;23004&quot; tagname0=&quot;m_ppcolschidxUNRECOGNIZED&quot; val=&quot;0&quot;/&gt;&lt;m_nBrightness val=&quot;0&quot;/&gt;&lt;/elem&gt;&lt;elem m_fUsage=&quot;7.06965049015105540000E-003&quot;&gt;&lt;m_msothmcolidx val=&quot;0&quot;/&gt;&lt;m_rgb r=&quot;c8&quot; g=&quot;c8&quot; b=&quot;c8&quot;/&gt;&lt;m_ppcolschidx tagver0=&quot;23004&quot; tagname0=&quot;m_ppcolschidxUNRECOGNIZED&quot; val=&quot;0&quot;/&gt;&lt;m_nBrightness val=&quot;0&quot;/&gt;&lt;/elem&gt;&lt;elem m_fUsage=&quot;6.36268544113594970000E-003&quot;&gt;&lt;m_msothmcolidx val=&quot;0&quot;/&gt;&lt;m_rgb r=&quot;d5&quot; g=&quot;d0&quot; b=&quot;d1&quot;/&gt;&lt;m_ppcolschidx tagver0=&quot;23004&quot; tagname0=&quot;m_ppcolschidxUNRECOGNIZED&quot; val=&quot;0&quot;/&gt;&lt;m_nBrightness val=&quot;0&quot;/&gt;&lt;/elem&gt;&lt;elem m_fUsage=&quot;4.17455791792929660000E-003&quot;&gt;&lt;m_msothmcolidx val=&quot;0&quot;/&gt;&lt;m_rgb r=&quot;c6&quot; g=&quot;d9&quot; b=&quot;f8&quot;/&gt;&lt;m_ppcolschidx tagver0=&quot;23004&quot; tagname0=&quot;m_ppcolschidxUNRECOGNIZED&quot; val=&quot;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ISNEWSLIDENUMBER" val="True"/>
  <p:tag name="NEWNAMES" val="True"/>
  <p:tag name="PREVIOUSNAME" val="C:\Users\Heinrich Rusche\Documents\06_Firm Learning\CEO-level Presentation Skills - Slide Templates.pptx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JxvxLi.EC5HspjfCKG2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JxvxLi.EC5HspjfCKG2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o2MrvHdEKPXp.xujS7F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V_.so.8zEC38lUtk_6Cew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WEvoyM5EuR_Be9ccduH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M8P3El8a0WqS3OcBRQbn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HzIxPF980Sg7QQhkhrhD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CCcHK2JC0G_cDAJD0uOSw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fT8_dz0pkaNwLGbdxOIm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97uAdxLqEKg7Vd66c7oVA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B99pJk0e0.TMgQvLegyM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kzrNJqgQ0mL3p2ceRfmw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DujSgLeBU2YI3LweDTGt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o2MrvHdEKPXp.xujS7F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z4cxGt1.UWrxs_CXTO22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KDIbypMb06ySYQ7ZLu4Q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V2SiuwEO0GqHya1.dyyc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19MdsSngEG8pnYoxSJRBg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GrgvwPfWUSfGGj8KnlEz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2DMAXlzkE6M1DPGq9Z0zA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swhqQx7ESEfVoy3Trv1g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HUqxxJDPUiqelglmRvRnQ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1aWcwf6EWnCu1.0TzaIw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GoJlMQUVUGWtF3Nut.qmw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o4QaFwLUma85xqTIGpDw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zBvKe2cYkqU1gaHd6GsNw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PAdKMPQlUiqS.ZySyzCmw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lXqfTpZNUyjubJDhuZUJw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.449.B3I02DtPiZ.dzpmw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GbAfTjxqkqCcq5qEjOwrA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v2eTSsEBUiVYonrwRJSCw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9jzkkjbhUW.cHYdGHcE9Q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wwylPdF2EmBj_8rqBtP0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RK31M6TFkavxi3QHyGs0A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85Op3QzGEyOkGqkQUkV4Q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XtuN._jy0C1W7w5cbXPqQ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c42xNkgkUKgPQR4K9Ktug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JHgL7QIFkS3TffZQJQM2A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_6BUjryU.7FcVE_DixiA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4Cm2FWm7UmNGPz.STYSGQ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MuQ2boju0W18DvdMiTDMg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x9QVIFTUyHkWEn6EhktQ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eFB17IVlkqa5CqCT39VIQ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mZ0D0r2pUaFT312pDPDr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6wCyKqAK0qG1TdviR804g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ghBEP22kmJ9feJB9PE3g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OPviEaDEyJ76H41HIqPw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SQQ89Ni0C1OfKYe4EHuw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rhSaKOnREOYs6MSDtJgTg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eMfvotcFEeXi9Vtn80wjA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cT55E.MC0mvtHbPqzbpGA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p9KLJIEoU2hzst5AgSiow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8w5nnkM4U.cgWJPPN_G5A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AADPoAA.EmmqbLMRPSfcg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kVcSXtc0E.DOicho7yro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cQCxux1Z0CLbekQ8xAmJw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4_vj0UkiEK3aRsSNNTmzw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MoGjyM70EeVhl02o3zx6g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JxvxLi.EC5HspjfCKG2Q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CFnncisjka6BDNCyebyUQ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zjkcXgC_E2GU2w3FMTteA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16s_unZOU6GO3S5KEloCQ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HQi2UaxIE2yJk9NnYFTGA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jRSE0fQp0CLfU5x19WEsQ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VW2Ul9zBUKOZbEIvyOa5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ZLTCpYWqECu1GAOYwnAOA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CJTD96QLkWhAh1PA1LMjw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6tyM98rUk6FPSOJSZj1vg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9E791XA02pXuSuov7kOw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8IXFm4AVUeHkz16KmhhhQ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QIZJXBTUuc8hjcrtpZqA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Rixt9hSUquMQNiLJjMXA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K6qo37hikWsSjAkNjri1A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legCL_r6UmAIJe4VgDEYA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Gbs6z8A1UeQIbabpc5BOQ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K6tYr.mcUyaIidjahl6l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4cTjlDM0.5j1ZcKW.cCQ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JxvxLi.EC5HspjfCKG2Q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kYwBt9Dj0ieRZDE.VRPLg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BFEh67AXUuWNflI8HW4xA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BjicObpgEqTOTedwSDLug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Dr2EcpP406xZwZbx8P4Tg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vh2iMoMak638ng6XX_seQ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yJMnVtfB0KLRpePa9JYUw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UE1eKQFwku6YUCIq5hA9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9phRk3ycEKn8G4HFFv1Xw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Jj_dg2E0OSWIAcNBkBLw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mynsKaT10W3cef.hdd4JQ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xUqChXr0kG0ZNW1TOC0bg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_sM3C4WQEWNICXk3ATbZQ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ALJC4BoWEWDh2OdsWnyUw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jRIgfOm.kGtpMcfwuFHYQ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b_jfw5qPUun_HnarFWUBQ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PKYKNRJcEidjrfsYAO6.Q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PNeW4B5Emmf6blw4HmGQ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dXs2XwmeEeKvxMyO73az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c.0Hi3gUiAUQre4LCIsA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3KQm_D1.0G4C78Q8Gqn8g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xMeFfF5YEqohmdJDtixsA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zTAwCcPoUi03MUO8KXWtQ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hDLRL17jUqjcyWmCXTASQ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9Eck4YSukq1tImpuIYpMQ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PW_Qixhe0Kv1fvX_eWGUw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v6pjJrOUOBHL1Bj3XIFA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FrtKeKL4EqCRUhV.muNnw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KAOqpzzI0OirYZQwU1Qqg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3CBAz2Jkubfj6VEhvAm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GTP_CJpREu6QVAT.2uPbg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0jVSpGgLUmE4U_Z51vaig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V6N3DNp0uUESp.NnhAPg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Fo_jOyj06GW8YZe6.rBw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irGAvP9qk6ETnAhyC76Mw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0vOwe2AakmNs7vQz6GjRg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6IM7GhRE20T4UikJzWRQ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86TZnY2k0qXdLcoyfAu8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Jlb7PLlESO7E.iS_v_sA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1Y9c34Yz0CLDwDiNEuYog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at1JKIzE6w3ZCpbaRhPA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eOkpE40ReSnqBXG_nfqHg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UZO6YzTQKKO15zaGITZg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qakB4ZSImvKAYn0YXOAA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DQzO7IDTG.EyXvsVnk0zQ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dr5nX1S.CpW0MqwmZefw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Tz1QOnSvmSaqwG2v7Ct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mXps28rdkygXM2CyBj.m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gWxXFlihEijzxVAQjSVBA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5TO0r_.M0W0QRewsPNyXg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E8TPKM2mEKOXWS_uITz0Q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9RloplC_kq6WJWN0L7DMw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cAmK9F1k.WTWJEP9ZcOg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2uJtPZvRkyZeh0eoHjG8g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ebXcvP7ZUuluwCRbBL0lw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rFqgnbNjkiyJi8F8szgbg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P8q1ukwRk.kBM1P9VqMBQ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AjPiZVlY0q9GTuA2mO20A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QIYtJrRUWlpJdGDfGJ2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NOMEQ7oK0aUjeOfwFyyVQ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8cdYofxEapc6AYnRljig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3XwKgx6iU.UM0lkocB.vw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uWahC5Z1UalTav6jUqP6w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zqOgtYg8Uur0mFIfVRllw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DNnozeDNEe15a_AxnOj3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mkCIYDgp0.o14kivp1rvw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RUvwTdjw0yjTqHLIRfdrA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h5V5N67Q0.ptYCkB7z5sQ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hU6HYqg7kS5qmARK1GsAA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IHOeqtJ0ypGBUWY4jgI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P7sBedEPUig.WYqaRnevw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Kaz5e0fy0Od9QnYe.9j6A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8yvYGiWlUGPpKz0b6dL.w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la.wom1YEWVFCxAJIRiOQ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gUE9lQH5UOJcLYkSJIVRw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tYQeU8F.E2JoJTpf0Vrxg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J_AkJkTgUiPAV8wMNNJkA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xmh1qli1EewKsBV8rsDDQ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4giVjH8dE.up.600QYF8g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xbyg2x7202zEIvGFVS6yQ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kpg8ZenVkG4IxHI3x7pE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zpSkULOAk.1IiYyGXc_Nw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gWxXFlihEijzxVAQjSVBA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V6N3DNp0uUESp.NnhAP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NOMEQ7oK0aUjeOfwFyyVQ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Ymqadwh8Eubsfn71IOJ.Q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nVrt4sJ_U2RfS990YBQWQ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6IM7GhRE20T4UikJzWRQ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OrMzxtT0K1yMAidmEPrw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86TZnY2k0qXdLcoyfAu8Q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WQvizFoxU6ewkVcl_LsUQ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P8q1ukwRk.kBM1P9VqMBQ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VaPwT_oHU2inKVe6HRfnw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E8TPKM2mEKOXWS_uITz0Q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2uJtPZvRkyZeh0eoHjG8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gWxXFlihEijzxVAQjSVBA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cAmK9F1k.WTWJEP9ZcOg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rFqgnbNjkiyJi8F8szgbg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AjPiZVlY0q9GTuA2mO20A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xebrq_0fk2v8FhLkrIq2A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QIYtJrRUWlpJdGDfGJ2g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JxvxLi.EC5HspjfCKG2Q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JxvxLi.EC5HspjfCKG2Q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UsBmCjnX0ipHI96DN_IZ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NOMEQ7oK0aUjeOfwFyyVQ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b_G6KCnEOJcpUfs7hDKA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_zp1yTI0uYieZiZfHM5g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LKJhJMNmkGbCcwINla.tg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hNzraNl0muICfZv5VhAw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M7yHtZ8XUeAhytCqXIgOA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u7VQcvU0mrq6BmbHYSIg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8fFSJdvA0isDw.B24pxIg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36T7REeE0qPA5.Y43AujQ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LDnLkKQUecIi1aSB1OSQ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dFIyAt_hkyNRcU8_Jvat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gWxXFlihEijzxVAQjSVBA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QTi2Q7qESOJKlErwsIRA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oGX.kpl5Um2C3fp4uv.UA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OOu7k36wkaizDiuViEI2A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VlJwMbEUuAaTK7_7uOzw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fCTyEoXU6UrF7A3.myNg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MokzZcPHUi3CImvOqHvNA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2xY2IUrkGQExz_yzpLHw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usHpqZISE2oh8CgQQcOTw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SKKHcB.XkGvejUhpU1Ydg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Ldhy_vzk2iU_Iua8crc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NOMEQ7oK0aUjeOfwFyyVQ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Gg_x4B0uEi6bfy8YFX4BA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Trpw0Vn1EaEMwIeuYapCQ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0Fp4oeOSUi4__av3YEV9w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YQ_.sM6f0eAN.seDirjtw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Y8aAlFePki9TMwGz0W_TA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1YBrI1160q.ECpoohvD8A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rUYA47iOUOCFMWjLEPtJA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8PaHEjtoEK171dKsTUZbw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X_526yPEG6SroTGP.p7Q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bAA9UyJNUWUZcGASy8zM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P7sBedEPUig.WYqaRnevw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lOdoBaDk6ZJwdlH_d6cw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C5empj6Em1OO76anLBug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vSf8Bw8a0KHjC.krvCY7A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1AZFbKpa0ORh2WB5wg1AA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lGLJHC5EG4JF8Bzyb3kA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1dsZ1apBk2JXk9Z3qfccA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tdwIUBvk6GTD2Mb7wuzA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FyG6zrJE23BAJkd0TuyQ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9mpOhi8wEWJltoVy83qMg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UT3vFctUK4ZagQZKuDy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zpSkULOAk.1IiYyGXc_Nw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X0PIkTVHkSWhRjSKth3lA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N5JwkXq0U.AHrWfDCVBaA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PK8lBLGkWoFkXzcxSuPQ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bujC06rcE68qyASALCNxA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gXC.T2lgEea0kDh8k0g6A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o3eRcs1CkWrRVd994wtug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tadPVbxUUiwlhD_6u9bdA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9oIrA2ap0qypNO_OeXP3w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TTlCWHDEaUbGhoopGwlQ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2hbYR6HZEKb4w6rN4Qyk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KJt3gMJUe7gvn7zd3OUw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ULqThj7LUae8I.Bq4n4Jw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j4VZMLQv0G2TZ24qBRy.Q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smYGD10U.3gJ0mCH_SRQ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7tRUtYLX0ma6iv9YyIFhg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f8pCn_BEEeVb_gsJm.zVA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xwD0N89kGBP0WBdrHIng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kWEDiU17Uq9keoacet.8g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C5_m_B8LE6_cnYPN9DSug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8t7ek2MX0yyQRiDRJqjr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o2MrvHdEKPXp.xujS7FQ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Q1rs1EKQUKsfrZzdncVlg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BukTGkkDEmGu21RseF9Vw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7H6AqDDkGxa_JkbBEL2w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RHAOgEJpEm00fUnGCR.Qg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iKcx3sX9Ua9qIDY71BAKw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0CGFhQlY0mbYm5RqzQDoA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LLurXh6TUypQwzS0oc46g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YUHGpia_E2_sotiKk8_Rw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W6srWrKAkqym42XCKVlK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fm3KXJC902bDS8vBesXR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TmfCOTgFEaGyYsUKnwDa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kz2D6MNU6b38zLtrMZA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sw7PDOCJEG9t0ElGZ4OR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A94VFOfOUWwDfdbVwXde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I0H97MjyEqrEKNxJc3nj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dtwmsZ4bEyBBRusgVuSM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1l8svF1mU6tZ4yypdCUu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3TpFc2CEWqomSJNLtSX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Xb8fnJQPEuGbBu4XcFAZ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L9GO_WW_kCNEWqltu2m.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21KcZ0svEWZZ6rAnsdlN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VFF.MFgEeDcxaOML2kK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QM2TfDpUmB126B6CwXj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DXCuI6cFE.aAjHDR0wFa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bQI4y0Kk6TzgaPp.TAL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69Suk_Jr0eqe0ziAn5Op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aueOXzS7kG9W.snsSJ2W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XlI2d_X90OHzSFJ0zE6N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JxvxLi.EC5HspjfCKG2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CxbpuPMpUip8XCPs.M6c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Y1l3cUs3kuQaaNdBhOVQ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UAFPBdlq0S2.569_bCA0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Ygs2Bb2E.2lyJlJGMpU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JxvxLi.EC5HspjfCKG2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JxvxLi.EC5HspjfCKG2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JxvxLi.EC5HspjfCKG2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BwE15jiC0G_y0FEgpibJ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yUYSWzgOEaCrUe7t3uP6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G7wIa7oUGzq_vmyKPzi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2PN9UP9pk6AufgIdq1GE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0pJNYvY1EiSnLHtMP570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.zwJan3r0OTiH82a69Pp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7VOJldyu0aIPFn6RAate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tCamXJ1XkmuIxaAnQn1B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9YqkDegVkmQVY0VjbwMz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JxvxLi.EC5HspjfCKG2Q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PbKD2Ix2ESs.UQAxqFRK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_MbvZb3EydYdKKEm35Z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oCSeI0slUOIwApyoTh.o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01V8zEA.EWENS5sYNT7Y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SAjKbeXE06SWq4KCdPnz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1azGaPzV0yw1U.PnlvJP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H5o80kSLUCCkp7CgcLyi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to6h0JokGrdjicCHFRK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VAmN1OvikmKYxY7m9fDc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btsk66JF0iILqtnetpuo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ITty4uueEWmyyqNWbCmQ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wy3Ed0h.E2f9xjdfcJih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tokkQmPU0qfE3h_bV4JK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oCqiyJneE2r5qKzfxPgK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1AhosuB0OeYtVO.T5If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6w1NBpgbk.HO.SJk2RX5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HRsiruWbEWuwaSp1TVZA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5EU8Tsf9EWkrbZWDpFKW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cqjQKP6jE26mU7rEi7bT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 Template</Template>
  <TotalTime>0</TotalTime>
  <Words>1419</Words>
  <PresentationFormat>On-screen Show (4:3)</PresentationFormat>
  <Paragraphs>522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ＭＳ Ｐゴシック</vt:lpstr>
      <vt:lpstr>Arial</vt:lpstr>
      <vt:lpstr>Calibri</vt:lpstr>
      <vt:lpstr>Symbol</vt:lpstr>
      <vt:lpstr>Wide Latin</vt:lpstr>
      <vt:lpstr>Wingdings</vt:lpstr>
      <vt:lpstr>Office Theme</vt:lpstr>
      <vt:lpstr>think-cell Slide</vt:lpstr>
      <vt:lpstr>Microsoft Graph Chart</vt:lpstr>
      <vt:lpstr>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2015-11-24T16:06:42Z</dcterms:created>
  <dcterms:modified xsi:type="dcterms:W3CDTF">2018-05-29T13:21:39Z</dcterms:modified>
</cp:coreProperties>
</file>