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64" r:id="rId5"/>
    <p:sldId id="265" r:id="rId6"/>
    <p:sldId id="266" r:id="rId7"/>
    <p:sldId id="262" r:id="rId8"/>
    <p:sldId id="278" r:id="rId9"/>
    <p:sldId id="279" r:id="rId10"/>
    <p:sldId id="280" r:id="rId11"/>
    <p:sldId id="282" r:id="rId12"/>
    <p:sldId id="289" r:id="rId13"/>
    <p:sldId id="283" r:id="rId14"/>
    <p:sldId id="290" r:id="rId15"/>
    <p:sldId id="258" r:id="rId16"/>
    <p:sldId id="284" r:id="rId17"/>
    <p:sldId id="291" r:id="rId18"/>
    <p:sldId id="285" r:id="rId19"/>
    <p:sldId id="286" r:id="rId20"/>
    <p:sldId id="287" r:id="rId21"/>
    <p:sldId id="277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Lato Black" panose="020F0502020204030203" pitchFamily="34" charset="0"/>
      <p:bold r:id="rId32"/>
      <p:boldItalic r:id="rId33"/>
    </p:embeddedFont>
    <p:embeddedFont>
      <p:font typeface="Libre Baskerville" panose="02000000000000000000" pitchFamily="2" charset="0"/>
      <p:regular r:id="rId34"/>
      <p:bold r:id="rId35"/>
      <p:italic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148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64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241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7501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16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5873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897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642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81951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816559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ANALYSIS OF PRICES ON REFRIGERATORS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5D4009-4D67-53F5-48F0-1823E27DD0D3}"/>
              </a:ext>
            </a:extLst>
          </p:cNvPr>
          <p:cNvSpPr/>
          <p:nvPr/>
        </p:nvSpPr>
        <p:spPr>
          <a:xfrm>
            <a:off x="4778477" y="4296697"/>
            <a:ext cx="2635046" cy="3637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ANITHA KATTA 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8;p31">
            <a:extLst>
              <a:ext uri="{FF2B5EF4-FFF2-40B4-BE49-F238E27FC236}">
                <a16:creationId xmlns:a16="http://schemas.microsoft.com/office/drawing/2014/main" id="{17679E53-C054-11E9-4157-785E5FA52852}"/>
              </a:ext>
            </a:extLst>
          </p:cNvPr>
          <p:cNvSpPr txBox="1"/>
          <p:nvPr/>
        </p:nvSpPr>
        <p:spPr>
          <a:xfrm>
            <a:off x="173568" y="66252"/>
            <a:ext cx="4427930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 panose="02020603050405020304"/>
              <a:buNone/>
            </a:pPr>
            <a:r>
              <a:rPr lang="en-IN" sz="2400" b="1" i="0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DATA VISUALIZATION :</a:t>
            </a:r>
            <a:endParaRPr sz="24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Trebuchet MS" panose="020B0603020202020204"/>
              <a:cs typeface="Times New Roman" panose="02020603050405020304" pitchFamily="18" charset="0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 panose="020B0603020202020204"/>
              <a:buNone/>
            </a:pP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entury Gothic" panose="020B0502020202020204"/>
              <a:cs typeface="Times New Roman" panose="02020603050405020304" pitchFamily="18" charset="0"/>
              <a:sym typeface="Century Gothic" panose="020B0502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 panose="020B0603020202020204"/>
              <a:buNone/>
            </a:pP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entury Gothic" panose="020B0502020202020204"/>
              <a:cs typeface="Times New Roman" panose="02020603050405020304" pitchFamily="18" charset="0"/>
              <a:sym typeface="Century Gothic" panose="020B0502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 panose="020B0603020202020204"/>
              <a:buNone/>
            </a:pP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entury Gothic" panose="020B0502020202020204"/>
              <a:cs typeface="Times New Roman" panose="02020603050405020304" pitchFamily="18" charset="0"/>
              <a:sym typeface="Century Gothic" panose="020B0502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 panose="02020603050405020304"/>
              <a:buNone/>
            </a:pPr>
            <a:endParaRPr sz="2000" b="0" i="0" u="none" strike="noStrike" cap="none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F5E207-2057-1B60-3EA4-A1F99E8F8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355" y="551329"/>
            <a:ext cx="7643077" cy="22775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9162B-6365-5006-3658-50F11FADA6A9}"/>
              </a:ext>
            </a:extLst>
          </p:cNvPr>
          <p:cNvSpPr txBox="1"/>
          <p:nvPr/>
        </p:nvSpPr>
        <p:spPr>
          <a:xfrm>
            <a:off x="6451601" y="3738471"/>
            <a:ext cx="54313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 panose="02020603050405020304"/>
              <a:buNone/>
            </a:pPr>
            <a:r>
              <a:rPr lang="en-IN" sz="1800" i="0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 MULTI - VARIATE:</a:t>
            </a:r>
            <a:endParaRPr lang="en-IN" sz="180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Trebuchet MS" panose="020B0603020202020204"/>
              <a:cs typeface="Times New Roman" panose="02020603050405020304" pitchFamily="18" charset="0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603050405020304"/>
              <a:buNone/>
            </a:pPr>
            <a:r>
              <a:rPr lang="en-IN" sz="1800" i="0" u="none" strike="noStrike" cap="none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More than two columns we can take</a:t>
            </a:r>
            <a:endParaRPr lang="en-IN" sz="1800" i="0" u="none" strike="noStrike" cap="none" dirty="0">
              <a:latin typeface="Times New Roman" panose="02020603050405020304" pitchFamily="18" charset="0"/>
              <a:ea typeface="Trebuchet MS" panose="020B0603020202020204"/>
              <a:cs typeface="Times New Roman" panose="02020603050405020304" pitchFamily="18" charset="0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603050405020304"/>
              <a:buNone/>
            </a:pPr>
            <a:r>
              <a:rPr lang="en-IN" sz="1800" i="0" u="none" strike="noStrike" cap="none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3.1 Categorical-Numerical-Categorical</a:t>
            </a:r>
            <a:endParaRPr lang="en-IN" sz="1800" i="0" u="none" strike="noStrike" cap="none" dirty="0">
              <a:latin typeface="Times New Roman" panose="02020603050405020304" pitchFamily="18" charset="0"/>
              <a:ea typeface="Trebuchet MS" panose="020B0603020202020204"/>
              <a:cs typeface="Times New Roman" panose="02020603050405020304" pitchFamily="18" charset="0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603050405020304"/>
              <a:buNone/>
            </a:pPr>
            <a:r>
              <a:rPr lang="en-IN" sz="1800" i="0" u="none" strike="noStrike" cap="none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3.2 Categorical-Numerical-Numerical</a:t>
            </a:r>
            <a:endParaRPr lang="en-IN" sz="1800" i="0" u="none" strike="noStrike" cap="none" dirty="0">
              <a:latin typeface="Times New Roman" panose="02020603050405020304" pitchFamily="18" charset="0"/>
              <a:ea typeface="Trebuchet MS" panose="020B0603020202020204"/>
              <a:cs typeface="Times New Roman" panose="02020603050405020304" pitchFamily="18" charset="0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603050405020304"/>
              <a:buNone/>
            </a:pPr>
            <a:r>
              <a:rPr lang="en-IN" sz="1800" i="0" u="none" strike="noStrike" cap="none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3.3 Categorical-Categorical-Categorical</a:t>
            </a:r>
            <a:endParaRPr lang="en-IN" sz="1800" i="0" u="none" strike="noStrike" cap="none" dirty="0">
              <a:latin typeface="Times New Roman" panose="02020603050405020304" pitchFamily="18" charset="0"/>
              <a:ea typeface="Trebuchet MS" panose="020B0603020202020204"/>
              <a:cs typeface="Times New Roman" panose="02020603050405020304" pitchFamily="18" charset="0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603050405020304"/>
              <a:buNone/>
            </a:pPr>
            <a:r>
              <a:rPr lang="en-IN" sz="1800" i="0" u="none" strike="noStrike" cap="none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3.4 Numerical-Numerical-Numerical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D6CF6-42D3-A186-1988-CF03146F9996}"/>
              </a:ext>
            </a:extLst>
          </p:cNvPr>
          <p:cNvSpPr txBox="1"/>
          <p:nvPr/>
        </p:nvSpPr>
        <p:spPr>
          <a:xfrm>
            <a:off x="309073" y="3874475"/>
            <a:ext cx="35648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 panose="02020603050405020304"/>
              <a:buNone/>
            </a:pPr>
            <a:r>
              <a:rPr lang="it-IT" sz="1800" i="0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 BI-VARIATE:</a:t>
            </a:r>
            <a:endParaRPr lang="it-IT" sz="180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Trebuchet MS" panose="020B0603020202020204"/>
              <a:cs typeface="Times New Roman" panose="02020603050405020304" pitchFamily="18" charset="0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603050405020304"/>
              <a:buNone/>
            </a:pPr>
            <a:r>
              <a:rPr lang="it-IT" sz="1800" i="0" u="none" strike="noStrike" cap="none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2.1 Categorical-Numerical</a:t>
            </a:r>
            <a:endParaRPr lang="it-IT" sz="1800" i="0" u="none" strike="noStrike" cap="none" dirty="0">
              <a:latin typeface="Times New Roman" panose="02020603050405020304" pitchFamily="18" charset="0"/>
              <a:ea typeface="Trebuchet MS" panose="020B0603020202020204"/>
              <a:cs typeface="Times New Roman" panose="02020603050405020304" pitchFamily="18" charset="0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603050405020304"/>
              <a:buNone/>
            </a:pPr>
            <a:r>
              <a:rPr lang="it-IT" sz="1800" i="0" u="none" strike="noStrike" cap="none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2.2 Numerical-Numerical</a:t>
            </a:r>
            <a:endParaRPr lang="it-IT" sz="1800" i="0" u="none" strike="noStrike" cap="none" dirty="0">
              <a:latin typeface="Times New Roman" panose="02020603050405020304" pitchFamily="18" charset="0"/>
              <a:ea typeface="Trebuchet MS" panose="020B0603020202020204"/>
              <a:cs typeface="Times New Roman" panose="02020603050405020304" pitchFamily="18" charset="0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603050405020304"/>
              <a:buNone/>
            </a:pPr>
            <a:r>
              <a:rPr lang="it-IT" sz="1800" i="0" u="none" strike="noStrike" cap="none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2.3 Categorical-Categorical</a:t>
            </a:r>
            <a:endParaRPr lang="it-IT" sz="1800" i="0" u="none" strike="noStrike" cap="none" dirty="0">
              <a:latin typeface="Times New Roman" panose="02020603050405020304" pitchFamily="18" charset="0"/>
              <a:ea typeface="Trebuchet MS" panose="020B0603020202020204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1B650-BA53-B1E8-61BF-EFE35E6939EB}"/>
              </a:ext>
            </a:extLst>
          </p:cNvPr>
          <p:cNvSpPr txBox="1"/>
          <p:nvPr/>
        </p:nvSpPr>
        <p:spPr>
          <a:xfrm>
            <a:off x="332699" y="1660086"/>
            <a:ext cx="30268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 panose="02020603050405020304"/>
              <a:buNone/>
            </a:pPr>
            <a:r>
              <a:rPr lang="it-IT" sz="1800" i="0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1. UNI-VARIATE:</a:t>
            </a:r>
            <a:endParaRPr lang="it-IT" sz="180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entury Gothic" panose="020B0502020202020204"/>
              <a:cs typeface="Times New Roman" panose="02020603050405020304" pitchFamily="18" charset="0"/>
              <a:sym typeface="Century Gothic" panose="020B0502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603050405020304"/>
              <a:buNone/>
            </a:pPr>
            <a:r>
              <a:rPr lang="it-IT" sz="1800" i="0" u="none" strike="noStrike" cap="none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1.1 Single categorical</a:t>
            </a:r>
            <a:endParaRPr lang="it-IT" sz="1800" i="0" u="none" strike="noStrike" cap="none" dirty="0">
              <a:latin typeface="Times New Roman" panose="02020603050405020304" pitchFamily="18" charset="0"/>
              <a:ea typeface="Trebuchet MS" panose="020B0603020202020204"/>
              <a:cs typeface="Times New Roman" panose="02020603050405020304" pitchFamily="18" charset="0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603050405020304"/>
              <a:buNone/>
            </a:pPr>
            <a:r>
              <a:rPr lang="it-IT" sz="1800" i="0" u="none" strike="noStrike" cap="none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1.2 Single numerical</a:t>
            </a:r>
            <a:endParaRPr lang="it-IT" sz="1800" i="0" u="none" strike="noStrike" cap="none" dirty="0">
              <a:latin typeface="Times New Roman" panose="02020603050405020304" pitchFamily="18" charset="0"/>
              <a:ea typeface="Century Gothic" panose="020B0502020202020204"/>
              <a:cs typeface="Times New Roman" panose="02020603050405020304" pitchFamily="18" charset="0"/>
              <a:sym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586501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5;p3">
            <a:extLst>
              <a:ext uri="{FF2B5EF4-FFF2-40B4-BE49-F238E27FC236}">
                <a16:creationId xmlns:a16="http://schemas.microsoft.com/office/drawing/2014/main" id="{FF31830A-F3E5-14C5-EFCF-6952E072B794}"/>
              </a:ext>
            </a:extLst>
          </p:cNvPr>
          <p:cNvSpPr txBox="1"/>
          <p:nvPr/>
        </p:nvSpPr>
        <p:spPr>
          <a:xfrm>
            <a:off x="737812" y="455883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UNIVARIATE ANALYSIS:</a:t>
            </a:r>
            <a:endParaRPr lang="en-IN" sz="18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" name="Google Shape;203;p27">
            <a:extLst>
              <a:ext uri="{FF2B5EF4-FFF2-40B4-BE49-F238E27FC236}">
                <a16:creationId xmlns:a16="http://schemas.microsoft.com/office/drawing/2014/main" id="{D634F1A6-9600-2484-DCD5-B9105B8DA29F}"/>
              </a:ext>
            </a:extLst>
          </p:cNvPr>
          <p:cNvSpPr txBox="1"/>
          <p:nvPr/>
        </p:nvSpPr>
        <p:spPr>
          <a:xfrm>
            <a:off x="944288" y="1126342"/>
            <a:ext cx="2713311" cy="87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SzPts val="3100"/>
            </a:pPr>
            <a:r>
              <a:rPr lang="en-IN" sz="2000" b="0" i="0" u="none" strike="noStrike" cap="none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Analysis on brands 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3100"/>
            </a:pPr>
            <a:endParaRPr sz="3100" b="0" i="0" u="none" strike="noStrike" cap="none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EBA612-CF3F-9AD7-14E1-61249E89F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37" y="1730477"/>
            <a:ext cx="6573338" cy="40011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AC7A7D-422C-B368-D391-5E7660480B9A}"/>
              </a:ext>
            </a:extLst>
          </p:cNvPr>
          <p:cNvSpPr txBox="1"/>
          <p:nvPr/>
        </p:nvSpPr>
        <p:spPr>
          <a:xfrm>
            <a:off x="7150368" y="1730477"/>
            <a:ext cx="3746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 brand count is high  as compared to other brands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preferred is ONIDA </a:t>
            </a:r>
          </a:p>
        </p:txBody>
      </p:sp>
    </p:spTree>
    <p:extLst>
      <p:ext uri="{BB962C8B-B14F-4D97-AF65-F5344CB8AC3E}">
        <p14:creationId xmlns:p14="http://schemas.microsoft.com/office/powerpoint/2010/main" val="3402953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6AD95E-C6A7-9480-B19A-D0E368D3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8" y="1781670"/>
            <a:ext cx="6145170" cy="36359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9C6306-F52C-D544-2225-28EAE90250F5}"/>
              </a:ext>
            </a:extLst>
          </p:cNvPr>
          <p:cNvSpPr txBox="1"/>
          <p:nvPr/>
        </p:nvSpPr>
        <p:spPr>
          <a:xfrm>
            <a:off x="6912077" y="1781670"/>
            <a:ext cx="40803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brands prices are between 10000 to 25000 rupees .</a:t>
            </a:r>
          </a:p>
          <a:p>
            <a:endParaRPr lang="en-IN" dirty="0"/>
          </a:p>
        </p:txBody>
      </p:sp>
      <p:sp>
        <p:nvSpPr>
          <p:cNvPr id="4" name="Google Shape;203;p27">
            <a:extLst>
              <a:ext uri="{FF2B5EF4-FFF2-40B4-BE49-F238E27FC236}">
                <a16:creationId xmlns:a16="http://schemas.microsoft.com/office/drawing/2014/main" id="{AC3F2B90-E835-D175-A04E-C707332F3678}"/>
              </a:ext>
            </a:extLst>
          </p:cNvPr>
          <p:cNvSpPr txBox="1"/>
          <p:nvPr/>
        </p:nvSpPr>
        <p:spPr>
          <a:xfrm>
            <a:off x="1637266" y="686787"/>
            <a:ext cx="2713311" cy="87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SzPts val="3100"/>
            </a:pPr>
            <a:r>
              <a:rPr lang="en-IN" sz="2000" b="0" i="0" u="none" strike="noStrike" cap="none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Analysis on Prices: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3100"/>
            </a:pPr>
            <a:endParaRPr sz="3100" b="0" i="0" u="none" strike="noStrike" cap="none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2664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C09C76-0EA3-1EB3-9107-18D634B46E00}"/>
              </a:ext>
            </a:extLst>
          </p:cNvPr>
          <p:cNvSpPr txBox="1"/>
          <p:nvPr/>
        </p:nvSpPr>
        <p:spPr>
          <a:xfrm>
            <a:off x="412955" y="865239"/>
            <a:ext cx="372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rating: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FCBC5-E545-9B55-86A5-1BE770970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66" y="1387739"/>
            <a:ext cx="5993688" cy="42264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1ABB15-CF39-2663-08F0-4F0FD525C4A3}"/>
              </a:ext>
            </a:extLst>
          </p:cNvPr>
          <p:cNvSpPr txBox="1"/>
          <p:nvPr/>
        </p:nvSpPr>
        <p:spPr>
          <a:xfrm>
            <a:off x="6603069" y="1702373"/>
            <a:ext cx="451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brands are 3 star rated from the data set </a:t>
            </a:r>
          </a:p>
        </p:txBody>
      </p:sp>
    </p:spTree>
    <p:extLst>
      <p:ext uri="{BB962C8B-B14F-4D97-AF65-F5344CB8AC3E}">
        <p14:creationId xmlns:p14="http://schemas.microsoft.com/office/powerpoint/2010/main" val="11551646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8B9B49-9118-91C7-41E2-6BF43958C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0" y="1997340"/>
            <a:ext cx="5351129" cy="34005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FF8290-028E-F567-52C1-DCFFD9E4D487}"/>
              </a:ext>
            </a:extLst>
          </p:cNvPr>
          <p:cNvSpPr txBox="1"/>
          <p:nvPr/>
        </p:nvSpPr>
        <p:spPr>
          <a:xfrm>
            <a:off x="830826" y="865238"/>
            <a:ext cx="372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warranty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1D664-35ED-D908-470F-3D9006716337}"/>
              </a:ext>
            </a:extLst>
          </p:cNvPr>
          <p:cNvSpPr txBox="1"/>
          <p:nvPr/>
        </p:nvSpPr>
        <p:spPr>
          <a:xfrm>
            <a:off x="6312308" y="1997340"/>
            <a:ext cx="420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brands having the warranty of  1 year.</a:t>
            </a:r>
          </a:p>
        </p:txBody>
      </p:sp>
    </p:spTree>
    <p:extLst>
      <p:ext uri="{BB962C8B-B14F-4D97-AF65-F5344CB8AC3E}">
        <p14:creationId xmlns:p14="http://schemas.microsoft.com/office/powerpoint/2010/main" val="39322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966019" y="1477498"/>
            <a:ext cx="6005052" cy="101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brands v/s capacity:</a:t>
            </a:r>
            <a:endParaRPr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A163C-5434-B94F-56C3-15DDDAB9C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46" y="2685694"/>
            <a:ext cx="8107382" cy="37052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700E26-CF26-710E-1A28-7A2685825927}"/>
              </a:ext>
            </a:extLst>
          </p:cNvPr>
          <p:cNvSpPr txBox="1"/>
          <p:nvPr/>
        </p:nvSpPr>
        <p:spPr>
          <a:xfrm>
            <a:off x="8445910" y="3429000"/>
            <a:ext cx="3578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Hisense is the brand which has the maximum capacity in litres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Kelvinator has the least capacity 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9F808-1A26-47FF-0782-E023030539FD}"/>
              </a:ext>
            </a:extLst>
          </p:cNvPr>
          <p:cNvSpPr txBox="1"/>
          <p:nvPr/>
        </p:nvSpPr>
        <p:spPr>
          <a:xfrm>
            <a:off x="966019" y="738834"/>
            <a:ext cx="4159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BIVARIATE ANALYSIS:</a:t>
            </a:r>
            <a:endParaRPr lang="en-IN" sz="28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endParaRPr lang="en-IN" dirty="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B4E-209C-092D-DEAF-D02AA1BA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3503" cy="132556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prices v/s rating: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DF2D0-CDDF-674B-3BFD-BBCAD9F6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23" y="1526265"/>
            <a:ext cx="6893477" cy="5040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CCB81F-3A20-6989-B081-695AC2B4E98C}"/>
              </a:ext>
            </a:extLst>
          </p:cNvPr>
          <p:cNvSpPr txBox="1"/>
          <p:nvPr/>
        </p:nvSpPr>
        <p:spPr>
          <a:xfrm>
            <a:off x="7787148" y="1690688"/>
            <a:ext cx="4083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 are high for Samsung brand where its rating lies between 1 to 5.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products are 3 star rated .</a:t>
            </a:r>
          </a:p>
        </p:txBody>
      </p:sp>
    </p:spTree>
    <p:extLst>
      <p:ext uri="{BB962C8B-B14F-4D97-AF65-F5344CB8AC3E}">
        <p14:creationId xmlns:p14="http://schemas.microsoft.com/office/powerpoint/2010/main" val="261028026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839E119-1D21-6373-6137-E78A9772C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09" y="1793062"/>
            <a:ext cx="6238720" cy="406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30A66C-F517-48AB-3740-614D8E20E8E0}"/>
              </a:ext>
            </a:extLst>
          </p:cNvPr>
          <p:cNvSpPr txBox="1"/>
          <p:nvPr/>
        </p:nvSpPr>
        <p:spPr>
          <a:xfrm>
            <a:off x="1012721" y="795429"/>
            <a:ext cx="443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prices v/s capacity: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6920D-0714-8562-4A99-750E3B972A76}"/>
              </a:ext>
            </a:extLst>
          </p:cNvPr>
          <p:cNvSpPr txBox="1"/>
          <p:nvPr/>
        </p:nvSpPr>
        <p:spPr>
          <a:xfrm>
            <a:off x="7221944" y="2048701"/>
            <a:ext cx="4463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capacity of the product is increasing the price is also increasing .</a:t>
            </a:r>
          </a:p>
        </p:txBody>
      </p:sp>
    </p:spTree>
    <p:extLst>
      <p:ext uri="{BB962C8B-B14F-4D97-AF65-F5344CB8AC3E}">
        <p14:creationId xmlns:p14="http://schemas.microsoft.com/office/powerpoint/2010/main" val="3958468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38C5BE-F814-9C7E-6695-38543BC53488}"/>
              </a:ext>
            </a:extLst>
          </p:cNvPr>
          <p:cNvSpPr txBox="1"/>
          <p:nvPr/>
        </p:nvSpPr>
        <p:spPr>
          <a:xfrm>
            <a:off x="899652" y="1331884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Refrigerator data set: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58233-71FE-2788-3430-968EF005C702}"/>
              </a:ext>
            </a:extLst>
          </p:cNvPr>
          <p:cNvSpPr txBox="1"/>
          <p:nvPr/>
        </p:nvSpPr>
        <p:spPr>
          <a:xfrm>
            <a:off x="7305367" y="2740345"/>
            <a:ext cx="4660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shows us about the correlation between each numerical attributes among themselves.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4E8E3C-2527-064B-4888-4C126E31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43" y="1920586"/>
            <a:ext cx="6412509" cy="47086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A79F56-DD14-A7AF-CB9E-5461B68A6C42}"/>
              </a:ext>
            </a:extLst>
          </p:cNvPr>
          <p:cNvSpPr txBox="1"/>
          <p:nvPr/>
        </p:nvSpPr>
        <p:spPr>
          <a:xfrm>
            <a:off x="899652" y="64486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 on Numerical Attributes: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5098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AD0412-306F-2186-A5CE-5B5579D77EDF}"/>
              </a:ext>
            </a:extLst>
          </p:cNvPr>
          <p:cNvSpPr txBox="1"/>
          <p:nvPr/>
        </p:nvSpPr>
        <p:spPr>
          <a:xfrm>
            <a:off x="865239" y="42057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of numerical attributes price , capacity, brands: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4787B-2913-F719-3EC0-FC156601D3A3}"/>
              </a:ext>
            </a:extLst>
          </p:cNvPr>
          <p:cNvSpPr txBox="1"/>
          <p:nvPr/>
        </p:nvSpPr>
        <p:spPr>
          <a:xfrm>
            <a:off x="7659329" y="2113935"/>
            <a:ext cx="394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of the brands capacity ranges between 200 to 300. 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9EF4D5D1-52AC-509B-927D-B3F9B1A31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35" y="1374270"/>
            <a:ext cx="6939008" cy="443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2323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988102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 am  </a:t>
            </a:r>
            <a:r>
              <a:rPr lang="en-IN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B-tech graduate in computers in 2019  from KL University.</a:t>
            </a: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 have 2.5 years of experience in the </a:t>
            </a:r>
            <a:r>
              <a:rPr lang="en-IN" sz="180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IT </a:t>
            </a:r>
            <a:r>
              <a:rPr lang="en-IN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industry in the SAP BASIS Domain.</a:t>
            </a: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 was interested in the field of statistics and where in SAP Basis </a:t>
            </a: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it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involves me in managing SAP system landscapes and ensuring their smooth functioning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 Here I can grow technically and analytics.</a:t>
            </a:r>
            <a:endParaRPr sz="18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647767" y="760682"/>
            <a:ext cx="3392130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18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ANITHA KATTA </a:t>
            </a:r>
            <a:endParaRPr sz="18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D266-D591-9F3E-9AA7-220B27CA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A4471-C517-B778-B920-0C6250AC6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2502"/>
            <a:ext cx="10515600" cy="435133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“LG” brand refrigerator has the highest count in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Majority of refrigerators are under the Price range of  10000 to 20000.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refrigerators capacity lies between 200 to 250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“Hisense” Brand has the highest average rating of 40,that means most of the customers are favour to prefer to this Brand.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brands are 3 star rated from the data set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brands having the warranty of  1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Voltas brand had provided 2 years of warranty in the whole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affordable price is  greater than 250000 then the suggested brand is  “SAMSUNG”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refrigerator brands contains Smart Inverter compressor.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our analysis most of the refrigerators are single door.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Kelvinator has the lowest price from the data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76611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46907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700729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Objective of the project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Collection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Raw Data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Cleaning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Visualization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Univariate Analysis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Bivariate Analysis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Multivariate Analysis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Conclusion</a:t>
            </a:r>
            <a:endParaRPr lang="en-IN" sz="18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737812" y="455883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Agenda</a:t>
            </a:r>
            <a:endParaRPr sz="32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8539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953729" y="2980062"/>
            <a:ext cx="811122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data  is a way to extract information from the website automatically.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web scraping, you can gather data about different Refrigerators available on Flipkart, such as their prices, brands ,capacity, door types and more.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 a useful technique to compare refrigerators or gather data for research purposes.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953729" y="2334714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Introduction</a:t>
            </a:r>
            <a:endParaRPr sz="18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Google Shape;105;p3">
            <a:extLst>
              <a:ext uri="{FF2B5EF4-FFF2-40B4-BE49-F238E27FC236}">
                <a16:creationId xmlns:a16="http://schemas.microsoft.com/office/drawing/2014/main" id="{5BCFC2BD-0CF5-88F8-34A2-4E7F54B80CDB}"/>
              </a:ext>
            </a:extLst>
          </p:cNvPr>
          <p:cNvSpPr txBox="1"/>
          <p:nvPr/>
        </p:nvSpPr>
        <p:spPr>
          <a:xfrm>
            <a:off x="825909" y="434010"/>
            <a:ext cx="609946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Objective of the project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endParaRPr sz="18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ECA80-97E7-B61B-AECC-BADE92E89BA5}"/>
              </a:ext>
            </a:extLst>
          </p:cNvPr>
          <p:cNvSpPr txBox="1"/>
          <p:nvPr/>
        </p:nvSpPr>
        <p:spPr>
          <a:xfrm>
            <a:off x="825909" y="1044259"/>
            <a:ext cx="7413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133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perform web scraping on Flipkart to gather detailed information about various refrigerator brands models and analyzing their properties.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861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668986" y="1122191"/>
            <a:ext cx="700729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IN" alt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r>
              <a:rPr lang="en-I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manipulating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 method</a:t>
            </a:r>
          </a:p>
          <a:p>
            <a:r>
              <a:rPr lang="en-I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737812" y="455883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Libraries Used:</a:t>
            </a:r>
            <a:endParaRPr lang="en-IN" sz="18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907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700729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 your </a:t>
            </a:r>
            <a:r>
              <a:rPr lang="en-IN" altLang="en-US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flipkart</a:t>
            </a:r>
            <a:r>
              <a:rPr lang="en-I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website has the data related to refrigerators.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https://www.flipkart.com/search?q=refrigerator&amp;as=on&amp;as-show=on&amp;otracker=AS_Query_OrganicAutoSuggest_3_2_na_na_ps&amp;otracker1=AS_Query_OrganicAutoSuggest_3_2_na_na_ps&amp;as-pos=3&amp;as-type=RECENT&amp;suggestionId=refrigerator&amp;requestId=98da25ba-440d-45d1-a76e-1ac1445f7aaa&amp;as-searchtext=refrigerator&amp;page=1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used Beautiful Soup, Requests together to scrape the data from the website</a:t>
            </a:r>
          </a:p>
          <a:p>
            <a:pPr marL="342900" indent="-342900" algn="l">
              <a:buFont typeface="Wingdings" panose="05000000000000000000" charset="0"/>
              <a:buChar char="q"/>
            </a:pPr>
            <a:endParaRPr lang="en-I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l">
              <a:buFont typeface="Wingdings" panose="05000000000000000000" charset="0"/>
              <a:buNone/>
            </a:pPr>
            <a:endParaRPr lang="en-I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>
              <a:buFont typeface="Wingdings" panose="05000000000000000000" charset="0"/>
              <a:buNone/>
            </a:pPr>
            <a:endParaRPr lang="en-I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>
              <a:buFont typeface="Wingdings" panose="05000000000000000000" charset="0"/>
              <a:buNone/>
            </a:pPr>
            <a:endParaRPr lang="en-I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737812" y="455883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Data Collection</a:t>
            </a:r>
            <a:endParaRPr sz="18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5340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;p3">
            <a:extLst>
              <a:ext uri="{FF2B5EF4-FFF2-40B4-BE49-F238E27FC236}">
                <a16:creationId xmlns:a16="http://schemas.microsoft.com/office/drawing/2014/main" id="{F319C527-CBE9-2BB7-A38C-197DEBD16260}"/>
              </a:ext>
            </a:extLst>
          </p:cNvPr>
          <p:cNvSpPr txBox="1"/>
          <p:nvPr/>
        </p:nvSpPr>
        <p:spPr>
          <a:xfrm>
            <a:off x="634133" y="308399"/>
            <a:ext cx="7890435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I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OF THE WEBSITE: </a:t>
            </a:r>
            <a:r>
              <a:rPr lang="en-IN" altLang="en-US" sz="1800" dirty="0"/>
              <a:t>: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3A7A9-3937-1C12-8C73-90BCB886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10" y="909399"/>
            <a:ext cx="8652387" cy="466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73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737812" y="455883"/>
            <a:ext cx="11159220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I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 FOR REFRIGERATORS DATA SET :</a:t>
            </a:r>
            <a:endParaRPr lang="en-IN" sz="180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F1440D-8CF9-A365-6DE2-384AC8AF2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830" y="1854695"/>
            <a:ext cx="8382726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1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737812" y="455883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DATA CLEANING:</a:t>
            </a:r>
            <a:endParaRPr lang="en-IN" sz="18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" name="Google Shape;203;p27">
            <a:extLst>
              <a:ext uri="{FF2B5EF4-FFF2-40B4-BE49-F238E27FC236}">
                <a16:creationId xmlns:a16="http://schemas.microsoft.com/office/drawing/2014/main" id="{D85365FD-4CAF-EA0D-8510-E3B973155FF9}"/>
              </a:ext>
            </a:extLst>
          </p:cNvPr>
          <p:cNvSpPr txBox="1"/>
          <p:nvPr/>
        </p:nvSpPr>
        <p:spPr>
          <a:xfrm>
            <a:off x="737811" y="924626"/>
            <a:ext cx="105150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3100"/>
              <a:buFont typeface="Arial" panose="020B0604020202020204" pitchFamily="34" charset="0"/>
              <a:buChar char="•"/>
            </a:pPr>
            <a:r>
              <a:rPr lang="en-IN" sz="1800" b="0" i="0" u="none" strike="noStrike" cap="none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Identifying Null values.</a:t>
            </a:r>
            <a:endParaRPr lang="en-IN" sz="18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3100"/>
              <a:buFont typeface="Arial" panose="020B0604020202020204" pitchFamily="34" charset="0"/>
              <a:buChar char="•"/>
            </a:pPr>
            <a:r>
              <a:rPr lang="en-IN" sz="1800" b="0" i="0" u="none" strike="noStrike" cap="none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Removing special symbols.</a:t>
            </a:r>
            <a:endParaRPr lang="en-IN" sz="18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rebuchet MS" panose="020B060302020202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3100"/>
              <a:buFont typeface="Arial" panose="020B0604020202020204" pitchFamily="34" charset="0"/>
              <a:buChar char="•"/>
            </a:pPr>
            <a:r>
              <a:rPr lang="en-IN" sz="1800" b="0" i="0" u="none" strike="noStrike" cap="none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Treating columns and converting required columns from object to int or float datatype.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3100"/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Removing the unwanted columns.</a:t>
            </a:r>
            <a:endParaRPr sz="1800" b="0" i="0" u="none" strike="noStrike" cap="none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 panose="020B0603020202020204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2" name="Google Shape;105;p3">
            <a:extLst>
              <a:ext uri="{FF2B5EF4-FFF2-40B4-BE49-F238E27FC236}">
                <a16:creationId xmlns:a16="http://schemas.microsoft.com/office/drawing/2014/main" id="{5FADA6F7-F4A7-FB10-0EF7-05A293CB2BBE}"/>
              </a:ext>
            </a:extLst>
          </p:cNvPr>
          <p:cNvSpPr txBox="1"/>
          <p:nvPr/>
        </p:nvSpPr>
        <p:spPr>
          <a:xfrm>
            <a:off x="737812" y="2494246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CLEANED DATA FRAME:</a:t>
            </a:r>
            <a:endParaRPr lang="en-IN" sz="18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195AA-A01B-4A17-830C-6A7D37ACD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11" y="3136490"/>
            <a:ext cx="8012899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44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750</Words>
  <Application>Microsoft Office PowerPoint</Application>
  <PresentationFormat>Widescreen</PresentationFormat>
  <Paragraphs>108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Lato Black</vt:lpstr>
      <vt:lpstr>Calibri</vt:lpstr>
      <vt:lpstr>Wingdings</vt:lpstr>
      <vt:lpstr>Libre Baskerville</vt:lpstr>
      <vt:lpstr>Times New Roman</vt:lpstr>
      <vt:lpstr>Trebuchet MS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on brands v/s capacity:</vt:lpstr>
      <vt:lpstr>Analysis on prices v/s rating:</vt:lpstr>
      <vt:lpstr>PowerPoint Presentation</vt:lpstr>
      <vt:lpstr>PowerPoint Presentation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Sai Mukesh Merugumala</cp:lastModifiedBy>
  <cp:revision>20</cp:revision>
  <dcterms:created xsi:type="dcterms:W3CDTF">2021-02-16T05:19:01Z</dcterms:created>
  <dcterms:modified xsi:type="dcterms:W3CDTF">2024-01-08T07:05:31Z</dcterms:modified>
</cp:coreProperties>
</file>