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5" Type="http://schemas.openxmlformats.org/officeDocument/2006/relationships/slideLayout" Target="../slideLayouts/slideLayout1.xml"/><Relationship Id="rId6"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5" Type="http://schemas.openxmlformats.org/officeDocument/2006/relationships/slideLayout" Target="../slideLayouts/slideLayout1.xml"/><Relationship Id="rId6"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4" Type="http://schemas.openxmlformats.org/officeDocument/2006/relationships/slideLayout" Target="../slideLayouts/slideLayout1.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8-1.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9-1.png"/><Relationship Id="rId3" Type="http://schemas.openxmlformats.org/officeDocument/2006/relationships/slideLayout" Target="../slideLayouts/slideLayout1.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430935"/>
          </a:xfrm>
          <a:prstGeom prst="rect">
            <a:avLst/>
          </a:prstGeom>
          <a:solidFill>
            <a:srgbClr val="FFFFFF"/>
          </a:solidFill>
          <a:ln/>
        </p:spPr>
      </p:sp>
      <p:pic>
        <p:nvPicPr>
          <p:cNvPr id="4" name="Image 0" descr="preencoded.png">    </p:cNvPr>
          <p:cNvPicPr>
            <a:picLocks noChangeAspect="1"/>
          </p:cNvPicPr>
          <p:nvPr/>
        </p:nvPicPr>
        <p:blipFill>
          <a:blip r:embed="rId1"/>
          <a:stretch>
            <a:fillRect/>
          </a:stretch>
        </p:blipFill>
        <p:spPr>
          <a:xfrm>
            <a:off x="4697254" y="905113"/>
            <a:ext cx="5040035" cy="2938820"/>
          </a:xfrm>
          <a:prstGeom prst="rect">
            <a:avLst/>
          </a:prstGeom>
        </p:spPr>
      </p:pic>
      <p:sp>
        <p:nvSpPr>
          <p:cNvPr id="5" name="Text 2"/>
          <p:cNvSpPr/>
          <p:nvPr/>
        </p:nvSpPr>
        <p:spPr>
          <a:xfrm>
            <a:off x="857131" y="4368284"/>
            <a:ext cx="12916138" cy="1920002"/>
          </a:xfrm>
          <a:prstGeom prst="rect">
            <a:avLst/>
          </a:prstGeom>
          <a:noFill/>
          <a:ln/>
        </p:spPr>
        <p:txBody>
          <a:bodyPr wrap="square" rtlCol="0" anchor="t"/>
          <a:lstStyle/>
          <a:p>
            <a:pPr indent="0" marL="0">
              <a:lnSpc>
                <a:spcPts val="7560"/>
              </a:lnSpc>
              <a:buNone/>
            </a:pPr>
            <a:r>
              <a:rPr lang="en-US" sz="6048" b="1" spc="-60" kern="0" dirty="0">
                <a:solidFill>
                  <a:srgbClr val="000000"/>
                </a:solidFill>
                <a:latin typeface="Montserrat" pitchFamily="34" charset="0"/>
                <a:ea typeface="Montserrat" pitchFamily="34" charset="-122"/>
                <a:cs typeface="Montserrat" pitchFamily="34" charset="-120"/>
              </a:rPr>
              <a:t>Emergency Medication Assistance Website</a:t>
            </a:r>
            <a:endParaRPr lang="en-US" sz="6048" dirty="0"/>
          </a:p>
        </p:txBody>
      </p:sp>
      <p:sp>
        <p:nvSpPr>
          <p:cNvPr id="6" name="Text 3"/>
          <p:cNvSpPr/>
          <p:nvPr/>
        </p:nvSpPr>
        <p:spPr>
          <a:xfrm>
            <a:off x="857131" y="6655594"/>
            <a:ext cx="12916138" cy="1101923"/>
          </a:xfrm>
          <a:prstGeom prst="rect">
            <a:avLst/>
          </a:prstGeom>
          <a:noFill/>
          <a:ln/>
        </p:spPr>
        <p:txBody>
          <a:bodyPr wrap="square" rtlCol="0" anchor="t"/>
          <a:lstStyle/>
          <a:p>
            <a:pPr indent="0" marL="0">
              <a:lnSpc>
                <a:spcPts val="2893"/>
              </a:lnSpc>
              <a:buNone/>
            </a:pPr>
            <a:r>
              <a:rPr lang="en-US" sz="1928" dirty="0">
                <a:solidFill>
                  <a:srgbClr val="3D3838"/>
                </a:solidFill>
                <a:latin typeface="Source Sans Pro" pitchFamily="34" charset="0"/>
                <a:ea typeface="Source Sans Pro" pitchFamily="34" charset="-122"/>
                <a:cs typeface="Source Sans Pro" pitchFamily="34" charset="-120"/>
              </a:rPr>
              <a:t>This presentation outlines the concept of a user-friendly website designed to provide quick and reliable information on emergency medications. The website aims to address the critical need for accurate medication guidance during urgent situations, empowering individuals to make informed decisions and potentially saving lives.</a:t>
            </a:r>
            <a:endParaRPr lang="en-US" sz="1928" dirty="0"/>
          </a:p>
        </p:txBody>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r>
          <p:cNvPicPr>
            <a:picLocks noChangeAspect="1"/>
          </p:cNvPicPr>
          <p:nvPr/>
        </p:nvPicPr>
        <p:blipFill>
          <a:blip r:embed="rId1"/>
          <a:stretch>
            <a:fillRect/>
          </a:stretch>
        </p:blipFill>
        <p:spPr>
          <a:xfrm>
            <a:off x="0" y="0"/>
            <a:ext cx="14630400" cy="3061216"/>
          </a:xfrm>
          <a:prstGeom prst="rect">
            <a:avLst/>
          </a:prstGeom>
        </p:spPr>
      </p:pic>
      <p:pic>
        <p:nvPicPr>
          <p:cNvPr id="5" name="Image 1" descr="preencoded.png">    </p:cNvPr>
          <p:cNvPicPr>
            <a:picLocks noChangeAspect="1"/>
          </p:cNvPicPr>
          <p:nvPr/>
        </p:nvPicPr>
        <p:blipFill>
          <a:blip r:embed="rId2"/>
          <a:stretch>
            <a:fillRect/>
          </a:stretch>
        </p:blipFill>
        <p:spPr>
          <a:xfrm>
            <a:off x="6228398" y="306110"/>
            <a:ext cx="2173486" cy="2448997"/>
          </a:xfrm>
          <a:prstGeom prst="rect">
            <a:avLst/>
          </a:prstGeom>
        </p:spPr>
      </p:pic>
      <p:sp>
        <p:nvSpPr>
          <p:cNvPr id="6" name="Text 2"/>
          <p:cNvSpPr/>
          <p:nvPr/>
        </p:nvSpPr>
        <p:spPr>
          <a:xfrm>
            <a:off x="857131" y="4361498"/>
            <a:ext cx="5565934" cy="695682"/>
          </a:xfrm>
          <a:prstGeom prst="rect">
            <a:avLst/>
          </a:prstGeom>
          <a:noFill/>
          <a:ln/>
        </p:spPr>
        <p:txBody>
          <a:bodyPr wrap="none" rtlCol="0" anchor="t"/>
          <a:lstStyle/>
          <a:p>
            <a:pPr indent="0" marL="0">
              <a:lnSpc>
                <a:spcPts val="5478"/>
              </a:lnSpc>
              <a:buNone/>
            </a:pPr>
            <a:r>
              <a:rPr lang="en-US" sz="4383" b="1" spc="-44" kern="0" dirty="0">
                <a:solidFill>
                  <a:srgbClr val="000000"/>
                </a:solidFill>
                <a:latin typeface="Montserrat" pitchFamily="34" charset="0"/>
                <a:ea typeface="Montserrat" pitchFamily="34" charset="-122"/>
                <a:cs typeface="Montserrat" pitchFamily="34" charset="-120"/>
              </a:rPr>
              <a:t>Introduction</a:t>
            </a:r>
            <a:endParaRPr lang="en-US" sz="4383" dirty="0"/>
          </a:p>
        </p:txBody>
      </p:sp>
      <p:sp>
        <p:nvSpPr>
          <p:cNvPr id="7" name="Shape 3"/>
          <p:cNvSpPr/>
          <p:nvPr/>
        </p:nvSpPr>
        <p:spPr>
          <a:xfrm>
            <a:off x="857131" y="5699998"/>
            <a:ext cx="551021" cy="551021"/>
          </a:xfrm>
          <a:prstGeom prst="roundRect">
            <a:avLst>
              <a:gd name="adj" fmla="val 6667"/>
            </a:avLst>
          </a:prstGeom>
          <a:solidFill>
            <a:srgbClr val="F2EEEE"/>
          </a:solidFill>
          <a:ln/>
        </p:spPr>
      </p:sp>
      <p:sp>
        <p:nvSpPr>
          <p:cNvPr id="8" name="Text 4"/>
          <p:cNvSpPr/>
          <p:nvPr/>
        </p:nvSpPr>
        <p:spPr>
          <a:xfrm>
            <a:off x="1068824" y="5808464"/>
            <a:ext cx="127635" cy="333970"/>
          </a:xfrm>
          <a:prstGeom prst="rect">
            <a:avLst/>
          </a:prstGeom>
          <a:noFill/>
          <a:ln/>
        </p:spPr>
        <p:txBody>
          <a:bodyPr wrap="none" rtlCol="0" anchor="t"/>
          <a:lstStyle/>
          <a:p>
            <a:pPr algn="ctr" indent="0" marL="0">
              <a:lnSpc>
                <a:spcPts val="2630"/>
              </a:lnSpc>
              <a:buNone/>
            </a:pPr>
            <a:r>
              <a:rPr lang="en-US" sz="2630" b="1" spc="-26" kern="0" dirty="0">
                <a:solidFill>
                  <a:srgbClr val="3D3838"/>
                </a:solidFill>
                <a:latin typeface="Montserrat" pitchFamily="34" charset="0"/>
                <a:ea typeface="Montserrat" pitchFamily="34" charset="-122"/>
                <a:cs typeface="Montserrat" pitchFamily="34" charset="-120"/>
              </a:rPr>
              <a:t>1</a:t>
            </a:r>
            <a:endParaRPr lang="en-US" sz="2630" dirty="0"/>
          </a:p>
        </p:txBody>
      </p:sp>
      <p:sp>
        <p:nvSpPr>
          <p:cNvPr id="9" name="Text 5"/>
          <p:cNvSpPr/>
          <p:nvPr/>
        </p:nvSpPr>
        <p:spPr>
          <a:xfrm>
            <a:off x="1652945" y="5699998"/>
            <a:ext cx="2819281" cy="347782"/>
          </a:xfrm>
          <a:prstGeom prst="rect">
            <a:avLst/>
          </a:prstGeom>
          <a:noFill/>
          <a:ln/>
        </p:spPr>
        <p:txBody>
          <a:bodyPr wrap="none" rtlCol="0" anchor="t"/>
          <a:lstStyle/>
          <a:p>
            <a:pPr indent="0" marL="0">
              <a:lnSpc>
                <a:spcPts val="2739"/>
              </a:lnSpc>
              <a:buNone/>
            </a:pPr>
            <a:r>
              <a:rPr lang="en-US" sz="2191" b="1" spc="-22" kern="0" dirty="0">
                <a:solidFill>
                  <a:srgbClr val="3D3838"/>
                </a:solidFill>
                <a:latin typeface="Montserrat" pitchFamily="34" charset="0"/>
                <a:ea typeface="Montserrat" pitchFamily="34" charset="-122"/>
                <a:cs typeface="Montserrat" pitchFamily="34" charset="-120"/>
              </a:rPr>
              <a:t>Problem Statement</a:t>
            </a:r>
            <a:endParaRPr lang="en-US" sz="2191" dirty="0"/>
          </a:p>
        </p:txBody>
      </p:sp>
      <p:sp>
        <p:nvSpPr>
          <p:cNvPr id="10" name="Text 6"/>
          <p:cNvSpPr/>
          <p:nvPr/>
        </p:nvSpPr>
        <p:spPr>
          <a:xfrm>
            <a:off x="1652945" y="6194703"/>
            <a:ext cx="12120324" cy="734616"/>
          </a:xfrm>
          <a:prstGeom prst="rect">
            <a:avLst/>
          </a:prstGeom>
          <a:noFill/>
          <a:ln/>
        </p:spPr>
        <p:txBody>
          <a:bodyPr wrap="square" rtlCol="0" anchor="t"/>
          <a:lstStyle/>
          <a:p>
            <a:pPr indent="0" marL="0">
              <a:lnSpc>
                <a:spcPts val="2893"/>
              </a:lnSpc>
              <a:buNone/>
            </a:pPr>
            <a:r>
              <a:rPr lang="en-US" sz="1928" dirty="0">
                <a:solidFill>
                  <a:srgbClr val="3D3838"/>
                </a:solidFill>
                <a:latin typeface="Source Sans Pro" pitchFamily="34" charset="0"/>
                <a:ea typeface="Source Sans Pro" pitchFamily="34" charset="-122"/>
                <a:cs typeface="Source Sans Pro" pitchFamily="34" charset="-120"/>
              </a:rPr>
              <a:t>Many people face difficulties in choosing the correct medication during emergencies. Incorrect self-medication can lead to adverse effects, complications, or even life-threatening situations.</a:t>
            </a:r>
            <a:endParaRPr lang="en-US" sz="1928" dirty="0"/>
          </a:p>
        </p:txBody>
      </p:sp>
      <p:pic>
        <p:nvPicPr>
          <p:cNvPr id="11"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857131" y="2858453"/>
            <a:ext cx="8115419" cy="695682"/>
          </a:xfrm>
          <a:prstGeom prst="rect">
            <a:avLst/>
          </a:prstGeom>
          <a:noFill/>
          <a:ln/>
        </p:spPr>
        <p:txBody>
          <a:bodyPr wrap="none" rtlCol="0" anchor="t"/>
          <a:lstStyle/>
          <a:p>
            <a:pPr indent="0" marL="0">
              <a:lnSpc>
                <a:spcPts val="5478"/>
              </a:lnSpc>
              <a:buNone/>
            </a:pPr>
            <a:r>
              <a:rPr lang="en-US" sz="4383" b="1" spc="-44" kern="0" dirty="0">
                <a:solidFill>
                  <a:srgbClr val="000000"/>
                </a:solidFill>
                <a:latin typeface="Montserrat" pitchFamily="34" charset="0"/>
                <a:ea typeface="Montserrat" pitchFamily="34" charset="-122"/>
                <a:cs typeface="Montserrat" pitchFamily="34" charset="-120"/>
              </a:rPr>
              <a:t>Real-life Problem Statement</a:t>
            </a:r>
            <a:endParaRPr lang="en-US" sz="4383" dirty="0"/>
          </a:p>
        </p:txBody>
      </p:sp>
      <p:sp>
        <p:nvSpPr>
          <p:cNvPr id="5" name="Text 3"/>
          <p:cNvSpPr/>
          <p:nvPr/>
        </p:nvSpPr>
        <p:spPr>
          <a:xfrm>
            <a:off x="857131" y="3921443"/>
            <a:ext cx="2782967" cy="347782"/>
          </a:xfrm>
          <a:prstGeom prst="rect">
            <a:avLst/>
          </a:prstGeom>
          <a:noFill/>
          <a:ln/>
        </p:spPr>
        <p:txBody>
          <a:bodyPr wrap="none" rtlCol="0" anchor="t"/>
          <a:lstStyle/>
          <a:p>
            <a:pPr indent="0" marL="0">
              <a:lnSpc>
                <a:spcPts val="2739"/>
              </a:lnSpc>
              <a:buNone/>
            </a:pPr>
            <a:r>
              <a:rPr lang="en-US" sz="2191" b="1" spc="-22" kern="0" dirty="0">
                <a:solidFill>
                  <a:srgbClr val="000000"/>
                </a:solidFill>
                <a:latin typeface="Montserrat" pitchFamily="34" charset="0"/>
                <a:ea typeface="Montserrat" pitchFamily="34" charset="-122"/>
                <a:cs typeface="Montserrat" pitchFamily="34" charset="-120"/>
              </a:rPr>
              <a:t>Challenges</a:t>
            </a:r>
            <a:endParaRPr lang="en-US" sz="2191" dirty="0"/>
          </a:p>
        </p:txBody>
      </p:sp>
      <p:sp>
        <p:nvSpPr>
          <p:cNvPr id="6" name="Text 4"/>
          <p:cNvSpPr/>
          <p:nvPr/>
        </p:nvSpPr>
        <p:spPr>
          <a:xfrm>
            <a:off x="857131" y="4636532"/>
            <a:ext cx="12916138" cy="734616"/>
          </a:xfrm>
          <a:prstGeom prst="rect">
            <a:avLst/>
          </a:prstGeom>
          <a:noFill/>
          <a:ln/>
        </p:spPr>
        <p:txBody>
          <a:bodyPr wrap="square" rtlCol="0" anchor="t"/>
          <a:lstStyle/>
          <a:p>
            <a:pPr indent="0" marL="0">
              <a:lnSpc>
                <a:spcPts val="2893"/>
              </a:lnSpc>
              <a:buNone/>
            </a:pPr>
            <a:r>
              <a:rPr lang="en-US" sz="1928" dirty="0">
                <a:solidFill>
                  <a:srgbClr val="3D3838"/>
                </a:solidFill>
                <a:latin typeface="Source Sans Pro" pitchFamily="34" charset="0"/>
                <a:ea typeface="Source Sans Pro" pitchFamily="34" charset="-122"/>
                <a:cs typeface="Source Sans Pro" pitchFamily="34" charset="-120"/>
              </a:rPr>
              <a:t>Lack of medical knowledge in emergencies. Unavailability of professional medical advice. Risk of taking the wrong medication. Difficulty accessing accurate, trustworthy information quickly.</a:t>
            </a:r>
            <a:endParaRPr lang="en-US" sz="1928" dirty="0"/>
          </a:p>
        </p:txBody>
      </p:sp>
      <p:pic>
        <p:nvPicPr>
          <p:cNvPr id="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5" name="Image 1" descr="preencoded.png">    </p:cNvPr>
          <p:cNvPicPr>
            <a:picLocks noChangeAspect="1"/>
          </p:cNvPicPr>
          <p:nvPr/>
        </p:nvPicPr>
        <p:blipFill>
          <a:blip r:embed="rId2"/>
          <a:stretch>
            <a:fillRect/>
          </a:stretch>
        </p:blipFill>
        <p:spPr>
          <a:xfrm>
            <a:off x="9450229" y="2512457"/>
            <a:ext cx="4873943" cy="3204686"/>
          </a:xfrm>
          <a:prstGeom prst="rect">
            <a:avLst/>
          </a:prstGeom>
        </p:spPr>
      </p:pic>
      <p:sp>
        <p:nvSpPr>
          <p:cNvPr id="6" name="Text 2"/>
          <p:cNvSpPr/>
          <p:nvPr/>
        </p:nvSpPr>
        <p:spPr>
          <a:xfrm>
            <a:off x="857131" y="2356485"/>
            <a:ext cx="5565934" cy="695682"/>
          </a:xfrm>
          <a:prstGeom prst="rect">
            <a:avLst/>
          </a:prstGeom>
          <a:noFill/>
          <a:ln/>
        </p:spPr>
        <p:txBody>
          <a:bodyPr wrap="none" rtlCol="0" anchor="t"/>
          <a:lstStyle/>
          <a:p>
            <a:pPr indent="0" marL="0">
              <a:lnSpc>
                <a:spcPts val="5478"/>
              </a:lnSpc>
              <a:buNone/>
            </a:pPr>
            <a:r>
              <a:rPr lang="en-US" sz="4383" b="1" spc="-44" kern="0" dirty="0">
                <a:solidFill>
                  <a:srgbClr val="000000"/>
                </a:solidFill>
                <a:latin typeface="Montserrat" pitchFamily="34" charset="0"/>
                <a:ea typeface="Montserrat" pitchFamily="34" charset="-122"/>
                <a:cs typeface="Montserrat" pitchFamily="34" charset="-120"/>
              </a:rPr>
              <a:t>Project Overview</a:t>
            </a:r>
            <a:endParaRPr lang="en-US" sz="4383" dirty="0"/>
          </a:p>
        </p:txBody>
      </p:sp>
      <p:sp>
        <p:nvSpPr>
          <p:cNvPr id="7" name="Shape 3"/>
          <p:cNvSpPr/>
          <p:nvPr/>
        </p:nvSpPr>
        <p:spPr>
          <a:xfrm>
            <a:off x="857131" y="3419475"/>
            <a:ext cx="7429738" cy="2453521"/>
          </a:xfrm>
          <a:prstGeom prst="roundRect">
            <a:avLst>
              <a:gd name="adj" fmla="val 1497"/>
            </a:avLst>
          </a:prstGeom>
          <a:solidFill>
            <a:srgbClr val="F2EEEE"/>
          </a:solidFill>
          <a:ln/>
        </p:spPr>
      </p:sp>
      <p:sp>
        <p:nvSpPr>
          <p:cNvPr id="8" name="Text 4"/>
          <p:cNvSpPr/>
          <p:nvPr/>
        </p:nvSpPr>
        <p:spPr>
          <a:xfrm>
            <a:off x="1101923" y="3664268"/>
            <a:ext cx="2782967" cy="347782"/>
          </a:xfrm>
          <a:prstGeom prst="rect">
            <a:avLst/>
          </a:prstGeom>
          <a:noFill/>
          <a:ln/>
        </p:spPr>
        <p:txBody>
          <a:bodyPr wrap="none" rtlCol="0" anchor="t"/>
          <a:lstStyle/>
          <a:p>
            <a:pPr indent="0" marL="0">
              <a:lnSpc>
                <a:spcPts val="2739"/>
              </a:lnSpc>
              <a:buNone/>
            </a:pPr>
            <a:r>
              <a:rPr lang="en-US" sz="2191" b="1" spc="-22" kern="0" dirty="0">
                <a:solidFill>
                  <a:srgbClr val="3D3838"/>
                </a:solidFill>
                <a:latin typeface="Montserrat" pitchFamily="34" charset="0"/>
                <a:ea typeface="Montserrat" pitchFamily="34" charset="-122"/>
                <a:cs typeface="Montserrat" pitchFamily="34" charset="-120"/>
              </a:rPr>
              <a:t>Goal</a:t>
            </a:r>
            <a:endParaRPr lang="en-US" sz="2191" dirty="0"/>
          </a:p>
        </p:txBody>
      </p:sp>
      <p:sp>
        <p:nvSpPr>
          <p:cNvPr id="9" name="Text 5"/>
          <p:cNvSpPr/>
          <p:nvPr/>
        </p:nvSpPr>
        <p:spPr>
          <a:xfrm>
            <a:off x="1101923" y="4158972"/>
            <a:ext cx="6940153" cy="1469231"/>
          </a:xfrm>
          <a:prstGeom prst="rect">
            <a:avLst/>
          </a:prstGeom>
          <a:noFill/>
          <a:ln/>
        </p:spPr>
        <p:txBody>
          <a:bodyPr wrap="square" rtlCol="0" anchor="t"/>
          <a:lstStyle/>
          <a:p>
            <a:pPr indent="0" marL="0">
              <a:lnSpc>
                <a:spcPts val="2893"/>
              </a:lnSpc>
              <a:buNone/>
            </a:pPr>
            <a:r>
              <a:rPr lang="en-US" sz="1928" dirty="0">
                <a:solidFill>
                  <a:srgbClr val="3D3838"/>
                </a:solidFill>
                <a:latin typeface="Source Sans Pro" pitchFamily="34" charset="0"/>
                <a:ea typeface="Source Sans Pro" pitchFamily="34" charset="-122"/>
                <a:cs typeface="Source Sans Pro" pitchFamily="34" charset="-120"/>
              </a:rPr>
              <a:t>To provide a user-friendly website that offers quick, reliable information about emergency medications. Users can input a tablet name or formula to get detailed information on usage, dosage, warnings, effects, and alternatives.</a:t>
            </a:r>
            <a:endParaRPr lang="en-US" sz="1928" dirty="0"/>
          </a:p>
        </p:txBody>
      </p:sp>
      <p:pic>
        <p:nvPicPr>
          <p:cNvPr id="10"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857131" y="2540198"/>
            <a:ext cx="9501664" cy="695682"/>
          </a:xfrm>
          <a:prstGeom prst="rect">
            <a:avLst/>
          </a:prstGeom>
          <a:noFill/>
          <a:ln/>
        </p:spPr>
        <p:txBody>
          <a:bodyPr wrap="none" rtlCol="0" anchor="t"/>
          <a:lstStyle/>
          <a:p>
            <a:pPr indent="0" marL="0">
              <a:lnSpc>
                <a:spcPts val="5478"/>
              </a:lnSpc>
              <a:buNone/>
            </a:pPr>
            <a:r>
              <a:rPr lang="en-US" sz="4383" b="1" spc="-44" kern="0" dirty="0">
                <a:solidFill>
                  <a:srgbClr val="000000"/>
                </a:solidFill>
                <a:latin typeface="Montserrat" pitchFamily="34" charset="0"/>
                <a:ea typeface="Montserrat" pitchFamily="34" charset="-122"/>
                <a:cs typeface="Montserrat" pitchFamily="34" charset="-120"/>
              </a:rPr>
              <a:t>How the Idea Solves the Problem</a:t>
            </a:r>
            <a:endParaRPr lang="en-US" sz="4383" dirty="0"/>
          </a:p>
        </p:txBody>
      </p:sp>
      <p:pic>
        <p:nvPicPr>
          <p:cNvPr id="5" name="Image 0" descr="preencoded.png">    </p:cNvPr>
          <p:cNvPicPr>
            <a:picLocks noChangeAspect="1"/>
          </p:cNvPicPr>
          <p:nvPr/>
        </p:nvPicPr>
        <p:blipFill>
          <a:blip r:embed="rId1"/>
          <a:stretch>
            <a:fillRect/>
          </a:stretch>
        </p:blipFill>
        <p:spPr>
          <a:xfrm>
            <a:off x="857131" y="3603188"/>
            <a:ext cx="1224439" cy="2086213"/>
          </a:xfrm>
          <a:prstGeom prst="rect">
            <a:avLst/>
          </a:prstGeom>
        </p:spPr>
      </p:pic>
      <p:sp>
        <p:nvSpPr>
          <p:cNvPr id="6" name="Text 3"/>
          <p:cNvSpPr/>
          <p:nvPr/>
        </p:nvSpPr>
        <p:spPr>
          <a:xfrm>
            <a:off x="2448878" y="3847981"/>
            <a:ext cx="2782967" cy="347782"/>
          </a:xfrm>
          <a:prstGeom prst="rect">
            <a:avLst/>
          </a:prstGeom>
          <a:noFill/>
          <a:ln/>
        </p:spPr>
        <p:txBody>
          <a:bodyPr wrap="none" rtlCol="0" anchor="t"/>
          <a:lstStyle/>
          <a:p>
            <a:pPr algn="l" indent="0" marL="0">
              <a:lnSpc>
                <a:spcPts val="2739"/>
              </a:lnSpc>
              <a:buNone/>
            </a:pPr>
            <a:r>
              <a:rPr lang="en-US" sz="2191" b="1" spc="-22" kern="0" dirty="0">
                <a:solidFill>
                  <a:srgbClr val="3D3838"/>
                </a:solidFill>
                <a:latin typeface="Montserrat" pitchFamily="34" charset="0"/>
                <a:ea typeface="Montserrat" pitchFamily="34" charset="-122"/>
                <a:cs typeface="Montserrat" pitchFamily="34" charset="-120"/>
              </a:rPr>
              <a:t>Solution</a:t>
            </a:r>
            <a:endParaRPr lang="en-US" sz="2191" dirty="0"/>
          </a:p>
        </p:txBody>
      </p:sp>
      <p:sp>
        <p:nvSpPr>
          <p:cNvPr id="7" name="Text 4"/>
          <p:cNvSpPr/>
          <p:nvPr/>
        </p:nvSpPr>
        <p:spPr>
          <a:xfrm>
            <a:off x="2448878" y="4342686"/>
            <a:ext cx="11324392" cy="1101923"/>
          </a:xfrm>
          <a:prstGeom prst="rect">
            <a:avLst/>
          </a:prstGeom>
          <a:noFill/>
          <a:ln/>
        </p:spPr>
        <p:txBody>
          <a:bodyPr wrap="square" rtlCol="0" anchor="t"/>
          <a:lstStyle/>
          <a:p>
            <a:pPr algn="l" indent="0" marL="0">
              <a:lnSpc>
                <a:spcPts val="2893"/>
              </a:lnSpc>
              <a:buNone/>
            </a:pPr>
            <a:r>
              <a:rPr lang="en-US" sz="1928" dirty="0">
                <a:solidFill>
                  <a:srgbClr val="3D3838"/>
                </a:solidFill>
                <a:latin typeface="Source Sans Pro" pitchFamily="34" charset="0"/>
                <a:ea typeface="Source Sans Pro" pitchFamily="34" charset="-122"/>
                <a:cs typeface="Source Sans Pro" pitchFamily="34" charset="-120"/>
              </a:rPr>
              <a:t>Provides immediate, accurate information on emergency medication. Reduces the risk of incorrect self-medication. Accessible on both desktop and mobile devices. No login required, ensuring quick access during emergencies.</a:t>
            </a:r>
            <a:endParaRPr lang="en-US" sz="1928" dirty="0"/>
          </a:p>
        </p:txBody>
      </p:sp>
      <p:pic>
        <p:nvPicPr>
          <p:cNvPr id="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857131" y="2553414"/>
            <a:ext cx="5565934" cy="695682"/>
          </a:xfrm>
          <a:prstGeom prst="rect">
            <a:avLst/>
          </a:prstGeom>
          <a:noFill/>
          <a:ln/>
        </p:spPr>
        <p:txBody>
          <a:bodyPr wrap="none" rtlCol="0" anchor="t"/>
          <a:lstStyle/>
          <a:p>
            <a:pPr indent="0" marL="0">
              <a:lnSpc>
                <a:spcPts val="5478"/>
              </a:lnSpc>
              <a:buNone/>
            </a:pPr>
            <a:r>
              <a:rPr lang="en-US" sz="4383" b="1" spc="-44" kern="0" dirty="0">
                <a:solidFill>
                  <a:srgbClr val="000000"/>
                </a:solidFill>
                <a:latin typeface="Montserrat" pitchFamily="34" charset="0"/>
                <a:ea typeface="Montserrat" pitchFamily="34" charset="-122"/>
                <a:cs typeface="Montserrat" pitchFamily="34" charset="-120"/>
              </a:rPr>
              <a:t>Key Features</a:t>
            </a:r>
            <a:endParaRPr lang="en-US" sz="4383" dirty="0"/>
          </a:p>
        </p:txBody>
      </p:sp>
      <p:sp>
        <p:nvSpPr>
          <p:cNvPr id="5" name="Shape 3"/>
          <p:cNvSpPr/>
          <p:nvPr/>
        </p:nvSpPr>
        <p:spPr>
          <a:xfrm>
            <a:off x="857131" y="3616404"/>
            <a:ext cx="12916138" cy="2059662"/>
          </a:xfrm>
          <a:prstGeom prst="roundRect">
            <a:avLst>
              <a:gd name="adj" fmla="val 1784"/>
            </a:avLst>
          </a:prstGeom>
          <a:noFill/>
          <a:ln w="15240">
            <a:solidFill>
              <a:srgbClr val="000000">
                <a:alpha val="8000"/>
              </a:srgbClr>
            </a:solidFill>
            <a:prstDash val="solid"/>
          </a:ln>
        </p:spPr>
      </p:sp>
      <p:sp>
        <p:nvSpPr>
          <p:cNvPr id="6" name="Shape 4"/>
          <p:cNvSpPr/>
          <p:nvPr/>
        </p:nvSpPr>
        <p:spPr>
          <a:xfrm>
            <a:off x="872371" y="3631644"/>
            <a:ext cx="12885658" cy="676394"/>
          </a:xfrm>
          <a:prstGeom prst="rect">
            <a:avLst/>
          </a:prstGeom>
          <a:solidFill>
            <a:srgbClr val="FFFFFF">
              <a:alpha val="4000"/>
            </a:srgbClr>
          </a:solidFill>
          <a:ln/>
        </p:spPr>
      </p:sp>
      <p:sp>
        <p:nvSpPr>
          <p:cNvPr id="7" name="Text 5"/>
          <p:cNvSpPr/>
          <p:nvPr/>
        </p:nvSpPr>
        <p:spPr>
          <a:xfrm>
            <a:off x="1117163" y="3786188"/>
            <a:ext cx="5949434" cy="367308"/>
          </a:xfrm>
          <a:prstGeom prst="rect">
            <a:avLst/>
          </a:prstGeom>
          <a:noFill/>
          <a:ln/>
        </p:spPr>
        <p:txBody>
          <a:bodyPr wrap="none" rtlCol="0" anchor="t"/>
          <a:lstStyle/>
          <a:p>
            <a:pPr indent="0" marL="0">
              <a:lnSpc>
                <a:spcPts val="2893"/>
              </a:lnSpc>
              <a:buNone/>
            </a:pPr>
            <a:r>
              <a:rPr lang="en-US" sz="1928" dirty="0">
                <a:solidFill>
                  <a:srgbClr val="3D3838"/>
                </a:solidFill>
                <a:latin typeface="Source Sans Pro" pitchFamily="34" charset="0"/>
                <a:ea typeface="Source Sans Pro" pitchFamily="34" charset="-122"/>
                <a:cs typeface="Source Sans Pro" pitchFamily="34" charset="-120"/>
              </a:rPr>
              <a:t>User Input</a:t>
            </a:r>
            <a:endParaRPr lang="en-US" sz="1928" dirty="0"/>
          </a:p>
        </p:txBody>
      </p:sp>
      <p:sp>
        <p:nvSpPr>
          <p:cNvPr id="8" name="Text 6"/>
          <p:cNvSpPr/>
          <p:nvPr/>
        </p:nvSpPr>
        <p:spPr>
          <a:xfrm>
            <a:off x="7563803" y="3786188"/>
            <a:ext cx="5949434" cy="367308"/>
          </a:xfrm>
          <a:prstGeom prst="rect">
            <a:avLst/>
          </a:prstGeom>
          <a:noFill/>
          <a:ln/>
        </p:spPr>
        <p:txBody>
          <a:bodyPr wrap="none" rtlCol="0" anchor="t"/>
          <a:lstStyle/>
          <a:p>
            <a:pPr indent="0" marL="0">
              <a:lnSpc>
                <a:spcPts val="2893"/>
              </a:lnSpc>
              <a:buNone/>
            </a:pPr>
            <a:r>
              <a:rPr lang="en-US" sz="1928" dirty="0">
                <a:solidFill>
                  <a:srgbClr val="3D3838"/>
                </a:solidFill>
                <a:latin typeface="Source Sans Pro" pitchFamily="34" charset="0"/>
                <a:ea typeface="Source Sans Pro" pitchFamily="34" charset="-122"/>
                <a:cs typeface="Source Sans Pro" pitchFamily="34" charset="-120"/>
              </a:rPr>
              <a:t>Tablet or formula name.</a:t>
            </a:r>
            <a:endParaRPr lang="en-US" sz="1928" dirty="0"/>
          </a:p>
        </p:txBody>
      </p:sp>
      <p:sp>
        <p:nvSpPr>
          <p:cNvPr id="9" name="Shape 7"/>
          <p:cNvSpPr/>
          <p:nvPr/>
        </p:nvSpPr>
        <p:spPr>
          <a:xfrm>
            <a:off x="872371" y="4308038"/>
            <a:ext cx="12885658" cy="676394"/>
          </a:xfrm>
          <a:prstGeom prst="rect">
            <a:avLst/>
          </a:prstGeom>
          <a:solidFill>
            <a:srgbClr val="000000">
              <a:alpha val="4000"/>
            </a:srgbClr>
          </a:solidFill>
          <a:ln/>
        </p:spPr>
      </p:sp>
      <p:sp>
        <p:nvSpPr>
          <p:cNvPr id="10" name="Text 8"/>
          <p:cNvSpPr/>
          <p:nvPr/>
        </p:nvSpPr>
        <p:spPr>
          <a:xfrm>
            <a:off x="1117163" y="4462582"/>
            <a:ext cx="5949434" cy="367308"/>
          </a:xfrm>
          <a:prstGeom prst="rect">
            <a:avLst/>
          </a:prstGeom>
          <a:noFill/>
          <a:ln/>
        </p:spPr>
        <p:txBody>
          <a:bodyPr wrap="none" rtlCol="0" anchor="t"/>
          <a:lstStyle/>
          <a:p>
            <a:pPr indent="0" marL="0">
              <a:lnSpc>
                <a:spcPts val="2893"/>
              </a:lnSpc>
              <a:buNone/>
            </a:pPr>
            <a:r>
              <a:rPr lang="en-US" sz="1928" dirty="0">
                <a:solidFill>
                  <a:srgbClr val="3D3838"/>
                </a:solidFill>
                <a:latin typeface="Source Sans Pro" pitchFamily="34" charset="0"/>
                <a:ea typeface="Source Sans Pro" pitchFamily="34" charset="-122"/>
                <a:cs typeface="Source Sans Pro" pitchFamily="34" charset="-120"/>
              </a:rPr>
              <a:t>Output Information</a:t>
            </a:r>
            <a:endParaRPr lang="en-US" sz="1928" dirty="0"/>
          </a:p>
        </p:txBody>
      </p:sp>
      <p:sp>
        <p:nvSpPr>
          <p:cNvPr id="11" name="Text 9"/>
          <p:cNvSpPr/>
          <p:nvPr/>
        </p:nvSpPr>
        <p:spPr>
          <a:xfrm>
            <a:off x="7563803" y="4462582"/>
            <a:ext cx="5949434" cy="367308"/>
          </a:xfrm>
          <a:prstGeom prst="rect">
            <a:avLst/>
          </a:prstGeom>
          <a:noFill/>
          <a:ln/>
        </p:spPr>
        <p:txBody>
          <a:bodyPr wrap="none" rtlCol="0" anchor="t"/>
          <a:lstStyle/>
          <a:p>
            <a:pPr indent="0" marL="0">
              <a:lnSpc>
                <a:spcPts val="2893"/>
              </a:lnSpc>
              <a:buNone/>
            </a:pPr>
            <a:r>
              <a:rPr lang="en-US" sz="1928" dirty="0">
                <a:solidFill>
                  <a:srgbClr val="3D3838"/>
                </a:solidFill>
                <a:latin typeface="Source Sans Pro" pitchFamily="34" charset="0"/>
                <a:ea typeface="Source Sans Pro" pitchFamily="34" charset="-122"/>
                <a:cs typeface="Source Sans Pro" pitchFamily="34" charset="-120"/>
              </a:rPr>
              <a:t>Uses, Dosage, Warnings, Effects, Alternatives</a:t>
            </a:r>
            <a:endParaRPr lang="en-US" sz="1928" dirty="0"/>
          </a:p>
        </p:txBody>
      </p:sp>
      <p:sp>
        <p:nvSpPr>
          <p:cNvPr id="12" name="Shape 10"/>
          <p:cNvSpPr/>
          <p:nvPr/>
        </p:nvSpPr>
        <p:spPr>
          <a:xfrm>
            <a:off x="872371" y="4984432"/>
            <a:ext cx="12885658" cy="676394"/>
          </a:xfrm>
          <a:prstGeom prst="rect">
            <a:avLst/>
          </a:prstGeom>
          <a:solidFill>
            <a:srgbClr val="FFFFFF">
              <a:alpha val="4000"/>
            </a:srgbClr>
          </a:solidFill>
          <a:ln/>
        </p:spPr>
      </p:sp>
      <p:sp>
        <p:nvSpPr>
          <p:cNvPr id="13" name="Text 11"/>
          <p:cNvSpPr/>
          <p:nvPr/>
        </p:nvSpPr>
        <p:spPr>
          <a:xfrm>
            <a:off x="1117163" y="5138976"/>
            <a:ext cx="5949434" cy="367308"/>
          </a:xfrm>
          <a:prstGeom prst="rect">
            <a:avLst/>
          </a:prstGeom>
          <a:noFill/>
          <a:ln/>
        </p:spPr>
        <p:txBody>
          <a:bodyPr wrap="none" rtlCol="0" anchor="t"/>
          <a:lstStyle/>
          <a:p>
            <a:pPr indent="0" marL="0">
              <a:lnSpc>
                <a:spcPts val="2893"/>
              </a:lnSpc>
              <a:buNone/>
            </a:pPr>
            <a:r>
              <a:rPr lang="en-US" sz="1928" dirty="0">
                <a:solidFill>
                  <a:srgbClr val="3D3838"/>
                </a:solidFill>
                <a:latin typeface="Source Sans Pro" pitchFamily="34" charset="0"/>
                <a:ea typeface="Source Sans Pro" pitchFamily="34" charset="-122"/>
                <a:cs typeface="Source Sans Pro" pitchFamily="34" charset="-120"/>
              </a:rPr>
              <a:t>UI Design</a:t>
            </a:r>
            <a:endParaRPr lang="en-US" sz="1928" dirty="0"/>
          </a:p>
        </p:txBody>
      </p:sp>
      <p:sp>
        <p:nvSpPr>
          <p:cNvPr id="14" name="Text 12"/>
          <p:cNvSpPr/>
          <p:nvPr/>
        </p:nvSpPr>
        <p:spPr>
          <a:xfrm>
            <a:off x="7563803" y="5138976"/>
            <a:ext cx="5949434" cy="367308"/>
          </a:xfrm>
          <a:prstGeom prst="rect">
            <a:avLst/>
          </a:prstGeom>
          <a:noFill/>
          <a:ln/>
        </p:spPr>
        <p:txBody>
          <a:bodyPr wrap="none" rtlCol="0" anchor="t"/>
          <a:lstStyle/>
          <a:p>
            <a:pPr indent="0" marL="0">
              <a:lnSpc>
                <a:spcPts val="2893"/>
              </a:lnSpc>
              <a:buNone/>
            </a:pPr>
            <a:r>
              <a:rPr lang="en-US" sz="1928" dirty="0">
                <a:solidFill>
                  <a:srgbClr val="3D3838"/>
                </a:solidFill>
                <a:latin typeface="Source Sans Pro" pitchFamily="34" charset="0"/>
                <a:ea typeface="Source Sans Pro" pitchFamily="34" charset="-122"/>
                <a:cs typeface="Source Sans Pro" pitchFamily="34" charset="-120"/>
              </a:rPr>
              <a:t>Fixed boxes for consistent information presentation.</a:t>
            </a:r>
            <a:endParaRPr lang="en-US" sz="1928" dirty="0"/>
          </a:p>
        </p:txBody>
      </p:sp>
      <p:pic>
        <p:nvPicPr>
          <p:cNvPr id="15"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12803505"/>
          </a:xfrm>
          <a:prstGeom prst="rect">
            <a:avLst/>
          </a:prstGeom>
          <a:solidFill>
            <a:srgbClr val="FFFFFF"/>
          </a:solidFill>
          <a:ln/>
        </p:spPr>
      </p:sp>
      <p:pic>
        <p:nvPicPr>
          <p:cNvPr id="4" name="Image 0" descr="preencoded.png">    </p:cNvPr>
          <p:cNvPicPr>
            <a:picLocks noChangeAspect="1"/>
          </p:cNvPicPr>
          <p:nvPr/>
        </p:nvPicPr>
        <p:blipFill>
          <a:blip r:embed="rId1"/>
          <a:stretch>
            <a:fillRect/>
          </a:stretch>
        </p:blipFill>
        <p:spPr>
          <a:xfrm>
            <a:off x="857131" y="673418"/>
            <a:ext cx="12916138" cy="7530108"/>
          </a:xfrm>
          <a:prstGeom prst="rect">
            <a:avLst/>
          </a:prstGeom>
        </p:spPr>
      </p:pic>
      <p:sp>
        <p:nvSpPr>
          <p:cNvPr id="5" name="Text 2"/>
          <p:cNvSpPr/>
          <p:nvPr/>
        </p:nvSpPr>
        <p:spPr>
          <a:xfrm>
            <a:off x="857131" y="8570833"/>
            <a:ext cx="7774900" cy="695682"/>
          </a:xfrm>
          <a:prstGeom prst="rect">
            <a:avLst/>
          </a:prstGeom>
          <a:noFill/>
          <a:ln/>
        </p:spPr>
        <p:txBody>
          <a:bodyPr wrap="none" rtlCol="0" anchor="t"/>
          <a:lstStyle/>
          <a:p>
            <a:pPr indent="0" marL="0">
              <a:lnSpc>
                <a:spcPts val="5478"/>
              </a:lnSpc>
              <a:buNone/>
            </a:pPr>
            <a:r>
              <a:rPr lang="en-US" sz="4383" b="1" spc="-44" kern="0" dirty="0">
                <a:solidFill>
                  <a:srgbClr val="000000"/>
                </a:solidFill>
                <a:latin typeface="Montserrat" pitchFamily="34" charset="0"/>
                <a:ea typeface="Montserrat" pitchFamily="34" charset="-122"/>
                <a:cs typeface="Montserrat" pitchFamily="34" charset="-120"/>
              </a:rPr>
              <a:t>Advantages of the Website</a:t>
            </a:r>
            <a:endParaRPr lang="en-US" sz="4383" dirty="0"/>
          </a:p>
        </p:txBody>
      </p:sp>
      <p:sp>
        <p:nvSpPr>
          <p:cNvPr id="6" name="Shape 3"/>
          <p:cNvSpPr/>
          <p:nvPr/>
        </p:nvSpPr>
        <p:spPr>
          <a:xfrm>
            <a:off x="857131" y="9909334"/>
            <a:ext cx="551021" cy="551021"/>
          </a:xfrm>
          <a:prstGeom prst="roundRect">
            <a:avLst>
              <a:gd name="adj" fmla="val 6667"/>
            </a:avLst>
          </a:prstGeom>
          <a:solidFill>
            <a:srgbClr val="F2EEEE"/>
          </a:solidFill>
          <a:ln/>
        </p:spPr>
      </p:sp>
      <p:sp>
        <p:nvSpPr>
          <p:cNvPr id="7" name="Text 4"/>
          <p:cNvSpPr/>
          <p:nvPr/>
        </p:nvSpPr>
        <p:spPr>
          <a:xfrm>
            <a:off x="1068824" y="10017800"/>
            <a:ext cx="127635" cy="333970"/>
          </a:xfrm>
          <a:prstGeom prst="rect">
            <a:avLst/>
          </a:prstGeom>
          <a:noFill/>
          <a:ln/>
        </p:spPr>
        <p:txBody>
          <a:bodyPr wrap="none" rtlCol="0" anchor="t"/>
          <a:lstStyle/>
          <a:p>
            <a:pPr algn="ctr" indent="0" marL="0">
              <a:lnSpc>
                <a:spcPts val="2630"/>
              </a:lnSpc>
              <a:buNone/>
            </a:pPr>
            <a:r>
              <a:rPr lang="en-US" sz="2630" b="1" spc="-26" kern="0" dirty="0">
                <a:solidFill>
                  <a:srgbClr val="3D3838"/>
                </a:solidFill>
                <a:latin typeface="Montserrat" pitchFamily="34" charset="0"/>
                <a:ea typeface="Montserrat" pitchFamily="34" charset="-122"/>
                <a:cs typeface="Montserrat" pitchFamily="34" charset="-120"/>
              </a:rPr>
              <a:t>1</a:t>
            </a:r>
            <a:endParaRPr lang="en-US" sz="2630" dirty="0"/>
          </a:p>
        </p:txBody>
      </p:sp>
      <p:sp>
        <p:nvSpPr>
          <p:cNvPr id="8" name="Text 5"/>
          <p:cNvSpPr/>
          <p:nvPr/>
        </p:nvSpPr>
        <p:spPr>
          <a:xfrm>
            <a:off x="1652945" y="9909334"/>
            <a:ext cx="2782967" cy="347782"/>
          </a:xfrm>
          <a:prstGeom prst="rect">
            <a:avLst/>
          </a:prstGeom>
          <a:noFill/>
          <a:ln/>
        </p:spPr>
        <p:txBody>
          <a:bodyPr wrap="none" rtlCol="0" anchor="t"/>
          <a:lstStyle/>
          <a:p>
            <a:pPr indent="0" marL="0">
              <a:lnSpc>
                <a:spcPts val="2739"/>
              </a:lnSpc>
              <a:buNone/>
            </a:pPr>
            <a:r>
              <a:rPr lang="en-US" sz="2191" b="1" spc="-22" kern="0" dirty="0">
                <a:solidFill>
                  <a:srgbClr val="3D3838"/>
                </a:solidFill>
                <a:latin typeface="Montserrat" pitchFamily="34" charset="0"/>
                <a:ea typeface="Montserrat" pitchFamily="34" charset="-122"/>
                <a:cs typeface="Montserrat" pitchFamily="34" charset="-120"/>
              </a:rPr>
              <a:t>Pros</a:t>
            </a:r>
            <a:endParaRPr lang="en-US" sz="2191" dirty="0"/>
          </a:p>
        </p:txBody>
      </p:sp>
      <p:sp>
        <p:nvSpPr>
          <p:cNvPr id="9" name="Text 6"/>
          <p:cNvSpPr/>
          <p:nvPr/>
        </p:nvSpPr>
        <p:spPr>
          <a:xfrm>
            <a:off x="2044660" y="10404038"/>
            <a:ext cx="11728609" cy="367308"/>
          </a:xfrm>
          <a:prstGeom prst="rect">
            <a:avLst/>
          </a:prstGeom>
          <a:noFill/>
          <a:ln/>
        </p:spPr>
        <p:txBody>
          <a:bodyPr wrap="none" rtlCol="0" anchor="t"/>
          <a:lstStyle/>
          <a:p>
            <a:pPr algn="l" marL="342900" indent="-342900">
              <a:lnSpc>
                <a:spcPts val="2893"/>
              </a:lnSpc>
              <a:buSzPct val="100000"/>
              <a:buChar char="•"/>
            </a:pPr>
            <a:r>
              <a:rPr lang="en-US" sz="1928" dirty="0">
                <a:solidFill>
                  <a:srgbClr val="3D3838"/>
                </a:solidFill>
                <a:latin typeface="Source Sans Pro" pitchFamily="34" charset="0"/>
                <a:ea typeface="Source Sans Pro" pitchFamily="34" charset="-122"/>
                <a:cs typeface="Source Sans Pro" pitchFamily="34" charset="-120"/>
              </a:rPr>
              <a:t>Simple and easy to use. </a:t>
            </a:r>
            <a:endParaRPr lang="en-US" sz="1928" dirty="0"/>
          </a:p>
        </p:txBody>
      </p:sp>
      <p:sp>
        <p:nvSpPr>
          <p:cNvPr id="10" name="Text 7"/>
          <p:cNvSpPr/>
          <p:nvPr/>
        </p:nvSpPr>
        <p:spPr>
          <a:xfrm>
            <a:off x="2044660" y="10856952"/>
            <a:ext cx="11728609" cy="367308"/>
          </a:xfrm>
          <a:prstGeom prst="rect">
            <a:avLst/>
          </a:prstGeom>
          <a:noFill/>
          <a:ln/>
        </p:spPr>
        <p:txBody>
          <a:bodyPr wrap="none" rtlCol="0" anchor="t"/>
          <a:lstStyle/>
          <a:p>
            <a:pPr algn="l" marL="342900" indent="-342900">
              <a:lnSpc>
                <a:spcPts val="2893"/>
              </a:lnSpc>
              <a:buSzPct val="100000"/>
              <a:buChar char="•"/>
            </a:pPr>
            <a:r>
              <a:rPr lang="en-US" sz="1928" dirty="0">
                <a:solidFill>
                  <a:srgbClr val="3D3838"/>
                </a:solidFill>
                <a:latin typeface="Source Sans Pro" pitchFamily="34" charset="0"/>
                <a:ea typeface="Source Sans Pro" pitchFamily="34" charset="-122"/>
                <a:cs typeface="Source Sans Pro" pitchFamily="34" charset="-120"/>
              </a:rPr>
              <a:t>No need to log in, saving crucial time during emergencies. </a:t>
            </a:r>
            <a:endParaRPr lang="en-US" sz="1928" dirty="0"/>
          </a:p>
        </p:txBody>
      </p:sp>
      <p:sp>
        <p:nvSpPr>
          <p:cNvPr id="11" name="Text 8"/>
          <p:cNvSpPr/>
          <p:nvPr/>
        </p:nvSpPr>
        <p:spPr>
          <a:xfrm>
            <a:off x="2044660" y="11309866"/>
            <a:ext cx="11728609" cy="367308"/>
          </a:xfrm>
          <a:prstGeom prst="rect">
            <a:avLst/>
          </a:prstGeom>
          <a:noFill/>
          <a:ln/>
        </p:spPr>
        <p:txBody>
          <a:bodyPr wrap="none" rtlCol="0" anchor="t"/>
          <a:lstStyle/>
          <a:p>
            <a:pPr algn="l" marL="342900" indent="-342900">
              <a:lnSpc>
                <a:spcPts val="2893"/>
              </a:lnSpc>
              <a:buSzPct val="100000"/>
              <a:buChar char="•"/>
            </a:pPr>
            <a:r>
              <a:rPr lang="en-US" sz="1928" dirty="0">
                <a:solidFill>
                  <a:srgbClr val="3D3838"/>
                </a:solidFill>
                <a:latin typeface="Source Sans Pro" pitchFamily="34" charset="0"/>
                <a:ea typeface="Source Sans Pro" pitchFamily="34" charset="-122"/>
                <a:cs typeface="Source Sans Pro" pitchFamily="34" charset="-120"/>
              </a:rPr>
              <a:t>Compatible with both computers and mobile devices. </a:t>
            </a:r>
            <a:endParaRPr lang="en-US" sz="1928" dirty="0"/>
          </a:p>
        </p:txBody>
      </p:sp>
      <p:sp>
        <p:nvSpPr>
          <p:cNvPr id="12" name="Text 9"/>
          <p:cNvSpPr/>
          <p:nvPr/>
        </p:nvSpPr>
        <p:spPr>
          <a:xfrm>
            <a:off x="2044660" y="11762780"/>
            <a:ext cx="11728609" cy="367308"/>
          </a:xfrm>
          <a:prstGeom prst="rect">
            <a:avLst/>
          </a:prstGeom>
          <a:noFill/>
          <a:ln/>
        </p:spPr>
        <p:txBody>
          <a:bodyPr wrap="none" rtlCol="0" anchor="t"/>
          <a:lstStyle/>
          <a:p>
            <a:pPr algn="l" marL="342900" indent="-342900">
              <a:lnSpc>
                <a:spcPts val="2893"/>
              </a:lnSpc>
              <a:buSzPct val="100000"/>
              <a:buChar char="•"/>
            </a:pPr>
            <a:r>
              <a:rPr lang="en-US" sz="1928" dirty="0">
                <a:solidFill>
                  <a:srgbClr val="3D3838"/>
                </a:solidFill>
                <a:latin typeface="Source Sans Pro" pitchFamily="34" charset="0"/>
                <a:ea typeface="Source Sans Pro" pitchFamily="34" charset="-122"/>
                <a:cs typeface="Source Sans Pro" pitchFamily="34" charset="-120"/>
              </a:rPr>
              <a:t>Provides vital information that can prevent incorrect medication. Can be a life-saving resource.</a:t>
            </a:r>
            <a:endParaRPr lang="en-US" sz="1928" dirty="0"/>
          </a:p>
        </p:txBody>
      </p:sp>
      <p:pic>
        <p:nvPicPr>
          <p:cNvPr id="13"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857131" y="2540198"/>
            <a:ext cx="5565934" cy="695682"/>
          </a:xfrm>
          <a:prstGeom prst="rect">
            <a:avLst/>
          </a:prstGeom>
          <a:noFill/>
          <a:ln/>
        </p:spPr>
        <p:txBody>
          <a:bodyPr wrap="none" rtlCol="0" anchor="t"/>
          <a:lstStyle/>
          <a:p>
            <a:pPr indent="0" marL="0">
              <a:lnSpc>
                <a:spcPts val="5478"/>
              </a:lnSpc>
              <a:buNone/>
            </a:pPr>
            <a:r>
              <a:rPr lang="en-US" sz="4383" b="1" spc="-44" kern="0" dirty="0">
                <a:solidFill>
                  <a:srgbClr val="000000"/>
                </a:solidFill>
                <a:latin typeface="Montserrat" pitchFamily="34" charset="0"/>
                <a:ea typeface="Montserrat" pitchFamily="34" charset="-122"/>
                <a:cs typeface="Montserrat" pitchFamily="34" charset="-120"/>
              </a:rPr>
              <a:t>Conclusion</a:t>
            </a:r>
            <a:endParaRPr lang="en-US" sz="4383" dirty="0"/>
          </a:p>
        </p:txBody>
      </p:sp>
      <p:sp>
        <p:nvSpPr>
          <p:cNvPr id="5" name="Shape 3"/>
          <p:cNvSpPr/>
          <p:nvPr/>
        </p:nvSpPr>
        <p:spPr>
          <a:xfrm>
            <a:off x="857131" y="3603188"/>
            <a:ext cx="12916138" cy="2086213"/>
          </a:xfrm>
          <a:prstGeom prst="roundRect">
            <a:avLst>
              <a:gd name="adj" fmla="val 1761"/>
            </a:avLst>
          </a:prstGeom>
          <a:solidFill>
            <a:srgbClr val="F2EEEE"/>
          </a:solidFill>
          <a:ln/>
        </p:spPr>
      </p:sp>
      <p:sp>
        <p:nvSpPr>
          <p:cNvPr id="6" name="Text 4"/>
          <p:cNvSpPr/>
          <p:nvPr/>
        </p:nvSpPr>
        <p:spPr>
          <a:xfrm>
            <a:off x="1101923" y="3847981"/>
            <a:ext cx="2782967" cy="347782"/>
          </a:xfrm>
          <a:prstGeom prst="rect">
            <a:avLst/>
          </a:prstGeom>
          <a:noFill/>
          <a:ln/>
        </p:spPr>
        <p:txBody>
          <a:bodyPr wrap="none" rtlCol="0" anchor="t"/>
          <a:lstStyle/>
          <a:p>
            <a:pPr indent="0" marL="0">
              <a:lnSpc>
                <a:spcPts val="2739"/>
              </a:lnSpc>
              <a:buNone/>
            </a:pPr>
            <a:r>
              <a:rPr lang="en-US" sz="2191" b="1" spc="-22" kern="0" dirty="0">
                <a:solidFill>
                  <a:srgbClr val="3D3838"/>
                </a:solidFill>
                <a:latin typeface="Montserrat" pitchFamily="34" charset="0"/>
                <a:ea typeface="Montserrat" pitchFamily="34" charset="-122"/>
                <a:cs typeface="Montserrat" pitchFamily="34" charset="-120"/>
              </a:rPr>
              <a:t>Summary</a:t>
            </a:r>
            <a:endParaRPr lang="en-US" sz="2191" dirty="0"/>
          </a:p>
        </p:txBody>
      </p:sp>
      <p:sp>
        <p:nvSpPr>
          <p:cNvPr id="7" name="Text 5"/>
          <p:cNvSpPr/>
          <p:nvPr/>
        </p:nvSpPr>
        <p:spPr>
          <a:xfrm>
            <a:off x="1101923" y="4342686"/>
            <a:ext cx="12426553" cy="1101923"/>
          </a:xfrm>
          <a:prstGeom prst="rect">
            <a:avLst/>
          </a:prstGeom>
          <a:noFill/>
          <a:ln/>
        </p:spPr>
        <p:txBody>
          <a:bodyPr wrap="square" rtlCol="0" anchor="t"/>
          <a:lstStyle/>
          <a:p>
            <a:pPr indent="0" marL="0">
              <a:lnSpc>
                <a:spcPts val="2893"/>
              </a:lnSpc>
              <a:buNone/>
            </a:pPr>
            <a:r>
              <a:rPr lang="en-US" sz="1928" dirty="0">
                <a:solidFill>
                  <a:srgbClr val="3D3838"/>
                </a:solidFill>
                <a:latin typeface="Source Sans Pro" pitchFamily="34" charset="0"/>
                <a:ea typeface="Source Sans Pro" pitchFamily="34" charset="-122"/>
                <a:cs typeface="Source Sans Pro" pitchFamily="34" charset="-120"/>
              </a:rPr>
              <a:t>This website addresses a critical need for quick, reliable information on emergency medications. By reducing the risk of taking incorrect medication, it serves as a vital tool in urgent situations. The project can be a significant contribution to public health and safety.</a:t>
            </a:r>
            <a:endParaRPr lang="en-US" sz="1928" dirty="0"/>
          </a:p>
        </p:txBody>
      </p:sp>
      <p:pic>
        <p:nvPicPr>
          <p:cNvPr id="8"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857131" y="2052757"/>
            <a:ext cx="6008013" cy="695682"/>
          </a:xfrm>
          <a:prstGeom prst="rect">
            <a:avLst/>
          </a:prstGeom>
          <a:noFill/>
          <a:ln/>
        </p:spPr>
        <p:txBody>
          <a:bodyPr wrap="none" rtlCol="0" anchor="t"/>
          <a:lstStyle/>
          <a:p>
            <a:pPr indent="0" marL="0">
              <a:lnSpc>
                <a:spcPts val="5478"/>
              </a:lnSpc>
              <a:buNone/>
            </a:pPr>
            <a:r>
              <a:rPr lang="en-US" sz="4383" b="1" spc="-44" kern="0" dirty="0">
                <a:solidFill>
                  <a:srgbClr val="000000"/>
                </a:solidFill>
                <a:latin typeface="Montserrat" pitchFamily="34" charset="0"/>
                <a:ea typeface="Montserrat" pitchFamily="34" charset="-122"/>
                <a:cs typeface="Montserrat" pitchFamily="34" charset="-120"/>
              </a:rPr>
              <a:t>AI-Powered Features</a:t>
            </a:r>
            <a:endParaRPr lang="en-US" sz="4383" dirty="0"/>
          </a:p>
        </p:txBody>
      </p:sp>
      <p:sp>
        <p:nvSpPr>
          <p:cNvPr id="5" name="Text 3"/>
          <p:cNvSpPr/>
          <p:nvPr/>
        </p:nvSpPr>
        <p:spPr>
          <a:xfrm>
            <a:off x="857131" y="3238143"/>
            <a:ext cx="12916138" cy="367308"/>
          </a:xfrm>
          <a:prstGeom prst="rect">
            <a:avLst/>
          </a:prstGeom>
          <a:noFill/>
          <a:ln/>
        </p:spPr>
        <p:txBody>
          <a:bodyPr wrap="none" rtlCol="0" anchor="t"/>
          <a:lstStyle/>
          <a:p>
            <a:pPr indent="0" marL="0">
              <a:lnSpc>
                <a:spcPts val="2893"/>
              </a:lnSpc>
              <a:buNone/>
            </a:pPr>
            <a:r>
              <a:rPr lang="en-US" sz="1928" dirty="0">
                <a:solidFill>
                  <a:srgbClr val="3D3838"/>
                </a:solidFill>
                <a:latin typeface="Source Sans Pro" pitchFamily="34" charset="0"/>
                <a:ea typeface="Source Sans Pro" pitchFamily="34" charset="-122"/>
                <a:cs typeface="Source Sans Pro" pitchFamily="34" charset="-120"/>
              </a:rPr>
              <a:t>Artificial intelligence can enhance this project's effectiveness.</a:t>
            </a:r>
            <a:endParaRPr lang="en-US" sz="1928" dirty="0"/>
          </a:p>
        </p:txBody>
      </p:sp>
      <p:sp>
        <p:nvSpPr>
          <p:cNvPr id="6" name="Text 4"/>
          <p:cNvSpPr/>
          <p:nvPr/>
        </p:nvSpPr>
        <p:spPr>
          <a:xfrm>
            <a:off x="857131" y="3880961"/>
            <a:ext cx="12916138" cy="367308"/>
          </a:xfrm>
          <a:prstGeom prst="rect">
            <a:avLst/>
          </a:prstGeom>
          <a:noFill/>
          <a:ln/>
        </p:spPr>
        <p:txBody>
          <a:bodyPr wrap="none" rtlCol="0" anchor="t"/>
          <a:lstStyle/>
          <a:p>
            <a:pPr indent="0" marL="0">
              <a:lnSpc>
                <a:spcPts val="2893"/>
              </a:lnSpc>
              <a:buNone/>
            </a:pPr>
            <a:r>
              <a:rPr lang="en-US" sz="1928" dirty="0">
                <a:solidFill>
                  <a:srgbClr val="3D3838"/>
                </a:solidFill>
                <a:latin typeface="Source Sans Pro" pitchFamily="34" charset="0"/>
                <a:ea typeface="Source Sans Pro" pitchFamily="34" charset="-122"/>
                <a:cs typeface="Source Sans Pro" pitchFamily="34" charset="-120"/>
              </a:rPr>
              <a:t>Integrating image search will allow users to identify medications even if they don't know the exact name or formula.</a:t>
            </a:r>
            <a:endParaRPr lang="en-US" sz="1928" dirty="0"/>
          </a:p>
        </p:txBody>
      </p:sp>
      <p:sp>
        <p:nvSpPr>
          <p:cNvPr id="7" name="Text 5"/>
          <p:cNvSpPr/>
          <p:nvPr/>
        </p:nvSpPr>
        <p:spPr>
          <a:xfrm>
            <a:off x="857131" y="4523780"/>
            <a:ext cx="12916138" cy="367308"/>
          </a:xfrm>
          <a:prstGeom prst="rect">
            <a:avLst/>
          </a:prstGeom>
          <a:noFill/>
          <a:ln/>
        </p:spPr>
        <p:txBody>
          <a:bodyPr wrap="none" rtlCol="0" anchor="t"/>
          <a:lstStyle/>
          <a:p>
            <a:pPr indent="0" marL="0">
              <a:lnSpc>
                <a:spcPts val="2893"/>
              </a:lnSpc>
              <a:buNone/>
            </a:pPr>
            <a:r>
              <a:rPr lang="en-US" sz="1928" dirty="0">
                <a:solidFill>
                  <a:srgbClr val="3D3838"/>
                </a:solidFill>
                <a:latin typeface="Source Sans Pro" pitchFamily="34" charset="0"/>
                <a:ea typeface="Source Sans Pro" pitchFamily="34" charset="-122"/>
                <a:cs typeface="Source Sans Pro" pitchFamily="34" charset="-120"/>
              </a:rPr>
              <a:t>The AI can analyze uploaded photos of pills, matching them to a database of medications.</a:t>
            </a:r>
            <a:endParaRPr lang="en-US" sz="1928" dirty="0"/>
          </a:p>
        </p:txBody>
      </p:sp>
      <p:sp>
        <p:nvSpPr>
          <p:cNvPr id="8" name="Text 6"/>
          <p:cNvSpPr/>
          <p:nvPr/>
        </p:nvSpPr>
        <p:spPr>
          <a:xfrm>
            <a:off x="857131" y="5166598"/>
            <a:ext cx="12916138" cy="367308"/>
          </a:xfrm>
          <a:prstGeom prst="rect">
            <a:avLst/>
          </a:prstGeom>
          <a:noFill/>
          <a:ln/>
        </p:spPr>
        <p:txBody>
          <a:bodyPr wrap="none" rtlCol="0" anchor="t"/>
          <a:lstStyle/>
          <a:p>
            <a:pPr indent="0" marL="0">
              <a:lnSpc>
                <a:spcPts val="2893"/>
              </a:lnSpc>
              <a:buNone/>
            </a:pPr>
            <a:r>
              <a:rPr lang="en-US" sz="1928" dirty="0">
                <a:solidFill>
                  <a:srgbClr val="3D3838"/>
                </a:solidFill>
                <a:latin typeface="Source Sans Pro" pitchFamily="34" charset="0"/>
                <a:ea typeface="Source Sans Pro" pitchFamily="34" charset="-122"/>
                <a:cs typeface="Source Sans Pro" pitchFamily="34" charset="-120"/>
              </a:rPr>
              <a:t>This feature will make it easier for individuals to find accurate information during emergencies.</a:t>
            </a:r>
            <a:endParaRPr lang="en-US" sz="1928" dirty="0"/>
          </a:p>
        </p:txBody>
      </p:sp>
      <p:sp>
        <p:nvSpPr>
          <p:cNvPr id="9" name="Text 7"/>
          <p:cNvSpPr/>
          <p:nvPr/>
        </p:nvSpPr>
        <p:spPr>
          <a:xfrm>
            <a:off x="857131" y="5809417"/>
            <a:ext cx="12916138" cy="367308"/>
          </a:xfrm>
          <a:prstGeom prst="rect">
            <a:avLst/>
          </a:prstGeom>
          <a:noFill/>
          <a:ln/>
        </p:spPr>
        <p:txBody>
          <a:bodyPr wrap="none" rtlCol="0" anchor="t"/>
          <a:lstStyle/>
          <a:p>
            <a:pPr indent="0" marL="0">
              <a:lnSpc>
                <a:spcPts val="2893"/>
              </a:lnSpc>
              <a:buNone/>
            </a:pPr>
            <a:r>
              <a:rPr lang="en-US" sz="1928" dirty="0">
                <a:solidFill>
                  <a:srgbClr val="3D3838"/>
                </a:solidFill>
                <a:latin typeface="Source Sans Pro" pitchFamily="34" charset="0"/>
                <a:ea typeface="Source Sans Pro" pitchFamily="34" charset="-122"/>
                <a:cs typeface="Source Sans Pro" pitchFamily="34" charset="-120"/>
              </a:rPr>
              <a:t>AI-powered chatbots can provide instant support and answer frequently asked questions related to emergency medication.</a:t>
            </a:r>
            <a:endParaRPr lang="en-US" sz="1928" dirty="0"/>
          </a:p>
        </p:txBody>
      </p:sp>
      <p:pic>
        <p:nvPicPr>
          <p:cNvPr id="10"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2024-08-24T16:50:27Z</dcterms:created>
  <dcterms:modified xsi:type="dcterms:W3CDTF">2024-08-24T16:50:27Z</dcterms:modified>
</cp:coreProperties>
</file>