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41"/>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 id="271"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98" y="66"/>
      </p:cViewPr>
      <p:guideLst/>
    </p:cSldViewPr>
  </p:slideViewPr>
  <p:notesTextViewPr>
    <p:cViewPr>
      <p:scale>
        <a:sx n="1" d="1"/>
        <a:sy n="1" d="1"/>
      </p:scale>
      <p:origin x="0" y="0"/>
    </p:cViewPr>
  </p:notesTextViewPr>
  <p:sorterViewPr>
    <p:cViewPr>
      <p:scale>
        <a:sx n="100" d="100"/>
        <a:sy n="100" d="100"/>
      </p:scale>
      <p:origin x="0" y="-38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00C88-45A4-42F5-8D29-83AD14CBF2D0}" type="datetimeFigureOut">
              <a:rPr lang="en-US" smtClean="0"/>
              <a:t>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2B259-D464-4C23-AAC0-974309181FD3}" type="slidenum">
              <a:rPr lang="en-US" smtClean="0"/>
              <a:t>‹#›</a:t>
            </a:fld>
            <a:endParaRPr lang="en-US"/>
          </a:p>
        </p:txBody>
      </p:sp>
    </p:spTree>
    <p:extLst>
      <p:ext uri="{BB962C8B-B14F-4D97-AF65-F5344CB8AC3E}">
        <p14:creationId xmlns:p14="http://schemas.microsoft.com/office/powerpoint/2010/main" val="117756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52B259-D464-4C23-AAC0-974309181FD3}" type="slidenum">
              <a:rPr lang="en-US" smtClean="0"/>
              <a:t>14</a:t>
            </a:fld>
            <a:endParaRPr lang="en-US"/>
          </a:p>
        </p:txBody>
      </p:sp>
    </p:spTree>
    <p:extLst>
      <p:ext uri="{BB962C8B-B14F-4D97-AF65-F5344CB8AC3E}">
        <p14:creationId xmlns:p14="http://schemas.microsoft.com/office/powerpoint/2010/main" val="2579037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40B0ACD-0270-4479-8591-ACE686BC96B9}"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33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CC6FA-4CC8-4693-8497-AC3663FB0BCE}"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275753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635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002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1997963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66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8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865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05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275503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CC6FA-4CC8-4693-8497-AC3663FB0BCE}"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B0ACD-0270-4479-8591-ACE686BC96B9}"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97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BCC6FA-4CC8-4693-8497-AC3663FB0BCE}"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381964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BCC6FA-4CC8-4693-8497-AC3663FB0BCE}"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B0ACD-0270-4479-8591-ACE686BC96B9}"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45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BCC6FA-4CC8-4693-8497-AC3663FB0BCE}"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B0ACD-0270-4479-8591-ACE686BC96B9}"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50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C6FA-4CC8-4693-8497-AC3663FB0BCE}"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324890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CC6FA-4CC8-4693-8497-AC3663FB0BCE}"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B0ACD-0270-4479-8591-ACE686BC96B9}"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94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CC6FA-4CC8-4693-8497-AC3663FB0BCE}"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B0ACD-0270-4479-8591-ACE686BC96B9}" type="slidenum">
              <a:rPr lang="en-US" smtClean="0"/>
              <a:t>‹#›</a:t>
            </a:fld>
            <a:endParaRPr lang="en-US"/>
          </a:p>
        </p:txBody>
      </p:sp>
    </p:spTree>
    <p:extLst>
      <p:ext uri="{BB962C8B-B14F-4D97-AF65-F5344CB8AC3E}">
        <p14:creationId xmlns:p14="http://schemas.microsoft.com/office/powerpoint/2010/main" val="169978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BCC6FA-4CC8-4693-8497-AC3663FB0BCE}" type="datetimeFigureOut">
              <a:rPr lang="en-US" smtClean="0"/>
              <a:t>1/17/2020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0B0ACD-0270-4479-8591-ACE686BC96B9}" type="slidenum">
              <a:rPr lang="en-US" smtClean="0"/>
              <a:t>‹#›</a:t>
            </a:fld>
            <a:endParaRPr lang="en-US"/>
          </a:p>
        </p:txBody>
      </p:sp>
    </p:spTree>
    <p:extLst>
      <p:ext uri="{BB962C8B-B14F-4D97-AF65-F5344CB8AC3E}">
        <p14:creationId xmlns:p14="http://schemas.microsoft.com/office/powerpoint/2010/main" val="370970483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9"/>
          <p:cNvSpPr txBox="1">
            <a:spLocks noGrp="1"/>
          </p:cNvSpPr>
          <p:nvPr>
            <p:ph type="ctrTitle"/>
          </p:nvPr>
        </p:nvSpPr>
        <p:spPr>
          <a:prstGeom prst="rect">
            <a:avLst/>
          </a:prstGeom>
        </p:spPr>
        <p:txBody>
          <a:bodyPr vert="horz" lIns="91425" tIns="91425" rIns="91425" bIns="91425" rtlCol="0" anchor="b" anchorCtr="0">
            <a:noAutofit/>
          </a:bodyPr>
          <a:lstStyle/>
          <a:p>
            <a:pPr>
              <a:buNone/>
            </a:pPr>
            <a:r>
              <a:rPr lang="en" dirty="0"/>
              <a:t>Project Plan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3535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Implementing Database</a:t>
            </a:r>
            <a:endParaRPr lang="en"/>
          </a:p>
        </p:txBody>
      </p:sp>
      <p:sp>
        <p:nvSpPr>
          <p:cNvPr id="3" name="Shape 173"/>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Arial"/>
              <a:buNone/>
            </a:pPr>
            <a:r>
              <a:rPr lang="en" smtClean="0"/>
              <a:t>Lets go and Implement</a:t>
            </a:r>
            <a:endParaRPr lang="en"/>
          </a:p>
        </p:txBody>
      </p:sp>
      <p:pic>
        <p:nvPicPr>
          <p:cNvPr id="5" name="Picture 4"/>
          <p:cNvPicPr>
            <a:picLocks noChangeAspect="1"/>
          </p:cNvPicPr>
          <p:nvPr/>
        </p:nvPicPr>
        <p:blipFill>
          <a:blip r:embed="rId2"/>
          <a:stretch>
            <a:fillRect/>
          </a:stretch>
        </p:blipFill>
        <p:spPr>
          <a:xfrm>
            <a:off x="208941" y="2276314"/>
            <a:ext cx="8726118" cy="2305372"/>
          </a:xfrm>
          <a:prstGeom prst="rect">
            <a:avLst/>
          </a:prstGeom>
        </p:spPr>
      </p:pic>
    </p:spTree>
    <p:extLst>
      <p:ext uri="{BB962C8B-B14F-4D97-AF65-F5344CB8AC3E}">
        <p14:creationId xmlns:p14="http://schemas.microsoft.com/office/powerpoint/2010/main" val="2369278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8"/>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Design Project Arch.</a:t>
            </a:r>
            <a:endParaRPr lang="en"/>
          </a:p>
        </p:txBody>
      </p:sp>
      <p:sp>
        <p:nvSpPr>
          <p:cNvPr id="3" name="Shape 189"/>
          <p:cNvSpPr/>
          <p:nvPr/>
        </p:nvSpPr>
        <p:spPr>
          <a:xfrm>
            <a:off x="468312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dirty="0"/>
              <a:t>DAL</a:t>
            </a:r>
          </a:p>
          <a:p>
            <a:pPr lvl="0" algn="ctr" rtl="0">
              <a:buNone/>
            </a:pPr>
            <a:r>
              <a:rPr lang="en" sz="1800" b="1" dirty="0"/>
              <a:t>Ado.Net</a:t>
            </a:r>
          </a:p>
          <a:p>
            <a:pPr lvl="0" algn="ctr" rtl="0">
              <a:buNone/>
            </a:pPr>
            <a:r>
              <a:rPr lang="en" sz="1800" b="1" dirty="0"/>
              <a:t>EF</a:t>
            </a:r>
          </a:p>
          <a:p>
            <a:endParaRPr lang="en" sz="1800" b="1" dirty="0"/>
          </a:p>
          <a:p>
            <a:pPr lvl="0" algn="ctr" rtl="0">
              <a:buNone/>
            </a:pPr>
            <a:r>
              <a:rPr lang="en" sz="1800" b="1" dirty="0"/>
              <a:t>Result c</a:t>
            </a:r>
          </a:p>
        </p:txBody>
      </p:sp>
      <p:sp>
        <p:nvSpPr>
          <p:cNvPr id="4" name="Shape 190"/>
          <p:cNvSpPr/>
          <p:nvPr/>
        </p:nvSpPr>
        <p:spPr>
          <a:xfrm>
            <a:off x="264477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dirty="0"/>
              <a:t>BLL</a:t>
            </a:r>
          </a:p>
          <a:p>
            <a:pPr lvl="0" algn="ctr" rtl="0">
              <a:buNone/>
            </a:pPr>
            <a:r>
              <a:rPr lang="en" sz="1800" b="1" dirty="0"/>
              <a:t>C#.Net</a:t>
            </a:r>
          </a:p>
          <a:p>
            <a:endParaRPr lang="en" sz="1800" b="1" dirty="0"/>
          </a:p>
          <a:p>
            <a:pPr lvl="0" algn="ctr" rtl="0">
              <a:buNone/>
            </a:pPr>
            <a:r>
              <a:rPr lang="en" sz="1800" b="1" dirty="0"/>
              <a:t>c=a+b</a:t>
            </a:r>
          </a:p>
        </p:txBody>
      </p:sp>
      <p:sp>
        <p:nvSpPr>
          <p:cNvPr id="5" name="Shape 191"/>
          <p:cNvSpPr/>
          <p:nvPr/>
        </p:nvSpPr>
        <p:spPr>
          <a:xfrm>
            <a:off x="457200" y="3631331"/>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dirty="0"/>
              <a:t>UI</a:t>
            </a:r>
          </a:p>
          <a:p>
            <a:pPr lvl="0" algn="ctr" rtl="0">
              <a:buNone/>
            </a:pPr>
            <a:r>
              <a:rPr lang="en" sz="1800" b="1" dirty="0"/>
              <a:t>Asp.Net MVC</a:t>
            </a:r>
          </a:p>
          <a:p>
            <a:endParaRPr lang="en" sz="1800" b="1" dirty="0"/>
          </a:p>
          <a:p>
            <a:pPr lvl="0" algn="ctr" rtl="0">
              <a:buNone/>
            </a:pPr>
            <a:r>
              <a:rPr lang="en" sz="1800" b="1" dirty="0"/>
              <a:t>a=10;</a:t>
            </a:r>
          </a:p>
          <a:p>
            <a:pPr lvl="0" algn="ctr" rtl="0">
              <a:buNone/>
            </a:pPr>
            <a:r>
              <a:rPr lang="en" sz="1800" b="1" dirty="0"/>
              <a:t>b=20;</a:t>
            </a:r>
          </a:p>
          <a:p>
            <a:pPr lvl="0" algn="ctr" rtl="0">
              <a:buNone/>
            </a:pPr>
            <a:r>
              <a:rPr lang="en" sz="1800" b="1" dirty="0"/>
              <a:t>show c</a:t>
            </a:r>
          </a:p>
        </p:txBody>
      </p:sp>
      <p:sp>
        <p:nvSpPr>
          <p:cNvPr id="6" name="Shape 192"/>
          <p:cNvSpPr/>
          <p:nvPr/>
        </p:nvSpPr>
        <p:spPr>
          <a:xfrm>
            <a:off x="18415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 name="Shape 193"/>
          <p:cNvSpPr/>
          <p:nvPr/>
        </p:nvSpPr>
        <p:spPr>
          <a:xfrm>
            <a:off x="39878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8" name="Shape 194"/>
          <p:cNvSpPr/>
          <p:nvPr/>
        </p:nvSpPr>
        <p:spPr>
          <a:xfrm>
            <a:off x="6889750" y="3706775"/>
            <a:ext cx="1587499" cy="2444749"/>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Database</a:t>
            </a:r>
          </a:p>
          <a:p>
            <a:pPr lvl="0" algn="ctr" rtl="0">
              <a:buNone/>
            </a:pPr>
            <a:r>
              <a:rPr lang="en" sz="1800" b="1"/>
              <a:t>MS SQL</a:t>
            </a:r>
          </a:p>
        </p:txBody>
      </p:sp>
      <p:sp>
        <p:nvSpPr>
          <p:cNvPr id="9" name="Shape 195"/>
          <p:cNvSpPr/>
          <p:nvPr/>
        </p:nvSpPr>
        <p:spPr>
          <a:xfrm>
            <a:off x="6092825" y="4941093"/>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196"/>
          <p:cNvSpPr/>
          <p:nvPr/>
        </p:nvSpPr>
        <p:spPr>
          <a:xfrm>
            <a:off x="906425" y="2004900"/>
            <a:ext cx="4402199" cy="666600"/>
          </a:xfrm>
          <a:prstGeom prst="flowChartAlternateProcess">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3000" b="1" dirty="0"/>
              <a:t>Business Objects (BO)</a:t>
            </a:r>
          </a:p>
        </p:txBody>
      </p:sp>
      <p:sp>
        <p:nvSpPr>
          <p:cNvPr id="11" name="Shape 197"/>
          <p:cNvSpPr/>
          <p:nvPr/>
        </p:nvSpPr>
        <p:spPr>
          <a:xfrm>
            <a:off x="906425" y="2825625"/>
            <a:ext cx="4402199" cy="687300"/>
          </a:xfrm>
          <a:prstGeom prst="quadArrow">
            <a:avLst>
              <a:gd name="adj1" fmla="val 22500"/>
              <a:gd name="adj2" fmla="val 22500"/>
              <a:gd name="adj3" fmla="val 2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8520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Design Project Arch.</a:t>
            </a:r>
            <a:endParaRPr lang="en"/>
          </a:p>
        </p:txBody>
      </p:sp>
      <p:sp>
        <p:nvSpPr>
          <p:cNvPr id="3" name="Shape 203"/>
          <p:cNvSpPr txBox="1"/>
          <p:nvPr/>
        </p:nvSpPr>
        <p:spPr>
          <a:xfrm>
            <a:off x="360950" y="2045375"/>
            <a:ext cx="8211600" cy="4436699"/>
          </a:xfrm>
          <a:prstGeom prst="rect">
            <a:avLst/>
          </a:prstGeom>
        </p:spPr>
        <p:txBody>
          <a:bodyPr lIns="91425" tIns="91425" rIns="91425" bIns="91425" anchor="t" anchorCtr="0">
            <a:noAutofit/>
          </a:bodyPr>
          <a:lstStyle/>
          <a:p>
            <a:pPr marL="457200" lvl="0" indent="-381000" rtl="0">
              <a:buClr>
                <a:srgbClr val="000000"/>
              </a:buClr>
              <a:buSzPct val="100000"/>
              <a:buFont typeface="Arial"/>
              <a:buChar char="●"/>
            </a:pPr>
            <a:r>
              <a:rPr lang="en" sz="2400"/>
              <a:t>UI</a:t>
            </a:r>
          </a:p>
          <a:p>
            <a:pPr marL="457200" lvl="0" indent="-381000" rtl="0">
              <a:buClr>
                <a:srgbClr val="000000"/>
              </a:buClr>
              <a:buSzPct val="100000"/>
              <a:buFont typeface="Arial"/>
              <a:buChar char="●"/>
            </a:pPr>
            <a:r>
              <a:rPr lang="en" sz="2400"/>
              <a:t>BLL</a:t>
            </a:r>
          </a:p>
          <a:p>
            <a:pPr marL="457200" lvl="0" indent="-381000" rtl="0">
              <a:buClr>
                <a:srgbClr val="000000"/>
              </a:buClr>
              <a:buSzPct val="100000"/>
              <a:buFont typeface="Arial"/>
              <a:buChar char="●"/>
            </a:pPr>
            <a:r>
              <a:rPr lang="en" sz="2400"/>
              <a:t>DAL</a:t>
            </a:r>
          </a:p>
          <a:p>
            <a:pPr marL="457200" lvl="0" indent="-381000">
              <a:buClr>
                <a:srgbClr val="000000"/>
              </a:buClr>
              <a:buSzPct val="100000"/>
              <a:buFont typeface="Arial"/>
              <a:buChar char="●"/>
            </a:pPr>
            <a:r>
              <a:rPr lang="en" sz="2400"/>
              <a:t>BOL</a:t>
            </a:r>
          </a:p>
        </p:txBody>
      </p:sp>
    </p:spTree>
    <p:extLst>
      <p:ext uri="{BB962C8B-B14F-4D97-AF65-F5344CB8AC3E}">
        <p14:creationId xmlns:p14="http://schemas.microsoft.com/office/powerpoint/2010/main" val="3281000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8"/>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Solution and Adding projects to It</a:t>
            </a:r>
            <a:endParaRPr lang="en"/>
          </a:p>
        </p:txBody>
      </p:sp>
      <p:sp>
        <p:nvSpPr>
          <p:cNvPr id="3" name="Shape 209"/>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Arial"/>
              <a:buNone/>
            </a:pPr>
            <a:r>
              <a:rPr lang="en" smtClean="0"/>
              <a:t>Lets go and implement it</a:t>
            </a:r>
            <a:endParaRPr lang="en"/>
          </a:p>
        </p:txBody>
      </p:sp>
    </p:spTree>
    <p:extLst>
      <p:ext uri="{BB962C8B-B14F-4D97-AF65-F5344CB8AC3E}">
        <p14:creationId xmlns:p14="http://schemas.microsoft.com/office/powerpoint/2010/main" val="209774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67"/>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Of UI/PL</a:t>
            </a:r>
            <a:endParaRPr lang="en"/>
          </a:p>
        </p:txBody>
      </p:sp>
      <p:sp>
        <p:nvSpPr>
          <p:cNvPr id="3" name="Shape 268"/>
          <p:cNvSpPr/>
          <p:nvPr/>
        </p:nvSpPr>
        <p:spPr>
          <a:xfrm>
            <a:off x="468312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a:r>
              <a:rPr lang="en" sz="3200" b="1" dirty="0"/>
              <a:t>DAL</a:t>
            </a:r>
          </a:p>
          <a:p>
            <a:pPr lvl="0" algn="ctr"/>
            <a:r>
              <a:rPr lang="en" sz="2400" b="1" dirty="0"/>
              <a:t>Ado.Net</a:t>
            </a:r>
          </a:p>
          <a:p>
            <a:pPr lvl="0" algn="ctr"/>
            <a:r>
              <a:rPr lang="en" sz="2400" b="1" dirty="0" smtClean="0"/>
              <a:t>EF</a:t>
            </a:r>
            <a:endParaRPr lang="en" sz="2400" b="1" dirty="0"/>
          </a:p>
          <a:p>
            <a:pPr lvl="0" algn="ctr"/>
            <a:r>
              <a:rPr lang="en" sz="2400" b="1" dirty="0"/>
              <a:t>Result c</a:t>
            </a:r>
          </a:p>
        </p:txBody>
      </p:sp>
      <p:sp>
        <p:nvSpPr>
          <p:cNvPr id="4" name="Shape 269"/>
          <p:cNvSpPr/>
          <p:nvPr/>
        </p:nvSpPr>
        <p:spPr>
          <a:xfrm>
            <a:off x="264477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BLL</a:t>
            </a:r>
          </a:p>
          <a:p>
            <a:pPr lvl="0" algn="ctr" rtl="0">
              <a:buNone/>
            </a:pPr>
            <a:r>
              <a:rPr lang="en" sz="1800" b="1"/>
              <a:t>C#.Net</a:t>
            </a:r>
          </a:p>
          <a:p>
            <a:endParaRPr lang="en" sz="1800" b="1"/>
          </a:p>
          <a:p>
            <a:pPr lvl="0" algn="ctr" rtl="0">
              <a:buNone/>
            </a:pPr>
            <a:r>
              <a:rPr lang="en" sz="1800" b="1"/>
              <a:t>c=a+b</a:t>
            </a:r>
          </a:p>
        </p:txBody>
      </p:sp>
      <p:sp>
        <p:nvSpPr>
          <p:cNvPr id="5" name="Shape 270"/>
          <p:cNvSpPr/>
          <p:nvPr/>
        </p:nvSpPr>
        <p:spPr>
          <a:xfrm>
            <a:off x="457200" y="3631331"/>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UI</a:t>
            </a:r>
          </a:p>
          <a:p>
            <a:pPr lvl="0" algn="ctr" rtl="0">
              <a:buNone/>
            </a:pPr>
            <a:r>
              <a:rPr lang="en" sz="1800" b="1"/>
              <a:t>Asp.Net</a:t>
            </a:r>
          </a:p>
          <a:p>
            <a:endParaRPr lang="en" sz="1800" b="1"/>
          </a:p>
          <a:p>
            <a:pPr lvl="0" algn="ctr" rtl="0">
              <a:buNone/>
            </a:pPr>
            <a:r>
              <a:rPr lang="en" sz="1800" b="1"/>
              <a:t>a=10;</a:t>
            </a:r>
          </a:p>
          <a:p>
            <a:pPr lvl="0" algn="ctr" rtl="0">
              <a:buNone/>
            </a:pPr>
            <a:r>
              <a:rPr lang="en" sz="1800" b="1"/>
              <a:t>b=20;</a:t>
            </a:r>
          </a:p>
          <a:p>
            <a:pPr lvl="0" algn="ctr" rtl="0">
              <a:buNone/>
            </a:pPr>
            <a:r>
              <a:rPr lang="en" sz="1800" b="1"/>
              <a:t>show c</a:t>
            </a:r>
          </a:p>
        </p:txBody>
      </p:sp>
      <p:sp>
        <p:nvSpPr>
          <p:cNvPr id="6" name="Shape 271"/>
          <p:cNvSpPr/>
          <p:nvPr/>
        </p:nvSpPr>
        <p:spPr>
          <a:xfrm>
            <a:off x="18415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 name="Shape 272"/>
          <p:cNvSpPr/>
          <p:nvPr/>
        </p:nvSpPr>
        <p:spPr>
          <a:xfrm>
            <a:off x="39878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8" name="Shape 273"/>
          <p:cNvSpPr/>
          <p:nvPr/>
        </p:nvSpPr>
        <p:spPr>
          <a:xfrm>
            <a:off x="6889750" y="3706775"/>
            <a:ext cx="1587499" cy="2444749"/>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Database</a:t>
            </a:r>
          </a:p>
          <a:p>
            <a:pPr lvl="0" algn="ctr" rtl="0">
              <a:buNone/>
            </a:pPr>
            <a:r>
              <a:rPr lang="en" sz="1800" b="1"/>
              <a:t>MS SQL</a:t>
            </a:r>
          </a:p>
        </p:txBody>
      </p:sp>
      <p:sp>
        <p:nvSpPr>
          <p:cNvPr id="9" name="Shape 274"/>
          <p:cNvSpPr/>
          <p:nvPr/>
        </p:nvSpPr>
        <p:spPr>
          <a:xfrm>
            <a:off x="6092825" y="4941093"/>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75"/>
          <p:cNvSpPr/>
          <p:nvPr/>
        </p:nvSpPr>
        <p:spPr>
          <a:xfrm>
            <a:off x="906425" y="2004900"/>
            <a:ext cx="4402199" cy="666600"/>
          </a:xfrm>
          <a:prstGeom prst="flowChartAlternateProcess">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3000" b="1"/>
              <a:t>Business Objects (BO)</a:t>
            </a:r>
          </a:p>
        </p:txBody>
      </p:sp>
      <p:sp>
        <p:nvSpPr>
          <p:cNvPr id="11" name="Shape 276"/>
          <p:cNvSpPr/>
          <p:nvPr/>
        </p:nvSpPr>
        <p:spPr>
          <a:xfrm>
            <a:off x="906425" y="2825625"/>
            <a:ext cx="4402199" cy="687300"/>
          </a:xfrm>
          <a:prstGeom prst="quadArrow">
            <a:avLst>
              <a:gd name="adj1" fmla="val 22500"/>
              <a:gd name="adj2" fmla="val 22500"/>
              <a:gd name="adj3" fmla="val 2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77"/>
          <p:cNvSpPr/>
          <p:nvPr/>
        </p:nvSpPr>
        <p:spPr>
          <a:xfrm>
            <a:off x="6889750" y="3706775"/>
            <a:ext cx="1587499" cy="2444749"/>
          </a:xfrm>
          <a:prstGeom prst="flowChartMagneticDisk">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Database</a:t>
            </a:r>
          </a:p>
          <a:p>
            <a:pPr lvl="0" algn="ctr" rtl="0">
              <a:buNone/>
            </a:pPr>
            <a:r>
              <a:rPr lang="en" sz="1800" b="1"/>
              <a:t>MS SQL</a:t>
            </a:r>
          </a:p>
        </p:txBody>
      </p:sp>
      <p:sp>
        <p:nvSpPr>
          <p:cNvPr id="13" name="Shape 278"/>
          <p:cNvSpPr/>
          <p:nvPr/>
        </p:nvSpPr>
        <p:spPr>
          <a:xfrm>
            <a:off x="906425" y="2004900"/>
            <a:ext cx="4402199" cy="666600"/>
          </a:xfrm>
          <a:prstGeom prst="flowChartAlternateProcess">
            <a:avLst/>
          </a:prstGeom>
          <a:solidFill>
            <a:srgbClr val="99999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3000" b="1"/>
              <a:t>Business Objects (BO)</a:t>
            </a:r>
          </a:p>
        </p:txBody>
      </p:sp>
      <p:sp>
        <p:nvSpPr>
          <p:cNvPr id="14" name="Shape 279"/>
          <p:cNvSpPr/>
          <p:nvPr/>
        </p:nvSpPr>
        <p:spPr>
          <a:xfrm>
            <a:off x="457200" y="3631325"/>
            <a:ext cx="1269899" cy="25598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dirty="0"/>
              <a:t>UI</a:t>
            </a:r>
          </a:p>
          <a:p>
            <a:pPr lvl="0" algn="ctr" rtl="0">
              <a:buNone/>
            </a:pPr>
            <a:r>
              <a:rPr lang="en" sz="1800" b="1" dirty="0" smtClean="0"/>
              <a:t>Asp.Net</a:t>
            </a:r>
          </a:p>
          <a:p>
            <a:pPr lvl="0" algn="ctr"/>
            <a:r>
              <a:rPr lang="en" sz="1800" b="1" dirty="0"/>
              <a:t>MVC</a:t>
            </a:r>
          </a:p>
          <a:p>
            <a:endParaRPr lang="en" sz="1800" b="1" dirty="0"/>
          </a:p>
          <a:p>
            <a:pPr lvl="0" algn="ctr" rtl="0">
              <a:buNone/>
            </a:pPr>
            <a:r>
              <a:rPr lang="en" sz="1800" b="1" dirty="0"/>
              <a:t>a=10;</a:t>
            </a:r>
          </a:p>
          <a:p>
            <a:pPr lvl="0" algn="ctr" rtl="0">
              <a:buNone/>
            </a:pPr>
            <a:r>
              <a:rPr lang="en" sz="1800" b="1" dirty="0"/>
              <a:t>b=20;</a:t>
            </a:r>
          </a:p>
          <a:p>
            <a:pPr lvl="0" algn="ctr" rtl="0">
              <a:buNone/>
            </a:pPr>
            <a:r>
              <a:rPr lang="en" sz="1800" b="1" dirty="0"/>
              <a:t>show c</a:t>
            </a:r>
          </a:p>
        </p:txBody>
      </p:sp>
    </p:spTree>
    <p:extLst>
      <p:ext uri="{BB962C8B-B14F-4D97-AF65-F5344CB8AC3E}">
        <p14:creationId xmlns:p14="http://schemas.microsoft.com/office/powerpoint/2010/main" val="32855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1"/>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Roles &amp; Responsibilities</a:t>
            </a:r>
            <a:endParaRPr lang="en" dirty="0"/>
          </a:p>
        </p:txBody>
      </p:sp>
      <p:sp>
        <p:nvSpPr>
          <p:cNvPr id="3" name="Shape 112"/>
          <p:cNvSpPr txBox="1">
            <a:spLocks/>
          </p:cNvSpPr>
          <p:nvPr/>
        </p:nvSpPr>
        <p:spPr>
          <a:xfrm>
            <a:off x="581891" y="1011960"/>
            <a:ext cx="8229600" cy="5153312"/>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15000"/>
              </a:lnSpc>
              <a:buClr>
                <a:schemeClr val="dk1"/>
              </a:buClr>
              <a:buSzPct val="36666"/>
              <a:buFont typeface="Arial"/>
              <a:buNone/>
            </a:pPr>
            <a:r>
              <a:rPr lang="en" sz="3000" b="1" dirty="0" smtClean="0"/>
              <a:t>Roles:</a:t>
            </a:r>
          </a:p>
          <a:p>
            <a:pPr marL="457200" indent="-419100">
              <a:lnSpc>
                <a:spcPct val="115000"/>
              </a:lnSpc>
              <a:buClr>
                <a:schemeClr val="dk2"/>
              </a:buClr>
              <a:buSzPct val="166666"/>
            </a:pPr>
            <a:r>
              <a:rPr lang="en" sz="3000" b="1" dirty="0" smtClean="0"/>
              <a:t>User</a:t>
            </a:r>
          </a:p>
          <a:p>
            <a:pPr marL="914400" lvl="1" indent="-419100">
              <a:lnSpc>
                <a:spcPct val="115000"/>
              </a:lnSpc>
              <a:buClr>
                <a:schemeClr val="dk2"/>
              </a:buClr>
              <a:buSzPct val="100000"/>
              <a:buFont typeface="Courier New"/>
              <a:buChar char="o"/>
            </a:pPr>
            <a:r>
              <a:rPr lang="en" sz="3000" dirty="0" smtClean="0"/>
              <a:t>Can Browse URLs</a:t>
            </a:r>
          </a:p>
          <a:p>
            <a:pPr marL="914400" lvl="1" indent="-419100">
              <a:lnSpc>
                <a:spcPct val="115000"/>
              </a:lnSpc>
              <a:buClr>
                <a:schemeClr val="dk2"/>
              </a:buClr>
              <a:buSzPct val="100000"/>
              <a:buFont typeface="Courier New"/>
              <a:buChar char="o"/>
            </a:pPr>
            <a:r>
              <a:rPr lang="en" sz="3000" dirty="0" smtClean="0"/>
              <a:t>Can Register</a:t>
            </a:r>
          </a:p>
          <a:p>
            <a:pPr marL="914400" lvl="1" indent="-419100">
              <a:lnSpc>
                <a:spcPct val="115000"/>
              </a:lnSpc>
              <a:buClr>
                <a:schemeClr val="dk2"/>
              </a:buClr>
              <a:buSzPct val="100000"/>
              <a:buFont typeface="Courier New"/>
              <a:buChar char="o"/>
            </a:pPr>
            <a:r>
              <a:rPr lang="en" sz="3000" dirty="0" smtClean="0"/>
              <a:t>Can Submit A URL</a:t>
            </a:r>
          </a:p>
          <a:p>
            <a:endParaRPr lang="en" sz="3000" dirty="0" smtClean="0"/>
          </a:p>
          <a:p>
            <a:endParaRPr lang="en" sz="3000" dirty="0"/>
          </a:p>
        </p:txBody>
      </p:sp>
    </p:spTree>
    <p:extLst>
      <p:ext uri="{BB962C8B-B14F-4D97-AF65-F5344CB8AC3E}">
        <p14:creationId xmlns:p14="http://schemas.microsoft.com/office/powerpoint/2010/main" val="3435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4"/>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Home</a:t>
            </a:r>
            <a:endParaRPr lang="en"/>
          </a:p>
        </p:txBody>
      </p:sp>
    </p:spTree>
    <p:extLst>
      <p:ext uri="{BB962C8B-B14F-4D97-AF65-F5344CB8AC3E}">
        <p14:creationId xmlns:p14="http://schemas.microsoft.com/office/powerpoint/2010/main" val="2344671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90"/>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Category</a:t>
            </a:r>
            <a:endParaRPr lang="en"/>
          </a:p>
        </p:txBody>
      </p:sp>
      <p:pic>
        <p:nvPicPr>
          <p:cNvPr id="4" name="Picture 3"/>
          <p:cNvPicPr>
            <a:picLocks noChangeAspect="1"/>
          </p:cNvPicPr>
          <p:nvPr/>
        </p:nvPicPr>
        <p:blipFill>
          <a:blip r:embed="rId2"/>
          <a:stretch>
            <a:fillRect/>
          </a:stretch>
        </p:blipFill>
        <p:spPr>
          <a:xfrm>
            <a:off x="871537" y="1486600"/>
            <a:ext cx="7400925" cy="4362450"/>
          </a:xfrm>
          <a:prstGeom prst="rect">
            <a:avLst/>
          </a:prstGeom>
        </p:spPr>
      </p:pic>
    </p:spTree>
    <p:extLst>
      <p:ext uri="{BB962C8B-B14F-4D97-AF65-F5344CB8AC3E}">
        <p14:creationId xmlns:p14="http://schemas.microsoft.com/office/powerpoint/2010/main" val="145402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96"/>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ListCategories</a:t>
            </a:r>
            <a:endParaRPr lang="en"/>
          </a:p>
        </p:txBody>
      </p:sp>
      <p:pic>
        <p:nvPicPr>
          <p:cNvPr id="4" name="Picture 3"/>
          <p:cNvPicPr>
            <a:picLocks noChangeAspect="1"/>
          </p:cNvPicPr>
          <p:nvPr/>
        </p:nvPicPr>
        <p:blipFill>
          <a:blip r:embed="rId2"/>
          <a:stretch>
            <a:fillRect/>
          </a:stretch>
        </p:blipFill>
        <p:spPr>
          <a:xfrm>
            <a:off x="853740" y="1584408"/>
            <a:ext cx="7372350" cy="4314825"/>
          </a:xfrm>
          <a:prstGeom prst="rect">
            <a:avLst/>
          </a:prstGeom>
        </p:spPr>
      </p:pic>
    </p:spTree>
    <p:extLst>
      <p:ext uri="{BB962C8B-B14F-4D97-AF65-F5344CB8AC3E}">
        <p14:creationId xmlns:p14="http://schemas.microsoft.com/office/powerpoint/2010/main" val="2693494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0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Register</a:t>
            </a:r>
            <a:endParaRPr lang="en"/>
          </a:p>
        </p:txBody>
      </p:sp>
      <p:pic>
        <p:nvPicPr>
          <p:cNvPr id="4" name="Picture 3"/>
          <p:cNvPicPr>
            <a:picLocks noChangeAspect="1"/>
          </p:cNvPicPr>
          <p:nvPr/>
        </p:nvPicPr>
        <p:blipFill>
          <a:blip r:embed="rId2"/>
          <a:stretch>
            <a:fillRect/>
          </a:stretch>
        </p:blipFill>
        <p:spPr>
          <a:xfrm>
            <a:off x="851234" y="1555833"/>
            <a:ext cx="7505700" cy="4371975"/>
          </a:xfrm>
          <a:prstGeom prst="rect">
            <a:avLst/>
          </a:prstGeom>
        </p:spPr>
      </p:pic>
    </p:spTree>
    <p:extLst>
      <p:ext uri="{BB962C8B-B14F-4D97-AF65-F5344CB8AC3E}">
        <p14:creationId xmlns:p14="http://schemas.microsoft.com/office/powerpoint/2010/main" val="120262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4"/>
          <p:cNvSpPr/>
          <p:nvPr/>
        </p:nvSpPr>
        <p:spPr>
          <a:xfrm>
            <a:off x="826167" y="1014493"/>
            <a:ext cx="7226969" cy="4191917"/>
          </a:xfrm>
          <a:prstGeom prst="rect">
            <a:avLst/>
          </a:prstGeom>
        </p:spPr>
        <p:txBody>
          <a:bodyPr wrap="square">
            <a:spAutoFit/>
          </a:bodyPr>
          <a:lstStyle/>
          <a:p>
            <a:pPr marL="457200" lvl="0" indent="-381000">
              <a:lnSpc>
                <a:spcPct val="115000"/>
              </a:lnSpc>
              <a:buClr>
                <a:schemeClr val="dk2"/>
              </a:buClr>
              <a:buSzPct val="100000"/>
              <a:buFont typeface="Arial"/>
              <a:buChar char="●"/>
            </a:pPr>
            <a:r>
              <a:rPr lang="en" dirty="0" smtClean="0"/>
              <a:t>Understanding Requirements and Database Design.</a:t>
            </a:r>
          </a:p>
          <a:p>
            <a:pPr marL="457200" lvl="0" indent="-381000">
              <a:lnSpc>
                <a:spcPct val="115000"/>
              </a:lnSpc>
              <a:buClr>
                <a:schemeClr val="dk2"/>
              </a:buClr>
              <a:buSzPct val="100000"/>
              <a:buFont typeface="Arial"/>
              <a:buChar char="●"/>
            </a:pPr>
            <a:r>
              <a:rPr lang="en" dirty="0" smtClean="0"/>
              <a:t>Creating Solution and Adding projects to It.</a:t>
            </a:r>
          </a:p>
          <a:p>
            <a:pPr marL="457200" lvl="0" indent="-381000">
              <a:lnSpc>
                <a:spcPct val="115000"/>
              </a:lnSpc>
              <a:buClr>
                <a:schemeClr val="dk2"/>
              </a:buClr>
              <a:buSzPct val="100000"/>
              <a:buFont typeface="Arial"/>
              <a:buChar char="●"/>
            </a:pPr>
            <a:r>
              <a:rPr lang="en" dirty="0" smtClean="0"/>
              <a:t>Creating The business Objects.</a:t>
            </a:r>
          </a:p>
          <a:p>
            <a:pPr marL="457200" lvl="0" indent="-381000">
              <a:lnSpc>
                <a:spcPct val="115000"/>
              </a:lnSpc>
              <a:buClr>
                <a:schemeClr val="dk2"/>
              </a:buClr>
              <a:buSzPct val="100000"/>
              <a:buFont typeface="Arial"/>
              <a:buChar char="●"/>
            </a:pPr>
            <a:r>
              <a:rPr lang="en" dirty="0" smtClean="0"/>
              <a:t>Creating Data Access Layer in EF.</a:t>
            </a:r>
          </a:p>
          <a:p>
            <a:pPr marL="457200" lvl="0" indent="-381000">
              <a:lnSpc>
                <a:spcPct val="115000"/>
              </a:lnSpc>
              <a:buClr>
                <a:schemeClr val="dk2"/>
              </a:buClr>
              <a:buSzPct val="100000"/>
              <a:buFont typeface="Arial"/>
              <a:buChar char="●"/>
            </a:pPr>
            <a:r>
              <a:rPr lang="en" dirty="0" smtClean="0"/>
              <a:t>Creating Business Logic Layer in C#.Net.</a:t>
            </a:r>
          </a:p>
          <a:p>
            <a:pPr marL="457200" lvl="0" indent="-381000">
              <a:lnSpc>
                <a:spcPct val="115000"/>
              </a:lnSpc>
              <a:buClr>
                <a:schemeClr val="dk2"/>
              </a:buClr>
              <a:buSzPct val="100000"/>
              <a:buFont typeface="Arial"/>
              <a:buChar char="●"/>
            </a:pPr>
            <a:r>
              <a:rPr lang="en" dirty="0" smtClean="0"/>
              <a:t>Creating Presentation Logic Layer in MVC5.</a:t>
            </a:r>
          </a:p>
          <a:p>
            <a:pPr marL="457200" lvl="0" indent="-381000">
              <a:lnSpc>
                <a:spcPct val="115000"/>
              </a:lnSpc>
              <a:buClr>
                <a:schemeClr val="dk2"/>
              </a:buClr>
              <a:buSzPct val="100000"/>
              <a:buFont typeface="Arial"/>
              <a:buChar char="●"/>
            </a:pPr>
            <a:r>
              <a:rPr lang="en" dirty="0" smtClean="0"/>
              <a:t>Designing Models, Controllers and Views.</a:t>
            </a:r>
          </a:p>
          <a:p>
            <a:pPr marL="457200" lvl="0" indent="-381000">
              <a:lnSpc>
                <a:spcPct val="115000"/>
              </a:lnSpc>
              <a:buClr>
                <a:schemeClr val="dk2"/>
              </a:buClr>
              <a:buSzPct val="100000"/>
              <a:buFont typeface="Arial"/>
              <a:buChar char="●"/>
            </a:pPr>
            <a:r>
              <a:rPr lang="en" dirty="0" smtClean="0"/>
              <a:t>Business Rules Validations.</a:t>
            </a:r>
          </a:p>
          <a:p>
            <a:pPr marL="457200" lvl="0" indent="-381000">
              <a:lnSpc>
                <a:spcPct val="115000"/>
              </a:lnSpc>
              <a:buClr>
                <a:schemeClr val="dk2"/>
              </a:buClr>
              <a:buSzPct val="100000"/>
              <a:buFont typeface="Arial"/>
              <a:buChar char="●"/>
            </a:pPr>
            <a:r>
              <a:rPr lang="en" dirty="0" smtClean="0"/>
              <a:t>Securing Your App.</a:t>
            </a:r>
          </a:p>
          <a:p>
            <a:pPr marL="457200" lvl="0" indent="-381000">
              <a:lnSpc>
                <a:spcPct val="115000"/>
              </a:lnSpc>
              <a:buClr>
                <a:schemeClr val="dk2"/>
              </a:buClr>
              <a:buSzPct val="100000"/>
              <a:buFont typeface="Arial"/>
              <a:buChar char="●"/>
            </a:pPr>
            <a:r>
              <a:rPr lang="en" dirty="0" smtClean="0"/>
              <a:t>Implementing Transactions.</a:t>
            </a:r>
          </a:p>
          <a:p>
            <a:pPr marL="457200" lvl="0" indent="-381000">
              <a:lnSpc>
                <a:spcPct val="115000"/>
              </a:lnSpc>
              <a:buClr>
                <a:schemeClr val="dk2"/>
              </a:buClr>
              <a:buSzPct val="100000"/>
              <a:buFont typeface="Arial"/>
              <a:buChar char="●"/>
            </a:pPr>
            <a:r>
              <a:rPr lang="en" dirty="0" smtClean="0"/>
              <a:t>Ajaxifying Your App.</a:t>
            </a:r>
          </a:p>
          <a:p>
            <a:pPr marL="457200" lvl="0" indent="-381000">
              <a:lnSpc>
                <a:spcPct val="115000"/>
              </a:lnSpc>
              <a:buClr>
                <a:schemeClr val="dk2"/>
              </a:buClr>
              <a:buSzPct val="100000"/>
              <a:buFont typeface="Arial"/>
              <a:buChar char="●"/>
            </a:pPr>
            <a:r>
              <a:rPr lang="en" dirty="0" smtClean="0"/>
              <a:t>Conclusion And Feedback</a:t>
            </a:r>
          </a:p>
          <a:p>
            <a:endParaRPr lang="en" dirty="0"/>
          </a:p>
        </p:txBody>
      </p:sp>
    </p:spTree>
    <p:extLst>
      <p:ext uri="{BB962C8B-B14F-4D97-AF65-F5344CB8AC3E}">
        <p14:creationId xmlns:p14="http://schemas.microsoft.com/office/powerpoint/2010/main" val="359045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08"/>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SubmitURL</a:t>
            </a:r>
            <a:endParaRPr lang="en"/>
          </a:p>
        </p:txBody>
      </p:sp>
      <p:pic>
        <p:nvPicPr>
          <p:cNvPr id="4" name="Picture 3"/>
          <p:cNvPicPr>
            <a:picLocks noChangeAspect="1"/>
          </p:cNvPicPr>
          <p:nvPr/>
        </p:nvPicPr>
        <p:blipFill>
          <a:blip r:embed="rId2"/>
          <a:stretch>
            <a:fillRect/>
          </a:stretch>
        </p:blipFill>
        <p:spPr>
          <a:xfrm>
            <a:off x="819400" y="1560847"/>
            <a:ext cx="7553325" cy="4410075"/>
          </a:xfrm>
          <a:prstGeom prst="rect">
            <a:avLst/>
          </a:prstGeom>
        </p:spPr>
      </p:pic>
    </p:spTree>
    <p:extLst>
      <p:ext uri="{BB962C8B-B14F-4D97-AF65-F5344CB8AC3E}">
        <p14:creationId xmlns:p14="http://schemas.microsoft.com/office/powerpoint/2010/main" val="2514564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14"/>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ApproveURLs</a:t>
            </a:r>
            <a:endParaRPr lang="en"/>
          </a:p>
        </p:txBody>
      </p:sp>
      <p:pic>
        <p:nvPicPr>
          <p:cNvPr id="5" name="Picture 4"/>
          <p:cNvPicPr>
            <a:picLocks noChangeAspect="1"/>
          </p:cNvPicPr>
          <p:nvPr/>
        </p:nvPicPr>
        <p:blipFill>
          <a:blip r:embed="rId2"/>
          <a:stretch>
            <a:fillRect/>
          </a:stretch>
        </p:blipFill>
        <p:spPr>
          <a:xfrm>
            <a:off x="850733" y="1430254"/>
            <a:ext cx="7410450" cy="4286250"/>
          </a:xfrm>
          <a:prstGeom prst="rect">
            <a:avLst/>
          </a:prstGeom>
        </p:spPr>
      </p:pic>
    </p:spTree>
    <p:extLst>
      <p:ext uri="{BB962C8B-B14F-4D97-AF65-F5344CB8AC3E}">
        <p14:creationId xmlns:p14="http://schemas.microsoft.com/office/powerpoint/2010/main" val="1864875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20"/>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BrowseURLs</a:t>
            </a:r>
            <a:endParaRPr lang="en"/>
          </a:p>
        </p:txBody>
      </p:sp>
      <p:pic>
        <p:nvPicPr>
          <p:cNvPr id="4" name="Picture 3"/>
          <p:cNvPicPr>
            <a:picLocks noChangeAspect="1"/>
          </p:cNvPicPr>
          <p:nvPr/>
        </p:nvPicPr>
        <p:blipFill>
          <a:blip r:embed="rId2"/>
          <a:stretch>
            <a:fillRect/>
          </a:stretch>
        </p:blipFill>
        <p:spPr>
          <a:xfrm>
            <a:off x="822158" y="1486600"/>
            <a:ext cx="7467600" cy="4419600"/>
          </a:xfrm>
          <a:prstGeom prst="rect">
            <a:avLst/>
          </a:prstGeom>
        </p:spPr>
      </p:pic>
    </p:spTree>
    <p:extLst>
      <p:ext uri="{BB962C8B-B14F-4D97-AF65-F5344CB8AC3E}">
        <p14:creationId xmlns:p14="http://schemas.microsoft.com/office/powerpoint/2010/main" val="324249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26"/>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ListUsers</a:t>
            </a:r>
            <a:endParaRPr lang="en"/>
          </a:p>
        </p:txBody>
      </p:sp>
      <p:pic>
        <p:nvPicPr>
          <p:cNvPr id="4" name="Picture 3"/>
          <p:cNvPicPr>
            <a:picLocks noChangeAspect="1"/>
          </p:cNvPicPr>
          <p:nvPr/>
        </p:nvPicPr>
        <p:blipFill>
          <a:blip r:embed="rId2"/>
          <a:stretch>
            <a:fillRect/>
          </a:stretch>
        </p:blipFill>
        <p:spPr>
          <a:xfrm>
            <a:off x="862012" y="1486600"/>
            <a:ext cx="7419975" cy="4410075"/>
          </a:xfrm>
          <a:prstGeom prst="rect">
            <a:avLst/>
          </a:prstGeom>
        </p:spPr>
      </p:pic>
    </p:spTree>
    <p:extLst>
      <p:ext uri="{BB962C8B-B14F-4D97-AF65-F5344CB8AC3E}">
        <p14:creationId xmlns:p14="http://schemas.microsoft.com/office/powerpoint/2010/main" val="381613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3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Login</a:t>
            </a:r>
            <a:endParaRPr lang="en"/>
          </a:p>
        </p:txBody>
      </p:sp>
      <p:pic>
        <p:nvPicPr>
          <p:cNvPr id="4" name="Picture 3"/>
          <p:cNvPicPr>
            <a:picLocks noChangeAspect="1"/>
          </p:cNvPicPr>
          <p:nvPr/>
        </p:nvPicPr>
        <p:blipFill>
          <a:blip r:embed="rId2"/>
          <a:stretch>
            <a:fillRect/>
          </a:stretch>
        </p:blipFill>
        <p:spPr>
          <a:xfrm>
            <a:off x="852487" y="1486600"/>
            <a:ext cx="7439025" cy="4362450"/>
          </a:xfrm>
          <a:prstGeom prst="rect">
            <a:avLst/>
          </a:prstGeom>
        </p:spPr>
      </p:pic>
    </p:spTree>
    <p:extLst>
      <p:ext uri="{BB962C8B-B14F-4D97-AF65-F5344CB8AC3E}">
        <p14:creationId xmlns:p14="http://schemas.microsoft.com/office/powerpoint/2010/main" val="2459046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38"/>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UI - Modules</a:t>
            </a:r>
            <a:endParaRPr lang="en"/>
          </a:p>
        </p:txBody>
      </p:sp>
      <p:sp>
        <p:nvSpPr>
          <p:cNvPr id="3" name="Shape 339"/>
          <p:cNvSpPr txBox="1">
            <a:spLocks/>
          </p:cNvSpPr>
          <p:nvPr/>
        </p:nvSpPr>
        <p:spPr>
          <a:xfrm>
            <a:off x="457200" y="1704688"/>
            <a:ext cx="3630058"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381000">
              <a:buClr>
                <a:schemeClr val="dk2"/>
              </a:buClr>
              <a:buSzPct val="166666"/>
            </a:pPr>
            <a:r>
              <a:rPr lang="en" smtClean="0"/>
              <a:t>User</a:t>
            </a:r>
          </a:p>
          <a:p>
            <a:pPr marL="914400" lvl="1" indent="-381000">
              <a:buClr>
                <a:schemeClr val="dk2"/>
              </a:buClr>
              <a:buSzPct val="100000"/>
              <a:buFont typeface="Courier New"/>
              <a:buChar char="o"/>
            </a:pPr>
            <a:r>
              <a:rPr lang="en" sz="2400" smtClean="0"/>
              <a:t>SubmitURL</a:t>
            </a:r>
          </a:p>
          <a:p>
            <a:pPr marL="457200" indent="-381000">
              <a:buClr>
                <a:schemeClr val="dk2"/>
              </a:buClr>
              <a:buSzPct val="166666"/>
            </a:pPr>
            <a:r>
              <a:rPr lang="en" smtClean="0"/>
              <a:t>Admin</a:t>
            </a:r>
          </a:p>
          <a:p>
            <a:pPr marL="914400" lvl="1" indent="-381000">
              <a:buClr>
                <a:schemeClr val="dk2"/>
              </a:buClr>
              <a:buSzPct val="100000"/>
              <a:buFont typeface="Courier New"/>
              <a:buChar char="o"/>
            </a:pPr>
            <a:r>
              <a:rPr lang="en" sz="2400" smtClean="0"/>
              <a:t>Category</a:t>
            </a:r>
          </a:p>
          <a:p>
            <a:pPr marL="914400" lvl="1" indent="-381000">
              <a:buClr>
                <a:schemeClr val="dk2"/>
              </a:buClr>
              <a:buSzPct val="100000"/>
              <a:buFont typeface="Courier New"/>
              <a:buChar char="o"/>
            </a:pPr>
            <a:r>
              <a:rPr lang="en" sz="2400" smtClean="0"/>
              <a:t>ListCatergories</a:t>
            </a:r>
          </a:p>
          <a:p>
            <a:pPr marL="914400" lvl="1" indent="-381000">
              <a:buClr>
                <a:schemeClr val="dk2"/>
              </a:buClr>
              <a:buSzPct val="100000"/>
              <a:buFont typeface="Courier New"/>
              <a:buChar char="o"/>
            </a:pPr>
            <a:r>
              <a:rPr lang="en" sz="2400" smtClean="0"/>
              <a:t>ListUsers</a:t>
            </a:r>
          </a:p>
          <a:p>
            <a:pPr marL="914400" lvl="1" indent="-381000">
              <a:buClr>
                <a:schemeClr val="dk2"/>
              </a:buClr>
              <a:buSzPct val="100000"/>
              <a:buFont typeface="Courier New"/>
              <a:buChar char="o"/>
            </a:pPr>
            <a:r>
              <a:rPr lang="en" sz="2400" smtClean="0"/>
              <a:t>ApproveURLs</a:t>
            </a:r>
            <a:endParaRPr lang="en" sz="2400" dirty="0"/>
          </a:p>
        </p:txBody>
      </p:sp>
      <p:sp>
        <p:nvSpPr>
          <p:cNvPr id="4" name="Shape 339"/>
          <p:cNvSpPr txBox="1">
            <a:spLocks/>
          </p:cNvSpPr>
          <p:nvPr/>
        </p:nvSpPr>
        <p:spPr>
          <a:xfrm>
            <a:off x="4619739" y="1704687"/>
            <a:ext cx="3630058" cy="48401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42900" marR="0" indent="-342900" algn="l" rtl="0">
              <a:lnSpc>
                <a:spcPct val="100000"/>
              </a:lnSpc>
              <a:spcBef>
                <a:spcPts val="0"/>
              </a:spcBef>
              <a:spcAft>
                <a:spcPts val="0"/>
              </a:spcAft>
              <a:buClr>
                <a:schemeClr val="dk2"/>
              </a:buClr>
              <a:buSzPct val="166666"/>
              <a:buFont typeface="Arial"/>
              <a:buChar char="•"/>
              <a:defRPr sz="1800" b="0" i="0" u="none" strike="noStrike" cap="none" baseline="0">
                <a:solidFill>
                  <a:schemeClr val="dk2"/>
                </a:solidFill>
                <a:latin typeface="Arial"/>
                <a:ea typeface="Arial"/>
                <a:cs typeface="Arial"/>
                <a:sym typeface="Arial"/>
                <a:rtl val="0"/>
              </a:defRPr>
            </a:lvl1pPr>
            <a:lvl2pPr marL="742950" marR="0" indent="-285750" algn="l" rtl="0">
              <a:lnSpc>
                <a:spcPct val="100000"/>
              </a:lnSpc>
              <a:spcBef>
                <a:spcPts val="360"/>
              </a:spcBef>
              <a:spcAft>
                <a:spcPts val="0"/>
              </a:spcAft>
              <a:buClr>
                <a:schemeClr val="dk2"/>
              </a:buClr>
              <a:buSzPct val="100000"/>
              <a:buFont typeface="Courier New"/>
              <a:buChar char="o"/>
              <a:defRPr sz="1800" b="0" i="0" u="none" strike="noStrike" cap="none" baseline="0">
                <a:solidFill>
                  <a:schemeClr val="dk2"/>
                </a:solidFill>
                <a:latin typeface="Arial"/>
                <a:ea typeface="Arial"/>
                <a:cs typeface="Arial"/>
                <a:sym typeface="Arial"/>
                <a:rtl val="0"/>
              </a:defRPr>
            </a:lvl2pPr>
            <a:lvl3pPr marL="1143000" marR="0" indent="-228600" algn="l" rtl="0">
              <a:lnSpc>
                <a:spcPct val="100000"/>
              </a:lnSpc>
              <a:spcBef>
                <a:spcPts val="360"/>
              </a:spcBef>
              <a:spcAft>
                <a:spcPts val="0"/>
              </a:spcAft>
              <a:buClr>
                <a:schemeClr val="dk2"/>
              </a:buClr>
              <a:buSzPct val="100000"/>
              <a:buFont typeface="Wingdings"/>
              <a:buChar char="§"/>
              <a:defRPr sz="1800" b="0" i="0" u="none" strike="noStrike" cap="none" baseline="0">
                <a:solidFill>
                  <a:schemeClr val="dk2"/>
                </a:solidFill>
                <a:latin typeface="Arial"/>
                <a:ea typeface="Arial"/>
                <a:cs typeface="Arial"/>
                <a:sym typeface="Arial"/>
                <a:rtl val="0"/>
              </a:defRPr>
            </a:lvl3pPr>
            <a:lvl4pPr marL="1600200" marR="0" indent="-228600" algn="l" rtl="0">
              <a:lnSpc>
                <a:spcPct val="100000"/>
              </a:lnSpc>
              <a:spcBef>
                <a:spcPts val="360"/>
              </a:spcBef>
              <a:spcAft>
                <a:spcPts val="0"/>
              </a:spcAft>
              <a:buClr>
                <a:schemeClr val="dk2"/>
              </a:buClr>
              <a:buSzPct val="166666"/>
              <a:buFont typeface="Arial"/>
              <a:buChar char="•"/>
              <a:defRPr sz="1800" b="0" i="0" u="none" strike="noStrike" cap="none" baseline="0">
                <a:solidFill>
                  <a:schemeClr val="dk2"/>
                </a:solidFill>
                <a:latin typeface="Arial"/>
                <a:ea typeface="Arial"/>
                <a:cs typeface="Arial"/>
                <a:sym typeface="Arial"/>
                <a:rtl val="0"/>
              </a:defRPr>
            </a:lvl4pPr>
            <a:lvl5pPr marL="2057400" marR="0" indent="-228600" algn="l" rtl="0">
              <a:lnSpc>
                <a:spcPct val="100000"/>
              </a:lnSpc>
              <a:spcBef>
                <a:spcPts val="360"/>
              </a:spcBef>
              <a:spcAft>
                <a:spcPts val="0"/>
              </a:spcAft>
              <a:buClr>
                <a:schemeClr val="dk2"/>
              </a:buClr>
              <a:buSzPct val="100000"/>
              <a:buFont typeface="Courier New"/>
              <a:buChar char="o"/>
              <a:defRPr sz="1800" b="0" i="0" u="none" strike="noStrike" cap="none" baseline="0">
                <a:solidFill>
                  <a:schemeClr val="dk2"/>
                </a:solidFill>
                <a:latin typeface="Arial"/>
                <a:ea typeface="Arial"/>
                <a:cs typeface="Arial"/>
                <a:sym typeface="Arial"/>
                <a:rtl val="0"/>
              </a:defRPr>
            </a:lvl5pPr>
            <a:lvl6pPr marL="2514600" marR="0" indent="-228600" algn="l" rtl="0">
              <a:lnSpc>
                <a:spcPct val="100000"/>
              </a:lnSpc>
              <a:spcBef>
                <a:spcPts val="360"/>
              </a:spcBef>
              <a:spcAft>
                <a:spcPts val="0"/>
              </a:spcAft>
              <a:buClr>
                <a:schemeClr val="dk2"/>
              </a:buClr>
              <a:buSzPct val="100000"/>
              <a:buFont typeface="Wingdings"/>
              <a:buChar char="§"/>
              <a:defRPr sz="1800" b="0" i="0" u="none" strike="noStrike" cap="none" baseline="0">
                <a:solidFill>
                  <a:schemeClr val="dk2"/>
                </a:solidFill>
                <a:latin typeface="Arial"/>
                <a:ea typeface="Arial"/>
                <a:cs typeface="Arial"/>
                <a:sym typeface="Arial"/>
                <a:rtl val="0"/>
              </a:defRPr>
            </a:lvl6pPr>
            <a:lvl7pPr marL="2971800" marR="0" indent="-228600" algn="l" rtl="0">
              <a:lnSpc>
                <a:spcPct val="100000"/>
              </a:lnSpc>
              <a:spcBef>
                <a:spcPts val="360"/>
              </a:spcBef>
              <a:spcAft>
                <a:spcPts val="0"/>
              </a:spcAft>
              <a:buClr>
                <a:schemeClr val="dk2"/>
              </a:buClr>
              <a:buSzPct val="166666"/>
              <a:buFont typeface="Arial"/>
              <a:buChar char="•"/>
              <a:defRPr sz="1800" b="0" i="0" u="none" strike="noStrike" cap="none" baseline="0">
                <a:solidFill>
                  <a:schemeClr val="dk2"/>
                </a:solidFill>
                <a:latin typeface="Arial"/>
                <a:ea typeface="Arial"/>
                <a:cs typeface="Arial"/>
                <a:sym typeface="Arial"/>
                <a:rtl val="0"/>
              </a:defRPr>
            </a:lvl7pPr>
            <a:lvl8pPr marL="3429000" marR="0" indent="-228600" algn="l" rtl="0">
              <a:lnSpc>
                <a:spcPct val="100000"/>
              </a:lnSpc>
              <a:spcBef>
                <a:spcPts val="360"/>
              </a:spcBef>
              <a:spcAft>
                <a:spcPts val="0"/>
              </a:spcAft>
              <a:buClr>
                <a:schemeClr val="dk2"/>
              </a:buClr>
              <a:buSzPct val="100000"/>
              <a:buFont typeface="Courier New"/>
              <a:buChar char="o"/>
              <a:defRPr sz="1800" b="0" i="0" u="none" strike="noStrike" cap="none" baseline="0">
                <a:solidFill>
                  <a:schemeClr val="dk2"/>
                </a:solidFill>
                <a:latin typeface="Arial"/>
                <a:ea typeface="Arial"/>
                <a:cs typeface="Arial"/>
                <a:sym typeface="Arial"/>
                <a:rtl val="0"/>
              </a:defRPr>
            </a:lvl8pPr>
            <a:lvl9pPr marL="3886200" marR="0" indent="-228600" algn="l" rtl="0">
              <a:lnSpc>
                <a:spcPct val="100000"/>
              </a:lnSpc>
              <a:spcBef>
                <a:spcPts val="360"/>
              </a:spcBef>
              <a:spcAft>
                <a:spcPts val="0"/>
              </a:spcAft>
              <a:buClr>
                <a:schemeClr val="dk2"/>
              </a:buClr>
              <a:buSzPct val="100000"/>
              <a:buFont typeface="Wingdings"/>
              <a:buChar char="§"/>
              <a:defRPr sz="1800" b="0" i="0" u="none" strike="noStrike" cap="none" baseline="0">
                <a:solidFill>
                  <a:schemeClr val="dk2"/>
                </a:solidFill>
                <a:latin typeface="Arial"/>
                <a:ea typeface="Arial"/>
                <a:cs typeface="Arial"/>
                <a:sym typeface="Arial"/>
                <a:rtl val="0"/>
              </a:defRPr>
            </a:lvl9pPr>
          </a:lstStyle>
          <a:p>
            <a:pPr marL="457200" indent="-381000"/>
            <a:r>
              <a:rPr lang="en" sz="2400" dirty="0" smtClean="0"/>
              <a:t>Common</a:t>
            </a:r>
          </a:p>
          <a:p>
            <a:pPr marL="914400" lvl="1" indent="-381000"/>
            <a:r>
              <a:rPr lang="en" sz="2400" dirty="0" smtClean="0"/>
              <a:t>Home</a:t>
            </a:r>
          </a:p>
          <a:p>
            <a:pPr marL="914400" lvl="1" indent="-381000"/>
            <a:r>
              <a:rPr lang="en" sz="2400" dirty="0" smtClean="0"/>
              <a:t>BrowseURLs</a:t>
            </a:r>
          </a:p>
          <a:p>
            <a:pPr marL="457200" indent="-381000"/>
            <a:r>
              <a:rPr lang="en" sz="2400" dirty="0" smtClean="0"/>
              <a:t>Security</a:t>
            </a:r>
          </a:p>
          <a:p>
            <a:pPr marL="914400" lvl="1" indent="-381000"/>
            <a:r>
              <a:rPr lang="en" sz="2400" dirty="0" smtClean="0"/>
              <a:t>Login</a:t>
            </a:r>
          </a:p>
          <a:p>
            <a:pPr marL="914400" lvl="1" indent="-381000"/>
            <a:r>
              <a:rPr lang="en" sz="2400" dirty="0" smtClean="0"/>
              <a:t>Register</a:t>
            </a:r>
            <a:endParaRPr lang="en" sz="2400" dirty="0"/>
          </a:p>
        </p:txBody>
      </p:sp>
    </p:spTree>
    <p:extLst>
      <p:ext uri="{BB962C8B-B14F-4D97-AF65-F5344CB8AC3E}">
        <p14:creationId xmlns:p14="http://schemas.microsoft.com/office/powerpoint/2010/main" val="6858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10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10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10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10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50"/>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SubmitURL</a:t>
            </a:r>
            <a:endParaRPr lang="en"/>
          </a:p>
        </p:txBody>
      </p:sp>
      <p:pic>
        <p:nvPicPr>
          <p:cNvPr id="4" name="Picture 3"/>
          <p:cNvPicPr>
            <a:picLocks noChangeAspect="1"/>
          </p:cNvPicPr>
          <p:nvPr/>
        </p:nvPicPr>
        <p:blipFill>
          <a:blip r:embed="rId2"/>
          <a:stretch>
            <a:fillRect/>
          </a:stretch>
        </p:blipFill>
        <p:spPr>
          <a:xfrm>
            <a:off x="833437" y="1356060"/>
            <a:ext cx="7477125" cy="4514850"/>
          </a:xfrm>
          <a:prstGeom prst="rect">
            <a:avLst/>
          </a:prstGeom>
        </p:spPr>
      </p:pic>
    </p:spTree>
    <p:extLst>
      <p:ext uri="{BB962C8B-B14F-4D97-AF65-F5344CB8AC3E}">
        <p14:creationId xmlns:p14="http://schemas.microsoft.com/office/powerpoint/2010/main" val="3016143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4"/>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User Controllers Design</a:t>
            </a:r>
            <a:endParaRPr lang="en"/>
          </a:p>
        </p:txBody>
      </p:sp>
      <p:graphicFrame>
        <p:nvGraphicFramePr>
          <p:cNvPr id="3" name="Shape 345"/>
          <p:cNvGraphicFramePr/>
          <p:nvPr>
            <p:extLst>
              <p:ext uri="{D42A27DB-BD31-4B8C-83A1-F6EECF244321}">
                <p14:modId xmlns:p14="http://schemas.microsoft.com/office/powerpoint/2010/main" val="2578198666"/>
              </p:ext>
            </p:extLst>
          </p:nvPr>
        </p:nvGraphicFramePr>
        <p:xfrm>
          <a:off x="457200" y="2002975"/>
          <a:ext cx="7531600" cy="2551900"/>
        </p:xfrm>
        <a:graphic>
          <a:graphicData uri="http://schemas.openxmlformats.org/drawingml/2006/table">
            <a:tbl>
              <a:tblPr>
                <a:noFill/>
              </a:tblPr>
              <a:tblGrid>
                <a:gridCol w="2158150">
                  <a:extLst>
                    <a:ext uri="{9D8B030D-6E8A-4147-A177-3AD203B41FA5}">
                      <a16:colId xmlns:a16="http://schemas.microsoft.com/office/drawing/2014/main" val="20000"/>
                    </a:ext>
                  </a:extLst>
                </a:gridCol>
                <a:gridCol w="5373450">
                  <a:extLst>
                    <a:ext uri="{9D8B030D-6E8A-4147-A177-3AD203B41FA5}">
                      <a16:colId xmlns:a16="http://schemas.microsoft.com/office/drawing/2014/main" val="20001"/>
                    </a:ext>
                  </a:extLst>
                </a:gridCol>
              </a:tblGrid>
              <a:tr h="637975">
                <a:tc>
                  <a:txBody>
                    <a:bodyPr/>
                    <a:lstStyle/>
                    <a:p>
                      <a:pPr>
                        <a:buNone/>
                      </a:pPr>
                      <a:r>
                        <a:rPr lang="en" sz="1800" b="1" dirty="0"/>
                        <a:t>Controller</a:t>
                      </a:r>
                    </a:p>
                  </a:txBody>
                  <a:tcPr marL="91425" marR="91425" marT="91425" marB="91425"/>
                </a:tc>
                <a:tc>
                  <a:txBody>
                    <a:bodyPr/>
                    <a:lstStyle/>
                    <a:p>
                      <a:pPr>
                        <a:buNone/>
                      </a:pPr>
                      <a:r>
                        <a:rPr lang="en" sz="1800" b="1"/>
                        <a:t>Action</a:t>
                      </a:r>
                    </a:p>
                  </a:txBody>
                  <a:tcPr marL="91425" marR="91425" marT="91425" marB="91425"/>
                </a:tc>
                <a:extLst>
                  <a:ext uri="{0D108BD9-81ED-4DB2-BD59-A6C34878D82A}">
                    <a16:rowId xmlns:a16="http://schemas.microsoft.com/office/drawing/2014/main" val="10000"/>
                  </a:ext>
                </a:extLst>
              </a:tr>
              <a:tr h="637975">
                <a:tc>
                  <a:txBody>
                    <a:bodyPr/>
                    <a:lstStyle/>
                    <a:p>
                      <a:pPr>
                        <a:buNone/>
                      </a:pPr>
                      <a:r>
                        <a:rPr lang="en" sz="1800" dirty="0" smtClean="0"/>
                        <a:t>URL</a:t>
                      </a:r>
                      <a:endParaRPr lang="en" sz="1800" dirty="0"/>
                    </a:p>
                  </a:txBody>
                  <a:tcPr marL="91425" marR="91425" marT="91425" marB="91425"/>
                </a:tc>
                <a:tc>
                  <a:txBody>
                    <a:bodyPr/>
                    <a:lstStyle/>
                    <a:p>
                      <a:pPr>
                        <a:buNone/>
                      </a:pPr>
                      <a:r>
                        <a:rPr lang="en" sz="1800" dirty="0" smtClean="0"/>
                        <a:t>Index [Display </a:t>
                      </a:r>
                      <a:r>
                        <a:rPr lang="en" sz="1800" dirty="0"/>
                        <a:t>Form - HttpGet]</a:t>
                      </a:r>
                    </a:p>
                  </a:txBody>
                  <a:tcPr marL="91425" marR="91425" marT="91425" marB="91425"/>
                </a:tc>
                <a:extLst>
                  <a:ext uri="{0D108BD9-81ED-4DB2-BD59-A6C34878D82A}">
                    <a16:rowId xmlns:a16="http://schemas.microsoft.com/office/drawing/2014/main" val="10001"/>
                  </a:ext>
                </a:extLst>
              </a:tr>
              <a:tr h="637975">
                <a:tc>
                  <a:txBody>
                    <a:bodyPr/>
                    <a:lstStyle/>
                    <a:p>
                      <a:endParaRPr/>
                    </a:p>
                  </a:txBody>
                  <a:tcPr marL="91425" marR="91425" marT="91425" marB="91425"/>
                </a:tc>
                <a:tc>
                  <a:txBody>
                    <a:bodyPr/>
                    <a:lstStyle/>
                    <a:p>
                      <a:pPr>
                        <a:buNone/>
                      </a:pPr>
                      <a:r>
                        <a:rPr lang="en" sz="1800" dirty="0" smtClean="0">
                          <a:solidFill>
                            <a:schemeClr val="dk1"/>
                          </a:solidFill>
                        </a:rPr>
                        <a:t>Create [Submit </a:t>
                      </a:r>
                      <a:r>
                        <a:rPr lang="en" sz="1800" dirty="0">
                          <a:solidFill>
                            <a:schemeClr val="dk1"/>
                          </a:solidFill>
                        </a:rPr>
                        <a:t>Form - HttpPost]</a:t>
                      </a:r>
                    </a:p>
                  </a:txBody>
                  <a:tcPr marL="91425" marR="91425" marT="91425" marB="91425"/>
                </a:tc>
                <a:extLst>
                  <a:ext uri="{0D108BD9-81ED-4DB2-BD59-A6C34878D82A}">
                    <a16:rowId xmlns:a16="http://schemas.microsoft.com/office/drawing/2014/main" val="10002"/>
                  </a:ext>
                </a:extLst>
              </a:tr>
              <a:tr h="637975">
                <a:tc>
                  <a:txBody>
                    <a:bodyPr/>
                    <a:lstStyle/>
                    <a:p>
                      <a:endParaRPr/>
                    </a:p>
                  </a:txBody>
                  <a:tcPr marL="91425" marR="91425" marT="91425" marB="91425"/>
                </a:tc>
                <a:tc>
                  <a:txBody>
                    <a:bodyPr/>
                    <a:lstStyle/>
                    <a:p>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8633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56"/>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Admin Controllers Design </a:t>
            </a:r>
            <a:endParaRPr lang="en"/>
          </a:p>
        </p:txBody>
      </p:sp>
      <p:graphicFrame>
        <p:nvGraphicFramePr>
          <p:cNvPr id="3" name="Shape 357"/>
          <p:cNvGraphicFramePr/>
          <p:nvPr>
            <p:extLst>
              <p:ext uri="{D42A27DB-BD31-4B8C-83A1-F6EECF244321}">
                <p14:modId xmlns:p14="http://schemas.microsoft.com/office/powerpoint/2010/main" val="2685598741"/>
              </p:ext>
            </p:extLst>
          </p:nvPr>
        </p:nvGraphicFramePr>
        <p:xfrm>
          <a:off x="457200" y="1754200"/>
          <a:ext cx="7554100" cy="4262300"/>
        </p:xfrm>
        <a:graphic>
          <a:graphicData uri="http://schemas.openxmlformats.org/drawingml/2006/table">
            <a:tbl>
              <a:tblPr>
                <a:noFill/>
              </a:tblPr>
              <a:tblGrid>
                <a:gridCol w="2164600">
                  <a:extLst>
                    <a:ext uri="{9D8B030D-6E8A-4147-A177-3AD203B41FA5}">
                      <a16:colId xmlns:a16="http://schemas.microsoft.com/office/drawing/2014/main" val="20000"/>
                    </a:ext>
                  </a:extLst>
                </a:gridCol>
                <a:gridCol w="5389500">
                  <a:extLst>
                    <a:ext uri="{9D8B030D-6E8A-4147-A177-3AD203B41FA5}">
                      <a16:colId xmlns:a16="http://schemas.microsoft.com/office/drawing/2014/main" val="20001"/>
                    </a:ext>
                  </a:extLst>
                </a:gridCol>
              </a:tblGrid>
              <a:tr h="608900">
                <a:tc>
                  <a:txBody>
                    <a:bodyPr/>
                    <a:lstStyle/>
                    <a:p>
                      <a:pPr lvl="0" rtl="0">
                        <a:buNone/>
                      </a:pPr>
                      <a:r>
                        <a:rPr lang="en" sz="1800" b="1" dirty="0"/>
                        <a:t>Controller</a:t>
                      </a:r>
                    </a:p>
                  </a:txBody>
                  <a:tcPr marL="91425" marR="91425" marT="91425" marB="91425"/>
                </a:tc>
                <a:tc>
                  <a:txBody>
                    <a:bodyPr/>
                    <a:lstStyle/>
                    <a:p>
                      <a:pPr lvl="0" rtl="0">
                        <a:buNone/>
                      </a:pPr>
                      <a:r>
                        <a:rPr lang="en" sz="1800" b="1"/>
                        <a:t>Action</a:t>
                      </a:r>
                    </a:p>
                  </a:txBody>
                  <a:tcPr marL="91425" marR="91425" marT="91425" marB="91425"/>
                </a:tc>
                <a:extLst>
                  <a:ext uri="{0D108BD9-81ED-4DB2-BD59-A6C34878D82A}">
                    <a16:rowId xmlns:a16="http://schemas.microsoft.com/office/drawing/2014/main" val="10000"/>
                  </a:ext>
                </a:extLst>
              </a:tr>
              <a:tr h="608900">
                <a:tc>
                  <a:txBody>
                    <a:bodyPr/>
                    <a:lstStyle/>
                    <a:p>
                      <a:pPr rtl="0">
                        <a:buNone/>
                      </a:pPr>
                      <a:r>
                        <a:rPr lang="en" sz="1800">
                          <a:solidFill>
                            <a:schemeClr val="dk1"/>
                          </a:solidFill>
                        </a:rPr>
                        <a:t>Category</a:t>
                      </a:r>
                    </a:p>
                  </a:txBody>
                  <a:tcPr marL="91425" marR="91425" marT="91425" marB="91425"/>
                </a:tc>
                <a:tc>
                  <a:txBody>
                    <a:bodyPr/>
                    <a:lstStyle/>
                    <a:p>
                      <a:pPr rtl="0">
                        <a:buNone/>
                      </a:pPr>
                      <a:r>
                        <a:rPr lang="en" sz="1800" dirty="0" smtClean="0">
                          <a:solidFill>
                            <a:schemeClr val="dk1"/>
                          </a:solidFill>
                        </a:rPr>
                        <a:t>Index[Display </a:t>
                      </a:r>
                      <a:r>
                        <a:rPr lang="en" sz="1800" dirty="0">
                          <a:solidFill>
                            <a:schemeClr val="dk1"/>
                          </a:solidFill>
                        </a:rPr>
                        <a:t>Form - HttpGet]</a:t>
                      </a:r>
                    </a:p>
                  </a:txBody>
                  <a:tcPr marL="91425" marR="91425" marT="91425" marB="91425"/>
                </a:tc>
                <a:extLst>
                  <a:ext uri="{0D108BD9-81ED-4DB2-BD59-A6C34878D82A}">
                    <a16:rowId xmlns:a16="http://schemas.microsoft.com/office/drawing/2014/main" val="10001"/>
                  </a:ext>
                </a:extLst>
              </a:tr>
              <a:tr h="608900">
                <a:tc>
                  <a:txBody>
                    <a:bodyPr/>
                    <a:lstStyle/>
                    <a:p>
                      <a:endParaRPr/>
                    </a:p>
                  </a:txBody>
                  <a:tcPr marL="91425" marR="91425" marT="91425" marB="91425"/>
                </a:tc>
                <a:tc>
                  <a:txBody>
                    <a:bodyPr/>
                    <a:lstStyle/>
                    <a:p>
                      <a:pPr rtl="0">
                        <a:buNone/>
                      </a:pPr>
                      <a:r>
                        <a:rPr lang="en" sz="1800" dirty="0" smtClean="0">
                          <a:solidFill>
                            <a:schemeClr val="dk1"/>
                          </a:solidFill>
                        </a:rPr>
                        <a:t>Create </a:t>
                      </a:r>
                      <a:r>
                        <a:rPr lang="en" sz="1800" dirty="0">
                          <a:solidFill>
                            <a:schemeClr val="dk1"/>
                          </a:solidFill>
                        </a:rPr>
                        <a:t>[Submit Form - HttpPost]</a:t>
                      </a:r>
                    </a:p>
                  </a:txBody>
                  <a:tcPr marL="91425" marR="91425" marT="91425" marB="91425"/>
                </a:tc>
                <a:extLst>
                  <a:ext uri="{0D108BD9-81ED-4DB2-BD59-A6C34878D82A}">
                    <a16:rowId xmlns:a16="http://schemas.microsoft.com/office/drawing/2014/main" val="10002"/>
                  </a:ext>
                </a:extLst>
              </a:tr>
              <a:tr h="608900">
                <a:tc>
                  <a:txBody>
                    <a:bodyPr/>
                    <a:lstStyle/>
                    <a:p>
                      <a:pPr rtl="0">
                        <a:buNone/>
                      </a:pPr>
                      <a:r>
                        <a:rPr lang="en" sz="1800">
                          <a:solidFill>
                            <a:schemeClr val="dk1"/>
                          </a:solidFill>
                        </a:rPr>
                        <a:t>ListCategory</a:t>
                      </a:r>
                    </a:p>
                  </a:txBody>
                  <a:tcPr marL="91425" marR="91425" marT="91425" marB="91425"/>
                </a:tc>
                <a:tc>
                  <a:txBody>
                    <a:bodyPr/>
                    <a:lstStyle/>
                    <a:p>
                      <a:pPr lvl="0" rtl="0">
                        <a:buNone/>
                      </a:pPr>
                      <a:r>
                        <a:rPr lang="en" sz="1800" dirty="0" smtClean="0">
                          <a:solidFill>
                            <a:schemeClr val="dk1"/>
                          </a:solidFill>
                        </a:rPr>
                        <a:t>Index [Display </a:t>
                      </a:r>
                      <a:r>
                        <a:rPr lang="en" sz="1800" dirty="0">
                          <a:solidFill>
                            <a:schemeClr val="dk1"/>
                          </a:solidFill>
                        </a:rPr>
                        <a:t>List - HttpGet]</a:t>
                      </a:r>
                    </a:p>
                  </a:txBody>
                  <a:tcPr marL="91425" marR="91425" marT="91425" marB="91425"/>
                </a:tc>
                <a:extLst>
                  <a:ext uri="{0D108BD9-81ED-4DB2-BD59-A6C34878D82A}">
                    <a16:rowId xmlns:a16="http://schemas.microsoft.com/office/drawing/2014/main" val="10003"/>
                  </a:ext>
                </a:extLst>
              </a:tr>
              <a:tr h="608900">
                <a:tc>
                  <a:txBody>
                    <a:bodyPr/>
                    <a:lstStyle/>
                    <a:p>
                      <a:pPr lvl="0" rtl="0">
                        <a:buNone/>
                      </a:pPr>
                      <a:r>
                        <a:rPr lang="en" sz="1800" dirty="0" smtClean="0"/>
                        <a:t>ListUser</a:t>
                      </a:r>
                      <a:endParaRPr lang="en" sz="1800" dirty="0"/>
                    </a:p>
                  </a:txBody>
                  <a:tcPr marL="91425" marR="91425" marT="91425" marB="91425"/>
                </a:tc>
                <a:tc>
                  <a:txBody>
                    <a:bodyPr/>
                    <a:lstStyle/>
                    <a:p>
                      <a:pPr lvl="0" rtl="0">
                        <a:buNone/>
                      </a:pPr>
                      <a:r>
                        <a:rPr lang="en" sz="1800" dirty="0" smtClean="0">
                          <a:solidFill>
                            <a:schemeClr val="dk1"/>
                          </a:solidFill>
                        </a:rPr>
                        <a:t>Index</a:t>
                      </a:r>
                      <a:r>
                        <a:rPr lang="en" sz="1800" baseline="0" dirty="0" smtClean="0">
                          <a:solidFill>
                            <a:schemeClr val="dk1"/>
                          </a:solidFill>
                        </a:rPr>
                        <a:t> </a:t>
                      </a:r>
                      <a:r>
                        <a:rPr lang="en" sz="1800" dirty="0" smtClean="0"/>
                        <a:t>[Display </a:t>
                      </a:r>
                      <a:r>
                        <a:rPr lang="en" sz="1800" dirty="0"/>
                        <a:t>List - HttpGet]</a:t>
                      </a:r>
                    </a:p>
                  </a:txBody>
                  <a:tcPr marL="91425" marR="91425" marT="91425" marB="91425"/>
                </a:tc>
                <a:extLst>
                  <a:ext uri="{0D108BD9-81ED-4DB2-BD59-A6C34878D82A}">
                    <a16:rowId xmlns:a16="http://schemas.microsoft.com/office/drawing/2014/main" val="10004"/>
                  </a:ext>
                </a:extLst>
              </a:tr>
              <a:tr h="608900">
                <a:tc>
                  <a:txBody>
                    <a:bodyPr/>
                    <a:lstStyle/>
                    <a:p>
                      <a:pPr>
                        <a:buNone/>
                      </a:pPr>
                      <a:r>
                        <a:rPr lang="en" sz="1800"/>
                        <a:t>ApproveURLs</a:t>
                      </a:r>
                    </a:p>
                  </a:txBody>
                  <a:tcPr marL="91425" marR="91425" marT="91425" marB="91425"/>
                </a:tc>
                <a:tc>
                  <a:txBody>
                    <a:bodyPr/>
                    <a:lstStyle/>
                    <a:p>
                      <a:pPr lvl="0" rtl="0">
                        <a:buNone/>
                      </a:pPr>
                      <a:r>
                        <a:rPr lang="en" sz="1800" dirty="0" smtClean="0">
                          <a:solidFill>
                            <a:schemeClr val="dk1"/>
                          </a:solidFill>
                        </a:rPr>
                        <a:t>Index [Display </a:t>
                      </a:r>
                      <a:r>
                        <a:rPr lang="en" sz="1800" dirty="0">
                          <a:solidFill>
                            <a:schemeClr val="dk1"/>
                          </a:solidFill>
                        </a:rPr>
                        <a:t>List - HttpGet]</a:t>
                      </a:r>
                    </a:p>
                  </a:txBody>
                  <a:tcPr marL="91425" marR="91425" marT="91425" marB="91425"/>
                </a:tc>
                <a:extLst>
                  <a:ext uri="{0D108BD9-81ED-4DB2-BD59-A6C34878D82A}">
                    <a16:rowId xmlns:a16="http://schemas.microsoft.com/office/drawing/2014/main" val="10005"/>
                  </a:ext>
                </a:extLst>
              </a:tr>
              <a:tr h="608900">
                <a:tc>
                  <a:txBody>
                    <a:bodyPr/>
                    <a:lstStyle/>
                    <a:p>
                      <a:endParaRPr/>
                    </a:p>
                  </a:txBody>
                  <a:tcPr marL="91425" marR="91425" marT="91425" marB="91425"/>
                </a:tc>
                <a:tc>
                  <a:txBody>
                    <a:bodyPr/>
                    <a:lstStyle/>
                    <a:p>
                      <a:pPr rtl="0">
                        <a:buNone/>
                      </a:pPr>
                      <a:r>
                        <a:rPr lang="en" sz="1800" dirty="0" smtClean="0">
                          <a:solidFill>
                            <a:schemeClr val="dk1"/>
                          </a:solidFill>
                        </a:rPr>
                        <a:t>Approve </a:t>
                      </a:r>
                      <a:r>
                        <a:rPr lang="en" sz="1800" dirty="0">
                          <a:solidFill>
                            <a:schemeClr val="dk1"/>
                          </a:solidFill>
                        </a:rPr>
                        <a:t>[Submit Form- HttpPost]</a:t>
                      </a:r>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67393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6"/>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Common Controllers Design</a:t>
            </a:r>
            <a:endParaRPr lang="en"/>
          </a:p>
        </p:txBody>
      </p:sp>
      <p:graphicFrame>
        <p:nvGraphicFramePr>
          <p:cNvPr id="3" name="Shape 387"/>
          <p:cNvGraphicFramePr/>
          <p:nvPr>
            <p:extLst>
              <p:ext uri="{D42A27DB-BD31-4B8C-83A1-F6EECF244321}">
                <p14:modId xmlns:p14="http://schemas.microsoft.com/office/powerpoint/2010/main" val="3113464798"/>
              </p:ext>
            </p:extLst>
          </p:nvPr>
        </p:nvGraphicFramePr>
        <p:xfrm>
          <a:off x="457200" y="2002975"/>
          <a:ext cx="7531600" cy="1913925"/>
        </p:xfrm>
        <a:graphic>
          <a:graphicData uri="http://schemas.openxmlformats.org/drawingml/2006/table">
            <a:tbl>
              <a:tblPr>
                <a:noFill/>
              </a:tblPr>
              <a:tblGrid>
                <a:gridCol w="2158150">
                  <a:extLst>
                    <a:ext uri="{9D8B030D-6E8A-4147-A177-3AD203B41FA5}">
                      <a16:colId xmlns:a16="http://schemas.microsoft.com/office/drawing/2014/main" val="20000"/>
                    </a:ext>
                  </a:extLst>
                </a:gridCol>
                <a:gridCol w="5373450">
                  <a:extLst>
                    <a:ext uri="{9D8B030D-6E8A-4147-A177-3AD203B41FA5}">
                      <a16:colId xmlns:a16="http://schemas.microsoft.com/office/drawing/2014/main" val="20001"/>
                    </a:ext>
                  </a:extLst>
                </a:gridCol>
              </a:tblGrid>
              <a:tr h="637975">
                <a:tc>
                  <a:txBody>
                    <a:bodyPr/>
                    <a:lstStyle/>
                    <a:p>
                      <a:pPr lvl="0" rtl="0">
                        <a:buNone/>
                      </a:pPr>
                      <a:r>
                        <a:rPr lang="en" sz="1800" b="1" dirty="0"/>
                        <a:t>Controller</a:t>
                      </a:r>
                    </a:p>
                  </a:txBody>
                  <a:tcPr marL="91425" marR="91425" marT="91425" marB="91425"/>
                </a:tc>
                <a:tc>
                  <a:txBody>
                    <a:bodyPr/>
                    <a:lstStyle/>
                    <a:p>
                      <a:pPr lvl="0" rtl="0">
                        <a:buNone/>
                      </a:pPr>
                      <a:r>
                        <a:rPr lang="en" sz="1800" b="1"/>
                        <a:t>Action</a:t>
                      </a:r>
                    </a:p>
                  </a:txBody>
                  <a:tcPr marL="91425" marR="91425" marT="91425" marB="91425"/>
                </a:tc>
                <a:extLst>
                  <a:ext uri="{0D108BD9-81ED-4DB2-BD59-A6C34878D82A}">
                    <a16:rowId xmlns:a16="http://schemas.microsoft.com/office/drawing/2014/main" val="10000"/>
                  </a:ext>
                </a:extLst>
              </a:tr>
              <a:tr h="637975">
                <a:tc>
                  <a:txBody>
                    <a:bodyPr/>
                    <a:lstStyle/>
                    <a:p>
                      <a:pPr lvl="0" rtl="0">
                        <a:buNone/>
                      </a:pPr>
                      <a:r>
                        <a:rPr lang="en" sz="1800"/>
                        <a:t>Home</a:t>
                      </a:r>
                    </a:p>
                  </a:txBody>
                  <a:tcPr marL="91425" marR="91425" marT="91425" marB="91425"/>
                </a:tc>
                <a:tc>
                  <a:txBody>
                    <a:bodyPr/>
                    <a:lstStyle/>
                    <a:p>
                      <a:pPr lvl="0" rtl="0">
                        <a:buNone/>
                      </a:pPr>
                      <a:r>
                        <a:rPr lang="en" sz="1800"/>
                        <a:t>Index [Display Calender - HttpGet]</a:t>
                      </a:r>
                    </a:p>
                  </a:txBody>
                  <a:tcPr marL="91425" marR="91425" marT="91425" marB="91425"/>
                </a:tc>
                <a:extLst>
                  <a:ext uri="{0D108BD9-81ED-4DB2-BD59-A6C34878D82A}">
                    <a16:rowId xmlns:a16="http://schemas.microsoft.com/office/drawing/2014/main" val="10001"/>
                  </a:ext>
                </a:extLst>
              </a:tr>
              <a:tr h="637975">
                <a:tc>
                  <a:txBody>
                    <a:bodyPr/>
                    <a:lstStyle/>
                    <a:p>
                      <a:pPr lvl="0" rtl="0">
                        <a:buNone/>
                      </a:pPr>
                      <a:r>
                        <a:rPr lang="en" sz="1800"/>
                        <a:t>BrowseURLs</a:t>
                      </a:r>
                    </a:p>
                  </a:txBody>
                  <a:tcPr marL="91425" marR="91425" marT="91425" marB="91425"/>
                </a:tc>
                <a:tc>
                  <a:txBody>
                    <a:bodyPr/>
                    <a:lstStyle/>
                    <a:p>
                      <a:pPr lvl="0" rtl="0">
                        <a:buNone/>
                      </a:pPr>
                      <a:r>
                        <a:rPr lang="en" sz="1800" dirty="0" smtClean="0">
                          <a:solidFill>
                            <a:schemeClr val="dk1"/>
                          </a:solidFill>
                        </a:rPr>
                        <a:t>Index </a:t>
                      </a:r>
                      <a:r>
                        <a:rPr lang="en" sz="1800" dirty="0">
                          <a:solidFill>
                            <a:schemeClr val="dk1"/>
                          </a:solidFill>
                        </a:rPr>
                        <a:t>[Display List Form - HttpGet]</a:t>
                      </a: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392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9947" y="894166"/>
            <a:ext cx="6637042" cy="369332"/>
          </a:xfrm>
          <a:prstGeom prst="rect">
            <a:avLst/>
          </a:prstGeom>
        </p:spPr>
        <p:txBody>
          <a:bodyPr wrap="square">
            <a:spAutoFit/>
          </a:bodyPr>
          <a:lstStyle/>
          <a:p>
            <a:r>
              <a:rPr lang="en" dirty="0" smtClean="0"/>
              <a:t>Finalized Requirements</a:t>
            </a:r>
            <a:endParaRPr lang="en-US" dirty="0"/>
          </a:p>
        </p:txBody>
      </p:sp>
      <p:sp>
        <p:nvSpPr>
          <p:cNvPr id="3" name="Rectangle 2"/>
          <p:cNvSpPr/>
          <p:nvPr/>
        </p:nvSpPr>
        <p:spPr>
          <a:xfrm>
            <a:off x="1010653" y="1860884"/>
            <a:ext cx="6769768" cy="1685077"/>
          </a:xfrm>
          <a:prstGeom prst="rect">
            <a:avLst/>
          </a:prstGeom>
        </p:spPr>
        <p:txBody>
          <a:bodyPr wrap="square">
            <a:spAutoFit/>
          </a:bodyPr>
          <a:lstStyle/>
          <a:p>
            <a:pPr lvl="0" algn="just">
              <a:lnSpc>
                <a:spcPct val="115000"/>
              </a:lnSpc>
              <a:buClr>
                <a:schemeClr val="dk1"/>
              </a:buClr>
              <a:buSzPct val="61111"/>
            </a:pPr>
            <a:r>
              <a:rPr lang="en" dirty="0" smtClean="0"/>
              <a:t>Link hub is a web portal where a user can submit their portal URL under a specific category to be shared on link hub. Admin can approve or reject the URL submitted by the user and in each case an email is sent out to the user. Once the link is approve it will be available on the link hub portal under a specific category.</a:t>
            </a:r>
            <a:endParaRPr lang="en" dirty="0"/>
          </a:p>
        </p:txBody>
      </p:sp>
    </p:spTree>
    <p:extLst>
      <p:ext uri="{BB962C8B-B14F-4D97-AF65-F5344CB8AC3E}">
        <p14:creationId xmlns:p14="http://schemas.microsoft.com/office/powerpoint/2010/main" val="1370854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04"/>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Security Controllers Design </a:t>
            </a:r>
            <a:endParaRPr lang="en"/>
          </a:p>
        </p:txBody>
      </p:sp>
      <p:graphicFrame>
        <p:nvGraphicFramePr>
          <p:cNvPr id="3" name="Shape 405"/>
          <p:cNvGraphicFramePr/>
          <p:nvPr>
            <p:extLst>
              <p:ext uri="{D42A27DB-BD31-4B8C-83A1-F6EECF244321}">
                <p14:modId xmlns:p14="http://schemas.microsoft.com/office/powerpoint/2010/main" val="3907644663"/>
              </p:ext>
            </p:extLst>
          </p:nvPr>
        </p:nvGraphicFramePr>
        <p:xfrm>
          <a:off x="457200" y="2002975"/>
          <a:ext cx="7531600" cy="3189875"/>
        </p:xfrm>
        <a:graphic>
          <a:graphicData uri="http://schemas.openxmlformats.org/drawingml/2006/table">
            <a:tbl>
              <a:tblPr>
                <a:noFill/>
              </a:tblPr>
              <a:tblGrid>
                <a:gridCol w="2158150">
                  <a:extLst>
                    <a:ext uri="{9D8B030D-6E8A-4147-A177-3AD203B41FA5}">
                      <a16:colId xmlns:a16="http://schemas.microsoft.com/office/drawing/2014/main" val="20000"/>
                    </a:ext>
                  </a:extLst>
                </a:gridCol>
                <a:gridCol w="5373450">
                  <a:extLst>
                    <a:ext uri="{9D8B030D-6E8A-4147-A177-3AD203B41FA5}">
                      <a16:colId xmlns:a16="http://schemas.microsoft.com/office/drawing/2014/main" val="20001"/>
                    </a:ext>
                  </a:extLst>
                </a:gridCol>
              </a:tblGrid>
              <a:tr h="637975">
                <a:tc>
                  <a:txBody>
                    <a:bodyPr/>
                    <a:lstStyle/>
                    <a:p>
                      <a:pPr lvl="0" rtl="0">
                        <a:buNone/>
                      </a:pPr>
                      <a:r>
                        <a:rPr lang="en" sz="1800" b="1" dirty="0"/>
                        <a:t>Controller</a:t>
                      </a:r>
                    </a:p>
                  </a:txBody>
                  <a:tcPr marL="91425" marR="91425" marT="91425" marB="91425"/>
                </a:tc>
                <a:tc>
                  <a:txBody>
                    <a:bodyPr/>
                    <a:lstStyle/>
                    <a:p>
                      <a:pPr lvl="0" rtl="0">
                        <a:buNone/>
                      </a:pPr>
                      <a:r>
                        <a:rPr lang="en" sz="1800" b="1"/>
                        <a:t>Action</a:t>
                      </a:r>
                    </a:p>
                  </a:txBody>
                  <a:tcPr marL="91425" marR="91425" marT="91425" marB="91425"/>
                </a:tc>
                <a:extLst>
                  <a:ext uri="{0D108BD9-81ED-4DB2-BD59-A6C34878D82A}">
                    <a16:rowId xmlns:a16="http://schemas.microsoft.com/office/drawing/2014/main" val="10000"/>
                  </a:ext>
                </a:extLst>
              </a:tr>
              <a:tr h="637975">
                <a:tc>
                  <a:txBody>
                    <a:bodyPr/>
                    <a:lstStyle/>
                    <a:p>
                      <a:pPr lvl="0" rtl="0">
                        <a:buNone/>
                      </a:pPr>
                      <a:r>
                        <a:rPr lang="en" sz="1800"/>
                        <a:t>Login</a:t>
                      </a:r>
                    </a:p>
                  </a:txBody>
                  <a:tcPr marL="91425" marR="91425" marT="91425" marB="91425"/>
                </a:tc>
                <a:tc>
                  <a:txBody>
                    <a:bodyPr/>
                    <a:lstStyle/>
                    <a:p>
                      <a:pPr lvl="0" rtl="0">
                        <a:buNone/>
                      </a:pPr>
                      <a:r>
                        <a:rPr lang="en" sz="1800" dirty="0" smtClean="0">
                          <a:solidFill>
                            <a:schemeClr val="dk1"/>
                          </a:solidFill>
                        </a:rPr>
                        <a:t>Index</a:t>
                      </a:r>
                      <a:r>
                        <a:rPr lang="en" sz="1800" dirty="0" smtClean="0"/>
                        <a:t>[Display </a:t>
                      </a:r>
                      <a:r>
                        <a:rPr lang="en" sz="1800" dirty="0"/>
                        <a:t>Form- HttpGet]</a:t>
                      </a:r>
                    </a:p>
                  </a:txBody>
                  <a:tcPr marL="91425" marR="91425" marT="91425" marB="91425"/>
                </a:tc>
                <a:extLst>
                  <a:ext uri="{0D108BD9-81ED-4DB2-BD59-A6C34878D82A}">
                    <a16:rowId xmlns:a16="http://schemas.microsoft.com/office/drawing/2014/main" val="10001"/>
                  </a:ext>
                </a:extLst>
              </a:tr>
              <a:tr h="637975">
                <a:tc>
                  <a:txBody>
                    <a:bodyPr/>
                    <a:lstStyle/>
                    <a:p>
                      <a:endParaRPr/>
                    </a:p>
                  </a:txBody>
                  <a:tcPr marL="91425" marR="91425" marT="91425" marB="91425"/>
                </a:tc>
                <a:tc>
                  <a:txBody>
                    <a:bodyPr/>
                    <a:lstStyle/>
                    <a:p>
                      <a:pPr lvl="0" rtl="0">
                        <a:buNone/>
                      </a:pPr>
                      <a:r>
                        <a:rPr lang="en" sz="1800" dirty="0" smtClean="0">
                          <a:solidFill>
                            <a:schemeClr val="dk1"/>
                          </a:solidFill>
                        </a:rPr>
                        <a:t>SignIn[Submit </a:t>
                      </a:r>
                      <a:r>
                        <a:rPr lang="en" sz="1800" dirty="0">
                          <a:solidFill>
                            <a:schemeClr val="dk1"/>
                          </a:solidFill>
                        </a:rPr>
                        <a:t>Form - HttpPost]</a:t>
                      </a:r>
                    </a:p>
                  </a:txBody>
                  <a:tcPr marL="91425" marR="91425" marT="91425" marB="91425"/>
                </a:tc>
                <a:extLst>
                  <a:ext uri="{0D108BD9-81ED-4DB2-BD59-A6C34878D82A}">
                    <a16:rowId xmlns:a16="http://schemas.microsoft.com/office/drawing/2014/main" val="10002"/>
                  </a:ext>
                </a:extLst>
              </a:tr>
              <a:tr h="637975">
                <a:tc>
                  <a:txBody>
                    <a:bodyPr/>
                    <a:lstStyle/>
                    <a:p>
                      <a:pPr lvl="0" rtl="0">
                        <a:buNone/>
                      </a:pPr>
                      <a:r>
                        <a:rPr lang="en" sz="1800"/>
                        <a:t>Register</a:t>
                      </a:r>
                    </a:p>
                  </a:txBody>
                  <a:tcPr marL="91425" marR="91425" marT="91425" marB="91425"/>
                </a:tc>
                <a:tc>
                  <a:txBody>
                    <a:bodyPr/>
                    <a:lstStyle/>
                    <a:p>
                      <a:pPr lvl="0" rtl="0">
                        <a:buNone/>
                      </a:pPr>
                      <a:r>
                        <a:rPr lang="en" sz="1800" dirty="0" smtClean="0">
                          <a:solidFill>
                            <a:schemeClr val="dk1"/>
                          </a:solidFill>
                        </a:rPr>
                        <a:t>Index[Display </a:t>
                      </a:r>
                      <a:r>
                        <a:rPr lang="en" sz="1800" dirty="0">
                          <a:solidFill>
                            <a:schemeClr val="dk1"/>
                          </a:solidFill>
                        </a:rPr>
                        <a:t>Form - HttpGet]</a:t>
                      </a:r>
                    </a:p>
                  </a:txBody>
                  <a:tcPr marL="91425" marR="91425" marT="91425" marB="91425"/>
                </a:tc>
                <a:extLst>
                  <a:ext uri="{0D108BD9-81ED-4DB2-BD59-A6C34878D82A}">
                    <a16:rowId xmlns:a16="http://schemas.microsoft.com/office/drawing/2014/main" val="10003"/>
                  </a:ext>
                </a:extLst>
              </a:tr>
              <a:tr h="637975">
                <a:tc>
                  <a:txBody>
                    <a:bodyPr/>
                    <a:lstStyle/>
                    <a:p>
                      <a:endParaRPr/>
                    </a:p>
                  </a:txBody>
                  <a:tcPr marL="91425" marR="91425" marT="91425" marB="91425"/>
                </a:tc>
                <a:tc>
                  <a:txBody>
                    <a:bodyPr/>
                    <a:lstStyle/>
                    <a:p>
                      <a:pPr lvl="0" rtl="0">
                        <a:buNone/>
                      </a:pPr>
                      <a:r>
                        <a:rPr lang="en" sz="1800" dirty="0" smtClean="0">
                          <a:solidFill>
                            <a:schemeClr val="dk1"/>
                          </a:solidFill>
                        </a:rPr>
                        <a:t>Create[Submit </a:t>
                      </a:r>
                      <a:r>
                        <a:rPr lang="en" sz="1800" dirty="0">
                          <a:solidFill>
                            <a:schemeClr val="dk1"/>
                          </a:solidFill>
                        </a:rPr>
                        <a:t>Form- HttpPost]</a:t>
                      </a:r>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7805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2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Data Access Layer</a:t>
            </a:r>
            <a:endParaRPr lang="en"/>
          </a:p>
        </p:txBody>
      </p:sp>
      <p:sp>
        <p:nvSpPr>
          <p:cNvPr id="3" name="Shape 423"/>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rgbClr val="000000"/>
              </a:buClr>
              <a:buSzPct val="61111"/>
              <a:buFont typeface="Arial"/>
              <a:buNone/>
            </a:pPr>
            <a:r>
              <a:rPr lang="en" smtClean="0"/>
              <a:t>Lets go and implement it</a:t>
            </a:r>
          </a:p>
          <a:p>
            <a:endParaRPr lang="en"/>
          </a:p>
        </p:txBody>
      </p:sp>
    </p:spTree>
    <p:extLst>
      <p:ext uri="{BB962C8B-B14F-4D97-AF65-F5344CB8AC3E}">
        <p14:creationId xmlns:p14="http://schemas.microsoft.com/office/powerpoint/2010/main" val="1610080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28"/>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Business Logic Layer</a:t>
            </a:r>
            <a:endParaRPr lang="en"/>
          </a:p>
        </p:txBody>
      </p:sp>
      <p:sp>
        <p:nvSpPr>
          <p:cNvPr id="3" name="Shape 429"/>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rgbClr val="000000"/>
              </a:buClr>
              <a:buSzPct val="61111"/>
              <a:buFont typeface="Arial"/>
              <a:buNone/>
            </a:pPr>
            <a:r>
              <a:rPr lang="en" smtClean="0"/>
              <a:t>Lets go and implement it</a:t>
            </a:r>
          </a:p>
          <a:p>
            <a:endParaRPr lang="en" dirty="0"/>
          </a:p>
        </p:txBody>
      </p:sp>
    </p:spTree>
    <p:extLst>
      <p:ext uri="{BB962C8B-B14F-4D97-AF65-F5344CB8AC3E}">
        <p14:creationId xmlns:p14="http://schemas.microsoft.com/office/powerpoint/2010/main" val="3478722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34"/>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Of UI/PL</a:t>
            </a:r>
            <a:endParaRPr lang="en"/>
          </a:p>
        </p:txBody>
      </p:sp>
      <p:sp>
        <p:nvSpPr>
          <p:cNvPr id="3" name="Shape 435"/>
          <p:cNvSpPr/>
          <p:nvPr/>
        </p:nvSpPr>
        <p:spPr>
          <a:xfrm>
            <a:off x="468312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DAL</a:t>
            </a:r>
          </a:p>
          <a:p>
            <a:pPr lvl="0" algn="ctr" rtl="0">
              <a:buNone/>
            </a:pPr>
            <a:r>
              <a:rPr lang="en" sz="1800" b="1"/>
              <a:t>Ado.Net</a:t>
            </a:r>
          </a:p>
          <a:p>
            <a:endParaRPr lang="en" sz="1800" b="1"/>
          </a:p>
          <a:p>
            <a:pPr lvl="0" algn="ctr" rtl="0">
              <a:buNone/>
            </a:pPr>
            <a:r>
              <a:rPr lang="en" sz="1800" b="1"/>
              <a:t>Result c</a:t>
            </a:r>
          </a:p>
        </p:txBody>
      </p:sp>
      <p:sp>
        <p:nvSpPr>
          <p:cNvPr id="4" name="Shape 436"/>
          <p:cNvSpPr/>
          <p:nvPr/>
        </p:nvSpPr>
        <p:spPr>
          <a:xfrm>
            <a:off x="2644775" y="3667050"/>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BLL</a:t>
            </a:r>
          </a:p>
          <a:p>
            <a:pPr lvl="0" algn="ctr" rtl="0">
              <a:buNone/>
            </a:pPr>
            <a:r>
              <a:rPr lang="en" sz="1800" b="1"/>
              <a:t>C#.Net</a:t>
            </a:r>
          </a:p>
          <a:p>
            <a:endParaRPr lang="en" sz="1800" b="1"/>
          </a:p>
          <a:p>
            <a:pPr lvl="0" algn="ctr" rtl="0">
              <a:buNone/>
            </a:pPr>
            <a:r>
              <a:rPr lang="en" sz="1800" b="1"/>
              <a:t>c=a+b</a:t>
            </a:r>
          </a:p>
        </p:txBody>
      </p:sp>
      <p:sp>
        <p:nvSpPr>
          <p:cNvPr id="5" name="Shape 437"/>
          <p:cNvSpPr/>
          <p:nvPr/>
        </p:nvSpPr>
        <p:spPr>
          <a:xfrm>
            <a:off x="457200" y="3631331"/>
            <a:ext cx="1269899" cy="252420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UI</a:t>
            </a:r>
          </a:p>
          <a:p>
            <a:pPr lvl="0" algn="ctr" rtl="0">
              <a:buNone/>
            </a:pPr>
            <a:r>
              <a:rPr lang="en" sz="1800" b="1"/>
              <a:t>Asp.Net</a:t>
            </a:r>
          </a:p>
          <a:p>
            <a:endParaRPr lang="en" sz="1800" b="1"/>
          </a:p>
          <a:p>
            <a:pPr lvl="0" algn="ctr" rtl="0">
              <a:buNone/>
            </a:pPr>
            <a:r>
              <a:rPr lang="en" sz="1800" b="1"/>
              <a:t>a=10;</a:t>
            </a:r>
          </a:p>
          <a:p>
            <a:pPr lvl="0" algn="ctr" rtl="0">
              <a:buNone/>
            </a:pPr>
            <a:r>
              <a:rPr lang="en" sz="1800" b="1"/>
              <a:t>b=20;</a:t>
            </a:r>
          </a:p>
          <a:p>
            <a:pPr lvl="0" algn="ctr" rtl="0">
              <a:buNone/>
            </a:pPr>
            <a:r>
              <a:rPr lang="en" sz="1800" b="1"/>
              <a:t>show c</a:t>
            </a:r>
          </a:p>
        </p:txBody>
      </p:sp>
      <p:sp>
        <p:nvSpPr>
          <p:cNvPr id="6" name="Shape 438"/>
          <p:cNvSpPr/>
          <p:nvPr/>
        </p:nvSpPr>
        <p:spPr>
          <a:xfrm>
            <a:off x="18415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 name="Shape 439"/>
          <p:cNvSpPr/>
          <p:nvPr/>
        </p:nvSpPr>
        <p:spPr>
          <a:xfrm>
            <a:off x="3987800" y="4905375"/>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8" name="Shape 440"/>
          <p:cNvSpPr/>
          <p:nvPr/>
        </p:nvSpPr>
        <p:spPr>
          <a:xfrm>
            <a:off x="6889750" y="3706775"/>
            <a:ext cx="1587499" cy="2444749"/>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Database</a:t>
            </a:r>
          </a:p>
          <a:p>
            <a:pPr lvl="0" algn="ctr" rtl="0">
              <a:buNone/>
            </a:pPr>
            <a:r>
              <a:rPr lang="en" sz="1800" b="1"/>
              <a:t>MS SQL</a:t>
            </a:r>
          </a:p>
        </p:txBody>
      </p:sp>
      <p:sp>
        <p:nvSpPr>
          <p:cNvPr id="9" name="Shape 441"/>
          <p:cNvSpPr/>
          <p:nvPr/>
        </p:nvSpPr>
        <p:spPr>
          <a:xfrm>
            <a:off x="6092825" y="4941093"/>
            <a:ext cx="603300" cy="2382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442"/>
          <p:cNvSpPr/>
          <p:nvPr/>
        </p:nvSpPr>
        <p:spPr>
          <a:xfrm>
            <a:off x="906425" y="2004900"/>
            <a:ext cx="4402199" cy="666600"/>
          </a:xfrm>
          <a:prstGeom prst="flowChartAlternateProcess">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3000" b="1"/>
              <a:t>Business Objects (BO)</a:t>
            </a:r>
          </a:p>
        </p:txBody>
      </p:sp>
      <p:sp>
        <p:nvSpPr>
          <p:cNvPr id="11" name="Shape 443"/>
          <p:cNvSpPr/>
          <p:nvPr/>
        </p:nvSpPr>
        <p:spPr>
          <a:xfrm>
            <a:off x="906425" y="2825625"/>
            <a:ext cx="4402199" cy="687300"/>
          </a:xfrm>
          <a:prstGeom prst="quadArrow">
            <a:avLst>
              <a:gd name="adj1" fmla="val 22500"/>
              <a:gd name="adj2" fmla="val 22500"/>
              <a:gd name="adj3" fmla="val 2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444"/>
          <p:cNvSpPr/>
          <p:nvPr/>
        </p:nvSpPr>
        <p:spPr>
          <a:xfrm>
            <a:off x="6889750" y="3706775"/>
            <a:ext cx="1587499" cy="2444749"/>
          </a:xfrm>
          <a:prstGeom prst="flowChartMagneticDisk">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Database</a:t>
            </a:r>
          </a:p>
          <a:p>
            <a:pPr lvl="0" algn="ctr" rtl="0">
              <a:buNone/>
            </a:pPr>
            <a:r>
              <a:rPr lang="en" sz="1800" b="1"/>
              <a:t>MS SQL</a:t>
            </a:r>
          </a:p>
        </p:txBody>
      </p:sp>
      <p:sp>
        <p:nvSpPr>
          <p:cNvPr id="13" name="Shape 445"/>
          <p:cNvSpPr/>
          <p:nvPr/>
        </p:nvSpPr>
        <p:spPr>
          <a:xfrm>
            <a:off x="906425" y="2004900"/>
            <a:ext cx="4402199" cy="666600"/>
          </a:xfrm>
          <a:prstGeom prst="flowChartAlternateProcess">
            <a:avLst/>
          </a:prstGeom>
          <a:solidFill>
            <a:srgbClr val="99999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3000" b="1"/>
              <a:t>Business Objects (BO)</a:t>
            </a:r>
          </a:p>
        </p:txBody>
      </p:sp>
      <p:sp>
        <p:nvSpPr>
          <p:cNvPr id="14" name="Shape 446"/>
          <p:cNvSpPr/>
          <p:nvPr/>
        </p:nvSpPr>
        <p:spPr>
          <a:xfrm>
            <a:off x="457200" y="3631325"/>
            <a:ext cx="1269899" cy="25598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UI</a:t>
            </a:r>
          </a:p>
          <a:p>
            <a:pPr lvl="0" algn="ctr" rtl="0">
              <a:buNone/>
            </a:pPr>
            <a:r>
              <a:rPr lang="en" sz="1800" b="1"/>
              <a:t>Asp.Net</a:t>
            </a:r>
          </a:p>
          <a:p>
            <a:endParaRPr lang="en" sz="1800" b="1"/>
          </a:p>
          <a:p>
            <a:pPr lvl="0" algn="ctr" rtl="0">
              <a:buNone/>
            </a:pPr>
            <a:r>
              <a:rPr lang="en" sz="1800" b="1"/>
              <a:t>a=10;</a:t>
            </a:r>
          </a:p>
          <a:p>
            <a:pPr lvl="0" algn="ctr" rtl="0">
              <a:buNone/>
            </a:pPr>
            <a:r>
              <a:rPr lang="en" sz="1800" b="1"/>
              <a:t>b=20;</a:t>
            </a:r>
          </a:p>
          <a:p>
            <a:pPr lvl="0" algn="ctr" rtl="0">
              <a:buNone/>
            </a:pPr>
            <a:r>
              <a:rPr lang="en" sz="1800" b="1"/>
              <a:t>show c</a:t>
            </a:r>
          </a:p>
        </p:txBody>
      </p:sp>
      <p:sp>
        <p:nvSpPr>
          <p:cNvPr id="15" name="Shape 447"/>
          <p:cNvSpPr/>
          <p:nvPr/>
        </p:nvSpPr>
        <p:spPr>
          <a:xfrm>
            <a:off x="2644775" y="3667050"/>
            <a:ext cx="1269899" cy="2524200"/>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BLL</a:t>
            </a:r>
          </a:p>
          <a:p>
            <a:pPr lvl="0" algn="ctr" rtl="0">
              <a:buNone/>
            </a:pPr>
            <a:r>
              <a:rPr lang="en" sz="1800" b="1"/>
              <a:t>C#.Net</a:t>
            </a:r>
          </a:p>
          <a:p>
            <a:endParaRPr lang="en" sz="1800" b="1"/>
          </a:p>
          <a:p>
            <a:pPr lvl="0" algn="ctr" rtl="0">
              <a:buNone/>
            </a:pPr>
            <a:r>
              <a:rPr lang="en" sz="1800" b="1"/>
              <a:t>c=a+b</a:t>
            </a:r>
          </a:p>
        </p:txBody>
      </p:sp>
      <p:sp>
        <p:nvSpPr>
          <p:cNvPr id="16" name="Shape 448"/>
          <p:cNvSpPr/>
          <p:nvPr/>
        </p:nvSpPr>
        <p:spPr>
          <a:xfrm>
            <a:off x="4683125" y="3667050"/>
            <a:ext cx="1269899" cy="2524200"/>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2400" b="1"/>
              <a:t>DAL</a:t>
            </a:r>
          </a:p>
          <a:p>
            <a:pPr lvl="0" algn="ctr" rtl="0">
              <a:buNone/>
            </a:pPr>
            <a:r>
              <a:rPr lang="en" sz="1800" b="1"/>
              <a:t>Ado.Net</a:t>
            </a:r>
          </a:p>
          <a:p>
            <a:endParaRPr lang="en" sz="1800" b="1"/>
          </a:p>
          <a:p>
            <a:pPr lvl="0" algn="ctr" rtl="0">
              <a:buNone/>
            </a:pPr>
            <a:r>
              <a:rPr lang="en" sz="1800" b="1"/>
              <a:t>Result c</a:t>
            </a:r>
          </a:p>
        </p:txBody>
      </p:sp>
    </p:spTree>
    <p:extLst>
      <p:ext uri="{BB962C8B-B14F-4D97-AF65-F5344CB8AC3E}">
        <p14:creationId xmlns:p14="http://schemas.microsoft.com/office/powerpoint/2010/main" val="612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3"/>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Form Validations</a:t>
            </a:r>
            <a:endParaRPr lang="en"/>
          </a:p>
        </p:txBody>
      </p:sp>
      <p:sp>
        <p:nvSpPr>
          <p:cNvPr id="3" name="Shape 454"/>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rgbClr val="000000"/>
              </a:buClr>
              <a:buSzPct val="61111"/>
              <a:buFont typeface="Arial"/>
              <a:buNone/>
            </a:pPr>
            <a:r>
              <a:rPr lang="en" smtClean="0"/>
              <a:t>Lets go and implement it</a:t>
            </a:r>
          </a:p>
          <a:p>
            <a:endParaRPr lang="en"/>
          </a:p>
        </p:txBody>
      </p:sp>
    </p:spTree>
    <p:extLst>
      <p:ext uri="{BB962C8B-B14F-4D97-AF65-F5344CB8AC3E}">
        <p14:creationId xmlns:p14="http://schemas.microsoft.com/office/powerpoint/2010/main" val="3201380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9"/>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Business Rule Validations</a:t>
            </a:r>
            <a:endParaRPr lang="en"/>
          </a:p>
        </p:txBody>
      </p:sp>
      <p:sp>
        <p:nvSpPr>
          <p:cNvPr id="3" name="Shape 460"/>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rgbClr val="000000"/>
              </a:buClr>
              <a:buSzPct val="61111"/>
              <a:buFont typeface="Arial"/>
              <a:buNone/>
            </a:pPr>
            <a:r>
              <a:rPr lang="en" smtClean="0"/>
              <a:t>Lets go and implement it</a:t>
            </a:r>
          </a:p>
          <a:p>
            <a:endParaRPr lang="en"/>
          </a:p>
        </p:txBody>
      </p:sp>
    </p:spTree>
    <p:extLst>
      <p:ext uri="{BB962C8B-B14F-4D97-AF65-F5344CB8AC3E}">
        <p14:creationId xmlns:p14="http://schemas.microsoft.com/office/powerpoint/2010/main" val="615070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71"/>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Authorization</a:t>
            </a:r>
            <a:endParaRPr lang="en"/>
          </a:p>
        </p:txBody>
      </p:sp>
      <p:sp>
        <p:nvSpPr>
          <p:cNvPr id="3" name="Shape 472"/>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Clr>
                <a:srgbClr val="000000"/>
              </a:buClr>
              <a:buSzPct val="61111"/>
              <a:buFont typeface="Arial"/>
              <a:buNone/>
            </a:pPr>
            <a:r>
              <a:rPr lang="en" smtClean="0"/>
              <a:t>Lets go and implement it</a:t>
            </a:r>
          </a:p>
          <a:p>
            <a:endParaRPr lang="en" dirty="0"/>
          </a:p>
        </p:txBody>
      </p:sp>
    </p:spTree>
    <p:extLst>
      <p:ext uri="{BB962C8B-B14F-4D97-AF65-F5344CB8AC3E}">
        <p14:creationId xmlns:p14="http://schemas.microsoft.com/office/powerpoint/2010/main" val="4190712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77"/>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Applying Bootstrap Theme</a:t>
            </a:r>
            <a:endParaRPr lang="en" dirty="0"/>
          </a:p>
        </p:txBody>
      </p:sp>
      <p:sp>
        <p:nvSpPr>
          <p:cNvPr id="3" name="Rectangle 2"/>
          <p:cNvSpPr/>
          <p:nvPr/>
        </p:nvSpPr>
        <p:spPr>
          <a:xfrm>
            <a:off x="728791" y="1853936"/>
            <a:ext cx="2133918" cy="307777"/>
          </a:xfrm>
          <a:prstGeom prst="rect">
            <a:avLst/>
          </a:prstGeom>
        </p:spPr>
        <p:txBody>
          <a:bodyPr wrap="none">
            <a:spAutoFit/>
          </a:bodyPr>
          <a:lstStyle/>
          <a:p>
            <a:pPr lvl="0">
              <a:buClr>
                <a:srgbClr val="000000"/>
              </a:buClr>
              <a:buSzPct val="61111"/>
            </a:pPr>
            <a:r>
              <a:rPr lang="en" dirty="0"/>
              <a:t>Lets go and implement it</a:t>
            </a:r>
          </a:p>
        </p:txBody>
      </p:sp>
    </p:spTree>
    <p:extLst>
      <p:ext uri="{BB962C8B-B14F-4D97-AF65-F5344CB8AC3E}">
        <p14:creationId xmlns:p14="http://schemas.microsoft.com/office/powerpoint/2010/main" val="724295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8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Advanced Operations</a:t>
            </a:r>
            <a:endParaRPr lang="en" dirty="0"/>
          </a:p>
        </p:txBody>
      </p:sp>
      <p:sp>
        <p:nvSpPr>
          <p:cNvPr id="3" name="Shape 429"/>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 smtClean="0"/>
              <a:t>Binding multiple models to a single View</a:t>
            </a:r>
          </a:p>
          <a:p>
            <a:r>
              <a:rPr lang="en" smtClean="0"/>
              <a:t>Implementing transactions</a:t>
            </a:r>
          </a:p>
          <a:p>
            <a:r>
              <a:rPr lang="en-IN" smtClean="0"/>
              <a:t>Ajaxifying MVC App</a:t>
            </a:r>
          </a:p>
          <a:p>
            <a:r>
              <a:rPr lang="en-US" smtClean="0"/>
              <a:t>External Logins [Like Facebook Login]</a:t>
            </a:r>
            <a:endParaRPr lang="en" smtClean="0"/>
          </a:p>
          <a:p>
            <a:endParaRPr lang="en" dirty="0"/>
          </a:p>
        </p:txBody>
      </p:sp>
    </p:spTree>
    <p:extLst>
      <p:ext uri="{BB962C8B-B14F-4D97-AF65-F5344CB8AC3E}">
        <p14:creationId xmlns:p14="http://schemas.microsoft.com/office/powerpoint/2010/main" val="3877130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34801"/>
            <a:ext cx="7315499" cy="1351799"/>
          </a:xfrm>
          <a:prstGeom prst="rect">
            <a:avLst/>
          </a:prstGeom>
        </p:spPr>
        <p:txBody>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Thanks</a:t>
            </a:r>
            <a:endParaRPr lang="en-IN" dirty="0"/>
          </a:p>
        </p:txBody>
      </p:sp>
      <p:sp>
        <p:nvSpPr>
          <p:cNvPr id="3" name="Text Placeholder 2"/>
          <p:cNvSpPr txBox="1">
            <a:spLocks/>
          </p:cNvSpPr>
          <p:nvPr/>
        </p:nvSpPr>
        <p:spPr>
          <a:xfrm>
            <a:off x="457200" y="1704688"/>
            <a:ext cx="8229600" cy="484019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9600" smtClean="0">
                <a:sym typeface="Wingdings" panose="05000000000000000000" pitchFamily="2" charset="2"/>
              </a:rPr>
              <a:t>         </a:t>
            </a:r>
          </a:p>
          <a:p>
            <a:pPr marL="0" indent="0">
              <a:buFont typeface="Arial"/>
              <a:buNone/>
            </a:pPr>
            <a:r>
              <a:rPr lang="en-US" sz="9600" smtClean="0">
                <a:sym typeface="Wingdings" panose="05000000000000000000" pitchFamily="2" charset="2"/>
              </a:rPr>
              <a:t>           </a:t>
            </a:r>
            <a:endParaRPr lang="en-IN" sz="9600" dirty="0"/>
          </a:p>
        </p:txBody>
      </p:sp>
    </p:spTree>
    <p:extLst>
      <p:ext uri="{BB962C8B-B14F-4D97-AF65-F5344CB8AC3E}">
        <p14:creationId xmlns:p14="http://schemas.microsoft.com/office/powerpoint/2010/main" val="2951592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1"/>
          <p:cNvSpPr txBox="1">
            <a:spLocks/>
          </p:cNvSpPr>
          <p:nvPr/>
        </p:nvSpPr>
        <p:spPr>
          <a:xfrm>
            <a:off x="0" y="-641684"/>
            <a:ext cx="7491962" cy="171118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dirty="0" smtClean="0"/>
              <a:t>Defining the Roles &amp; Responsibilities</a:t>
            </a:r>
            <a:endParaRPr lang="en" dirty="0"/>
          </a:p>
        </p:txBody>
      </p:sp>
      <p:sp>
        <p:nvSpPr>
          <p:cNvPr id="4" name="Shape 112"/>
          <p:cNvSpPr txBox="1">
            <a:spLocks/>
          </p:cNvSpPr>
          <p:nvPr/>
        </p:nvSpPr>
        <p:spPr>
          <a:xfrm>
            <a:off x="280737" y="673769"/>
            <a:ext cx="8349916" cy="4844424"/>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15000"/>
              </a:lnSpc>
              <a:buClr>
                <a:schemeClr val="dk1"/>
              </a:buClr>
              <a:buSzPct val="36666"/>
              <a:buFont typeface="Arial"/>
              <a:buNone/>
            </a:pPr>
            <a:r>
              <a:rPr lang="en" sz="3000" b="1" dirty="0" smtClean="0"/>
              <a:t>Roles:</a:t>
            </a:r>
          </a:p>
          <a:p>
            <a:pPr marL="457200" indent="-419100">
              <a:lnSpc>
                <a:spcPct val="115000"/>
              </a:lnSpc>
              <a:buClr>
                <a:schemeClr val="dk2"/>
              </a:buClr>
              <a:buSzPct val="166666"/>
            </a:pPr>
            <a:r>
              <a:rPr lang="en" sz="3000" b="1" dirty="0" smtClean="0"/>
              <a:t>User</a:t>
            </a:r>
          </a:p>
          <a:p>
            <a:pPr marL="914400" lvl="1" indent="-419100">
              <a:lnSpc>
                <a:spcPct val="115000"/>
              </a:lnSpc>
              <a:buClr>
                <a:schemeClr val="dk2"/>
              </a:buClr>
              <a:buSzPct val="100000"/>
              <a:buFont typeface="Courier New"/>
              <a:buChar char="o"/>
            </a:pPr>
            <a:r>
              <a:rPr lang="en" sz="3000" dirty="0" smtClean="0"/>
              <a:t>Can Browse URLs</a:t>
            </a:r>
          </a:p>
          <a:p>
            <a:pPr marL="914400" lvl="1" indent="-419100">
              <a:lnSpc>
                <a:spcPct val="115000"/>
              </a:lnSpc>
              <a:buClr>
                <a:schemeClr val="dk2"/>
              </a:buClr>
              <a:buSzPct val="100000"/>
              <a:buFont typeface="Courier New"/>
              <a:buChar char="o"/>
            </a:pPr>
            <a:r>
              <a:rPr lang="en" sz="3000" dirty="0" smtClean="0"/>
              <a:t>Can </a:t>
            </a:r>
            <a:r>
              <a:rPr lang="en" sz="3000" dirty="0" smtClean="0"/>
              <a:t>Submit A URL</a:t>
            </a:r>
          </a:p>
          <a:p>
            <a:pPr marL="914400" lvl="1" indent="-419100">
              <a:lnSpc>
                <a:spcPct val="115000"/>
              </a:lnSpc>
              <a:buClr>
                <a:schemeClr val="dk2"/>
              </a:buClr>
              <a:buSzPct val="100000"/>
              <a:buFont typeface="Courier New"/>
              <a:buChar char="o"/>
            </a:pPr>
            <a:r>
              <a:rPr lang="en" sz="3000" dirty="0" smtClean="0"/>
              <a:t>Can </a:t>
            </a:r>
            <a:r>
              <a:rPr lang="en" sz="3000" dirty="0" smtClean="0"/>
              <a:t>CRUD Category </a:t>
            </a:r>
          </a:p>
          <a:p>
            <a:endParaRPr lang="en" sz="3000" dirty="0"/>
          </a:p>
        </p:txBody>
      </p:sp>
    </p:spTree>
    <p:extLst>
      <p:ext uri="{BB962C8B-B14F-4D97-AF65-F5344CB8AC3E}">
        <p14:creationId xmlns:p14="http://schemas.microsoft.com/office/powerpoint/2010/main" val="90641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7"/>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Identifying the Objects</a:t>
            </a:r>
            <a:endParaRPr lang="en"/>
          </a:p>
        </p:txBody>
      </p:sp>
      <p:sp>
        <p:nvSpPr>
          <p:cNvPr id="3" name="Shape 118"/>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19100">
              <a:lnSpc>
                <a:spcPct val="115000"/>
              </a:lnSpc>
              <a:buClr>
                <a:schemeClr val="dk2"/>
              </a:buClr>
              <a:buSzPct val="166666"/>
            </a:pPr>
            <a:r>
              <a:rPr lang="en" sz="3000" smtClean="0"/>
              <a:t>User</a:t>
            </a:r>
          </a:p>
          <a:p>
            <a:pPr marL="457200" indent="-419100">
              <a:lnSpc>
                <a:spcPct val="115000"/>
              </a:lnSpc>
              <a:buClr>
                <a:schemeClr val="dk2"/>
              </a:buClr>
              <a:buSzPct val="166666"/>
            </a:pPr>
            <a:r>
              <a:rPr lang="en" sz="3000" smtClean="0"/>
              <a:t>Category</a:t>
            </a:r>
          </a:p>
          <a:p>
            <a:pPr marL="457200" indent="-419100">
              <a:lnSpc>
                <a:spcPct val="115000"/>
              </a:lnSpc>
              <a:buClr>
                <a:schemeClr val="dk2"/>
              </a:buClr>
              <a:buSzPct val="166666"/>
            </a:pPr>
            <a:r>
              <a:rPr lang="en" sz="3000" smtClean="0"/>
              <a:t>Url</a:t>
            </a:r>
            <a:endParaRPr lang="en" sz="3000"/>
          </a:p>
        </p:txBody>
      </p:sp>
    </p:spTree>
    <p:extLst>
      <p:ext uri="{BB962C8B-B14F-4D97-AF65-F5344CB8AC3E}">
        <p14:creationId xmlns:p14="http://schemas.microsoft.com/office/powerpoint/2010/main" val="34979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3"/>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The Relationships</a:t>
            </a:r>
            <a:endParaRPr lang="en"/>
          </a:p>
        </p:txBody>
      </p:sp>
      <p:sp>
        <p:nvSpPr>
          <p:cNvPr id="3" name="Shape 124"/>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19100">
              <a:lnSpc>
                <a:spcPct val="115000"/>
              </a:lnSpc>
              <a:buClr>
                <a:schemeClr val="dk2"/>
              </a:buClr>
              <a:buSzPct val="166666"/>
            </a:pPr>
            <a:r>
              <a:rPr lang="en" sz="3000" smtClean="0"/>
              <a:t>Category   :   Url</a:t>
            </a:r>
          </a:p>
          <a:p>
            <a:pPr>
              <a:buFont typeface="Arial"/>
              <a:buNone/>
            </a:pPr>
            <a:r>
              <a:rPr lang="en" smtClean="0"/>
              <a:t> 		</a:t>
            </a:r>
            <a:r>
              <a:rPr lang="en" b="1" smtClean="0"/>
              <a:t>1--------------------&gt; n</a:t>
            </a:r>
          </a:p>
          <a:p>
            <a:endParaRPr lang="en" b="1" smtClean="0"/>
          </a:p>
          <a:p>
            <a:pPr>
              <a:buFont typeface="Arial"/>
              <a:buNone/>
            </a:pPr>
            <a:r>
              <a:rPr lang="en" b="1" smtClean="0"/>
              <a:t>		</a:t>
            </a:r>
            <a:r>
              <a:rPr lang="en" b="1" smtClean="0">
                <a:solidFill>
                  <a:srgbClr val="AB0101"/>
                </a:solidFill>
              </a:rPr>
              <a:t>n--------------------&gt; 1 (X)</a:t>
            </a:r>
          </a:p>
          <a:p>
            <a:endParaRPr lang="en" b="1" smtClean="0">
              <a:solidFill>
                <a:srgbClr val="AB0101"/>
              </a:solidFill>
            </a:endParaRPr>
          </a:p>
          <a:p>
            <a:pPr>
              <a:buFont typeface="Arial"/>
              <a:buNone/>
            </a:pPr>
            <a:r>
              <a:rPr lang="en" b="1" smtClean="0"/>
              <a:t>		</a:t>
            </a:r>
            <a:r>
              <a:rPr lang="en" b="1" smtClean="0">
                <a:solidFill>
                  <a:srgbClr val="AB0101"/>
                </a:solidFill>
              </a:rPr>
              <a:t>n--------------------&gt; n (X)</a:t>
            </a:r>
          </a:p>
          <a:p>
            <a:endParaRPr lang="en" b="1" smtClean="0">
              <a:solidFill>
                <a:srgbClr val="AB0101"/>
              </a:solidFill>
            </a:endParaRPr>
          </a:p>
          <a:p>
            <a:pPr marL="914400" lvl="1" indent="-419100">
              <a:lnSpc>
                <a:spcPct val="115000"/>
              </a:lnSpc>
              <a:spcBef>
                <a:spcPts val="360"/>
              </a:spcBef>
              <a:buClr>
                <a:schemeClr val="dk2"/>
              </a:buClr>
              <a:buSzPct val="100000"/>
              <a:buFont typeface="Courier New"/>
              <a:buChar char="o"/>
            </a:pPr>
            <a:r>
              <a:rPr lang="en" sz="3000" smtClean="0"/>
              <a:t>(1:M)</a:t>
            </a:r>
          </a:p>
          <a:p>
            <a:endParaRPr lang="en" sz="3000"/>
          </a:p>
        </p:txBody>
      </p:sp>
    </p:spTree>
    <p:extLst>
      <p:ext uri="{BB962C8B-B14F-4D97-AF65-F5344CB8AC3E}">
        <p14:creationId xmlns:p14="http://schemas.microsoft.com/office/powerpoint/2010/main" val="398762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9"/>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The Relationships</a:t>
            </a:r>
            <a:endParaRPr lang="en"/>
          </a:p>
        </p:txBody>
      </p:sp>
      <p:sp>
        <p:nvSpPr>
          <p:cNvPr id="3" name="Shape 130"/>
          <p:cNvSpPr txBox="1">
            <a:spLocks/>
          </p:cNvSpPr>
          <p:nvPr/>
        </p:nvSpPr>
        <p:spPr>
          <a:xfrm>
            <a:off x="457200" y="1704688"/>
            <a:ext cx="82296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19100">
              <a:lnSpc>
                <a:spcPct val="115000"/>
              </a:lnSpc>
              <a:buClr>
                <a:schemeClr val="dk2"/>
              </a:buClr>
              <a:buSzPct val="166666"/>
            </a:pPr>
            <a:r>
              <a:rPr lang="en" sz="3000" smtClean="0"/>
              <a:t>User  :   Url</a:t>
            </a:r>
          </a:p>
          <a:p>
            <a:pPr>
              <a:buFont typeface="Arial"/>
              <a:buNone/>
            </a:pPr>
            <a:r>
              <a:rPr lang="en" smtClean="0"/>
              <a:t> 		</a:t>
            </a:r>
            <a:r>
              <a:rPr lang="en" b="1" smtClean="0"/>
              <a:t>1--------------------&gt; n</a:t>
            </a:r>
          </a:p>
          <a:p>
            <a:endParaRPr lang="en" b="1" smtClean="0"/>
          </a:p>
          <a:p>
            <a:pPr>
              <a:buFont typeface="Arial"/>
              <a:buNone/>
            </a:pPr>
            <a:r>
              <a:rPr lang="en" b="1" smtClean="0"/>
              <a:t>		</a:t>
            </a:r>
            <a:r>
              <a:rPr lang="en" b="1" smtClean="0">
                <a:solidFill>
                  <a:srgbClr val="AB0101"/>
                </a:solidFill>
              </a:rPr>
              <a:t>n--------------------&gt; 1 (X)</a:t>
            </a:r>
          </a:p>
          <a:p>
            <a:endParaRPr lang="en" b="1" smtClean="0">
              <a:solidFill>
                <a:srgbClr val="AB0101"/>
              </a:solidFill>
            </a:endParaRPr>
          </a:p>
          <a:p>
            <a:pPr>
              <a:buFont typeface="Arial"/>
              <a:buNone/>
            </a:pPr>
            <a:r>
              <a:rPr lang="en" b="1" smtClean="0"/>
              <a:t>		</a:t>
            </a:r>
            <a:r>
              <a:rPr lang="en" b="1" smtClean="0">
                <a:solidFill>
                  <a:srgbClr val="AB0101"/>
                </a:solidFill>
              </a:rPr>
              <a:t>n--------------------&gt; n (X)</a:t>
            </a:r>
          </a:p>
          <a:p>
            <a:endParaRPr lang="en" b="1" smtClean="0">
              <a:solidFill>
                <a:srgbClr val="AB0101"/>
              </a:solidFill>
            </a:endParaRPr>
          </a:p>
          <a:p>
            <a:pPr marL="914400" lvl="1" indent="-419100">
              <a:lnSpc>
                <a:spcPct val="115000"/>
              </a:lnSpc>
              <a:spcBef>
                <a:spcPts val="360"/>
              </a:spcBef>
              <a:buClr>
                <a:schemeClr val="dk2"/>
              </a:buClr>
              <a:buSzPct val="100000"/>
              <a:buFont typeface="Courier New"/>
              <a:buChar char="o"/>
            </a:pPr>
            <a:r>
              <a:rPr lang="en" sz="3000" smtClean="0"/>
              <a:t>(1:M)</a:t>
            </a:r>
          </a:p>
          <a:p>
            <a:endParaRPr lang="en" sz="3000"/>
          </a:p>
        </p:txBody>
      </p:sp>
    </p:spTree>
    <p:extLst>
      <p:ext uri="{BB962C8B-B14F-4D97-AF65-F5344CB8AC3E}">
        <p14:creationId xmlns:p14="http://schemas.microsoft.com/office/powerpoint/2010/main" val="97712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5"/>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Creating The Relationships</a:t>
            </a:r>
            <a:endParaRPr lang="en"/>
          </a:p>
        </p:txBody>
      </p:sp>
      <p:sp>
        <p:nvSpPr>
          <p:cNvPr id="3" name="Shape 136"/>
          <p:cNvSpPr txBox="1">
            <a:spLocks/>
          </p:cNvSpPr>
          <p:nvPr/>
        </p:nvSpPr>
        <p:spPr>
          <a:xfrm>
            <a:off x="457200" y="1930300"/>
            <a:ext cx="2958300" cy="4840199"/>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381000">
              <a:lnSpc>
                <a:spcPct val="115000"/>
              </a:lnSpc>
              <a:buClr>
                <a:schemeClr val="dk2"/>
              </a:buClr>
              <a:buSzPct val="166666"/>
            </a:pPr>
            <a:r>
              <a:rPr lang="en" smtClean="0"/>
              <a:t>Objects</a:t>
            </a:r>
          </a:p>
          <a:p>
            <a:pPr marL="914400" lvl="1" indent="-381000">
              <a:lnSpc>
                <a:spcPct val="115000"/>
              </a:lnSpc>
              <a:spcBef>
                <a:spcPts val="0"/>
              </a:spcBef>
              <a:buClr>
                <a:schemeClr val="dk2"/>
              </a:buClr>
              <a:buSzPct val="100000"/>
              <a:buFont typeface="Courier New"/>
              <a:buChar char="o"/>
            </a:pPr>
            <a:r>
              <a:rPr lang="en" sz="2400" smtClean="0"/>
              <a:t>User</a:t>
            </a:r>
          </a:p>
          <a:p>
            <a:pPr marL="914400" lvl="1" indent="-381000">
              <a:lnSpc>
                <a:spcPct val="115000"/>
              </a:lnSpc>
              <a:spcBef>
                <a:spcPts val="0"/>
              </a:spcBef>
              <a:buClr>
                <a:schemeClr val="dk2"/>
              </a:buClr>
              <a:buSzPct val="100000"/>
              <a:buFont typeface="Courier New"/>
              <a:buChar char="o"/>
            </a:pPr>
            <a:r>
              <a:rPr lang="en" sz="2400" smtClean="0"/>
              <a:t>Category</a:t>
            </a:r>
          </a:p>
          <a:p>
            <a:pPr marL="914400" lvl="1" indent="-381000">
              <a:lnSpc>
                <a:spcPct val="115000"/>
              </a:lnSpc>
              <a:spcBef>
                <a:spcPts val="0"/>
              </a:spcBef>
              <a:buClr>
                <a:schemeClr val="dk2"/>
              </a:buClr>
              <a:buSzPct val="100000"/>
              <a:buFont typeface="Courier New"/>
              <a:buChar char="o"/>
            </a:pPr>
            <a:r>
              <a:rPr lang="en" sz="2400" smtClean="0"/>
              <a:t>Url</a:t>
            </a:r>
          </a:p>
          <a:p>
            <a:endParaRPr lang="en"/>
          </a:p>
        </p:txBody>
      </p:sp>
      <p:sp>
        <p:nvSpPr>
          <p:cNvPr id="4" name="Shape 137"/>
          <p:cNvSpPr txBox="1">
            <a:spLocks/>
          </p:cNvSpPr>
          <p:nvPr/>
        </p:nvSpPr>
        <p:spPr>
          <a:xfrm>
            <a:off x="3316700" y="1930300"/>
            <a:ext cx="5071200" cy="4366500"/>
          </a:xfrm>
          <a:prstGeom prst="rect">
            <a:avLst/>
          </a:prstGeom>
        </p:spPr>
        <p:txBody>
          <a:bodyPr lIns="91425" tIns="91425" rIns="91425" bIns="91425" anchor="t" anchorCtr="0">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381000">
              <a:lnSpc>
                <a:spcPct val="115000"/>
              </a:lnSpc>
              <a:spcBef>
                <a:spcPts val="0"/>
              </a:spcBef>
              <a:buClr>
                <a:schemeClr val="dk2"/>
              </a:buClr>
              <a:buSzPct val="166666"/>
            </a:pPr>
            <a:r>
              <a:rPr lang="en" dirty="0" smtClean="0"/>
              <a:t>Relationships</a:t>
            </a:r>
          </a:p>
          <a:p>
            <a:pPr marL="914400" lvl="1" indent="-381000">
              <a:lnSpc>
                <a:spcPct val="115000"/>
              </a:lnSpc>
              <a:buClr>
                <a:schemeClr val="dk2"/>
              </a:buClr>
              <a:buSzPct val="100000"/>
              <a:buFont typeface="Courier New"/>
              <a:buChar char="o"/>
            </a:pPr>
            <a:r>
              <a:rPr lang="en" sz="2400" dirty="0" smtClean="0"/>
              <a:t>Category  :   Url</a:t>
            </a:r>
          </a:p>
          <a:p>
            <a:pPr marL="1371600" lvl="2" indent="-381000">
              <a:lnSpc>
                <a:spcPct val="115000"/>
              </a:lnSpc>
              <a:buClr>
                <a:schemeClr val="dk2"/>
              </a:buClr>
              <a:buSzPct val="100000"/>
              <a:buFont typeface="Wingdings"/>
              <a:buChar char="§"/>
            </a:pPr>
            <a:r>
              <a:rPr lang="en" sz="2400" dirty="0" smtClean="0"/>
              <a:t>(1:M)</a:t>
            </a:r>
          </a:p>
          <a:p>
            <a:pPr marL="914400" lvl="1" indent="-381000">
              <a:lnSpc>
                <a:spcPct val="115000"/>
              </a:lnSpc>
              <a:buClr>
                <a:schemeClr val="dk2"/>
              </a:buClr>
              <a:buSzPct val="100000"/>
              <a:buFont typeface="Courier New"/>
              <a:buChar char="o"/>
            </a:pPr>
            <a:r>
              <a:rPr lang="en" sz="2400" dirty="0" smtClean="0"/>
              <a:t>User   :   Url</a:t>
            </a:r>
          </a:p>
          <a:p>
            <a:pPr marL="1371600" lvl="2" indent="-381000">
              <a:lnSpc>
                <a:spcPct val="115000"/>
              </a:lnSpc>
              <a:buClr>
                <a:schemeClr val="dk2"/>
              </a:buClr>
              <a:buSzPct val="100000"/>
              <a:buFont typeface="Wingdings"/>
              <a:buChar char="§"/>
            </a:pPr>
            <a:r>
              <a:rPr lang="en" sz="2400" dirty="0" smtClean="0"/>
              <a:t>(1:M)</a:t>
            </a:r>
          </a:p>
          <a:p>
            <a:endParaRPr lang="en" dirty="0" smtClean="0"/>
          </a:p>
          <a:p>
            <a:endParaRPr lang="en" dirty="0"/>
          </a:p>
        </p:txBody>
      </p:sp>
    </p:spTree>
    <p:extLst>
      <p:ext uri="{BB962C8B-B14F-4D97-AF65-F5344CB8AC3E}">
        <p14:creationId xmlns:p14="http://schemas.microsoft.com/office/powerpoint/2010/main" val="7947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10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10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10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10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10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
          <p:cNvSpPr txBox="1">
            <a:spLocks/>
          </p:cNvSpPr>
          <p:nvPr/>
        </p:nvSpPr>
        <p:spPr>
          <a:xfrm>
            <a:off x="457200" y="134801"/>
            <a:ext cx="7315499" cy="1351799"/>
          </a:xfrm>
          <a:prstGeom prst="rect">
            <a:avLst/>
          </a:prstGeom>
        </p:spPr>
        <p:txBody>
          <a:bodyPr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mtClean="0"/>
              <a:t>Designing Database</a:t>
            </a:r>
            <a:endParaRPr lang="en"/>
          </a:p>
        </p:txBody>
      </p:sp>
      <p:graphicFrame>
        <p:nvGraphicFramePr>
          <p:cNvPr id="3" name="Shape 163"/>
          <p:cNvGraphicFramePr/>
          <p:nvPr/>
        </p:nvGraphicFramePr>
        <p:xfrm>
          <a:off x="5657387" y="2121800"/>
          <a:ext cx="1463850" cy="914340"/>
        </p:xfrm>
        <a:graphic>
          <a:graphicData uri="http://schemas.openxmlformats.org/drawingml/2006/table">
            <a:tbl>
              <a:tblPr>
                <a:noFill/>
              </a:tblPr>
              <a:tblGrid>
                <a:gridCol w="1463850">
                  <a:extLst>
                    <a:ext uri="{9D8B030D-6E8A-4147-A177-3AD203B41FA5}">
                      <a16:colId xmlns:a16="http://schemas.microsoft.com/office/drawing/2014/main" val="20000"/>
                    </a:ext>
                  </a:extLst>
                </a:gridCol>
              </a:tblGrid>
              <a:tr h="411200">
                <a:tc>
                  <a:txBody>
                    <a:bodyPr/>
                    <a:lstStyle/>
                    <a:p>
                      <a:pPr lvl="0" rtl="0">
                        <a:buNone/>
                      </a:pPr>
                      <a:r>
                        <a:rPr lang="en" b="1"/>
                        <a:t>tbl_Category</a:t>
                      </a:r>
                    </a:p>
                  </a:txBody>
                  <a:tcPr marL="91425" marR="91425" marT="91425" marB="91425">
                    <a:solidFill>
                      <a:srgbClr val="B7B7B7"/>
                    </a:solidFill>
                  </a:tcPr>
                </a:tc>
                <a:extLst>
                  <a:ext uri="{0D108BD9-81ED-4DB2-BD59-A6C34878D82A}">
                    <a16:rowId xmlns:a16="http://schemas.microsoft.com/office/drawing/2014/main" val="10000"/>
                  </a:ext>
                </a:extLst>
              </a:tr>
              <a:tr h="411200">
                <a:tc>
                  <a:txBody>
                    <a:bodyPr/>
                    <a:lstStyle/>
                    <a:p>
                      <a:pPr lvl="0" rtl="0">
                        <a:buNone/>
                      </a:pPr>
                      <a:r>
                        <a:rPr lang="en"/>
                        <a:t>CategoryId</a:t>
                      </a: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4" name="Shape 164"/>
          <p:cNvGraphicFramePr/>
          <p:nvPr/>
        </p:nvGraphicFramePr>
        <p:xfrm>
          <a:off x="3664350" y="4168962"/>
          <a:ext cx="1351050" cy="1828680"/>
        </p:xfrm>
        <a:graphic>
          <a:graphicData uri="http://schemas.openxmlformats.org/drawingml/2006/table">
            <a:tbl>
              <a:tblPr>
                <a:noFill/>
              </a:tblPr>
              <a:tblGrid>
                <a:gridCol w="1351050">
                  <a:extLst>
                    <a:ext uri="{9D8B030D-6E8A-4147-A177-3AD203B41FA5}">
                      <a16:colId xmlns:a16="http://schemas.microsoft.com/office/drawing/2014/main" val="20000"/>
                    </a:ext>
                  </a:extLst>
                </a:gridCol>
              </a:tblGrid>
              <a:tr h="396175">
                <a:tc>
                  <a:txBody>
                    <a:bodyPr/>
                    <a:lstStyle/>
                    <a:p>
                      <a:pPr lvl="0" rtl="0">
                        <a:buNone/>
                      </a:pPr>
                      <a:r>
                        <a:rPr lang="en" b="1"/>
                        <a:t>tbl_Url</a:t>
                      </a:r>
                    </a:p>
                  </a:txBody>
                  <a:tcPr marL="91425" marR="91425" marT="91425" marB="91425">
                    <a:solidFill>
                      <a:srgbClr val="B7B7B7"/>
                    </a:solidFill>
                  </a:tcPr>
                </a:tc>
                <a:extLst>
                  <a:ext uri="{0D108BD9-81ED-4DB2-BD59-A6C34878D82A}">
                    <a16:rowId xmlns:a16="http://schemas.microsoft.com/office/drawing/2014/main" val="10000"/>
                  </a:ext>
                </a:extLst>
              </a:tr>
              <a:tr h="396175">
                <a:tc>
                  <a:txBody>
                    <a:bodyPr/>
                    <a:lstStyle/>
                    <a:p>
                      <a:pPr lvl="0" rtl="0">
                        <a:buNone/>
                      </a:pPr>
                      <a:r>
                        <a:rPr lang="en"/>
                        <a:t>UrlId</a:t>
                      </a:r>
                    </a:p>
                  </a:txBody>
                  <a:tcPr marL="91425" marR="91425" marT="91425" marB="91425"/>
                </a:tc>
                <a:extLst>
                  <a:ext uri="{0D108BD9-81ED-4DB2-BD59-A6C34878D82A}">
                    <a16:rowId xmlns:a16="http://schemas.microsoft.com/office/drawing/2014/main" val="10001"/>
                  </a:ext>
                </a:extLst>
              </a:tr>
              <a:tr h="396175">
                <a:tc>
                  <a:txBody>
                    <a:bodyPr/>
                    <a:lstStyle/>
                    <a:p>
                      <a:pPr lvl="0" rtl="0">
                        <a:buNone/>
                      </a:pPr>
                      <a:r>
                        <a:rPr lang="en"/>
                        <a:t>UId</a:t>
                      </a:r>
                    </a:p>
                  </a:txBody>
                  <a:tcPr marL="91425" marR="91425" marT="91425" marB="91425"/>
                </a:tc>
                <a:extLst>
                  <a:ext uri="{0D108BD9-81ED-4DB2-BD59-A6C34878D82A}">
                    <a16:rowId xmlns:a16="http://schemas.microsoft.com/office/drawing/2014/main" val="10002"/>
                  </a:ext>
                </a:extLst>
              </a:tr>
              <a:tr h="396175">
                <a:tc>
                  <a:txBody>
                    <a:bodyPr/>
                    <a:lstStyle/>
                    <a:p>
                      <a:pPr rtl="0">
                        <a:buNone/>
                      </a:pPr>
                      <a:r>
                        <a:rPr lang="en">
                          <a:solidFill>
                            <a:schemeClr val="dk1"/>
                          </a:solidFill>
                        </a:rPr>
                        <a:t>CategoryId</a:t>
                      </a:r>
                    </a:p>
                  </a:txBody>
                  <a:tcPr marL="91425" marR="91425" marT="91425" marB="91425"/>
                </a:tc>
                <a:extLst>
                  <a:ext uri="{0D108BD9-81ED-4DB2-BD59-A6C34878D82A}">
                    <a16:rowId xmlns:a16="http://schemas.microsoft.com/office/drawing/2014/main" val="10003"/>
                  </a:ext>
                </a:extLst>
              </a:tr>
            </a:tbl>
          </a:graphicData>
        </a:graphic>
      </p:graphicFrame>
      <p:cxnSp>
        <p:nvCxnSpPr>
          <p:cNvPr id="5" name="Shape 165"/>
          <p:cNvCxnSpPr/>
          <p:nvPr/>
        </p:nvCxnSpPr>
        <p:spPr>
          <a:xfrm flipH="1">
            <a:off x="4590999" y="2827425"/>
            <a:ext cx="1274400" cy="2647499"/>
          </a:xfrm>
          <a:prstGeom prst="straightConnector1">
            <a:avLst/>
          </a:prstGeom>
          <a:noFill/>
          <a:ln w="19050" cap="flat">
            <a:solidFill>
              <a:schemeClr val="dk2"/>
            </a:solidFill>
            <a:prstDash val="solid"/>
            <a:round/>
            <a:headEnd type="none" w="lg" len="lg"/>
            <a:tailEnd type="triangle" w="lg" len="lg"/>
          </a:ln>
        </p:spPr>
      </p:cxnSp>
      <p:cxnSp>
        <p:nvCxnSpPr>
          <p:cNvPr id="6" name="Shape 166"/>
          <p:cNvCxnSpPr/>
          <p:nvPr/>
        </p:nvCxnSpPr>
        <p:spPr>
          <a:xfrm>
            <a:off x="1725200" y="2823050"/>
            <a:ext cx="2124599" cy="2363099"/>
          </a:xfrm>
          <a:prstGeom prst="straightConnector1">
            <a:avLst/>
          </a:prstGeom>
          <a:noFill/>
          <a:ln w="19050" cap="flat">
            <a:solidFill>
              <a:schemeClr val="dk2"/>
            </a:solidFill>
            <a:prstDash val="solid"/>
            <a:round/>
            <a:headEnd type="none" w="lg" len="lg"/>
            <a:tailEnd type="triangle" w="lg" len="lg"/>
          </a:ln>
        </p:spPr>
      </p:cxnSp>
      <p:graphicFrame>
        <p:nvGraphicFramePr>
          <p:cNvPr id="7" name="Shape 167"/>
          <p:cNvGraphicFramePr/>
          <p:nvPr/>
        </p:nvGraphicFramePr>
        <p:xfrm>
          <a:off x="1483350" y="2150000"/>
          <a:ext cx="1155525" cy="1371510"/>
        </p:xfrm>
        <a:graphic>
          <a:graphicData uri="http://schemas.openxmlformats.org/drawingml/2006/table">
            <a:tbl>
              <a:tblPr>
                <a:noFill/>
              </a:tblPr>
              <a:tblGrid>
                <a:gridCol w="1155525">
                  <a:extLst>
                    <a:ext uri="{9D8B030D-6E8A-4147-A177-3AD203B41FA5}">
                      <a16:colId xmlns:a16="http://schemas.microsoft.com/office/drawing/2014/main" val="20000"/>
                    </a:ext>
                  </a:extLst>
                </a:gridCol>
              </a:tblGrid>
              <a:tr h="381000">
                <a:tc>
                  <a:txBody>
                    <a:bodyPr/>
                    <a:lstStyle/>
                    <a:p>
                      <a:pPr lvl="0" rtl="0">
                        <a:buNone/>
                      </a:pPr>
                      <a:r>
                        <a:rPr lang="en" b="1"/>
                        <a:t>tbl_User</a:t>
                      </a:r>
                    </a:p>
                  </a:txBody>
                  <a:tcPr marL="91425" marR="91425" marT="91425" marB="91425">
                    <a:solidFill>
                      <a:srgbClr val="B7B7B7"/>
                    </a:solidFill>
                  </a:tcPr>
                </a:tc>
                <a:extLst>
                  <a:ext uri="{0D108BD9-81ED-4DB2-BD59-A6C34878D82A}">
                    <a16:rowId xmlns:a16="http://schemas.microsoft.com/office/drawing/2014/main" val="10000"/>
                  </a:ext>
                </a:extLst>
              </a:tr>
              <a:tr h="381000">
                <a:tc>
                  <a:txBody>
                    <a:bodyPr/>
                    <a:lstStyle/>
                    <a:p>
                      <a:pPr lvl="0" rtl="0">
                        <a:buNone/>
                      </a:pPr>
                      <a:r>
                        <a:rPr lang="en"/>
                        <a:t>UId</a:t>
                      </a:r>
                    </a:p>
                  </a:txBody>
                  <a:tcPr marL="91425" marR="91425" marT="91425" marB="91425"/>
                </a:tc>
                <a:extLst>
                  <a:ext uri="{0D108BD9-81ED-4DB2-BD59-A6C34878D82A}">
                    <a16:rowId xmlns:a16="http://schemas.microsoft.com/office/drawing/2014/main" val="10001"/>
                  </a:ext>
                </a:extLst>
              </a:tr>
              <a:tr h="381000">
                <a:tc>
                  <a:txBody>
                    <a:bodyPr/>
                    <a:lstStyle/>
                    <a:p>
                      <a:pPr rtl="0">
                        <a:buNone/>
                      </a:pPr>
                      <a:r>
                        <a:rPr lang="en"/>
                        <a:t>Role</a:t>
                      </a: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5262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p:tgtEl>
                                          <p:spTgt spid="6"/>
                                        </p:tgtEl>
                                        <p:attrNameLst>
                                          <p:attrName>ppt_w</p:attrName>
                                        </p:attrNameLst>
                                      </p:cBhvr>
                                      <p:tavLst>
                                        <p:tav tm="0">
                                          <p:val>
                                            <p:strVal val="0"/>
                                          </p:val>
                                        </p:tav>
                                        <p:tav tm="100000">
                                          <p:val>
                                            <p:strVal val="#ppt_w"/>
                                          </p:val>
                                        </p:tav>
                                      </p:tavLst>
                                    </p:anim>
                                    <p:anim calcmode="lin" valueType="num">
                                      <p:cBhvr additive="base">
                                        <p:cTn id="23" dur="1000"/>
                                        <p:tgtEl>
                                          <p:spTgt spid="6"/>
                                        </p:tgtEl>
                                        <p:attrNameLst>
                                          <p:attrName>ppt_h</p:attrName>
                                        </p:attrNameLst>
                                      </p:cBhvr>
                                      <p:tavLst>
                                        <p:tav tm="0">
                                          <p:val>
                                            <p:str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000"/>
                                        <p:tgtEl>
                                          <p:spTgt spid="5"/>
                                        </p:tgtEl>
                                        <p:attrNameLst>
                                          <p:attrName>ppt_w</p:attrName>
                                        </p:attrNameLst>
                                      </p:cBhvr>
                                      <p:tavLst>
                                        <p:tav tm="0">
                                          <p:val>
                                            <p:strVal val="0"/>
                                          </p:val>
                                        </p:tav>
                                        <p:tav tm="100000">
                                          <p:val>
                                            <p:strVal val="#ppt_w"/>
                                          </p:val>
                                        </p:tav>
                                      </p:tavLst>
                                    </p:anim>
                                    <p:anim calcmode="lin" valueType="num">
                                      <p:cBhvr additive="base">
                                        <p:cTn id="29" dur="1000"/>
                                        <p:tgtEl>
                                          <p:spTgt spid="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96</TotalTime>
  <Words>593</Words>
  <Application>Microsoft Office PowerPoint</Application>
  <PresentationFormat>On-screen Show (4:3)</PresentationFormat>
  <Paragraphs>240</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Garamond</vt:lpstr>
      <vt:lpstr>Wingdings</vt:lpstr>
      <vt:lpstr>Organic</vt:lpstr>
      <vt:lpstr>Project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dc:title>
  <dc:creator>skpkatta@gmail.com</dc:creator>
  <cp:lastModifiedBy>Katta, Venkateshwari (Cognizant)</cp:lastModifiedBy>
  <cp:revision>12</cp:revision>
  <dcterms:created xsi:type="dcterms:W3CDTF">2017-02-21T12:19:58Z</dcterms:created>
  <dcterms:modified xsi:type="dcterms:W3CDTF">2020-01-17T04:45:11Z</dcterms:modified>
</cp:coreProperties>
</file>