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59" r:id="rId2"/>
  </p:sldMasterIdLst>
  <p:notesMasterIdLst>
    <p:notesMasterId r:id="rId28"/>
  </p:notesMasterIdLst>
  <p:sldIdLst>
    <p:sldId id="258" r:id="rId3"/>
    <p:sldId id="260" r:id="rId4"/>
    <p:sldId id="261" r:id="rId5"/>
    <p:sldId id="262" r:id="rId6"/>
    <p:sldId id="290" r:id="rId7"/>
    <p:sldId id="263" r:id="rId8"/>
    <p:sldId id="264" r:id="rId9"/>
    <p:sldId id="265" r:id="rId10"/>
    <p:sldId id="266" r:id="rId11"/>
    <p:sldId id="273" r:id="rId12"/>
    <p:sldId id="272" r:id="rId13"/>
    <p:sldId id="271" r:id="rId14"/>
    <p:sldId id="270" r:id="rId15"/>
    <p:sldId id="269" r:id="rId16"/>
    <p:sldId id="274" r:id="rId17"/>
    <p:sldId id="275" r:id="rId18"/>
    <p:sldId id="277" r:id="rId19"/>
    <p:sldId id="278" r:id="rId20"/>
    <p:sldId id="279" r:id="rId21"/>
    <p:sldId id="280" r:id="rId22"/>
    <p:sldId id="282" r:id="rId23"/>
    <p:sldId id="281" r:id="rId24"/>
    <p:sldId id="284" r:id="rId25"/>
    <p:sldId id="28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 Kattel" initials="SK" lastIdx="2" clrIdx="0">
    <p:extLst>
      <p:ext uri="{19B8F6BF-5375-455C-9EA6-DF929625EA0E}">
        <p15:presenceInfo xmlns:p15="http://schemas.microsoft.com/office/powerpoint/2012/main" userId="5c34a1a2b316511d" providerId="Windows Live"/>
      </p:ext>
    </p:extLst>
  </p:cmAuthor>
  <p:cmAuthor id="2" name="biswas poudyal" initials="bp" lastIdx="4" clrIdx="1">
    <p:extLst>
      <p:ext uri="{19B8F6BF-5375-455C-9EA6-DF929625EA0E}">
        <p15:presenceInfo xmlns:p15="http://schemas.microsoft.com/office/powerpoint/2012/main" userId="fddef787e44436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66812-C4D4-4BFD-AEE1-BBD8951400B3}" v="828" dt="2020-12-31T12:53:46.196"/>
    <p1510:client id="{199B1AED-67F4-4F48-A75E-76A0D690854B}" v="3548" dt="2020-12-30T15:34:46.278"/>
    <p1510:client id="{8D533DD9-8E25-430D-9CF5-643A8FBA8923}" v="2" dt="2020-12-30T11:26:24.098"/>
    <p1510:client id="{958EA043-D7D1-4A05-9A09-71B6FEF1FE20}" v="361" dt="2020-12-31T03:02:03.104"/>
    <p1510:client id="{96447CF3-CC99-49D8-89A7-058A6850C90C}" v="916" dt="2020-12-30T17:17:59.869"/>
    <p1510:client id="{A5B8159B-9E06-44FB-8AB9-9F2411373279}" v="197" dt="2020-12-29T15:26:09.816"/>
    <p1510:client id="{AC4E1E0D-9DCF-4041-9249-BB60EF4D231D}" v="3" dt="2020-12-31T13:58:05.157"/>
    <p1510:client id="{B92AC0A3-F278-4B30-999A-7382F4AC8844}" v="1195" dt="2020-12-30T09:05:00.066"/>
    <p1510:client id="{F8A29C0C-AF6F-4195-8A95-9B1DC368E7FA}" v="64" dt="2020-12-30T15:50:28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88739-0756-45AC-846B-0BE4A9B5DB9A}" type="datetimeFigureOut">
              <a:rPr lang="en-US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4EA19-1775-428B-B2D3-81027A1CE92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2003, a team of researchers led by Patrice Y. Simard were first to reduce the error rate below 1% using the Neural Network(NN) based model. 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used 2-layer NN and 800 Hidden Units(HU) with elastic distortion. 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used two simple cost function, MSE and Cross entropy each resulting in the error rate of 0.9% and 0.7% respectively. [2] 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Hinton followed shortly using a 3-layer NN with 500+300 HU,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function, cross entropy loss function and weight decay to achieve error rate of 1.53%. [3] 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record breaking performance using simply MLP was achieved by a team of researchers led by Dan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Claudiu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Ciresan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2010.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 team used a 6-layer NN with elastic distortion and trained the model over GPU to achieve the error rate as low as 0.35%. [4]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describe what the model should and should not do. </a:t>
            </a:r>
          </a:p>
          <a:p>
            <a:r>
              <a: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-describes how the model should behave for a particular set of inputs.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describe what the model should and should not do. </a:t>
            </a:r>
          </a:p>
          <a:p>
            <a:r>
              <a: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-describes how the model should behave for a particular set of inputs.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5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F7F-D770-4396-BFBB-B5050A600097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226E-D0EE-4174-9CE1-6CE8F56865BE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9182-64F9-4719-8608-BA1B9CCCB3E1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1B3B-4517-4A12-B6D7-94159AC122B1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4A77-0CD9-42C6-B471-FDC43E5F2D79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D38F-D435-4967-B789-A7C128A67E15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8A8A-B5D9-4088-BBE7-9B84C08365F5}" type="datetime1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1027-46E0-4002-8D84-6D011B82CA82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0409-6EFF-4ED5-BE86-0D4EA766922D}" type="datetime1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74E6-F1C5-4F7F-BED9-ABB478D36A62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30C3-0F03-4415-BD22-47E27AFF3DAD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9F51-FF29-4A92-A255-352CAB8B042D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68300" y="571500"/>
            <a:ext cx="11506200" cy="60325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700" b="1">
                <a:latin typeface="Times New Roman"/>
                <a:cs typeface="Times New Roman"/>
              </a:rPr>
              <a:t>A Final Year Project Final Defense</a:t>
            </a:r>
          </a:p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/>
                <a:cs typeface="Times New Roman"/>
              </a:rPr>
              <a:t>On</a:t>
            </a:r>
          </a:p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200" b="1">
                <a:latin typeface="Times New Roman"/>
                <a:cs typeface="Times New Roman"/>
              </a:rPr>
              <a:t>Handwritten Digit Recognition Using Deep Learning</a:t>
            </a:r>
          </a:p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900" b="1">
                <a:latin typeface="Times New Roman"/>
                <a:cs typeface="Times New Roman"/>
              </a:rPr>
              <a:t>Presented By:</a:t>
            </a:r>
          </a:p>
          <a:p>
            <a:pPr lvl="1" algn="l"/>
            <a:r>
              <a:rPr lang="en-US" sz="2400" b="1">
                <a:latin typeface="Times New Roman"/>
                <a:cs typeface="Times New Roman"/>
              </a:rPr>
              <a:t>Biswas Poudyal(10526/073)</a:t>
            </a:r>
          </a:p>
          <a:p>
            <a:pPr lvl="1" algn="l"/>
            <a:r>
              <a:rPr lang="en-US" sz="2400" b="1">
                <a:latin typeface="Times New Roman"/>
                <a:cs typeface="Times New Roman"/>
              </a:rPr>
              <a:t>Krishna Khanal(10691/073)</a:t>
            </a:r>
          </a:p>
          <a:p>
            <a:pPr lvl="1" algn="l"/>
            <a:r>
              <a:rPr lang="en-US" sz="2400" b="1">
                <a:latin typeface="Times New Roman"/>
                <a:cs typeface="Times New Roman"/>
              </a:rPr>
              <a:t>Sameer Kattel(10713/073)</a:t>
            </a:r>
          </a:p>
          <a:p>
            <a:pPr lvl="1" algn="l"/>
            <a:r>
              <a:rPr lang="en-US" sz="2400" b="1" err="1">
                <a:latin typeface="Times New Roman"/>
                <a:cs typeface="Times New Roman"/>
              </a:rPr>
              <a:t>Subina</a:t>
            </a:r>
            <a:r>
              <a:rPr lang="en-US" sz="2400" b="1">
                <a:latin typeface="Times New Roman"/>
                <a:cs typeface="Times New Roman"/>
              </a:rPr>
              <a:t> Lama(10720/073)</a:t>
            </a:r>
          </a:p>
          <a:p>
            <a:r>
              <a:rPr lang="en-US" b="1">
                <a:latin typeface="Times New Roman"/>
                <a:cs typeface="Times New Roman"/>
              </a:rPr>
              <a:t>December 31, 2020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:\B.Sc.CSIT-TU\Miscellaneous Files of BSc.CSIT\Affiliated Colleges\Affiliated Colleges Logos\OIC\OIC_Logo Purpl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3338"/>
            <a:ext cx="4508500" cy="141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48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180823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Design: Architecture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93" y="17816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43" y="1450229"/>
            <a:ext cx="6810831" cy="4686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4179" y="6226341"/>
            <a:ext cx="5906320" cy="805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000">
                <a:latin typeface="Times New Roman"/>
                <a:ea typeface="Calibri" panose="020F0502020204030204" pitchFamily="34" charset="0"/>
                <a:cs typeface="Mangal"/>
              </a:rPr>
              <a:t>Figure : Feed-forward Neural Network model(MLP)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230954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Design: Data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096" y="1609820"/>
            <a:ext cx="9806071" cy="4706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Datasets are adapted from the MNIST database. 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Data labels values are from 0 to 9 and images file has pixels organized row-wise ranging values from 0 to 255.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These datasets are preprocessed before training. The training datasets are splitted into the training and development sets. 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The datasets are flattened and then normalized.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The output labels of the data are transformed into one-hot encoding representation.</a:t>
            </a:r>
          </a:p>
          <a:p>
            <a:pPr>
              <a:lnSpc>
                <a:spcPct val="150000"/>
              </a:lnSpc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624" y="6133029"/>
            <a:ext cx="59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180823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Design: Process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0974" y="1429273"/>
            <a:ext cx="392673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858" y="5994996"/>
            <a:ext cx="5658523" cy="80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      Figure: CPMAI-based Process Model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B39F14-E229-4FE6-BA49-AB979C7484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2097" y="1315931"/>
            <a:ext cx="5645362" cy="46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4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321191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Design: Experiment Design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029" y="1779532"/>
            <a:ext cx="10299570" cy="3853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endParaRPr lang="en-US"/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400">
                <a:latin typeface="Times New Roman"/>
                <a:cs typeface="Times New Roman"/>
              </a:rPr>
              <a:t>Initialization Selection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400">
                <a:latin typeface="Times New Roman"/>
                <a:cs typeface="Times New Roman"/>
              </a:rPr>
              <a:t>Optimization Selection</a:t>
            </a: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400">
                <a:latin typeface="Times New Roman"/>
                <a:cs typeface="Times New Roman"/>
              </a:rPr>
              <a:t>Regularizer Selection</a:t>
            </a: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400">
                <a:latin typeface="Times New Roman"/>
                <a:cs typeface="Times New Roman"/>
              </a:rPr>
              <a:t>Hyperparameter Tuning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2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321191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Design: 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856" y="2442672"/>
            <a:ext cx="9929326" cy="37026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5442" y="6315926"/>
            <a:ext cx="5583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Figure: Wireframe for GUI for Prediction</a:t>
            </a:r>
          </a:p>
        </p:txBody>
      </p:sp>
      <p:pic>
        <p:nvPicPr>
          <p:cNvPr id="8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4950CC76-4B4D-4FB1-91A9-B12C256A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710" y="1465653"/>
            <a:ext cx="4439728" cy="48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Implementation: Tools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8411" y="1839160"/>
            <a:ext cx="5181600" cy="4608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sz="2200" b="1">
                <a:latin typeface="Times New Roman"/>
                <a:cs typeface="Times New Roman"/>
              </a:rPr>
              <a:t>Development Tools</a:t>
            </a:r>
            <a:endParaRPr lang="en-US"/>
          </a:p>
          <a:p>
            <a:pPr lvl="2">
              <a:lnSpc>
                <a:spcPct val="17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Anaconda (v1.9.12)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Arial" panose="05000000000000000000" pitchFamily="2" charset="2"/>
              <a:buChar char="•"/>
            </a:pPr>
            <a:r>
              <a:rPr lang="en-US" sz="2200" err="1">
                <a:latin typeface="Times New Roman"/>
                <a:cs typeface="Times New Roman"/>
              </a:rPr>
              <a:t>Jupyter</a:t>
            </a:r>
            <a:r>
              <a:rPr lang="en-US" sz="2200">
                <a:latin typeface="Times New Roman"/>
                <a:cs typeface="Times New Roman"/>
              </a:rPr>
              <a:t> Notebook (v6.1.5)</a:t>
            </a:r>
          </a:p>
          <a:p>
            <a:pPr lvl="2">
              <a:lnSpc>
                <a:spcPct val="17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Spyder (v4.1.5)</a:t>
            </a:r>
          </a:p>
          <a:p>
            <a:pPr lvl="2">
              <a:lnSpc>
                <a:spcPct val="17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Python (v3.8.5)</a:t>
            </a:r>
          </a:p>
          <a:p>
            <a:pPr lvl="2">
              <a:lnSpc>
                <a:spcPct val="17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Git (v2.17.1) and GitHub</a:t>
            </a:r>
          </a:p>
          <a:p>
            <a:pPr marL="457200" indent="-457200">
              <a:lnSpc>
                <a:spcPct val="120000"/>
              </a:lnSpc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074A4B-DBC2-4F68-A590-FDBB34923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0" y="1703505"/>
            <a:ext cx="5181600" cy="4703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>
                <a:latin typeface="Times New Roman"/>
                <a:cs typeface="Times New Roman"/>
              </a:rPr>
              <a:t>B</a:t>
            </a:r>
            <a:r>
              <a:rPr lang="en-US" sz="2400" b="1">
                <a:latin typeface="Times New Roman"/>
                <a:cs typeface="Times New Roman"/>
              </a:rPr>
              <a:t>. </a:t>
            </a:r>
            <a:r>
              <a:rPr lang="en-US" b="1">
                <a:latin typeface="Times New Roman"/>
                <a:cs typeface="Times New Roman"/>
              </a:rPr>
              <a:t>   </a:t>
            </a:r>
            <a:r>
              <a:rPr lang="en-US" sz="2200" b="1">
                <a:latin typeface="Times New Roman"/>
                <a:cs typeface="Times New Roman"/>
              </a:rPr>
              <a:t>Design Tools</a:t>
            </a:r>
            <a:endParaRPr lang="en-US" sz="2200">
              <a:latin typeface="Times New Roman"/>
              <a:ea typeface="+mn-lt"/>
              <a:cs typeface="+mn-lt"/>
            </a:endParaRPr>
          </a:p>
          <a:p>
            <a:pPr lvl="2">
              <a:lnSpc>
                <a:spcPct val="170000"/>
              </a:lnSpc>
            </a:pPr>
            <a:r>
              <a:rPr lang="en-US">
                <a:latin typeface="Times New Roman"/>
                <a:cs typeface="Times New Roman"/>
              </a:rPr>
              <a:t>MS Visio 16</a:t>
            </a:r>
            <a:endParaRPr lang="en-US">
              <a:ea typeface="+mn-lt"/>
              <a:cs typeface="+mn-lt"/>
            </a:endParaRPr>
          </a:p>
          <a:p>
            <a:pPr lvl="2">
              <a:lnSpc>
                <a:spcPct val="170000"/>
              </a:lnSpc>
            </a:pPr>
            <a:r>
              <a:rPr lang="en-US">
                <a:latin typeface="Times New Roman"/>
                <a:cs typeface="Times New Roman"/>
              </a:rPr>
              <a:t>MS Word 16</a:t>
            </a:r>
            <a:endParaRPr lang="en-US">
              <a:ea typeface="+mn-lt"/>
              <a:cs typeface="+mn-lt"/>
            </a:endParaRPr>
          </a:p>
          <a:p>
            <a:pPr lvl="2">
              <a:lnSpc>
                <a:spcPct val="170000"/>
              </a:lnSpc>
            </a:pPr>
            <a:r>
              <a:rPr lang="en-US">
                <a:latin typeface="Times New Roman"/>
                <a:cs typeface="Times New Roman"/>
              </a:rPr>
              <a:t>MS PowerPoint 16</a:t>
            </a:r>
            <a:r>
              <a:rPr lang="en-US" b="1">
                <a:latin typeface="Times New Roman"/>
                <a:cs typeface="Times New Roman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3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321191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Implementation: Methodology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59" y="1646754"/>
            <a:ext cx="10446589" cy="4528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800">
                <a:latin typeface="Times New Roman"/>
                <a:cs typeface="Times New Roman"/>
              </a:rPr>
              <a:t> </a:t>
            </a:r>
            <a:r>
              <a:rPr lang="en-US" sz="2200">
                <a:latin typeface="Times New Roman"/>
                <a:cs typeface="Times New Roman"/>
              </a:rPr>
              <a:t>Data Collection</a:t>
            </a:r>
            <a:endParaRPr lang="en-US"/>
          </a:p>
          <a:p>
            <a:pPr lvl="1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 Data Preparation</a:t>
            </a:r>
          </a:p>
          <a:p>
            <a:pPr lvl="1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 Baseline Model</a:t>
            </a:r>
          </a:p>
          <a:p>
            <a:pPr lvl="1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 Model Optimization</a:t>
            </a:r>
          </a:p>
          <a:p>
            <a:pPr lvl="1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 Model Tuning</a:t>
            </a:r>
          </a:p>
          <a:p>
            <a:pPr lvl="1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 Deployment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540" y="1419302"/>
            <a:ext cx="4304582" cy="3934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latin typeface="Times New Roman"/>
                <a:cs typeface="Times New Roman"/>
              </a:rPr>
              <a:t>Optimizer Selection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latin typeface="Times New Roman"/>
                <a:ea typeface="+mn-lt"/>
                <a:cs typeface="Times New Roman"/>
              </a:rPr>
              <a:t>Hyperparameter Tuning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>
              <a:latin typeface="Times New Roman"/>
              <a:ea typeface="+mn-lt"/>
              <a:cs typeface="Times New Roman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" sz="2000">
              <a:ea typeface="+mn-lt"/>
              <a:cs typeface="+mn-lt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EA1CD9-9188-4A93-B5A8-A40999C341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258666"/>
              </p:ext>
            </p:extLst>
          </p:nvPr>
        </p:nvGraphicFramePr>
        <p:xfrm>
          <a:off x="1050297" y="2036065"/>
          <a:ext cx="46586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878">
                  <a:extLst>
                    <a:ext uri="{9D8B030D-6E8A-4147-A177-3AD203B41FA5}">
                      <a16:colId xmlns:a16="http://schemas.microsoft.com/office/drawing/2014/main" val="3006078785"/>
                    </a:ext>
                  </a:extLst>
                </a:gridCol>
                <a:gridCol w="1552878">
                  <a:extLst>
                    <a:ext uri="{9D8B030D-6E8A-4147-A177-3AD203B41FA5}">
                      <a16:colId xmlns:a16="http://schemas.microsoft.com/office/drawing/2014/main" val="1455912308"/>
                    </a:ext>
                  </a:extLst>
                </a:gridCol>
                <a:gridCol w="1552878">
                  <a:extLst>
                    <a:ext uri="{9D8B030D-6E8A-4147-A177-3AD203B41FA5}">
                      <a16:colId xmlns:a16="http://schemas.microsoft.com/office/drawing/2014/main" val="1271806848"/>
                    </a:ext>
                  </a:extLst>
                </a:gridCol>
              </a:tblGrid>
              <a:tr h="52467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14944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Random Initialization</a:t>
                      </a:r>
                      <a:endParaRPr lang="en-US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82.46%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82.44%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69995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He-Initialization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94.90%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93.42%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231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7D50EF3-D4FB-496C-A2BC-F59D9F702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912107"/>
              </p:ext>
            </p:extLst>
          </p:nvPr>
        </p:nvGraphicFramePr>
        <p:xfrm>
          <a:off x="6267023" y="2044640"/>
          <a:ext cx="5206089" cy="191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63">
                  <a:extLst>
                    <a:ext uri="{9D8B030D-6E8A-4147-A177-3AD203B41FA5}">
                      <a16:colId xmlns:a16="http://schemas.microsoft.com/office/drawing/2014/main" val="3006078785"/>
                    </a:ext>
                  </a:extLst>
                </a:gridCol>
                <a:gridCol w="1735363">
                  <a:extLst>
                    <a:ext uri="{9D8B030D-6E8A-4147-A177-3AD203B41FA5}">
                      <a16:colId xmlns:a16="http://schemas.microsoft.com/office/drawing/2014/main" val="1455912308"/>
                    </a:ext>
                  </a:extLst>
                </a:gridCol>
                <a:gridCol w="1735363">
                  <a:extLst>
                    <a:ext uri="{9D8B030D-6E8A-4147-A177-3AD203B41FA5}">
                      <a16:colId xmlns:a16="http://schemas.microsoft.com/office/drawing/2014/main" val="1271806848"/>
                    </a:ext>
                  </a:extLst>
                </a:gridCol>
              </a:tblGrid>
              <a:tr h="5834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14944"/>
                  </a:ext>
                </a:extLst>
              </a:tr>
              <a:tr h="4252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BGD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61.12%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60.52%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69995"/>
                  </a:ext>
                </a:extLst>
              </a:tr>
              <a:tr h="4252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Times New Roman"/>
                        </a:rPr>
                        <a:t>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97.03%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95.46%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23102"/>
                  </a:ext>
                </a:extLst>
              </a:tr>
              <a:tr h="4252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99.28%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96.26%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54574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82DA024-2B70-4D47-9344-AEE7F0374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82562"/>
              </p:ext>
            </p:extLst>
          </p:nvPr>
        </p:nvGraphicFramePr>
        <p:xfrm>
          <a:off x="6276667" y="4531685"/>
          <a:ext cx="5238096" cy="171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02">
                  <a:extLst>
                    <a:ext uri="{9D8B030D-6E8A-4147-A177-3AD203B41FA5}">
                      <a16:colId xmlns:a16="http://schemas.microsoft.com/office/drawing/2014/main" val="2063750782"/>
                    </a:ext>
                  </a:extLst>
                </a:gridCol>
                <a:gridCol w="936359">
                  <a:extLst>
                    <a:ext uri="{9D8B030D-6E8A-4147-A177-3AD203B41FA5}">
                      <a16:colId xmlns:a16="http://schemas.microsoft.com/office/drawing/2014/main" val="2070449228"/>
                    </a:ext>
                  </a:extLst>
                </a:gridCol>
                <a:gridCol w="939333">
                  <a:extLst>
                    <a:ext uri="{9D8B030D-6E8A-4147-A177-3AD203B41FA5}">
                      <a16:colId xmlns:a16="http://schemas.microsoft.com/office/drawing/2014/main" val="2729106581"/>
                    </a:ext>
                  </a:extLst>
                </a:gridCol>
                <a:gridCol w="811203">
                  <a:extLst>
                    <a:ext uri="{9D8B030D-6E8A-4147-A177-3AD203B41FA5}">
                      <a16:colId xmlns:a16="http://schemas.microsoft.com/office/drawing/2014/main" val="2997950707"/>
                    </a:ext>
                  </a:extLst>
                </a:gridCol>
                <a:gridCol w="772676">
                  <a:extLst>
                    <a:ext uri="{9D8B030D-6E8A-4147-A177-3AD203B41FA5}">
                      <a16:colId xmlns:a16="http://schemas.microsoft.com/office/drawing/2014/main" val="1192711716"/>
                    </a:ext>
                  </a:extLst>
                </a:gridCol>
                <a:gridCol w="883923">
                  <a:extLst>
                    <a:ext uri="{9D8B030D-6E8A-4147-A177-3AD203B41FA5}">
                      <a16:colId xmlns:a16="http://schemas.microsoft.com/office/drawing/2014/main" val="1056859395"/>
                    </a:ext>
                  </a:extLst>
                </a:gridCol>
              </a:tblGrid>
              <a:tr h="80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Hidden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Hidden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Minibatch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Keep_props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23256"/>
                  </a:ext>
                </a:extLst>
              </a:tr>
              <a:tr h="80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Best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/>
                        <a:t>[2916, 2884]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/>
                        <a:t>0.000672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0.9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457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171B44C-C4B6-4993-AFD0-FD990ABE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Implementation: Experiments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A2B3E7-6988-4715-A8D0-6B97C573AF7F}"/>
              </a:ext>
            </a:extLst>
          </p:cNvPr>
          <p:cNvSpPr txBox="1">
            <a:spLocks/>
          </p:cNvSpPr>
          <p:nvPr/>
        </p:nvSpPr>
        <p:spPr>
          <a:xfrm>
            <a:off x="957500" y="1417159"/>
            <a:ext cx="4304582" cy="3934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latin typeface="Times New Roman"/>
                <a:cs typeface="Times New Roman"/>
              </a:rPr>
              <a:t>Initialization Selection</a:t>
            </a:r>
            <a:endParaRPr lang="en-US" sz="24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latin typeface="Times New Roman"/>
                <a:ea typeface="+mn-lt"/>
                <a:cs typeface="Times New Roman"/>
              </a:rPr>
              <a:t>Regularizer Selection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1">
              <a:latin typeface="Times New Roman"/>
              <a:ea typeface="+mn-lt"/>
              <a:cs typeface="Times New Roman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" sz="2000">
              <a:ea typeface="+mn-lt"/>
              <a:cs typeface="+mn-lt"/>
            </a:endParaRP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2F1E1DB1-F6E8-4816-A15D-3983D3AD2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041751"/>
              </p:ext>
            </p:extLst>
          </p:nvPr>
        </p:nvGraphicFramePr>
        <p:xfrm>
          <a:off x="1072355" y="4524597"/>
          <a:ext cx="4704009" cy="166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003">
                  <a:extLst>
                    <a:ext uri="{9D8B030D-6E8A-4147-A177-3AD203B41FA5}">
                      <a16:colId xmlns:a16="http://schemas.microsoft.com/office/drawing/2014/main" val="3006078785"/>
                    </a:ext>
                  </a:extLst>
                </a:gridCol>
                <a:gridCol w="1568003">
                  <a:extLst>
                    <a:ext uri="{9D8B030D-6E8A-4147-A177-3AD203B41FA5}">
                      <a16:colId xmlns:a16="http://schemas.microsoft.com/office/drawing/2014/main" val="1455912308"/>
                    </a:ext>
                  </a:extLst>
                </a:gridCol>
                <a:gridCol w="1568003">
                  <a:extLst>
                    <a:ext uri="{9D8B030D-6E8A-4147-A177-3AD203B41FA5}">
                      <a16:colId xmlns:a16="http://schemas.microsoft.com/office/drawing/2014/main" val="1271806848"/>
                    </a:ext>
                  </a:extLst>
                </a:gridCol>
              </a:tblGrid>
              <a:tr h="5113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Training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Validation Accuracy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14944"/>
                  </a:ext>
                </a:extLst>
              </a:tr>
              <a:tr h="5113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L2 Regularizer</a:t>
                      </a:r>
                      <a:endParaRPr lang="en-US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93.07%</a:t>
                      </a:r>
                      <a:endParaRPr lang="en-US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92.24%</a:t>
                      </a: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69995"/>
                  </a:ext>
                </a:extLst>
              </a:tr>
              <a:tr h="5113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97.46%</a:t>
                      </a:r>
                      <a:endParaRPr lang="en-US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96.12%</a:t>
                      </a: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2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07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415168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Testing: 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524" y="1602889"/>
            <a:ext cx="9960251" cy="4496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latin typeface="Times New Roman"/>
                <a:cs typeface="Times New Roman"/>
              </a:rPr>
              <a:t>Test Case 1 – Dataset Preparation Module Test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latin typeface="Times New Roman"/>
                <a:cs typeface="Times New Roman"/>
              </a:rPr>
              <a:t>Test Case 2 – Dataset Augmentation Module Test</a:t>
            </a:r>
          </a:p>
          <a:p>
            <a:pPr marL="514350" indent="-514350">
              <a:buAutoNum type="arabicPeriod"/>
            </a:pPr>
            <a:r>
              <a:rPr lang="en-US">
                <a:latin typeface="Times New Roman"/>
                <a:cs typeface="Times New Roman"/>
              </a:rPr>
              <a:t>Test Case 3 – Utility Module Test</a:t>
            </a:r>
          </a:p>
          <a:p>
            <a:pPr marL="514350" indent="-514350">
              <a:buAutoNum type="arabicPeriod"/>
            </a:pPr>
            <a:r>
              <a:rPr lang="en-US">
                <a:latin typeface="Times New Roman"/>
                <a:cs typeface="Times New Roman"/>
              </a:rPr>
              <a:t>Test Case 4 – Neural Network Module Test</a:t>
            </a:r>
          </a:p>
          <a:p>
            <a:pPr marL="514350" indent="-514350">
              <a:buAutoNum type="arabicPeriod"/>
            </a:pPr>
            <a:r>
              <a:rPr lang="en-US">
                <a:latin typeface="Times New Roman"/>
                <a:cs typeface="Times New Roman"/>
              </a:rPr>
              <a:t>Test Case 5 – GUI Module Test</a:t>
            </a:r>
          </a:p>
          <a:p>
            <a:pPr marL="514350" indent="-514350">
              <a:buAutoNum type="arabicPeriod"/>
            </a:pPr>
            <a:r>
              <a:rPr lang="en-US">
                <a:latin typeface="Times New Roman"/>
                <a:cs typeface="Times New Roman"/>
              </a:rPr>
              <a:t>Test Case 6 – Training Module Test</a:t>
            </a:r>
          </a:p>
          <a:p>
            <a:pPr marL="514350" indent="-514350">
              <a:buAutoNum type="arabicPeriod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3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324931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Testing: Integration Testing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ED1B24-9CD8-498D-80CA-AFE98AC7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61233"/>
              </p:ext>
            </p:extLst>
          </p:nvPr>
        </p:nvGraphicFramePr>
        <p:xfrm>
          <a:off x="892688" y="1483895"/>
          <a:ext cx="10674407" cy="476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5">
                  <a:extLst>
                    <a:ext uri="{9D8B030D-6E8A-4147-A177-3AD203B41FA5}">
                      <a16:colId xmlns:a16="http://schemas.microsoft.com/office/drawing/2014/main" val="3277686081"/>
                    </a:ext>
                  </a:extLst>
                </a:gridCol>
                <a:gridCol w="932447">
                  <a:extLst>
                    <a:ext uri="{9D8B030D-6E8A-4147-A177-3AD203B41FA5}">
                      <a16:colId xmlns:a16="http://schemas.microsoft.com/office/drawing/2014/main" val="2644144764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202181870"/>
                    </a:ext>
                  </a:extLst>
                </a:gridCol>
                <a:gridCol w="2906482">
                  <a:extLst>
                    <a:ext uri="{9D8B030D-6E8A-4147-A177-3AD203B41FA5}">
                      <a16:colId xmlns:a16="http://schemas.microsoft.com/office/drawing/2014/main" val="1342782451"/>
                    </a:ext>
                  </a:extLst>
                </a:gridCol>
                <a:gridCol w="2746878">
                  <a:extLst>
                    <a:ext uri="{9D8B030D-6E8A-4147-A177-3AD203B41FA5}">
                      <a16:colId xmlns:a16="http://schemas.microsoft.com/office/drawing/2014/main" val="3679646045"/>
                    </a:ext>
                  </a:extLst>
                </a:gridCol>
                <a:gridCol w="719760">
                  <a:extLst>
                    <a:ext uri="{9D8B030D-6E8A-4147-A177-3AD203B41FA5}">
                      <a16:colId xmlns:a16="http://schemas.microsoft.com/office/drawing/2014/main" val="1378987978"/>
                    </a:ext>
                  </a:extLst>
                </a:gridCol>
              </a:tblGrid>
              <a:tr h="720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S.N.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Expected Output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Actual Output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Result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78044886"/>
                  </a:ext>
                </a:extLst>
              </a:tr>
              <a:tr h="720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Load Dataset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Dataset type, a sample size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Numpy array of training and dev set images and labels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Numpy array of training and dev set images and labels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14091613"/>
                  </a:ext>
                </a:extLst>
              </a:tr>
              <a:tr h="100816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Prepare Dataset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Train, dev and test datasets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Flattened and normalized image  and one-hot encoded labels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Flattened and normalized image  and one-hot encoded labels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52719228"/>
                  </a:ext>
                </a:extLst>
              </a:tr>
              <a:tr h="100816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Dataset generator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Training dataset, augmentation count, batch size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 and saves augmented training set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augmented dataset files equal to the augmentation count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8570370"/>
                  </a:ext>
                </a:extLst>
              </a:tr>
              <a:tr h="131221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Train model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Train and dev datasets, parameters, hyperparameters, optimizer, initialization, regularizer, and patience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trained model with the best validation accuracy. </a:t>
                      </a:r>
                    </a:p>
                    <a:p>
                      <a:r>
                        <a:rPr lang="en-US">
                          <a:effectLst/>
                        </a:rPr>
                        <a:t>Decreasing training loss and increasing training accuracy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trained model  with the best validation accuracy,</a:t>
                      </a:r>
                    </a:p>
                    <a:p>
                      <a:r>
                        <a:rPr lang="en-US">
                          <a:effectLst/>
                        </a:rPr>
                        <a:t>Decreasing training loss and increasing training accuracy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752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159" y="1554163"/>
            <a:ext cx="7538050" cy="4802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About Project Topic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System Analysis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System Design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System Implementation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93" y="314905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Testing: System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9993" y="6312416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-150607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50607" y="228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0820" y="4975850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E64963-7512-498F-AE21-689031BE5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83988"/>
              </p:ext>
            </p:extLst>
          </p:nvPr>
        </p:nvGraphicFramePr>
        <p:xfrm>
          <a:off x="993642" y="1466262"/>
          <a:ext cx="10347608" cy="478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146">
                  <a:extLst>
                    <a:ext uri="{9D8B030D-6E8A-4147-A177-3AD203B41FA5}">
                      <a16:colId xmlns:a16="http://schemas.microsoft.com/office/drawing/2014/main" val="3071088811"/>
                    </a:ext>
                  </a:extLst>
                </a:gridCol>
                <a:gridCol w="1672105">
                  <a:extLst>
                    <a:ext uri="{9D8B030D-6E8A-4147-A177-3AD203B41FA5}">
                      <a16:colId xmlns:a16="http://schemas.microsoft.com/office/drawing/2014/main" val="1704183715"/>
                    </a:ext>
                  </a:extLst>
                </a:gridCol>
                <a:gridCol w="2725750">
                  <a:extLst>
                    <a:ext uri="{9D8B030D-6E8A-4147-A177-3AD203B41FA5}">
                      <a16:colId xmlns:a16="http://schemas.microsoft.com/office/drawing/2014/main" val="3416521075"/>
                    </a:ext>
                  </a:extLst>
                </a:gridCol>
                <a:gridCol w="2154222">
                  <a:extLst>
                    <a:ext uri="{9D8B030D-6E8A-4147-A177-3AD203B41FA5}">
                      <a16:colId xmlns:a16="http://schemas.microsoft.com/office/drawing/2014/main" val="4088830173"/>
                    </a:ext>
                  </a:extLst>
                </a:gridCol>
                <a:gridCol w="1963711">
                  <a:extLst>
                    <a:ext uri="{9D8B030D-6E8A-4147-A177-3AD203B41FA5}">
                      <a16:colId xmlns:a16="http://schemas.microsoft.com/office/drawing/2014/main" val="1024441178"/>
                    </a:ext>
                  </a:extLst>
                </a:gridCol>
                <a:gridCol w="1201674">
                  <a:extLst>
                    <a:ext uri="{9D8B030D-6E8A-4147-A177-3AD203B41FA5}">
                      <a16:colId xmlns:a16="http://schemas.microsoft.com/office/drawing/2014/main" val="3728771031"/>
                    </a:ext>
                  </a:extLst>
                </a:gridCol>
              </a:tblGrid>
              <a:tr h="4455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S.N.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Expected Output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Actual Output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Result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00840155"/>
                  </a:ext>
                </a:extLst>
              </a:tr>
              <a:tr h="10397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Predict Uploaded image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Image of a handwritten digit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(3), Click the ‘Predict’ button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first prediction value as 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first prediction value as 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43732395"/>
                  </a:ext>
                </a:extLst>
              </a:tr>
              <a:tr h="10397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Predict drawn image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Image of a digit captured from the canvas (2), click ‘Predict’ button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first prediction value as 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first prediction value as 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79110816"/>
                  </a:ext>
                </a:extLst>
              </a:tr>
              <a:tr h="10397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image uploaded or drawn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Click the ‘Predict’ button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Message to upload or draw an image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Message to upload or draw an image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3346421"/>
                  </a:ext>
                </a:extLst>
              </a:tr>
              <a:tr h="10397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Click the ‘Clear’ button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All preview and messages erased, canvas empty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All preview and messages erased, canvas empty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8391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7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Conclusion: Final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DE089FB-A3D4-4B6A-B8AE-FA5ACC6F63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5730803"/>
              </p:ext>
            </p:extLst>
          </p:nvPr>
        </p:nvGraphicFramePr>
        <p:xfrm>
          <a:off x="6159062" y="2114659"/>
          <a:ext cx="5080775" cy="333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743">
                  <a:extLst>
                    <a:ext uri="{9D8B030D-6E8A-4147-A177-3AD203B41FA5}">
                      <a16:colId xmlns:a16="http://schemas.microsoft.com/office/drawing/2014/main" val="1679507724"/>
                    </a:ext>
                  </a:extLst>
                </a:gridCol>
                <a:gridCol w="2209032">
                  <a:extLst>
                    <a:ext uri="{9D8B030D-6E8A-4147-A177-3AD203B41FA5}">
                      <a16:colId xmlns:a16="http://schemas.microsoft.com/office/drawing/2014/main" val="209197894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Final Trained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9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Hidden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Hidden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 [2916, 2884]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6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Regularizer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732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Affine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1057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Datasets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2 Million per 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409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Training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56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5136E9-0666-4008-AD4E-3649FF01F662}"/>
              </a:ext>
            </a:extLst>
          </p:cNvPr>
          <p:cNvSpPr txBox="1"/>
          <p:nvPr/>
        </p:nvSpPr>
        <p:spPr>
          <a:xfrm>
            <a:off x="1255986" y="2103728"/>
            <a:ext cx="4553467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Validation Accuracy: 99.07%</a:t>
            </a: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Test Accuracy: 99.16%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Unable to guess 84 out of 10000 images</a:t>
            </a: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Times New Roman"/>
                <a:cs typeface="Times New Roman"/>
              </a:rPr>
              <a:t>Correct Second guesses 64 out of 84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550D6-9119-4D37-992B-8C9DE6F2AC0D}"/>
              </a:ext>
            </a:extLst>
          </p:cNvPr>
          <p:cNvSpPr txBox="1"/>
          <p:nvPr/>
        </p:nvSpPr>
        <p:spPr>
          <a:xfrm>
            <a:off x="6096000" y="5667375"/>
            <a:ext cx="51339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/>
                <a:cs typeface="Times New Roman"/>
              </a:rPr>
              <a:t>Table : Overall Project 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Conclusion: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49134C-520E-4805-B620-78FD1CA78D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2289" y="1747119"/>
            <a:ext cx="3739371" cy="3882246"/>
          </a:xfr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603BD1-C691-472E-B491-C456BCDF2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37" y="1747533"/>
            <a:ext cx="3851000" cy="3881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F8E2F4-1161-48F3-B7E1-6F5806647484}"/>
              </a:ext>
            </a:extLst>
          </p:cNvPr>
          <p:cNvSpPr txBox="1"/>
          <p:nvPr/>
        </p:nvSpPr>
        <p:spPr>
          <a:xfrm>
            <a:off x="1043797" y="5745193"/>
            <a:ext cx="4554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Figure: UI Prediction of the uploaded image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algn="ctr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897B7-1896-4BA1-BA9D-63507F502F92}"/>
              </a:ext>
            </a:extLst>
          </p:cNvPr>
          <p:cNvSpPr txBox="1"/>
          <p:nvPr/>
        </p:nvSpPr>
        <p:spPr>
          <a:xfrm>
            <a:off x="6906041" y="5745193"/>
            <a:ext cx="42528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</a:rPr>
              <a:t>Figure: UI Prediction of the User Drawn image</a:t>
            </a:r>
            <a:r>
              <a:rPr lang="en-US" sz="1600">
                <a:latin typeface="Times New Roman"/>
                <a:cs typeface="Times New Roman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44890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Conclusion: Future Works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0778" y="1690688"/>
            <a:ext cx="8530814" cy="3881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Extend the model to work on the NIST dataset.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Use CNN with less layers to get better accuracy.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" sz="2200">
                <a:latin typeface="Times New Roman"/>
                <a:ea typeface="+mn-lt"/>
                <a:cs typeface="+mn-lt"/>
              </a:rPr>
              <a:t>More advanced techniques like Batch Normalization and Model Ensemble could be used.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" sz="2200">
                <a:latin typeface="Times New Roman"/>
                <a:cs typeface="Calibri"/>
              </a:rPr>
              <a:t>Elastic Distortion could be used.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" sz="2200">
                <a:latin typeface="Times New Roman"/>
                <a:ea typeface="+mn-lt"/>
                <a:cs typeface="+mn-lt"/>
              </a:rPr>
              <a:t>Regularization techniques like Drop Connect and activation functions like maxout could also be used </a:t>
            </a:r>
            <a:endParaRPr lang="en" sz="2200">
              <a:latin typeface="Times New Roman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2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753" y="1709738"/>
            <a:ext cx="10726075" cy="45705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Y. </a:t>
            </a:r>
            <a:r>
              <a:rPr lang="en-US" sz="1600" dirty="0" err="1">
                <a:latin typeface="Times New Roman"/>
                <a:cs typeface="Times New Roman"/>
              </a:rPr>
              <a:t>Lecun</a:t>
            </a:r>
            <a:r>
              <a:rPr lang="en-US" sz="1600" dirty="0">
                <a:latin typeface="Times New Roman"/>
                <a:cs typeface="Times New Roman"/>
              </a:rPr>
              <a:t>, L. </a:t>
            </a:r>
            <a:r>
              <a:rPr lang="en-US" sz="1600" dirty="0" err="1">
                <a:latin typeface="Times New Roman"/>
                <a:cs typeface="Times New Roman"/>
              </a:rPr>
              <a:t>Bottou</a:t>
            </a:r>
            <a:r>
              <a:rPr lang="en-US" sz="1600" dirty="0">
                <a:latin typeface="Times New Roman"/>
                <a:cs typeface="Times New Roman"/>
              </a:rPr>
              <a:t>, Y. </a:t>
            </a:r>
            <a:r>
              <a:rPr lang="en-US" sz="1600" dirty="0" err="1">
                <a:latin typeface="Times New Roman"/>
                <a:cs typeface="Times New Roman"/>
              </a:rPr>
              <a:t>Bengio</a:t>
            </a:r>
            <a:r>
              <a:rPr lang="en-US" sz="1600" dirty="0">
                <a:latin typeface="Times New Roman"/>
                <a:cs typeface="Times New Roman"/>
              </a:rPr>
              <a:t> and P. Haffner, "Gradient-based learning applied to document recognition," </a:t>
            </a:r>
            <a:r>
              <a:rPr lang="en-US" sz="1600" i="1" dirty="0">
                <a:latin typeface="Times New Roman"/>
                <a:cs typeface="Times New Roman"/>
              </a:rPr>
              <a:t>in      Proceedings of the IEEE</a:t>
            </a:r>
            <a:r>
              <a:rPr lang="en-US" sz="1600" dirty="0">
                <a:latin typeface="Times New Roman"/>
                <a:cs typeface="Times New Roman"/>
              </a:rPr>
              <a:t>, vol. 86, no. 11, pp. 2278-2324, Nov. 1998. 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P. Y. Simard, D. Steinkraus and J. C. </a:t>
            </a:r>
            <a:r>
              <a:rPr lang="en-US" sz="1600">
                <a:latin typeface="Times New Roman"/>
                <a:cs typeface="Times New Roman"/>
              </a:rPr>
              <a:t>Platt, "Best practices for convolutional neural networks applied to visual   document analysis," </a:t>
            </a:r>
            <a:r>
              <a:rPr lang="en-US" sz="1600" i="1">
                <a:latin typeface="Times New Roman"/>
                <a:cs typeface="Times New Roman"/>
              </a:rPr>
              <a:t>Seventh International Conference on Document Analysis and Recognition, 2003. </a:t>
            </a:r>
            <a:r>
              <a:rPr lang="en-US" sz="1600" i="1" dirty="0">
                <a:latin typeface="Times New Roman"/>
                <a:cs typeface="Times New Roman"/>
              </a:rPr>
              <a:t>Proceedings., Edinburgh, UK, 2003, pp. 958-963 .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G. E. Hinton, S. </a:t>
            </a:r>
            <a:r>
              <a:rPr lang="en-US" sz="1600" dirty="0" err="1">
                <a:latin typeface="Times New Roman"/>
                <a:cs typeface="Times New Roman"/>
              </a:rPr>
              <a:t>Osindero</a:t>
            </a:r>
            <a:r>
              <a:rPr lang="en-US" sz="1600" dirty="0">
                <a:latin typeface="Times New Roman"/>
                <a:cs typeface="Times New Roman"/>
              </a:rPr>
              <a:t> and Y. </a:t>
            </a:r>
            <a:r>
              <a:rPr lang="en-US" sz="1600" dirty="0" err="1">
                <a:latin typeface="Times New Roman"/>
                <a:cs typeface="Times New Roman"/>
              </a:rPr>
              <a:t>Teh</a:t>
            </a:r>
            <a:r>
              <a:rPr lang="en-US" sz="1600" dirty="0">
                <a:latin typeface="Times New Roman"/>
                <a:cs typeface="Times New Roman"/>
              </a:rPr>
              <a:t>, "A Fast Learning Algorithm for Deep Belief Nets," in </a:t>
            </a:r>
            <a:r>
              <a:rPr lang="en-US" sz="1600" i="1" dirty="0">
                <a:latin typeface="Times New Roman"/>
                <a:cs typeface="Times New Roman"/>
              </a:rPr>
              <a:t>Neural Computation,</a:t>
            </a:r>
            <a:r>
              <a:rPr lang="en-US" sz="1600" dirty="0">
                <a:latin typeface="Times New Roman"/>
                <a:cs typeface="Times New Roman"/>
              </a:rPr>
              <a:t> vol. 18, no. 7, pp. 1527-1554, July 2006.</a:t>
            </a: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D. C. </a:t>
            </a:r>
            <a:r>
              <a:rPr lang="en-US" sz="1600" dirty="0" err="1">
                <a:latin typeface="Times New Roman"/>
                <a:cs typeface="Times New Roman"/>
              </a:rPr>
              <a:t>Ciresan</a:t>
            </a:r>
            <a:r>
              <a:rPr lang="en-US" sz="1600" dirty="0">
                <a:latin typeface="Times New Roman"/>
                <a:cs typeface="Times New Roman"/>
              </a:rPr>
              <a:t>, U. Meier, L. M. Gambardella, J. </a:t>
            </a:r>
            <a:r>
              <a:rPr lang="en-US" sz="1600" dirty="0" err="1">
                <a:latin typeface="Times New Roman"/>
                <a:cs typeface="Times New Roman"/>
              </a:rPr>
              <a:t>Schmidhuber</a:t>
            </a:r>
            <a:r>
              <a:rPr lang="en-US" sz="1600" dirty="0">
                <a:latin typeface="Times New Roman"/>
                <a:cs typeface="Times New Roman"/>
              </a:rPr>
              <a:t>, “Deep Big Simple Neural Nets Excel on Handwritten Digit Recognition.” in </a:t>
            </a:r>
            <a:r>
              <a:rPr lang="en-US" sz="1600" i="1" dirty="0">
                <a:latin typeface="Times New Roman"/>
                <a:cs typeface="Times New Roman"/>
              </a:rPr>
              <a:t>Neural Computation</a:t>
            </a:r>
            <a:r>
              <a:rPr lang="en-US" sz="1600" dirty="0">
                <a:latin typeface="Times New Roman"/>
                <a:cs typeface="Times New Roman"/>
              </a:rPr>
              <a:t>, vol. 22, no. 12, pp. 3207–3220, Dec 2010. 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D. </a:t>
            </a:r>
            <a:r>
              <a:rPr lang="en-US" sz="1600" dirty="0" err="1">
                <a:latin typeface="Times New Roman"/>
                <a:cs typeface="Times New Roman"/>
              </a:rPr>
              <a:t>Keysers</a:t>
            </a:r>
            <a:r>
              <a:rPr lang="en-US" sz="1600" dirty="0">
                <a:latin typeface="Times New Roman"/>
                <a:cs typeface="Times New Roman"/>
              </a:rPr>
              <a:t>, T. </a:t>
            </a:r>
            <a:r>
              <a:rPr lang="en-US" sz="1600" dirty="0" err="1">
                <a:latin typeface="Times New Roman"/>
                <a:cs typeface="Times New Roman"/>
              </a:rPr>
              <a:t>Deselaers</a:t>
            </a:r>
            <a:r>
              <a:rPr lang="en-US" sz="1600" dirty="0">
                <a:latin typeface="Times New Roman"/>
                <a:cs typeface="Times New Roman"/>
              </a:rPr>
              <a:t>, C. Gollan and H. Ney, "Deformation Models for Image Recognition," </a:t>
            </a:r>
            <a:r>
              <a:rPr lang="en-US" sz="1600" i="1" dirty="0">
                <a:latin typeface="Times New Roman"/>
                <a:cs typeface="Times New Roman"/>
              </a:rPr>
              <a:t>in IEEE Transactions on Pattern Analysis and Machine Intelligence</a:t>
            </a:r>
            <a:r>
              <a:rPr lang="en-US" sz="1600" dirty="0">
                <a:latin typeface="Times New Roman"/>
                <a:cs typeface="Times New Roman"/>
              </a:rPr>
              <a:t>, vol. 29, no. 8, pp. 1422-1435, Aug. 2007. 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D. </a:t>
            </a:r>
            <a:r>
              <a:rPr lang="en-US" sz="1600" dirty="0" err="1">
                <a:latin typeface="Times New Roman"/>
                <a:cs typeface="Times New Roman"/>
              </a:rPr>
              <a:t>Decoste</a:t>
            </a:r>
            <a:r>
              <a:rPr lang="en-US" sz="1600" dirty="0">
                <a:latin typeface="Times New Roman"/>
                <a:cs typeface="Times New Roman"/>
              </a:rPr>
              <a:t>, B. </a:t>
            </a:r>
            <a:r>
              <a:rPr lang="en-US" sz="1600" dirty="0" err="1">
                <a:latin typeface="Times New Roman"/>
                <a:cs typeface="Times New Roman"/>
              </a:rPr>
              <a:t>Schölkopf</a:t>
            </a:r>
            <a:r>
              <a:rPr lang="en-US" sz="1600" dirty="0">
                <a:latin typeface="Times New Roman"/>
                <a:cs typeface="Times New Roman"/>
              </a:rPr>
              <a:t>, “Training Invariant Support Vector Machines,” Machine Learning, 46, 161–190, 2002.</a:t>
            </a: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D. </a:t>
            </a:r>
            <a:r>
              <a:rPr lang="en-US" sz="1600" dirty="0" err="1">
                <a:latin typeface="Times New Roman"/>
                <a:cs typeface="Times New Roman"/>
              </a:rPr>
              <a:t>Ciresan</a:t>
            </a:r>
            <a:r>
              <a:rPr lang="en-US" sz="1600" dirty="0">
                <a:latin typeface="Times New Roman"/>
                <a:cs typeface="Times New Roman"/>
              </a:rPr>
              <a:t>, U. Meier and J. </a:t>
            </a:r>
            <a:r>
              <a:rPr lang="en-US" sz="1600" dirty="0" err="1">
                <a:latin typeface="Times New Roman"/>
                <a:cs typeface="Times New Roman"/>
              </a:rPr>
              <a:t>Schmidhuber</a:t>
            </a:r>
            <a:r>
              <a:rPr lang="en-US" sz="1600" dirty="0">
                <a:latin typeface="Times New Roman"/>
                <a:cs typeface="Times New Roman"/>
              </a:rPr>
              <a:t>, "Multi-column deep neural networks for image classification," 2012 </a:t>
            </a:r>
            <a:r>
              <a:rPr lang="en-US" sz="1600" i="1" dirty="0">
                <a:latin typeface="Times New Roman"/>
                <a:cs typeface="Times New Roman"/>
              </a:rPr>
              <a:t>IEEE Conference on Computer Vision and Pattern Recognition, Providence</a:t>
            </a:r>
            <a:r>
              <a:rPr lang="en-US" sz="1600" dirty="0">
                <a:latin typeface="Times New Roman"/>
                <a:cs typeface="Times New Roman"/>
              </a:rPr>
              <a:t>, RI, 2012, pp. 3642-3649.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 L. Wan, M. D. </a:t>
            </a:r>
            <a:r>
              <a:rPr lang="en-US" sz="1600" dirty="0" err="1">
                <a:latin typeface="Times New Roman"/>
                <a:cs typeface="Times New Roman"/>
              </a:rPr>
              <a:t>Zeiler</a:t>
            </a:r>
            <a:r>
              <a:rPr lang="en-US" sz="1600" dirty="0">
                <a:latin typeface="Times New Roman"/>
                <a:cs typeface="Times New Roman"/>
              </a:rPr>
              <a:t>, S. Zhang, Y. </a:t>
            </a:r>
            <a:r>
              <a:rPr lang="en-US" sz="1600" dirty="0" err="1">
                <a:latin typeface="Times New Roman"/>
                <a:cs typeface="Times New Roman"/>
              </a:rPr>
              <a:t>LeCun</a:t>
            </a:r>
            <a:r>
              <a:rPr lang="en-US" sz="1600" dirty="0">
                <a:latin typeface="Times New Roman"/>
                <a:cs typeface="Times New Roman"/>
              </a:rPr>
              <a:t>, R. Fergus, “Regularization of Neural Networks using </a:t>
            </a:r>
            <a:r>
              <a:rPr lang="en-US" sz="1600" dirty="0" err="1">
                <a:latin typeface="Times New Roman"/>
                <a:cs typeface="Times New Roman"/>
              </a:rPr>
              <a:t>DropConnect</a:t>
            </a:r>
            <a:r>
              <a:rPr lang="en-US" sz="1600" dirty="0">
                <a:latin typeface="Times New Roman"/>
                <a:cs typeface="Times New Roman"/>
              </a:rPr>
              <a:t>,” </a:t>
            </a:r>
            <a:r>
              <a:rPr lang="en-US" sz="1600" i="1" dirty="0" err="1">
                <a:latin typeface="Times New Roman"/>
                <a:cs typeface="Times New Roman"/>
              </a:rPr>
              <a:t>ICML</a:t>
            </a:r>
            <a:r>
              <a:rPr lang="en-US" sz="1600" dirty="0">
                <a:latin typeface="Times New Roman"/>
                <a:cs typeface="Times New Roman"/>
              </a:rPr>
              <a:t>, 2013. 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365760" algn="just">
              <a:spcBef>
                <a:spcPts val="800"/>
              </a:spcBef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And more… </a:t>
            </a: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spcBef>
                <a:spcPts val="800"/>
              </a:spcBef>
              <a:buAutoNum type="arabicPeriod"/>
            </a:pPr>
            <a:endParaRPr lang="en-US" sz="1600" dirty="0">
              <a:latin typeface="Times New Roman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4324350" y="2260600"/>
            <a:ext cx="4525878" cy="183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6000">
                <a:latin typeface="Times New Roman"/>
              </a:rPr>
              <a:t>Thank You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77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2552" y="1705065"/>
            <a:ext cx="8956858" cy="4850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 lvl="1">
              <a:lnSpc>
                <a:spcPct val="100000"/>
              </a:lnSpc>
            </a:pPr>
            <a:r>
              <a:rPr lang="en-US" sz="2200">
                <a:latin typeface="Times New Roman"/>
                <a:cs typeface="Times New Roman"/>
              </a:rPr>
              <a:t>Handwritten Digit Recognition is the method of understanding handwritten digits to classify them as ten digits (0 to 9) by machines without human intervention.</a:t>
            </a:r>
          </a:p>
          <a:p>
            <a:pPr lvl="1">
              <a:lnSpc>
                <a:spcPct val="100000"/>
              </a:lnSpc>
            </a:pPr>
            <a:r>
              <a:rPr lang="en-US" sz="2200">
                <a:latin typeface="Times New Roman"/>
                <a:cs typeface="Times New Roman"/>
              </a:rPr>
              <a:t>The project uses Deep Learning approach (MLP architecture) to train model and classify the handwritten digits.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20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 algn="just">
              <a:lnSpc>
                <a:spcPct val="100000"/>
              </a:lnSpc>
            </a:pPr>
            <a:r>
              <a:rPr lang="en-US" sz="2200">
                <a:latin typeface="Times New Roman"/>
                <a:cs typeface="Times New Roman"/>
              </a:rPr>
              <a:t>Handwritten Digit Recognition, a challenge for computer</a:t>
            </a:r>
          </a:p>
          <a:p>
            <a:pPr lvl="1" algn="just">
              <a:lnSpc>
                <a:spcPct val="100000"/>
              </a:lnSpc>
            </a:pPr>
            <a:r>
              <a:rPr lang="en-US" sz="2200">
                <a:latin typeface="Times New Roman"/>
                <a:cs typeface="Times New Roman"/>
              </a:rPr>
              <a:t>Orientations, Similarities, Extraction challenges, Translations of digits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9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24" y="1578976"/>
            <a:ext cx="9886276" cy="5034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cs typeface="Times New Roman"/>
              </a:rPr>
              <a:t>Objectives</a:t>
            </a:r>
          </a:p>
          <a:p>
            <a:r>
              <a:rPr lang="en-US" sz="2200">
                <a:latin typeface="Times New Roman"/>
                <a:cs typeface="Times New Roman"/>
              </a:rPr>
              <a:t>To design a Multi-Layer Perceptron Model that recognizes Handwritten digits (one at a time).</a:t>
            </a:r>
          </a:p>
          <a:p>
            <a:r>
              <a:rPr lang="en-US" sz="2200">
                <a:latin typeface="Times New Roman"/>
                <a:cs typeface="Times New Roman"/>
              </a:rPr>
              <a:t>To properly analyze and optimize the designed model to achieve higher performance and accuracy over 99%.</a:t>
            </a:r>
            <a:endParaRPr lang="en-US"/>
          </a:p>
          <a:p>
            <a:r>
              <a:rPr lang="en-US" sz="2200">
                <a:latin typeface="Times New Roman"/>
                <a:cs typeface="Times New Roman"/>
              </a:rPr>
              <a:t>To implement data augmentation techniques to increase datasets for more accurate training and classification.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Times New Roman"/>
                <a:cs typeface="Times New Roman"/>
              </a:rPr>
              <a:t>Project Scope</a:t>
            </a:r>
          </a:p>
          <a:p>
            <a:r>
              <a:rPr lang="en-US" sz="2200">
                <a:latin typeface="Times New Roman"/>
                <a:cs typeface="Times New Roman"/>
              </a:rPr>
              <a:t>Widely used in the advancement of the automation process and improve the interaction between man and machine </a:t>
            </a:r>
            <a:endParaRPr lang="en-US" sz="2200" b="1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Times New Roman"/>
              </a:rPr>
              <a:t>Used to recognize other English alphabets, Devanagari numerals and characters using 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1210C5-E4C7-41B6-AC46-802E27C41CF9}"/>
              </a:ext>
            </a:extLst>
          </p:cNvPr>
          <p:cNvSpPr>
            <a:spLocks noGrp="1"/>
          </p:cNvSpPr>
          <p:nvPr/>
        </p:nvSpPr>
        <p:spPr>
          <a:xfrm>
            <a:off x="1450146" y="1596647"/>
            <a:ext cx="9621262" cy="4538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The system cannot recognize multiple digits in the same image or any Devanagari numerals.</a:t>
            </a:r>
          </a:p>
          <a:p>
            <a:pPr>
              <a:lnSpc>
                <a:spcPct val="150000"/>
              </a:lnSpc>
            </a:pPr>
            <a:r>
              <a:rPr lang="en-US" sz="2200">
                <a:latin typeface="Times New Roman"/>
                <a:cs typeface="Times New Roman"/>
              </a:rPr>
              <a:t>I</a:t>
            </a:r>
            <a:r>
              <a:rPr lang="en" sz="2200">
                <a:latin typeface="Times New Roman"/>
                <a:cs typeface="Calibri"/>
              </a:rPr>
              <a:t>mages</a:t>
            </a:r>
            <a:r>
              <a:rPr lang="en" sz="2200">
                <a:latin typeface="Times New Roman"/>
                <a:ea typeface="+mn-lt"/>
                <a:cs typeface="+mn-lt"/>
              </a:rPr>
              <a:t> with elastically distorted digits are still hard for the system to recognize with high precision.</a:t>
            </a:r>
            <a:endParaRPr lang="en" sz="22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" sz="2200">
                <a:latin typeface="Times New Roman"/>
                <a:cs typeface="Calibri"/>
              </a:rPr>
              <a:t>The system cannot classify characters, letters or other images.</a:t>
            </a:r>
          </a:p>
          <a:p>
            <a:pPr>
              <a:lnSpc>
                <a:spcPct val="150000"/>
              </a:lnSpc>
            </a:pPr>
            <a:r>
              <a:rPr lang="en" sz="2200">
                <a:latin typeface="Times New Roman"/>
                <a:ea typeface="+mn-lt"/>
                <a:cs typeface="+mn-lt"/>
              </a:rPr>
              <a:t>There are hardware resources’ limitations for training the model.</a:t>
            </a:r>
            <a:endParaRPr lang="en" sz="22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</a:pPr>
            <a:endParaRPr lang="en" sz="22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</a:pPr>
            <a:endParaRPr lang="en" sz="22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44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00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78271"/>
              </p:ext>
            </p:extLst>
          </p:nvPr>
        </p:nvGraphicFramePr>
        <p:xfrm>
          <a:off x="1080313" y="1427922"/>
          <a:ext cx="10617933" cy="4695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9031">
                  <a:extLst>
                    <a:ext uri="{9D8B030D-6E8A-4147-A177-3AD203B41FA5}">
                      <a16:colId xmlns:a16="http://schemas.microsoft.com/office/drawing/2014/main" val="1773305420"/>
                    </a:ext>
                  </a:extLst>
                </a:gridCol>
                <a:gridCol w="1735229">
                  <a:extLst>
                    <a:ext uri="{9D8B030D-6E8A-4147-A177-3AD203B41FA5}">
                      <a16:colId xmlns:a16="http://schemas.microsoft.com/office/drawing/2014/main" val="3934183907"/>
                    </a:ext>
                  </a:extLst>
                </a:gridCol>
                <a:gridCol w="3213673">
                  <a:extLst>
                    <a:ext uri="{9D8B030D-6E8A-4147-A177-3AD203B41FA5}">
                      <a16:colId xmlns:a16="http://schemas.microsoft.com/office/drawing/2014/main" val="2860157749"/>
                    </a:ext>
                  </a:extLst>
                </a:gridCol>
              </a:tblGrid>
              <a:tr h="459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Classifier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Error Rate(%)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Reference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016715771"/>
                  </a:ext>
                </a:extLst>
              </a:tr>
              <a:tr h="3878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linear classifier (1-layer NN)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LeCun</a:t>
                      </a: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 et al. 1998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935162842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K-NN with non-linear deformation (P2DHMDM)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0.52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Keysers</a:t>
                      </a: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 et al. 2007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71755701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Virtual SVM, deg-9 poly, 2-pixel jittered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0.56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DeCoste</a:t>
                      </a: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Scholkopf</a:t>
                      </a: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, 2002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732734346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2-layer NN, 800 HU, cross-entropy [elastic distortions]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0.7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Simard et al. 2003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775286149"/>
                  </a:ext>
                </a:extLst>
              </a:tr>
              <a:tr h="7757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6-layer NN 784-2500-2000-1500-1000-500-10 (on GPU) [elastic distortions]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0.35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Ciresan</a:t>
                      </a: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 et al. 2010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5954112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Convolutional net Boosted LeNet-4, [distortions]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0.7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LeCun</a:t>
                      </a: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 et al. 1998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859420087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Convolutional net With </a:t>
                      </a: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DropConnect</a:t>
                      </a:r>
                      <a:endParaRPr lang="en-US" sz="180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0.21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 panose="020B0503020000020004" pitchFamily="34" charset="-127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err="1">
                          <a:effectLst/>
                          <a:latin typeface="Times New Roman"/>
                          <a:cs typeface="Times New Roman"/>
                        </a:rPr>
                        <a:t>LeCun</a:t>
                      </a:r>
                      <a:r>
                        <a:rPr lang="en-US" sz="1800">
                          <a:effectLst/>
                          <a:latin typeface="Times New Roman"/>
                          <a:cs typeface="Times New Roman"/>
                        </a:rPr>
                        <a:t> et al. ICML 2013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226485750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pPr marL="0" lv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1" kern="1200" noProof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Branching/Merging CNN + Homogeneous Filter Capsules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0.16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lv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A. Byerly et al. 2020</a:t>
                      </a: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525531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5577" y="6358806"/>
            <a:ext cx="578761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/>
                <a:cs typeface="Times New Roman"/>
              </a:rPr>
              <a:t>Table : Past Works in Handwritten 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240873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6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Analysis: Functional Requirements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B7BD4E5-DCDC-4867-A59E-18BE410B7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69514" y="1711681"/>
            <a:ext cx="5681146" cy="4390352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9647" y="1715335"/>
            <a:ext cx="4950995" cy="4371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The model should be able to classify any new image of a handwritten digit with maximum accuracy.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The model should not classify any alphabets and characters as a digit.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6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941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Analysis: Data Description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968" y="1682733"/>
            <a:ext cx="4492925" cy="4190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MNIST Database used.</a:t>
            </a:r>
            <a:endParaRPr lang="en-US"/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The database consists of four files in binary(.</a:t>
            </a:r>
            <a:r>
              <a:rPr lang="en-US" sz="2200" err="1">
                <a:latin typeface="Times New Roman"/>
                <a:cs typeface="Times New Roman"/>
              </a:rPr>
              <a:t>idx</a:t>
            </a:r>
            <a:r>
              <a:rPr lang="en-US" sz="2200">
                <a:latin typeface="Times New Roman"/>
                <a:cs typeface="Times New Roman"/>
              </a:rPr>
              <a:t>) file format</a:t>
            </a: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200">
                <a:latin typeface="Times New Roman"/>
                <a:cs typeface="Times New Roman"/>
              </a:rPr>
              <a:t>Datasets are preprocessed and </a:t>
            </a:r>
            <a:r>
              <a:rPr lang="en-US" sz="2200" err="1">
                <a:latin typeface="Times New Roman"/>
                <a:cs typeface="Times New Roman"/>
              </a:rPr>
              <a:t>splitted</a:t>
            </a:r>
            <a:r>
              <a:rPr lang="en-US" sz="2200">
                <a:latin typeface="Times New Roman"/>
                <a:cs typeface="Times New Roman"/>
              </a:rPr>
              <a:t> into train, dev and test sets.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37247"/>
              </p:ext>
            </p:extLst>
          </p:nvPr>
        </p:nvGraphicFramePr>
        <p:xfrm>
          <a:off x="5955631" y="1784684"/>
          <a:ext cx="5647638" cy="2869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483">
                  <a:extLst>
                    <a:ext uri="{9D8B030D-6E8A-4147-A177-3AD203B41FA5}">
                      <a16:colId xmlns:a16="http://schemas.microsoft.com/office/drawing/2014/main" val="3013956244"/>
                    </a:ext>
                  </a:extLst>
                </a:gridCol>
                <a:gridCol w="2001013">
                  <a:extLst>
                    <a:ext uri="{9D8B030D-6E8A-4147-A177-3AD203B41FA5}">
                      <a16:colId xmlns:a16="http://schemas.microsoft.com/office/drawing/2014/main" val="422120708"/>
                    </a:ext>
                  </a:extLst>
                </a:gridCol>
                <a:gridCol w="1815142">
                  <a:extLst>
                    <a:ext uri="{9D8B030D-6E8A-4147-A177-3AD203B41FA5}">
                      <a16:colId xmlns:a16="http://schemas.microsoft.com/office/drawing/2014/main" val="1092881724"/>
                    </a:ext>
                  </a:extLst>
                </a:gridCol>
              </a:tblGrid>
              <a:tr h="409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Dataset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Processed Array size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lang="en-US" sz="1400" baseline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cs typeface="Times New Roman"/>
                        </a:rPr>
                        <a:t>Array Size</a:t>
                      </a: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2086074073"/>
                  </a:ext>
                </a:extLst>
              </a:tr>
              <a:tr h="409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Training Set Image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(784, 50000)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(50000, 28, 28)</a:t>
                      </a: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771488265"/>
                  </a:ext>
                </a:extLst>
              </a:tr>
              <a:tr h="409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Training Set Label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(10, 50000)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(1, 50000)</a:t>
                      </a: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3690352529"/>
                  </a:ext>
                </a:extLst>
              </a:tr>
              <a:tr h="409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Dev Set Image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(784, 10000)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(10000, 28, 28)</a:t>
                      </a: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3540454541"/>
                  </a:ext>
                </a:extLst>
              </a:tr>
              <a:tr h="409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Dev Set Label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(10, 10000)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(1, 10000)</a:t>
                      </a: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5560217"/>
                  </a:ext>
                </a:extLst>
              </a:tr>
              <a:tr h="409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Test Set Image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(784, 10000)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(10000, 28, 28)</a:t>
                      </a: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948449008"/>
                  </a:ext>
                </a:extLst>
              </a:tr>
              <a:tr h="409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Test Set Label</a:t>
                      </a: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(10, 10000)  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(1, 10000)</a:t>
                      </a: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21307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1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783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System Analysis: Process Modeling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DFD3132-A29E-41D2-A72E-B4974210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80" y="1499706"/>
            <a:ext cx="8909754" cy="3622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036C2-F772-4173-AC07-FDA1B04B01D6}"/>
              </a:ext>
            </a:extLst>
          </p:cNvPr>
          <p:cNvSpPr txBox="1"/>
          <p:nvPr/>
        </p:nvSpPr>
        <p:spPr>
          <a:xfrm>
            <a:off x="2570747" y="5336507"/>
            <a:ext cx="73056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Figure : Context Diagram of Handwritten Digit Recognition System</a:t>
            </a:r>
          </a:p>
        </p:txBody>
      </p:sp>
    </p:spTree>
    <p:extLst>
      <p:ext uri="{BB962C8B-B14F-4D97-AF65-F5344CB8AC3E}">
        <p14:creationId xmlns:p14="http://schemas.microsoft.com/office/powerpoint/2010/main" val="289938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1917</Words>
  <Application>Microsoft Office PowerPoint</Application>
  <PresentationFormat>Widescreen</PresentationFormat>
  <Paragraphs>379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Wingdings,Sans-Serif</vt:lpstr>
      <vt:lpstr>Office Theme</vt:lpstr>
      <vt:lpstr>Office Theme</vt:lpstr>
      <vt:lpstr>PowerPoint Presentation</vt:lpstr>
      <vt:lpstr>Presentation Outline</vt:lpstr>
      <vt:lpstr>About Project Topic</vt:lpstr>
      <vt:lpstr>About Project Topic</vt:lpstr>
      <vt:lpstr>About Project Topic</vt:lpstr>
      <vt:lpstr>Literature Review</vt:lpstr>
      <vt:lpstr>System Analysis: Functional Requirements</vt:lpstr>
      <vt:lpstr>System Analysis: Data Description </vt:lpstr>
      <vt:lpstr>System Analysis: Process Modeling</vt:lpstr>
      <vt:lpstr>System Design: Architecture Design</vt:lpstr>
      <vt:lpstr>System Design: Data Design</vt:lpstr>
      <vt:lpstr>System Design: Process Design</vt:lpstr>
      <vt:lpstr>System Design: Experiment Design</vt:lpstr>
      <vt:lpstr>System Design: Interface Design</vt:lpstr>
      <vt:lpstr>System Implementation: Tools Used</vt:lpstr>
      <vt:lpstr>System Implementation: Methodology</vt:lpstr>
      <vt:lpstr>System Implementation: Experiments</vt:lpstr>
      <vt:lpstr>Testing: Unit Testing</vt:lpstr>
      <vt:lpstr>Testing: Integration Testing</vt:lpstr>
      <vt:lpstr>Testing: System Testing</vt:lpstr>
      <vt:lpstr>Conclusion: Final Results</vt:lpstr>
      <vt:lpstr>Conclusion: UI</vt:lpstr>
      <vt:lpstr>Conclusion: Future Works 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Biswas Poudyal</cp:lastModifiedBy>
  <cp:revision>3</cp:revision>
  <dcterms:created xsi:type="dcterms:W3CDTF">2020-12-29T15:09:51Z</dcterms:created>
  <dcterms:modified xsi:type="dcterms:W3CDTF">2020-12-31T14:17:23Z</dcterms:modified>
</cp:coreProperties>
</file>