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9" r:id="rId5"/>
    <p:sldId id="266" r:id="rId6"/>
    <p:sldId id="267" r:id="rId7"/>
    <p:sldId id="270" r:id="rId8"/>
    <p:sldId id="261" r:id="rId9"/>
    <p:sldId id="271" r:id="rId10"/>
    <p:sldId id="272" r:id="rId11"/>
    <p:sldId id="263" r:id="rId12"/>
    <p:sldId id="264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DFADA-F1FA-4B02-81F8-56CF59DBC919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C05E0-AF8D-4BDB-9582-1770933BA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91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C05E0-AF8D-4BDB-9582-1770933BAD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5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97F7F-D770-4396-BFBB-B5050A600097}" type="datetime1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2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226E-D0EE-4174-9CE1-6CE8F56865BE}" type="datetime1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9182-64F9-4719-8608-BA1B9CCCB3E1}" type="datetime1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3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1B3B-4517-4A12-B6D7-94159AC122B1}" type="datetime1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8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4A77-0CD9-42C6-B471-FDC43E5F2D79}" type="datetime1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6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D38F-D435-4967-B789-A7C128A67E15}" type="datetime1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8A8A-B5D9-4088-BBE7-9B84C08365F5}" type="datetime1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0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1027-46E0-4002-8D84-6D011B82CA82}" type="datetime1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8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0409-6EFF-4ED5-BE86-0D4EA766922D}" type="datetime1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3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74E6-F1C5-4F7F-BED9-ABB478D36A62}" type="datetime1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7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30C3-0F03-4415-BD22-47E27AFF3DAD}" type="datetime1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5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49F51-FF29-4A92-A255-352CAB8B042D}" type="datetime1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5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6" t="43568" r="16823" b="38029"/>
          <a:stretch/>
        </p:blipFill>
        <p:spPr>
          <a:xfrm>
            <a:off x="7645757" y="5595871"/>
            <a:ext cx="4546243" cy="12621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6" t="43568" r="16823" b="38029"/>
          <a:stretch/>
        </p:blipFill>
        <p:spPr>
          <a:xfrm rot="10800000">
            <a:off x="0" y="-1"/>
            <a:ext cx="4546243" cy="1262129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368300" y="571500"/>
            <a:ext cx="11506200" cy="6032500"/>
          </a:xfrm>
        </p:spPr>
        <p:txBody>
          <a:bodyPr>
            <a:normAutofit fontScale="85000" lnSpcReduction="20000"/>
          </a:bodyPr>
          <a:lstStyle/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4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Year Project Work Proposal Defense 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MNIST based </a:t>
            </a:r>
            <a:r>
              <a:rPr lang="en-US" sz="4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Handwritten </a:t>
            </a:r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 Recognition from Scratch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lvl="1"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Biswas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Poudyal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(10526/073)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Krishna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Khanal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(10691/073)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Sameer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Kattel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(10713/073)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Subina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Lama(10720/073)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March, 2020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D:\B.Sc.CSIT-TU\Miscellaneous Files of BSc.CSIT\Affiliated Colleges\Affiliated Colleges Logos\OIC\OIC_Logo Purple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43338"/>
            <a:ext cx="4508500" cy="14119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192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i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448" y="1921434"/>
            <a:ext cx="8831097" cy="340978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61427" y="5019784"/>
            <a:ext cx="5331124" cy="8022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Fig: Context Diagram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733486" y="1496547"/>
            <a:ext cx="29420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Modeling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30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16" y="1825625"/>
            <a:ext cx="10436246" cy="33638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79476" y="5063271"/>
            <a:ext cx="5331124" cy="8022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Fig: Gantt Chart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408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934" y="2370137"/>
            <a:ext cx="5181600" cy="23743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model should be able to classify any new image of a handwritten digit with maximum accuracy.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12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26422" y="1334062"/>
            <a:ext cx="4130665" cy="4411131"/>
            <a:chOff x="0" y="0"/>
            <a:chExt cx="3238500" cy="345839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238500" cy="3200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346635" y="3168651"/>
              <a:ext cx="2783914" cy="28973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algun Gothic" panose="020B0503020000020004" pitchFamily="34" charset="-127"/>
                  <a:cs typeface="Mangal"/>
                </a:rPr>
                <a:t>Actual Label: 3, Predicted Label: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636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875"/>
            <a:ext cx="10515600" cy="4650088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Y. </a:t>
            </a:r>
            <a:r>
              <a:rPr lang="en-US" dirty="0" err="1"/>
              <a:t>Lecun</a:t>
            </a:r>
            <a:r>
              <a:rPr lang="en-US" dirty="0"/>
              <a:t>, L. </a:t>
            </a:r>
            <a:r>
              <a:rPr lang="en-US" dirty="0" err="1"/>
              <a:t>Bottou</a:t>
            </a:r>
            <a:r>
              <a:rPr lang="en-US" dirty="0"/>
              <a:t>, Y. </a:t>
            </a:r>
            <a:r>
              <a:rPr lang="en-US" dirty="0" err="1"/>
              <a:t>Bengio</a:t>
            </a:r>
            <a:r>
              <a:rPr lang="en-US" dirty="0"/>
              <a:t> and P. </a:t>
            </a:r>
            <a:r>
              <a:rPr lang="en-US" dirty="0" err="1"/>
              <a:t>Haffner</a:t>
            </a:r>
            <a:r>
              <a:rPr lang="en-US" dirty="0"/>
              <a:t>, "Gradient-based learning applied to document recognition," in </a:t>
            </a:r>
            <a:r>
              <a:rPr lang="en-US" i="1" dirty="0"/>
              <a:t>Proceedings of the IEEE</a:t>
            </a:r>
            <a:r>
              <a:rPr lang="en-US" dirty="0"/>
              <a:t>, vol. 86, no. 11, pp. 2278-2324, Nov. 1998.</a:t>
            </a:r>
          </a:p>
          <a:p>
            <a:pPr lvl="0"/>
            <a:r>
              <a:rPr lang="en-US" dirty="0"/>
              <a:t>P. Y. Simard, D. Steinkraus and J. C. Platt, "Best practices for convolutional neural networks applied to visual document analysis," </a:t>
            </a:r>
            <a:r>
              <a:rPr lang="en-US" i="1" dirty="0"/>
              <a:t>Seventh International Conference on Document Analysis and Recognition, 2003. Proceedings.</a:t>
            </a:r>
            <a:r>
              <a:rPr lang="en-US" dirty="0"/>
              <a:t>, Edinburgh, UK, 2003, pp. 958-963</a:t>
            </a:r>
          </a:p>
          <a:p>
            <a:pPr lvl="0"/>
            <a:r>
              <a:rPr lang="en-US" dirty="0"/>
              <a:t>G. E. Hinton, S. </a:t>
            </a:r>
            <a:r>
              <a:rPr lang="en-US" dirty="0" err="1"/>
              <a:t>Osindero</a:t>
            </a:r>
            <a:r>
              <a:rPr lang="en-US" dirty="0"/>
              <a:t> and Y. </a:t>
            </a:r>
            <a:r>
              <a:rPr lang="en-US" dirty="0" err="1"/>
              <a:t>Teh</a:t>
            </a:r>
            <a:r>
              <a:rPr lang="en-US" dirty="0"/>
              <a:t>, "A Fast Learning Algorithm for Deep Belief Nets," in </a:t>
            </a:r>
            <a:r>
              <a:rPr lang="en-US" i="1" dirty="0"/>
              <a:t>Neural Computation</a:t>
            </a:r>
            <a:r>
              <a:rPr lang="en-US" dirty="0"/>
              <a:t>, vol. 18, no. 7, pp. 1527-1554, July 2006.</a:t>
            </a:r>
          </a:p>
          <a:p>
            <a:pPr lvl="0"/>
            <a:r>
              <a:rPr lang="en-US" dirty="0"/>
              <a:t>D. C. </a:t>
            </a:r>
            <a:r>
              <a:rPr lang="en-US" dirty="0" err="1"/>
              <a:t>Ciresan</a:t>
            </a:r>
            <a:r>
              <a:rPr lang="en-US" dirty="0"/>
              <a:t>, U. Meier, L. M. Gambardella, J. </a:t>
            </a:r>
            <a:r>
              <a:rPr lang="en-US" dirty="0" err="1"/>
              <a:t>Schmidhuber</a:t>
            </a:r>
            <a:r>
              <a:rPr lang="en-US" dirty="0"/>
              <a:t>, “Deep Big Simple Neural Nets Excel on Handwritten Digit Recognition.”  in </a:t>
            </a:r>
            <a:r>
              <a:rPr lang="en-US" i="1" dirty="0"/>
              <a:t>Neural Computation</a:t>
            </a:r>
            <a:r>
              <a:rPr lang="en-US" dirty="0"/>
              <a:t>, vol. 22, no. 12, pp. 3207–3220, Dec 2010.</a:t>
            </a:r>
          </a:p>
          <a:p>
            <a:pPr lvl="0"/>
            <a:r>
              <a:rPr lang="en-US" dirty="0"/>
              <a:t>D. </a:t>
            </a:r>
            <a:r>
              <a:rPr lang="en-US" dirty="0" err="1"/>
              <a:t>Keysers</a:t>
            </a:r>
            <a:r>
              <a:rPr lang="en-US" dirty="0"/>
              <a:t>, T. </a:t>
            </a:r>
            <a:r>
              <a:rPr lang="en-US" dirty="0" err="1"/>
              <a:t>Deselaers</a:t>
            </a:r>
            <a:r>
              <a:rPr lang="en-US" dirty="0"/>
              <a:t>, C. </a:t>
            </a:r>
            <a:r>
              <a:rPr lang="en-US" dirty="0" err="1"/>
              <a:t>Gollan</a:t>
            </a:r>
            <a:r>
              <a:rPr lang="en-US" dirty="0"/>
              <a:t> and H. Ney, "Deformation Models for Image Recognition," in </a:t>
            </a:r>
            <a:r>
              <a:rPr lang="en-US" i="1" dirty="0"/>
              <a:t>IEEE Transactions on Pattern Analysis and Machine Intelligence</a:t>
            </a:r>
            <a:r>
              <a:rPr lang="en-US" dirty="0"/>
              <a:t>, vol. 29, no. 8, pp. 1422-1435, Aug. 2007.</a:t>
            </a:r>
          </a:p>
          <a:p>
            <a:pPr lvl="0"/>
            <a:r>
              <a:rPr lang="en-US" dirty="0"/>
              <a:t>D. </a:t>
            </a:r>
            <a:r>
              <a:rPr lang="en-US" dirty="0" err="1"/>
              <a:t>Decoste</a:t>
            </a:r>
            <a:r>
              <a:rPr lang="en-US" dirty="0"/>
              <a:t>, B. </a:t>
            </a:r>
            <a:r>
              <a:rPr lang="en-US" dirty="0" err="1"/>
              <a:t>Schölkopf</a:t>
            </a:r>
            <a:r>
              <a:rPr lang="en-US" dirty="0"/>
              <a:t>, “Training Invariant Support Vector Machines,” Machine Learning, </a:t>
            </a:r>
            <a:r>
              <a:rPr lang="en-US" b="1" dirty="0"/>
              <a:t>46, </a:t>
            </a:r>
            <a:r>
              <a:rPr lang="en-US" dirty="0"/>
              <a:t>161–190, 2002.</a:t>
            </a:r>
          </a:p>
          <a:p>
            <a:pPr lvl="0"/>
            <a:r>
              <a:rPr lang="en-US" dirty="0"/>
              <a:t>D. </a:t>
            </a:r>
            <a:r>
              <a:rPr lang="en-US" dirty="0" err="1"/>
              <a:t>Ciresan</a:t>
            </a:r>
            <a:r>
              <a:rPr lang="en-US" dirty="0"/>
              <a:t>, U. Meier and J. </a:t>
            </a:r>
            <a:r>
              <a:rPr lang="en-US" dirty="0" err="1"/>
              <a:t>Schmidhuber</a:t>
            </a:r>
            <a:r>
              <a:rPr lang="en-US" dirty="0"/>
              <a:t>, "Multi-column deep neural networks for image classification," 2012 </a:t>
            </a:r>
            <a:r>
              <a:rPr lang="en-US" i="1" dirty="0"/>
              <a:t>IEEE Conference on Computer Vision and Pattern Recognition, Providence, RI</a:t>
            </a:r>
            <a:r>
              <a:rPr lang="en-US" dirty="0"/>
              <a:t>, 2012, pp. 3642-3649.</a:t>
            </a:r>
          </a:p>
          <a:p>
            <a:pPr lvl="0"/>
            <a:r>
              <a:rPr lang="en-US" dirty="0"/>
              <a:t>L. Wan, M. D. </a:t>
            </a:r>
            <a:r>
              <a:rPr lang="en-US" dirty="0" err="1"/>
              <a:t>Zeiler</a:t>
            </a:r>
            <a:r>
              <a:rPr lang="en-US" dirty="0"/>
              <a:t>, S. Zhang, Y. </a:t>
            </a:r>
            <a:r>
              <a:rPr lang="en-US" dirty="0" err="1"/>
              <a:t>LeCun</a:t>
            </a:r>
            <a:r>
              <a:rPr lang="en-US" dirty="0"/>
              <a:t>, R. Fergus, “Regularization of Neural Networks using </a:t>
            </a:r>
            <a:r>
              <a:rPr lang="en-US" dirty="0" err="1"/>
              <a:t>DropConnect</a:t>
            </a:r>
            <a:r>
              <a:rPr lang="en-US" dirty="0"/>
              <a:t>,” </a:t>
            </a:r>
            <a:r>
              <a:rPr lang="en-US" i="1" dirty="0"/>
              <a:t>ICML</a:t>
            </a:r>
            <a:r>
              <a:rPr lang="en-US" dirty="0"/>
              <a:t>, 2013.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9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7202"/>
            <a:ext cx="10515600" cy="1217526"/>
          </a:xfrm>
        </p:spPr>
        <p:txBody>
          <a:bodyPr/>
          <a:lstStyle/>
          <a:p>
            <a:r>
              <a:rPr lang="en-US" b="1" dirty="0">
                <a:latin typeface="Calibri Light (Headings)"/>
                <a:cs typeface="Calibri" panose="020F0502020204030204" pitchFamily="34" charset="0"/>
              </a:rPr>
              <a:t>Appendix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14</a:t>
            </a:fld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3501233" y="5555416"/>
            <a:ext cx="5624423" cy="55209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Feedforward Neural Network Model</a:t>
            </a:r>
            <a:endParaRPr lang="en-US" sz="2000" dirty="0"/>
          </a:p>
        </p:txBody>
      </p:sp>
      <p:grpSp>
        <p:nvGrpSpPr>
          <p:cNvPr id="89" name="Group 88"/>
          <p:cNvGrpSpPr/>
          <p:nvPr/>
        </p:nvGrpSpPr>
        <p:grpSpPr>
          <a:xfrm>
            <a:off x="838200" y="1370508"/>
            <a:ext cx="9562984" cy="4457798"/>
            <a:chOff x="-2282197" y="762000"/>
            <a:chExt cx="9562984" cy="4457798"/>
          </a:xfrm>
        </p:grpSpPr>
        <p:sp>
          <p:nvSpPr>
            <p:cNvPr id="90" name="Rectangle: Rounded Corners 3"/>
            <p:cNvSpPr/>
            <p:nvPr/>
          </p:nvSpPr>
          <p:spPr>
            <a:xfrm>
              <a:off x="60960" y="1021080"/>
              <a:ext cx="6350000" cy="3644900"/>
            </a:xfrm>
            <a:prstGeom prst="roundRect">
              <a:avLst>
                <a:gd name="adj" fmla="val 6054"/>
              </a:avLst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-2282197" y="762000"/>
              <a:ext cx="9562984" cy="4457798"/>
              <a:chOff x="-2282197" y="762000"/>
              <a:chExt cx="9562984" cy="4457798"/>
            </a:xfrm>
          </p:grpSpPr>
          <p:sp>
            <p:nvSpPr>
              <p:cNvPr id="92" name="Arc 91"/>
              <p:cNvSpPr/>
              <p:nvPr/>
            </p:nvSpPr>
            <p:spPr>
              <a:xfrm rot="10800000">
                <a:off x="518160" y="2407920"/>
                <a:ext cx="1073150" cy="1397000"/>
              </a:xfrm>
              <a:prstGeom prst="arc">
                <a:avLst>
                  <a:gd name="adj1" fmla="val 16200000"/>
                  <a:gd name="adj2" fmla="val 198397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93" name="Group 92"/>
              <p:cNvGrpSpPr/>
              <p:nvPr/>
            </p:nvGrpSpPr>
            <p:grpSpPr>
              <a:xfrm>
                <a:off x="-2282197" y="762000"/>
                <a:ext cx="9562984" cy="4457798"/>
                <a:chOff x="-2282197" y="762000"/>
                <a:chExt cx="9562984" cy="4457798"/>
              </a:xfrm>
            </p:grpSpPr>
            <p:sp>
              <p:nvSpPr>
                <p:cNvPr id="94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4724400" y="762000"/>
                  <a:ext cx="1384300" cy="2921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>
                      <a:effectLst/>
                      <a:ea typeface="Malgun Gothic" panose="020B0503020000020004" pitchFamily="34" charset="-127"/>
                      <a:cs typeface="Mangal"/>
                    </a:rPr>
                    <a:t>Loop for n iterations</a:t>
                  </a: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-2282197" y="1101011"/>
                  <a:ext cx="1917846" cy="33655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ea typeface="Malgun Gothic" panose="020B0503020000020004" pitchFamily="34" charset="-127"/>
                      <a:cs typeface="Mangal"/>
                    </a:rPr>
                    <a:t>Initialize all Parameters</a:t>
                  </a: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146050" y="2590800"/>
                  <a:ext cx="876300" cy="451757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ea typeface="Malgun Gothic" panose="020B0503020000020004" pitchFamily="34" charset="-127"/>
                      <a:cs typeface="Mangal"/>
                    </a:rPr>
                    <a:t>Update Parameters</a:t>
                  </a:r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5466762" y="2603500"/>
                  <a:ext cx="759422" cy="4699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>
                      <a:effectLst/>
                      <a:ea typeface="Malgun Gothic" panose="020B0503020000020004" pitchFamily="34" charset="-127"/>
                      <a:cs typeface="Mangal"/>
                    </a:rPr>
                    <a:t>Compute Loss</a:t>
                  </a:r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6506087" y="4902298"/>
                  <a:ext cx="774700" cy="3175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ea typeface="Malgun Gothic" panose="020B0503020000020004" pitchFamily="34" charset="-127"/>
                      <a:cs typeface="Mangal"/>
                    </a:rPr>
                    <a:t>Predict</a:t>
                  </a:r>
                </a:p>
              </p:txBody>
            </p:sp>
            <p:sp>
              <p:nvSpPr>
                <p:cNvPr id="99" name="Arc 98"/>
                <p:cNvSpPr/>
                <p:nvPr/>
              </p:nvSpPr>
              <p:spPr>
                <a:xfrm>
                  <a:off x="4679950" y="1816100"/>
                  <a:ext cx="1231900" cy="1397000"/>
                </a:xfrm>
                <a:prstGeom prst="arc">
                  <a:avLst>
                    <a:gd name="adj1" fmla="val 16200000"/>
                    <a:gd name="adj2" fmla="val 301936"/>
                  </a:avLst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0" name="Arc 99"/>
                <p:cNvSpPr/>
                <p:nvPr/>
              </p:nvSpPr>
              <p:spPr>
                <a:xfrm rot="5400000">
                  <a:off x="4600575" y="2441575"/>
                  <a:ext cx="1479550" cy="1117600"/>
                </a:xfrm>
                <a:prstGeom prst="arc">
                  <a:avLst>
                    <a:gd name="adj1" fmla="val 16840738"/>
                    <a:gd name="adj2" fmla="val 198397"/>
                  </a:avLst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Arc 100"/>
                <p:cNvSpPr/>
                <p:nvPr/>
              </p:nvSpPr>
              <p:spPr>
                <a:xfrm rot="16200000">
                  <a:off x="382587" y="1912938"/>
                  <a:ext cx="1479550" cy="1231900"/>
                </a:xfrm>
                <a:prstGeom prst="arc">
                  <a:avLst>
                    <a:gd name="adj1" fmla="val 16200000"/>
                    <a:gd name="adj2" fmla="val 198397"/>
                  </a:avLst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02" name="Group 101"/>
                <p:cNvGrpSpPr/>
                <p:nvPr/>
              </p:nvGrpSpPr>
              <p:grpSpPr>
                <a:xfrm>
                  <a:off x="1168400" y="1200150"/>
                  <a:ext cx="4083049" cy="1377950"/>
                  <a:chOff x="0" y="0"/>
                  <a:chExt cx="4083049" cy="1377950"/>
                </a:xfrm>
              </p:grpSpPr>
              <p:grpSp>
                <p:nvGrpSpPr>
                  <p:cNvPr id="120" name="Group 119"/>
                  <p:cNvGrpSpPr/>
                  <p:nvPr/>
                </p:nvGrpSpPr>
                <p:grpSpPr>
                  <a:xfrm>
                    <a:off x="0" y="0"/>
                    <a:ext cx="4083049" cy="1377950"/>
                    <a:chOff x="0" y="0"/>
                    <a:chExt cx="4494099" cy="1517006"/>
                  </a:xfrm>
                </p:grpSpPr>
                <p:grpSp>
                  <p:nvGrpSpPr>
                    <p:cNvPr id="122" name="Group 121"/>
                    <p:cNvGrpSpPr/>
                    <p:nvPr/>
                  </p:nvGrpSpPr>
                  <p:grpSpPr>
                    <a:xfrm>
                      <a:off x="0" y="0"/>
                      <a:ext cx="4494099" cy="1517006"/>
                      <a:chOff x="0" y="0"/>
                      <a:chExt cx="4494099" cy="1517006"/>
                    </a:xfrm>
                  </p:grpSpPr>
                  <p:grpSp>
                    <p:nvGrpSpPr>
                      <p:cNvPr id="124" name="Group 123"/>
                      <p:cNvGrpSpPr/>
                      <p:nvPr/>
                    </p:nvGrpSpPr>
                    <p:grpSpPr>
                      <a:xfrm>
                        <a:off x="0" y="0"/>
                        <a:ext cx="4494099" cy="1517006"/>
                        <a:chOff x="0" y="0"/>
                        <a:chExt cx="4494099" cy="1517006"/>
                      </a:xfrm>
                    </p:grpSpPr>
                    <p:sp>
                      <p:nvSpPr>
                        <p:cNvPr id="132" name="Rectangle 131"/>
                        <p:cNvSpPr/>
                        <p:nvPr/>
                      </p:nvSpPr>
                      <p:spPr>
                        <a:xfrm>
                          <a:off x="0" y="0"/>
                          <a:ext cx="3837108" cy="1517006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5"/>
                        </a:lnRef>
                        <a:fillRef idx="1">
                          <a:schemeClr val="lt1"/>
                        </a:fillRef>
                        <a:effectRef idx="0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33" name="Rectangle 132"/>
                        <p:cNvSpPr/>
                        <p:nvPr/>
                      </p:nvSpPr>
                      <p:spPr>
                        <a:xfrm>
                          <a:off x="3913990" y="0"/>
                          <a:ext cx="580109" cy="1517006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5"/>
                        </a:lnRef>
                        <a:fillRef idx="1">
                          <a:schemeClr val="lt1"/>
                        </a:fillRef>
                        <a:effectRef idx="0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vert270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ea typeface="Malgun Gothic" panose="020B0503020000020004" pitchFamily="34" charset="-127"/>
                              <a:cs typeface="Mangal"/>
                            </a:rPr>
                            <a:t>Linear Softmax Forward</a:t>
                          </a:r>
                        </a:p>
                      </p:txBody>
                    </p:sp>
                  </p:grpSp>
                  <p:grpSp>
                    <p:nvGrpSpPr>
                      <p:cNvPr id="125" name="Group 124"/>
                      <p:cNvGrpSpPr/>
                      <p:nvPr/>
                    </p:nvGrpSpPr>
                    <p:grpSpPr>
                      <a:xfrm>
                        <a:off x="118817" y="482537"/>
                        <a:ext cx="3612427" cy="929177"/>
                        <a:chOff x="-77126" y="188622"/>
                        <a:chExt cx="3612427" cy="929177"/>
                      </a:xfrm>
                    </p:grpSpPr>
                    <p:sp>
                      <p:nvSpPr>
                        <p:cNvPr id="126" name="Rectangle 125"/>
                        <p:cNvSpPr/>
                        <p:nvPr/>
                      </p:nvSpPr>
                      <p:spPr>
                        <a:xfrm>
                          <a:off x="-77126" y="188622"/>
                          <a:ext cx="1564571" cy="34798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ea typeface="Malgun Gothic" panose="020B0503020000020004" pitchFamily="34" charset="-127"/>
                              <a:cs typeface="Mangal"/>
                            </a:rPr>
                            <a:t>Forward Layer 1</a:t>
                          </a:r>
                        </a:p>
                      </p:txBody>
                    </p:sp>
                    <p:sp>
                      <p:nvSpPr>
                        <p:cNvPr id="127" name="Rectangle 126"/>
                        <p:cNvSpPr/>
                        <p:nvPr/>
                      </p:nvSpPr>
                      <p:spPr>
                        <a:xfrm>
                          <a:off x="-77126" y="606743"/>
                          <a:ext cx="763928" cy="503432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ea typeface="Malgun Gothic" panose="020B0503020000020004" pitchFamily="34" charset="-127"/>
                              <a:cs typeface="Mangal"/>
                            </a:rPr>
                            <a:t>Linear Forward</a:t>
                          </a:r>
                        </a:p>
                      </p:txBody>
                    </p:sp>
                    <p:sp>
                      <p:nvSpPr>
                        <p:cNvPr id="128" name="Rectangle 127"/>
                        <p:cNvSpPr/>
                        <p:nvPr/>
                      </p:nvSpPr>
                      <p:spPr>
                        <a:xfrm>
                          <a:off x="736332" y="602094"/>
                          <a:ext cx="751113" cy="51570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ea typeface="Malgun Gothic" panose="020B0503020000020004" pitchFamily="34" charset="-127"/>
                              <a:cs typeface="Mangal"/>
                            </a:rPr>
                            <a:t>ReLU Forward</a:t>
                          </a:r>
                        </a:p>
                      </p:txBody>
                    </p:sp>
                    <p:sp>
                      <p:nvSpPr>
                        <p:cNvPr id="129" name="Rectangle 128"/>
                        <p:cNvSpPr/>
                        <p:nvPr/>
                      </p:nvSpPr>
                      <p:spPr>
                        <a:xfrm>
                          <a:off x="1970730" y="188622"/>
                          <a:ext cx="1564571" cy="34798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ea typeface="Malgun Gothic" panose="020B0503020000020004" pitchFamily="34" charset="-127"/>
                              <a:cs typeface="Mangal"/>
                            </a:rPr>
                            <a:t>Forward Layer L-1</a:t>
                          </a:r>
                        </a:p>
                      </p:txBody>
                    </p:sp>
                    <p:sp>
                      <p:nvSpPr>
                        <p:cNvPr id="130" name="Rectangle 129"/>
                        <p:cNvSpPr/>
                        <p:nvPr/>
                      </p:nvSpPr>
                      <p:spPr>
                        <a:xfrm>
                          <a:off x="1970731" y="606743"/>
                          <a:ext cx="763928" cy="503432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ea typeface="Malgun Gothic" panose="020B0503020000020004" pitchFamily="34" charset="-127"/>
                              <a:cs typeface="Mangal"/>
                            </a:rPr>
                            <a:t>Linear Forward</a:t>
                          </a:r>
                        </a:p>
                      </p:txBody>
                    </p:sp>
                    <p:sp>
                      <p:nvSpPr>
                        <p:cNvPr id="131" name="Rectangle 130"/>
                        <p:cNvSpPr/>
                        <p:nvPr/>
                      </p:nvSpPr>
                      <p:spPr>
                        <a:xfrm>
                          <a:off x="2784188" y="602094"/>
                          <a:ext cx="751113" cy="515705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ea typeface="Malgun Gothic" panose="020B0503020000020004" pitchFamily="34" charset="-127"/>
                              <a:cs typeface="Mangal"/>
                            </a:rPr>
                            <a:t>ReLU Forward</a:t>
                          </a:r>
                        </a:p>
                      </p:txBody>
                    </p:sp>
                  </p:grpSp>
                </p:grpSp>
                <p:cxnSp>
                  <p:nvCxnSpPr>
                    <p:cNvPr id="123" name="Straight Connector 122"/>
                    <p:cNvCxnSpPr/>
                    <p:nvPr/>
                  </p:nvCxnSpPr>
                  <p:spPr>
                    <a:xfrm>
                      <a:off x="1795217" y="956195"/>
                      <a:ext cx="261257" cy="0"/>
                    </a:xfrm>
                    <a:prstGeom prst="line">
                      <a:avLst/>
                    </a:prstGeom>
                    <a:ln>
                      <a:prstDash val="sysDot"/>
                      <a:headEnd type="none" w="med" len="med"/>
                      <a:tailEnd type="none" w="med" len="med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1" name="Rectangle 120"/>
                  <p:cNvSpPr/>
                  <p:nvPr/>
                </p:nvSpPr>
                <p:spPr>
                  <a:xfrm>
                    <a:off x="101600" y="88900"/>
                    <a:ext cx="3263900" cy="27305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effectLst/>
                        <a:ea typeface="Malgun Gothic" panose="020B0503020000020004" pitchFamily="34" charset="-127"/>
                        <a:cs typeface="Mangal"/>
                      </a:rPr>
                      <a:t>L-1 Linear ReLU Forward</a:t>
                    </a:r>
                  </a:p>
                </p:txBody>
              </p:sp>
            </p:grpSp>
            <p:grpSp>
              <p:nvGrpSpPr>
                <p:cNvPr id="103" name="Group 102"/>
                <p:cNvGrpSpPr/>
                <p:nvPr/>
              </p:nvGrpSpPr>
              <p:grpSpPr>
                <a:xfrm>
                  <a:off x="1098550" y="3086100"/>
                  <a:ext cx="4184651" cy="1377950"/>
                  <a:chOff x="-63500" y="0"/>
                  <a:chExt cx="4184652" cy="1377950"/>
                </a:xfrm>
              </p:grpSpPr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-63500" y="0"/>
                    <a:ext cx="4184652" cy="1377950"/>
                    <a:chOff x="-69893" y="0"/>
                    <a:chExt cx="4605930" cy="1517006"/>
                  </a:xfrm>
                </p:grpSpPr>
                <p:grpSp>
                  <p:nvGrpSpPr>
                    <p:cNvPr id="108" name="Group 107"/>
                    <p:cNvGrpSpPr/>
                    <p:nvPr/>
                  </p:nvGrpSpPr>
                  <p:grpSpPr>
                    <a:xfrm>
                      <a:off x="-69893" y="0"/>
                      <a:ext cx="4605930" cy="1517006"/>
                      <a:chOff x="-69893" y="0"/>
                      <a:chExt cx="4605930" cy="1517006"/>
                    </a:xfrm>
                  </p:grpSpPr>
                  <p:grpSp>
                    <p:nvGrpSpPr>
                      <p:cNvPr id="110" name="Group 109"/>
                      <p:cNvGrpSpPr/>
                      <p:nvPr/>
                    </p:nvGrpSpPr>
                    <p:grpSpPr>
                      <a:xfrm>
                        <a:off x="-69893" y="0"/>
                        <a:ext cx="4605930" cy="1517006"/>
                        <a:chOff x="-69893" y="0"/>
                        <a:chExt cx="4605930" cy="1517006"/>
                      </a:xfrm>
                    </p:grpSpPr>
                    <p:sp>
                      <p:nvSpPr>
                        <p:cNvPr id="118" name="Rectangle 117"/>
                        <p:cNvSpPr/>
                        <p:nvPr/>
                      </p:nvSpPr>
                      <p:spPr>
                        <a:xfrm>
                          <a:off x="-69893" y="0"/>
                          <a:ext cx="3990872" cy="1517006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5"/>
                        </a:lnRef>
                        <a:fillRef idx="1">
                          <a:schemeClr val="lt1"/>
                        </a:fillRef>
                        <a:effectRef idx="0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9" name="Rectangle 118"/>
                        <p:cNvSpPr/>
                        <p:nvPr/>
                      </p:nvSpPr>
                      <p:spPr>
                        <a:xfrm>
                          <a:off x="3983270" y="0"/>
                          <a:ext cx="552767" cy="1517006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5"/>
                        </a:lnRef>
                        <a:fillRef idx="1">
                          <a:schemeClr val="lt1"/>
                        </a:fillRef>
                        <a:effectRef idx="0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vert270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ea typeface="Malgun Gothic" panose="020B0503020000020004" pitchFamily="34" charset="-127"/>
                              <a:cs typeface="Mangal"/>
                            </a:rPr>
                            <a:t>Linear Softmax Backward</a:t>
                          </a:r>
                        </a:p>
                      </p:txBody>
                    </p:sp>
                  </p:grpSp>
                  <p:grpSp>
                    <p:nvGrpSpPr>
                      <p:cNvPr id="111" name="Group 110"/>
                      <p:cNvGrpSpPr/>
                      <p:nvPr/>
                    </p:nvGrpSpPr>
                    <p:grpSpPr>
                      <a:xfrm>
                        <a:off x="13978" y="475546"/>
                        <a:ext cx="3830119" cy="936168"/>
                        <a:chOff x="-181965" y="181631"/>
                        <a:chExt cx="3830119" cy="936168"/>
                      </a:xfrm>
                    </p:grpSpPr>
                    <p:sp>
                      <p:nvSpPr>
                        <p:cNvPr id="112" name="Rectangle 111"/>
                        <p:cNvSpPr/>
                        <p:nvPr/>
                      </p:nvSpPr>
                      <p:spPr>
                        <a:xfrm>
                          <a:off x="-181965" y="181631"/>
                          <a:ext cx="1782263" cy="34798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ea typeface="Malgun Gothic" panose="020B0503020000020004" pitchFamily="34" charset="-127"/>
                              <a:cs typeface="Mangal"/>
                            </a:rPr>
                            <a:t>Backward Layer 1</a:t>
                          </a:r>
                        </a:p>
                      </p:txBody>
                    </p:sp>
                    <p:sp>
                      <p:nvSpPr>
                        <p:cNvPr id="113" name="Rectangle 112"/>
                        <p:cNvSpPr/>
                        <p:nvPr/>
                      </p:nvSpPr>
                      <p:spPr>
                        <a:xfrm>
                          <a:off x="-181965" y="606742"/>
                          <a:ext cx="845701" cy="503432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ea typeface="Malgun Gothic" panose="020B0503020000020004" pitchFamily="34" charset="-127"/>
                              <a:cs typeface="Mangal"/>
                            </a:rPr>
                            <a:t>Linear Backward</a:t>
                          </a:r>
                        </a:p>
                      </p:txBody>
                    </p:sp>
                    <p:sp>
                      <p:nvSpPr>
                        <p:cNvPr id="114" name="Rectangle 113"/>
                        <p:cNvSpPr/>
                        <p:nvPr/>
                      </p:nvSpPr>
                      <p:spPr>
                        <a:xfrm>
                          <a:off x="736332" y="602094"/>
                          <a:ext cx="863966" cy="51570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ea typeface="Malgun Gothic" panose="020B0503020000020004" pitchFamily="34" charset="-127"/>
                              <a:cs typeface="Mangal"/>
                            </a:rPr>
                            <a:t>ReLU Backward</a:t>
                          </a:r>
                        </a:p>
                      </p:txBody>
                    </p:sp>
                    <p:sp>
                      <p:nvSpPr>
                        <p:cNvPr id="115" name="Rectangle 114"/>
                        <p:cNvSpPr/>
                        <p:nvPr/>
                      </p:nvSpPr>
                      <p:spPr>
                        <a:xfrm>
                          <a:off x="1907826" y="209594"/>
                          <a:ext cx="1740328" cy="34798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ea typeface="Malgun Gothic" panose="020B0503020000020004" pitchFamily="34" charset="-127"/>
                              <a:cs typeface="Mangal"/>
                            </a:rPr>
                            <a:t>Backward Layer L-1</a:t>
                          </a:r>
                        </a:p>
                      </p:txBody>
                    </p:sp>
                    <p:sp>
                      <p:nvSpPr>
                        <p:cNvPr id="116" name="Rectangle 115"/>
                        <p:cNvSpPr/>
                        <p:nvPr/>
                      </p:nvSpPr>
                      <p:spPr>
                        <a:xfrm>
                          <a:off x="1914817" y="606742"/>
                          <a:ext cx="861778" cy="503432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ea typeface="Malgun Gothic" panose="020B0503020000020004" pitchFamily="34" charset="-127"/>
                              <a:cs typeface="Mangal"/>
                            </a:rPr>
                            <a:t>Linear Backward</a:t>
                          </a:r>
                        </a:p>
                      </p:txBody>
                    </p:sp>
                    <p:sp>
                      <p:nvSpPr>
                        <p:cNvPr id="117" name="Rectangle 116"/>
                        <p:cNvSpPr/>
                        <p:nvPr/>
                      </p:nvSpPr>
                      <p:spPr>
                        <a:xfrm>
                          <a:off x="2819133" y="602094"/>
                          <a:ext cx="829021" cy="515705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ea typeface="Malgun Gothic" panose="020B0503020000020004" pitchFamily="34" charset="-127"/>
                              <a:cs typeface="Mangal"/>
                            </a:rPr>
                            <a:t>ReLU Backward</a:t>
                          </a:r>
                        </a:p>
                      </p:txBody>
                    </p:sp>
                  </p:grpSp>
                </p:grpSp>
                <p:cxnSp>
                  <p:nvCxnSpPr>
                    <p:cNvPr id="109" name="Straight Connector 108"/>
                    <p:cNvCxnSpPr/>
                    <p:nvPr/>
                  </p:nvCxnSpPr>
                  <p:spPr>
                    <a:xfrm>
                      <a:off x="1865110" y="970177"/>
                      <a:ext cx="168767" cy="0"/>
                    </a:xfrm>
                    <a:prstGeom prst="line">
                      <a:avLst/>
                    </a:prstGeom>
                    <a:ln>
                      <a:prstDash val="sysDot"/>
                      <a:headEnd type="none" w="med" len="med"/>
                      <a:tailEnd type="none" w="med" len="med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7" name="Rectangle 106"/>
                  <p:cNvSpPr/>
                  <p:nvPr/>
                </p:nvSpPr>
                <p:spPr>
                  <a:xfrm>
                    <a:off x="12700" y="101600"/>
                    <a:ext cx="3467100" cy="27305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effectLst/>
                        <a:ea typeface="Malgun Gothic" panose="020B0503020000020004" pitchFamily="34" charset="-127"/>
                        <a:cs typeface="Mangal"/>
                      </a:rPr>
                      <a:t>L-1 Linear ReLU Backward</a:t>
                    </a:r>
                  </a:p>
                </p:txBody>
              </p:sp>
            </p:grpSp>
            <p:sp>
              <p:nvSpPr>
                <p:cNvPr id="104" name="Arc 103"/>
                <p:cNvSpPr/>
                <p:nvPr/>
              </p:nvSpPr>
              <p:spPr>
                <a:xfrm>
                  <a:off x="-998154" y="1269286"/>
                  <a:ext cx="1107058" cy="950928"/>
                </a:xfrm>
                <a:prstGeom prst="arc">
                  <a:avLst>
                    <a:gd name="adj1" fmla="val 16864130"/>
                    <a:gd name="adj2" fmla="val 20059970"/>
                  </a:avLst>
                </a:prstGeom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Arc 104"/>
                <p:cNvSpPr/>
                <p:nvPr/>
              </p:nvSpPr>
              <p:spPr>
                <a:xfrm flipH="1">
                  <a:off x="5726055" y="4008422"/>
                  <a:ext cx="1369809" cy="1102058"/>
                </a:xfrm>
                <a:prstGeom prst="arc">
                  <a:avLst>
                    <a:gd name="adj1" fmla="val 917371"/>
                    <a:gd name="adj2" fmla="val 5567082"/>
                  </a:avLst>
                </a:prstGeom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4816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8261" y="1690688"/>
            <a:ext cx="6407989" cy="4005832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Project Topic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03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Project Topic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85" y="1383755"/>
            <a:ext cx="8300769" cy="4972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Problem</a:t>
            </a:r>
          </a:p>
          <a:p>
            <a:pPr lvl="1"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Handwritten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 Recognition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 challenge for computer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Lots of astonishing works have been done but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are based on high-level framework and libraries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aims to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efficient model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scratch that can classify a handwritten digit as accurately as possible.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  <a:p>
            <a:pPr lvl="1"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intends to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Feedforward Neural Network model from scratch, that will be able to recognize the handwritten digits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1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Project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100" y="1837337"/>
            <a:ext cx="8305800" cy="317769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lvl="0"/>
            <a:r>
              <a:rPr lang="en-US" sz="2200" dirty="0"/>
              <a:t>To design a Multi-Layer </a:t>
            </a:r>
            <a:r>
              <a:rPr lang="en-US" sz="2200" dirty="0" smtClean="0"/>
              <a:t>FFNN Model </a:t>
            </a:r>
            <a:r>
              <a:rPr lang="en-US" sz="2200" dirty="0"/>
              <a:t>that recognizes Handwritten digits (one at a time) with high accuracy.</a:t>
            </a:r>
          </a:p>
          <a:p>
            <a:pPr lvl="0"/>
            <a:r>
              <a:rPr lang="en-US" sz="2200" dirty="0" smtClean="0"/>
              <a:t>To </a:t>
            </a:r>
            <a:r>
              <a:rPr lang="en-US" sz="2200" dirty="0"/>
              <a:t>properly analyze and optimize the designed model using different model improvement techniques and optimization algorithms.</a:t>
            </a:r>
          </a:p>
          <a:p>
            <a:pPr lvl="0"/>
            <a:r>
              <a:rPr lang="en-US" sz="2200" dirty="0" smtClean="0"/>
              <a:t>To </a:t>
            </a:r>
            <a:r>
              <a:rPr lang="en-US" sz="2200" dirty="0"/>
              <a:t>implement the components of the project from </a:t>
            </a:r>
            <a:r>
              <a:rPr lang="en-US" sz="2200" dirty="0" smtClean="0"/>
              <a:t>scratch.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3FC134D-DA10-4212-BAC9-06C5839BEA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4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89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662668"/>
              </p:ext>
            </p:extLst>
          </p:nvPr>
        </p:nvGraphicFramePr>
        <p:xfrm>
          <a:off x="1060261" y="1187290"/>
          <a:ext cx="10293539" cy="48857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95833">
                  <a:extLst>
                    <a:ext uri="{9D8B030D-6E8A-4147-A177-3AD203B41FA5}">
                      <a16:colId xmlns:a16="http://schemas.microsoft.com/office/drawing/2014/main" val="1773305420"/>
                    </a:ext>
                  </a:extLst>
                </a:gridCol>
                <a:gridCol w="1481191">
                  <a:extLst>
                    <a:ext uri="{9D8B030D-6E8A-4147-A177-3AD203B41FA5}">
                      <a16:colId xmlns:a16="http://schemas.microsoft.com/office/drawing/2014/main" val="3934183907"/>
                    </a:ext>
                  </a:extLst>
                </a:gridCol>
                <a:gridCol w="3316515">
                  <a:extLst>
                    <a:ext uri="{9D8B030D-6E8A-4147-A177-3AD203B41FA5}">
                      <a16:colId xmlns:a16="http://schemas.microsoft.com/office/drawing/2014/main" val="2860157749"/>
                    </a:ext>
                  </a:extLst>
                </a:gridCol>
              </a:tblGrid>
              <a:tr h="4876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Classifier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Mangal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Error Rate(%)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Mangal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Reference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Mangal"/>
                      </a:endParaRPr>
                    </a:p>
                  </a:txBody>
                  <a:tcPr marL="63990" marR="63990" marT="0" marB="0"/>
                </a:tc>
                <a:extLst>
                  <a:ext uri="{0D108BD9-81ED-4DB2-BD59-A6C34878D82A}">
                    <a16:rowId xmlns:a16="http://schemas.microsoft.com/office/drawing/2014/main" val="3016715771"/>
                  </a:ext>
                </a:extLst>
              </a:tr>
              <a:tr h="391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linear classifier (1-layer NN)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Mangal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Mangal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LeCun et al. 1998 [1]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Mangal"/>
                      </a:endParaRPr>
                    </a:p>
                  </a:txBody>
                  <a:tcPr marL="63990" marR="63990" marT="0" marB="0"/>
                </a:tc>
                <a:extLst>
                  <a:ext uri="{0D108BD9-81ED-4DB2-BD59-A6C34878D82A}">
                    <a16:rowId xmlns:a16="http://schemas.microsoft.com/office/drawing/2014/main" val="1935162842"/>
                  </a:ext>
                </a:extLst>
              </a:tr>
              <a:tr h="4876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K-NN with non-linear deformation (P2DHMDM)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Mangal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0.52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Mangal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Keysers et al. 2007 [5]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Mangal"/>
                      </a:endParaRPr>
                    </a:p>
                  </a:txBody>
                  <a:tcPr marL="63990" marR="63990" marT="0" marB="0"/>
                </a:tc>
                <a:extLst>
                  <a:ext uri="{0D108BD9-81ED-4DB2-BD59-A6C34878D82A}">
                    <a16:rowId xmlns:a16="http://schemas.microsoft.com/office/drawing/2014/main" val="71755701"/>
                  </a:ext>
                </a:extLst>
              </a:tr>
              <a:tr h="4876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Virtual SVM, deg-9 poly, 2-pixel jittered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Mangal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0.56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Mangal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DeCoste and Scholkopf, 2002 [6]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Mangal"/>
                      </a:endParaRPr>
                    </a:p>
                  </a:txBody>
                  <a:tcPr marL="63990" marR="63990" marT="0" marB="0"/>
                </a:tc>
                <a:extLst>
                  <a:ext uri="{0D108BD9-81ED-4DB2-BD59-A6C34878D82A}">
                    <a16:rowId xmlns:a16="http://schemas.microsoft.com/office/drawing/2014/main" val="1732734346"/>
                  </a:ext>
                </a:extLst>
              </a:tr>
              <a:tr h="4876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2-layer NN, 800 HU, cross-entropy [elastic distortions]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Mangal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0.7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Mangal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Simard et al. 2003 [2]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Mangal"/>
                      </a:endParaRPr>
                    </a:p>
                  </a:txBody>
                  <a:tcPr marL="63990" marR="63990" marT="0" marB="0"/>
                </a:tc>
                <a:extLst>
                  <a:ext uri="{0D108BD9-81ED-4DB2-BD59-A6C34878D82A}">
                    <a16:rowId xmlns:a16="http://schemas.microsoft.com/office/drawing/2014/main" val="775286149"/>
                  </a:ext>
                </a:extLst>
              </a:tr>
              <a:tr h="7839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6-layer NN 784-2500-2000-1500-1000-500-10 (on GPU) [elastic distortions]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Mangal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0.35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Mangal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Ciresan et al. 2010 [4]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Mangal"/>
                      </a:endParaRPr>
                    </a:p>
                  </a:txBody>
                  <a:tcPr marL="63990" marR="63990" marT="0" marB="0"/>
                </a:tc>
                <a:extLst>
                  <a:ext uri="{0D108BD9-81ED-4DB2-BD59-A6C34878D82A}">
                    <a16:rowId xmlns:a16="http://schemas.microsoft.com/office/drawing/2014/main" val="35954112"/>
                  </a:ext>
                </a:extLst>
              </a:tr>
              <a:tr h="4876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Convolutional net Boosted LeNet-4, [distortions]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Mangal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0.7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Mangal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LeCun et al. 1998 [1]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Mangal"/>
                      </a:endParaRPr>
                    </a:p>
                  </a:txBody>
                  <a:tcPr marL="63990" marR="63990" marT="0" marB="0"/>
                </a:tc>
                <a:extLst>
                  <a:ext uri="{0D108BD9-81ED-4DB2-BD59-A6C34878D82A}">
                    <a16:rowId xmlns:a16="http://schemas.microsoft.com/office/drawing/2014/main" val="859420087"/>
                  </a:ext>
                </a:extLst>
              </a:tr>
              <a:tr h="7839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Committee of 35 conv. net, 1-20-P-40-P-150-10 [elastic distortions]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Mangal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0.23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Mangal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Ciresan et al. CVPR 2012 [7]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Mangal"/>
                      </a:endParaRPr>
                    </a:p>
                  </a:txBody>
                  <a:tcPr marL="63990" marR="63990" marT="0" marB="0"/>
                </a:tc>
                <a:extLst>
                  <a:ext uri="{0D108BD9-81ED-4DB2-BD59-A6C34878D82A}">
                    <a16:rowId xmlns:a16="http://schemas.microsoft.com/office/drawing/2014/main" val="1898061705"/>
                  </a:ext>
                </a:extLst>
              </a:tr>
              <a:tr h="4876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Convolutional net With DropConnect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Mangal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0.21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Mangal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LeCun</a:t>
                      </a:r>
                      <a:r>
                        <a:rPr lang="en-US" sz="1800" dirty="0">
                          <a:effectLst/>
                        </a:rPr>
                        <a:t> et al. ICML 2013 [8]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Mangal"/>
                      </a:endParaRPr>
                    </a:p>
                  </a:txBody>
                  <a:tcPr marL="63990" marR="63990" marT="0" marB="0"/>
                </a:tc>
                <a:extLst>
                  <a:ext uri="{0D108BD9-81ED-4DB2-BD59-A6C34878D82A}">
                    <a16:rowId xmlns:a16="http://schemas.microsoft.com/office/drawing/2014/main" val="1226485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67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857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4973" y="1608375"/>
            <a:ext cx="8323053" cy="20233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Requirements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PC with Multi core CPU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 Programming Language with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its core packages, Anaconda Navigator</a:t>
            </a: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24973" y="3631719"/>
            <a:ext cx="85732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,MS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365</a:t>
            </a:r>
          </a:p>
          <a:p>
            <a:pPr marL="514350" indent="-514350">
              <a:buAutoNum type="arabicPeriod" startAt="2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</a:t>
            </a:r>
            <a:endParaRPr 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43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8578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196185" y="910388"/>
            <a:ext cx="5717810" cy="4956437"/>
            <a:chOff x="248831" y="520059"/>
            <a:chExt cx="5163838" cy="4476231"/>
          </a:xfrm>
        </p:grpSpPr>
        <p:grpSp>
          <p:nvGrpSpPr>
            <p:cNvPr id="22" name="Group 21"/>
            <p:cNvGrpSpPr/>
            <p:nvPr/>
          </p:nvGrpSpPr>
          <p:grpSpPr>
            <a:xfrm>
              <a:off x="248831" y="520059"/>
              <a:ext cx="5163838" cy="4427565"/>
              <a:chOff x="248831" y="520059"/>
              <a:chExt cx="5163838" cy="4427565"/>
            </a:xfrm>
          </p:grpSpPr>
          <p:sp>
            <p:nvSpPr>
              <p:cNvPr id="30" name="Rectangle: Rounded Corners 30"/>
              <p:cNvSpPr/>
              <p:nvPr/>
            </p:nvSpPr>
            <p:spPr>
              <a:xfrm>
                <a:off x="1904254" y="520059"/>
                <a:ext cx="1588012" cy="742315"/>
              </a:xfrm>
              <a:prstGeom prst="roundRect">
                <a:avLst>
                  <a:gd name="adj" fmla="val 3001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lvl="0" indent="-34290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Malgun Gothic" panose="020B0503020000020004" pitchFamily="34" charset="-127"/>
                    <a:cs typeface="Mangal"/>
                  </a:rPr>
                  <a:t>Project Understanding</a:t>
                </a:r>
                <a:endParaRPr lang="en-US" sz="1200" dirty="0">
                  <a:effectLst/>
                  <a:ea typeface="Malgun Gothic" panose="020B0503020000020004" pitchFamily="34" charset="-127"/>
                  <a:cs typeface="Mangal"/>
                </a:endParaRPr>
              </a:p>
            </p:txBody>
          </p:sp>
          <p:sp>
            <p:nvSpPr>
              <p:cNvPr id="31" name="Rectangle: Rounded Corners 26"/>
              <p:cNvSpPr/>
              <p:nvPr/>
            </p:nvSpPr>
            <p:spPr>
              <a:xfrm>
                <a:off x="3824862" y="1606350"/>
                <a:ext cx="1455420" cy="742315"/>
              </a:xfrm>
              <a:prstGeom prst="roundRect">
                <a:avLst>
                  <a:gd name="adj" fmla="val 3001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 smtClean="0">
                    <a:effectLst/>
                    <a:latin typeface="Times New Roman" panose="02020603050405020304" pitchFamily="18" charset="0"/>
                    <a:ea typeface="Malgun Gothic" panose="020B0503020000020004" pitchFamily="34" charset="-127"/>
                    <a:cs typeface="Mangal"/>
                  </a:rPr>
                  <a:t>2. Data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Malgun Gothic" panose="020B0503020000020004" pitchFamily="34" charset="-127"/>
                    <a:cs typeface="Mangal"/>
                  </a:rPr>
                  <a:t>Understanding</a:t>
                </a:r>
                <a:endParaRPr lang="en-US" sz="1200" dirty="0">
                  <a:effectLst/>
                  <a:ea typeface="Malgun Gothic" panose="020B0503020000020004" pitchFamily="34" charset="-127"/>
                  <a:cs typeface="Mangal"/>
                </a:endParaRPr>
              </a:p>
            </p:txBody>
          </p:sp>
          <p:sp>
            <p:nvSpPr>
              <p:cNvPr id="32" name="Rectangle: Rounded Corners 25"/>
              <p:cNvSpPr/>
              <p:nvPr/>
            </p:nvSpPr>
            <p:spPr>
              <a:xfrm>
                <a:off x="3957249" y="3137190"/>
                <a:ext cx="1455420" cy="742315"/>
              </a:xfrm>
              <a:prstGeom prst="roundRect">
                <a:avLst>
                  <a:gd name="adj" fmla="val 3001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 smtClean="0">
                    <a:effectLst/>
                    <a:latin typeface="Times New Roman" panose="02020603050405020304" pitchFamily="18" charset="0"/>
                    <a:ea typeface="Malgun Gothic" panose="020B0503020000020004" pitchFamily="34" charset="-127"/>
                    <a:cs typeface="Mangal"/>
                  </a:rPr>
                  <a:t>3. Data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Malgun Gothic" panose="020B0503020000020004" pitchFamily="34" charset="-127"/>
                    <a:cs typeface="Mangal"/>
                  </a:rPr>
                  <a:t>Preparation</a:t>
                </a:r>
                <a:endParaRPr lang="en-US" sz="1200" dirty="0">
                  <a:effectLst/>
                  <a:ea typeface="Malgun Gothic" panose="020B0503020000020004" pitchFamily="34" charset="-127"/>
                  <a:cs typeface="Mangal"/>
                </a:endParaRPr>
              </a:p>
            </p:txBody>
          </p:sp>
          <p:sp>
            <p:nvSpPr>
              <p:cNvPr id="33" name="Rectangle: Rounded Corners 29"/>
              <p:cNvSpPr/>
              <p:nvPr/>
            </p:nvSpPr>
            <p:spPr>
              <a:xfrm>
                <a:off x="1960073" y="4205309"/>
                <a:ext cx="1455420" cy="742315"/>
              </a:xfrm>
              <a:prstGeom prst="roundRect">
                <a:avLst>
                  <a:gd name="adj" fmla="val 3001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 smtClean="0">
                    <a:effectLst/>
                    <a:latin typeface="Times New Roman" panose="02020603050405020304" pitchFamily="18" charset="0"/>
                    <a:ea typeface="Malgun Gothic" panose="020B0503020000020004" pitchFamily="34" charset="-127"/>
                    <a:cs typeface="Mangal"/>
                  </a:rPr>
                  <a:t>4. Data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Malgun Gothic" panose="020B0503020000020004" pitchFamily="34" charset="-127"/>
                    <a:cs typeface="Mangal"/>
                  </a:rPr>
                  <a:t>Modeling</a:t>
                </a:r>
                <a:endParaRPr lang="en-US" sz="1200" dirty="0">
                  <a:effectLst/>
                  <a:ea typeface="Malgun Gothic" panose="020B0503020000020004" pitchFamily="34" charset="-127"/>
                  <a:cs typeface="Mangal"/>
                </a:endParaRPr>
              </a:p>
            </p:txBody>
          </p:sp>
          <p:sp>
            <p:nvSpPr>
              <p:cNvPr id="34" name="Rectangle: Rounded Corners 27"/>
              <p:cNvSpPr/>
              <p:nvPr/>
            </p:nvSpPr>
            <p:spPr>
              <a:xfrm>
                <a:off x="248831" y="2558804"/>
                <a:ext cx="1455420" cy="742315"/>
              </a:xfrm>
              <a:prstGeom prst="roundRect">
                <a:avLst>
                  <a:gd name="adj" fmla="val 3001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 smtClean="0">
                    <a:effectLst/>
                    <a:latin typeface="Times New Roman" panose="02020603050405020304" pitchFamily="18" charset="0"/>
                    <a:ea typeface="Malgun Gothic" panose="020B0503020000020004" pitchFamily="34" charset="-127"/>
                    <a:cs typeface="Mangal"/>
                  </a:rPr>
                  <a:t>5. Model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Malgun Gothic" panose="020B0503020000020004" pitchFamily="34" charset="-127"/>
                    <a:cs typeface="Mangal"/>
                  </a:rPr>
                  <a:t>Evaluation</a:t>
                </a:r>
                <a:endParaRPr lang="en-US" sz="1200" dirty="0">
                  <a:effectLst/>
                  <a:ea typeface="Malgun Gothic" panose="020B0503020000020004" pitchFamily="34" charset="-127"/>
                  <a:cs typeface="Mangal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51447" y="891216"/>
              <a:ext cx="4489068" cy="4105074"/>
              <a:chOff x="199047" y="548316"/>
              <a:chExt cx="4489068" cy="4105074"/>
            </a:xfrm>
          </p:grpSpPr>
          <p:sp>
            <p:nvSpPr>
              <p:cNvPr id="24" name="Arc 23"/>
              <p:cNvSpPr/>
              <p:nvPr/>
            </p:nvSpPr>
            <p:spPr>
              <a:xfrm>
                <a:off x="2194845" y="548316"/>
                <a:ext cx="2286000" cy="2061210"/>
              </a:xfrm>
              <a:prstGeom prst="arc">
                <a:avLst>
                  <a:gd name="adj1" fmla="val 16353343"/>
                  <a:gd name="adj2" fmla="val 20399975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" name="Arc 24"/>
              <p:cNvSpPr/>
              <p:nvPr/>
            </p:nvSpPr>
            <p:spPr>
              <a:xfrm rot="6742961">
                <a:off x="2078818" y="1889505"/>
                <a:ext cx="2368550" cy="2463165"/>
              </a:xfrm>
              <a:prstGeom prst="arc">
                <a:avLst>
                  <a:gd name="adj1" fmla="val 16156487"/>
                  <a:gd name="adj2" fmla="val 20082223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Arc 25"/>
              <p:cNvSpPr/>
              <p:nvPr/>
            </p:nvSpPr>
            <p:spPr>
              <a:xfrm rot="12432064">
                <a:off x="599523" y="1863326"/>
                <a:ext cx="2569845" cy="2463165"/>
              </a:xfrm>
              <a:prstGeom prst="arc">
                <a:avLst>
                  <a:gd name="adj1" fmla="val 14985970"/>
                  <a:gd name="adj2" fmla="val 2013974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" name="Arc 26"/>
              <p:cNvSpPr/>
              <p:nvPr/>
            </p:nvSpPr>
            <p:spPr>
              <a:xfrm rot="4140956">
                <a:off x="2514510" y="1217739"/>
                <a:ext cx="2286000" cy="2061210"/>
              </a:xfrm>
              <a:prstGeom prst="arc">
                <a:avLst>
                  <a:gd name="adj1" fmla="val 16947172"/>
                  <a:gd name="adj2" fmla="val 19131376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Arc 27"/>
              <p:cNvSpPr/>
              <p:nvPr/>
            </p:nvSpPr>
            <p:spPr>
              <a:xfrm rot="961102">
                <a:off x="199047" y="2582766"/>
                <a:ext cx="2415992" cy="2061210"/>
              </a:xfrm>
              <a:prstGeom prst="arc">
                <a:avLst>
                  <a:gd name="adj1" fmla="val 16156487"/>
                  <a:gd name="adj2" fmla="val 21110666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" name="Arc 28"/>
              <p:cNvSpPr/>
              <p:nvPr/>
            </p:nvSpPr>
            <p:spPr>
              <a:xfrm rot="20719909">
                <a:off x="251367" y="2261980"/>
                <a:ext cx="3921125" cy="2391410"/>
              </a:xfrm>
              <a:prstGeom prst="arc">
                <a:avLst>
                  <a:gd name="adj1" fmla="val 15563207"/>
                  <a:gd name="adj2" fmla="val 21171810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35" name="Rectangle 34"/>
          <p:cNvSpPr/>
          <p:nvPr/>
        </p:nvSpPr>
        <p:spPr>
          <a:xfrm>
            <a:off x="3424292" y="5733573"/>
            <a:ext cx="5331124" cy="8022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CPMAI Based Process Model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015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418" y="2001763"/>
            <a:ext cx="8275608" cy="2021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should be able to classify any new image of a handwritten digit with maximum accuracy.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should not classify any alphabets and characters as a digit.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849" y="1831076"/>
            <a:ext cx="4492925" cy="3134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MNIST Database used.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was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four files in binary(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file format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after processing is split into Train/ Dev and test set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596076"/>
              </p:ext>
            </p:extLst>
          </p:nvPr>
        </p:nvGraphicFramePr>
        <p:xfrm>
          <a:off x="5477774" y="1825625"/>
          <a:ext cx="6116128" cy="2880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3410">
                  <a:extLst>
                    <a:ext uri="{9D8B030D-6E8A-4147-A177-3AD203B41FA5}">
                      <a16:colId xmlns:a16="http://schemas.microsoft.com/office/drawing/2014/main" val="3013956244"/>
                    </a:ext>
                  </a:extLst>
                </a:gridCol>
                <a:gridCol w="2167005">
                  <a:extLst>
                    <a:ext uri="{9D8B030D-6E8A-4147-A177-3AD203B41FA5}">
                      <a16:colId xmlns:a16="http://schemas.microsoft.com/office/drawing/2014/main" val="422120708"/>
                    </a:ext>
                  </a:extLst>
                </a:gridCol>
                <a:gridCol w="1965713">
                  <a:extLst>
                    <a:ext uri="{9D8B030D-6E8A-4147-A177-3AD203B41FA5}">
                      <a16:colId xmlns:a16="http://schemas.microsoft.com/office/drawing/2014/main" val="1092881724"/>
                    </a:ext>
                  </a:extLst>
                </a:gridCol>
              </a:tblGrid>
              <a:tr h="3086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Dataset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Processed Array size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Original Array Size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6074073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Training Set Image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/>
                        <a:t>(784, 60000)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(60000, 28, 28)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1488265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Training Set Label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/>
                        <a:t>(11, 60000)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(1, 60000)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0352529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Dev Set Image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/>
                        <a:t>(784, 5000)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(5000, 28, 28)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0454541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Dev Set Label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/>
                        <a:t>(11, 5000)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(1, 10000)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5560217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Test Set Image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/>
                        <a:t>(784, 5000)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(5000, 28, 28)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8449008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Test Set Label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/>
                        <a:t>(11, 5000) 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(1, 10000)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0767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38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744</Words>
  <Application>Microsoft Office PowerPoint</Application>
  <PresentationFormat>Widescreen</PresentationFormat>
  <Paragraphs>178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Malgun Gothic</vt:lpstr>
      <vt:lpstr>Arial</vt:lpstr>
      <vt:lpstr>Calibri</vt:lpstr>
      <vt:lpstr>Calibri Light</vt:lpstr>
      <vt:lpstr>Calibri Light (Headings)</vt:lpstr>
      <vt:lpstr>Mangal</vt:lpstr>
      <vt:lpstr>Times New Roman</vt:lpstr>
      <vt:lpstr>Wingdings</vt:lpstr>
      <vt:lpstr>Office Theme</vt:lpstr>
      <vt:lpstr>PowerPoint Presentation</vt:lpstr>
      <vt:lpstr>Presentation Outline</vt:lpstr>
      <vt:lpstr>About Project Topic </vt:lpstr>
      <vt:lpstr>About Project Topic</vt:lpstr>
      <vt:lpstr>Literature Review</vt:lpstr>
      <vt:lpstr>Methodology</vt:lpstr>
      <vt:lpstr>Methodology</vt:lpstr>
      <vt:lpstr>System Analysis</vt:lpstr>
      <vt:lpstr>System Analysis</vt:lpstr>
      <vt:lpstr>System Analysis</vt:lpstr>
      <vt:lpstr>Project Scheduling Plan</vt:lpstr>
      <vt:lpstr>Conclusion </vt:lpstr>
      <vt:lpstr>References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kf</dc:creator>
  <cp:lastModifiedBy>Sanjeet Jung Gurung</cp:lastModifiedBy>
  <cp:revision>157</cp:revision>
  <dcterms:created xsi:type="dcterms:W3CDTF">2018-02-27T04:16:48Z</dcterms:created>
  <dcterms:modified xsi:type="dcterms:W3CDTF">2020-03-12T20:45:59Z</dcterms:modified>
</cp:coreProperties>
</file>