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001E33"/>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0.22500000000000001</c:v>
                </c:pt>
                <c:pt idx="1">
                  <c:v>2.0249999999999999</c:v>
                </c:pt>
                <c:pt idx="2">
                  <c:v>5.625</c:v>
                </c:pt>
                <c:pt idx="3">
                  <c:v>11.025</c:v>
                </c:pt>
                <c:pt idx="4">
                  <c:v>18.225000000000001</c:v>
                </c:pt>
              </c:numCache>
            </c:numRef>
          </c:val>
          <c:extLst>
            <c:ext xmlns:c16="http://schemas.microsoft.com/office/drawing/2014/chart" uri="{C3380CC4-5D6E-409C-BE32-E72D297353CC}">
              <c16:uniqueId val="{00000000-4CB6-4A7F-B563-48E5C65E52BC}"/>
            </c:ext>
          </c:extLst>
        </c:ser>
        <c:dLbls>
          <c:showLegendKey val="0"/>
          <c:showVal val="0"/>
          <c:showCatName val="0"/>
          <c:showSerName val="0"/>
          <c:showPercent val="0"/>
          <c:showBubbleSize val="0"/>
        </c:dLbls>
        <c:gapWidth val="100"/>
        <c:shape val="cylinder"/>
        <c:axId val="57953607"/>
        <c:axId val="66681439"/>
        <c:axId val="0"/>
      </c:bar3DChart>
      <c:catAx>
        <c:axId val="57953607"/>
        <c:scaling>
          <c:orientation val="minMax"/>
        </c:scaling>
        <c:delete val="0"/>
        <c:axPos val="b"/>
        <c:title>
          <c:tx>
            <c:rich>
              <a:bodyPr rot="0"/>
              <a:lstStyle/>
              <a:p>
                <a:pPr>
                  <a:defRPr sz="900" b="0" strike="noStrike" spc="-1">
                    <a:solidFill>
                      <a:srgbClr val="000000"/>
                    </a:solidFill>
                    <a:latin typeface="Arial"/>
                    <a:ea typeface="DejaVu Sans"/>
                  </a:defRPr>
                </a:pPr>
                <a:r>
                  <a:rPr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66681439"/>
        <c:crosses val="autoZero"/>
        <c:auto val="1"/>
        <c:lblAlgn val="ctr"/>
        <c:lblOffset val="100"/>
        <c:noMultiLvlLbl val="0"/>
      </c:catAx>
      <c:valAx>
        <c:axId val="66681439"/>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sz="900" b="0" strike="noStrike" spc="-1">
                    <a:solidFill>
                      <a:srgbClr val="000000"/>
                    </a:solidFill>
                    <a:latin typeface="Arial"/>
                    <a:ea typeface="DejaVu Sans"/>
                  </a:rPr>
                  <a:t>Time Consumption (s)</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57953607"/>
        <c:crosses val="autoZero"/>
        <c:crossBetween val="between"/>
      </c:valAx>
    </c:plotArea>
    <c:plotVisOnly val="1"/>
    <c:dispBlanksAs val="gap"/>
    <c:showDLblsOverMax val="1"/>
  </c:chart>
  <c:spPr>
    <a:solidFill>
      <a:srgbClr val="FFFFFF"/>
    </a:solid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c:style val="2"/>
  <c:chart>
    <c:autoTitleDeleted val="1"/>
    <c:view3D>
      <c:rotX val="11"/>
      <c:rotY val="25"/>
      <c:rAngAx val="1"/>
    </c:view3D>
    <c:floor>
      <c:thickness val="0"/>
      <c:spPr>
        <a:solidFill>
          <a:srgbClr val="CCCCCC"/>
        </a:solidFill>
        <a:ln w="9360">
          <a:noFill/>
        </a:ln>
      </c:spPr>
    </c:floor>
    <c:sideWall>
      <c:thickness val="0"/>
      <c:spPr>
        <a:noFill/>
        <a:ln w="9360">
          <a:solidFill>
            <a:srgbClr val="B3B3B3"/>
          </a:solidFill>
          <a:round/>
        </a:ln>
      </c:spPr>
    </c:sideWall>
    <c:backWall>
      <c:thickness val="0"/>
      <c:spPr>
        <a:noFill/>
        <a:ln w="9360">
          <a:solidFill>
            <a:srgbClr val="B3B3B3"/>
          </a:solidFill>
          <a:round/>
        </a:ln>
      </c:spPr>
    </c:backWall>
    <c:plotArea>
      <c:layout/>
      <c:bar3DChart>
        <c:barDir val="col"/>
        <c:grouping val="clustered"/>
        <c:varyColors val="0"/>
        <c:ser>
          <c:idx val="0"/>
          <c:order val="0"/>
          <c:tx>
            <c:strRef>
              <c:f>label 0</c:f>
              <c:strCache>
                <c:ptCount val="1"/>
                <c:pt idx="0">
                  <c:v>Column B</c:v>
                </c:pt>
              </c:strCache>
            </c:strRef>
          </c:tx>
          <c:spPr>
            <a:solidFill>
              <a:srgbClr val="48AC76"/>
            </a:solidFill>
            <a:ln>
              <a:noFill/>
            </a:ln>
          </c:spPr>
          <c:invertIfNegative val="0"/>
          <c:dLbls>
            <c:spPr>
              <a:noFill/>
              <a:ln>
                <a:noFill/>
              </a:ln>
              <a:effectLst/>
            </c:spPr>
            <c:txPr>
              <a:bodyPr/>
              <a:lstStyle/>
              <a:p>
                <a:pPr>
                  <a:defRPr sz="1000" b="0" strike="noStrike" spc="-1">
                    <a:solidFill>
                      <a:srgbClr val="000000"/>
                    </a:solidFill>
                    <a:latin typeface="Arial"/>
                    <a:ea typeface="DejaVu Sans"/>
                  </a:defRPr>
                </a:pPr>
                <a:endParaRPr lang="es-CO"/>
              </a:p>
            </c:txP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0"/>
              </c:ext>
            </c:extLst>
          </c:dLbls>
          <c:cat>
            <c:strRef>
              <c:f>categories</c:f>
              <c:strCache>
                <c:ptCount val="5"/>
                <c:pt idx="0">
                  <c:v>15000</c:v>
                </c:pt>
                <c:pt idx="1">
                  <c:v>45000</c:v>
                </c:pt>
                <c:pt idx="2">
                  <c:v>75000</c:v>
                </c:pt>
                <c:pt idx="3">
                  <c:v>105000</c:v>
                </c:pt>
                <c:pt idx="4">
                  <c:v>135000</c:v>
                </c:pt>
              </c:strCache>
            </c:strRef>
          </c:cat>
          <c:val>
            <c:numRef>
              <c:f>0</c:f>
              <c:numCache>
                <c:formatCode>General</c:formatCode>
                <c:ptCount val="5"/>
                <c:pt idx="0">
                  <c:v>15</c:v>
                </c:pt>
                <c:pt idx="1">
                  <c:v>45</c:v>
                </c:pt>
                <c:pt idx="2">
                  <c:v>75</c:v>
                </c:pt>
                <c:pt idx="3">
                  <c:v>105</c:v>
                </c:pt>
                <c:pt idx="4">
                  <c:v>135</c:v>
                </c:pt>
              </c:numCache>
            </c:numRef>
          </c:val>
          <c:extLst>
            <c:ext xmlns:c16="http://schemas.microsoft.com/office/drawing/2014/chart" uri="{C3380CC4-5D6E-409C-BE32-E72D297353CC}">
              <c16:uniqueId val="{00000000-97B8-4340-B060-222F6228D4A3}"/>
            </c:ext>
          </c:extLst>
        </c:ser>
        <c:dLbls>
          <c:showLegendKey val="0"/>
          <c:showVal val="0"/>
          <c:showCatName val="0"/>
          <c:showSerName val="0"/>
          <c:showPercent val="0"/>
          <c:showBubbleSize val="0"/>
        </c:dLbls>
        <c:gapWidth val="100"/>
        <c:shape val="cylinder"/>
        <c:axId val="56863768"/>
        <c:axId val="81460992"/>
        <c:axId val="0"/>
      </c:bar3DChart>
      <c:catAx>
        <c:axId val="56863768"/>
        <c:scaling>
          <c:orientation val="minMax"/>
        </c:scaling>
        <c:delete val="0"/>
        <c:axPos val="b"/>
        <c:title>
          <c:tx>
            <c:rich>
              <a:bodyPr rot="0"/>
              <a:lstStyle/>
              <a:p>
                <a:pPr>
                  <a:defRPr sz="900" b="0" strike="noStrike" spc="-1">
                    <a:solidFill>
                      <a:srgbClr val="000000"/>
                    </a:solidFill>
                    <a:latin typeface="Arial"/>
                    <a:ea typeface="DejaVu Sans"/>
                  </a:defRPr>
                </a:pPr>
                <a:r>
                  <a:rPr sz="900" b="0" strike="noStrike" spc="-1">
                    <a:solidFill>
                      <a:srgbClr val="000000"/>
                    </a:solidFill>
                    <a:latin typeface="Arial"/>
                    <a:ea typeface="DejaVu Sans"/>
                  </a:rPr>
                  <a:t>Training Dataset Size</a:t>
                </a:r>
              </a:p>
            </c:rich>
          </c:tx>
          <c:overlay val="0"/>
          <c:spPr>
            <a:noFill/>
            <a:ln>
              <a:noFill/>
            </a:ln>
          </c:spPr>
        </c:title>
        <c:numFmt formatCode="General" sourceLinked="1"/>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81460992"/>
        <c:crosses val="autoZero"/>
        <c:auto val="1"/>
        <c:lblAlgn val="ctr"/>
        <c:lblOffset val="100"/>
        <c:noMultiLvlLbl val="0"/>
      </c:catAx>
      <c:valAx>
        <c:axId val="81460992"/>
        <c:scaling>
          <c:orientation val="minMax"/>
        </c:scaling>
        <c:delete val="0"/>
        <c:axPos val="l"/>
        <c:majorGridlines>
          <c:spPr>
            <a:ln w="9360">
              <a:solidFill>
                <a:srgbClr val="B3B3B3"/>
              </a:solidFill>
              <a:round/>
            </a:ln>
          </c:spPr>
        </c:majorGridlines>
        <c:title>
          <c:tx>
            <c:rich>
              <a:bodyPr rot="-5400000"/>
              <a:lstStyle/>
              <a:p>
                <a:pPr>
                  <a:defRPr sz="900" b="0" strike="noStrike" spc="-1">
                    <a:solidFill>
                      <a:srgbClr val="000000"/>
                    </a:solidFill>
                    <a:latin typeface="Arial"/>
                    <a:ea typeface="DejaVu Sans"/>
                  </a:defRPr>
                </a:pPr>
                <a:r>
                  <a:rPr sz="900" b="0" strike="noStrike" spc="-1">
                    <a:solidFill>
                      <a:srgbClr val="000000"/>
                    </a:solidFill>
                    <a:latin typeface="Arial"/>
                    <a:ea typeface="DejaVu Sans"/>
                  </a:rPr>
                  <a:t>Memory Consumption (MB)</a:t>
                </a:r>
              </a:p>
            </c:rich>
          </c:tx>
          <c:overlay val="0"/>
          <c:spPr>
            <a:noFill/>
            <a:ln>
              <a:noFill/>
            </a:ln>
          </c:spPr>
        </c:title>
        <c:numFmt formatCode="General" sourceLinked="0"/>
        <c:majorTickMark val="out"/>
        <c:minorTickMark val="none"/>
        <c:tickLblPos val="nextTo"/>
        <c:spPr>
          <a:ln w="9360">
            <a:solidFill>
              <a:srgbClr val="B3B3B3"/>
            </a:solidFill>
            <a:round/>
          </a:ln>
        </c:spPr>
        <c:txPr>
          <a:bodyPr/>
          <a:lstStyle/>
          <a:p>
            <a:pPr>
              <a:defRPr sz="1000" b="0" strike="noStrike" spc="-1">
                <a:solidFill>
                  <a:srgbClr val="000000"/>
                </a:solidFill>
                <a:latin typeface="Arial"/>
                <a:ea typeface="DejaVu Sans"/>
              </a:defRPr>
            </a:pPr>
            <a:endParaRPr lang="es-CO"/>
          </a:p>
        </c:txPr>
        <c:crossAx val="56863768"/>
        <c:crosses val="autoZero"/>
        <c:crossBetween val="between"/>
      </c:valAx>
    </c:plotArea>
    <c:plotVisOnly val="1"/>
    <c:dispBlanksAs val="gap"/>
    <c:showDLblsOverMax val="1"/>
  </c:chart>
  <c:spPr>
    <a:solidFill>
      <a:srgbClr val="FFFFFF"/>
    </a:solidFill>
    <a:ln w="9360">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facebook.com/l.php?u=https://arxiv.org/abs/1611.04156&amp;h=IAQFlqjZK" TargetMode="Externa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hyperlink" Target="https://github.com/kattezapata/ST0245-001/tree/master/proyecto" TargetMode="Externa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6" name="Imagen 3"/>
          <p:cNvPicPr/>
          <p:nvPr/>
        </p:nvPicPr>
        <p:blipFill>
          <a:blip r:embed="rId3"/>
          <a:srcRect t="78334"/>
          <a:stretch/>
        </p:blipFill>
        <p:spPr>
          <a:xfrm>
            <a:off x="36000" y="5394960"/>
            <a:ext cx="12193560" cy="1483920"/>
          </a:xfrm>
          <a:prstGeom prst="rect">
            <a:avLst/>
          </a:prstGeom>
          <a:ln>
            <a:noFill/>
          </a:ln>
        </p:spPr>
      </p:pic>
      <p:sp>
        <p:nvSpPr>
          <p:cNvPr id="77" name="CustomShape 1"/>
          <p:cNvSpPr/>
          <p:nvPr/>
        </p:nvSpPr>
        <p:spPr>
          <a:xfrm>
            <a:off x="0" y="20160"/>
            <a:ext cx="3474360" cy="685872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CO" sz="2400" b="1" dirty="0">
                <a:effectLst/>
                <a:latin typeface="Times New Roman" panose="02020603050405020304" pitchFamily="18" charset="0"/>
                <a:ea typeface="Times New Roman" panose="02020603050405020304" pitchFamily="18" charset="0"/>
              </a:rPr>
              <a:t>PREDICCIÓN </a:t>
            </a:r>
          </a:p>
          <a:p>
            <a:pPr algn="ctr"/>
            <a:r>
              <a:rPr lang="es-CO" sz="2400" b="1" dirty="0">
                <a:effectLst/>
                <a:latin typeface="Times New Roman" panose="02020603050405020304" pitchFamily="18" charset="0"/>
                <a:ea typeface="Times New Roman" panose="02020603050405020304" pitchFamily="18" charset="0"/>
              </a:rPr>
              <a:t>DE RESULTADOS</a:t>
            </a:r>
          </a:p>
          <a:p>
            <a:pPr algn="ctr"/>
            <a:r>
              <a:rPr lang="es-CO" sz="2400" b="1" dirty="0">
                <a:effectLst/>
                <a:latin typeface="Times New Roman" panose="02020603050405020304" pitchFamily="18" charset="0"/>
                <a:ea typeface="Times New Roman" panose="02020603050405020304" pitchFamily="18" charset="0"/>
              </a:rPr>
              <a:t> EN LAS PRUEBAS </a:t>
            </a:r>
          </a:p>
          <a:p>
            <a:pPr algn="ctr"/>
            <a:r>
              <a:rPr lang="es-CO" sz="2400" b="1" dirty="0">
                <a:effectLst/>
                <a:latin typeface="Times New Roman" panose="02020603050405020304" pitchFamily="18" charset="0"/>
                <a:ea typeface="Times New Roman" panose="02020603050405020304" pitchFamily="18" charset="0"/>
              </a:rPr>
              <a:t>SABER PRO </a:t>
            </a:r>
          </a:p>
          <a:p>
            <a:pPr algn="ctr"/>
            <a:r>
              <a:rPr lang="es-CO" sz="2400" b="1" dirty="0">
                <a:effectLst/>
                <a:latin typeface="Times New Roman" panose="02020603050405020304" pitchFamily="18" charset="0"/>
                <a:ea typeface="Times New Roman" panose="02020603050405020304" pitchFamily="18" charset="0"/>
              </a:rPr>
              <a:t>A PARTIR </a:t>
            </a:r>
          </a:p>
          <a:p>
            <a:pPr algn="ctr"/>
            <a:r>
              <a:rPr lang="es-CO" sz="2400" b="1" dirty="0">
                <a:effectLst/>
                <a:latin typeface="Times New Roman" panose="02020603050405020304" pitchFamily="18" charset="0"/>
                <a:ea typeface="Times New Roman" panose="02020603050405020304" pitchFamily="18" charset="0"/>
              </a:rPr>
              <a:t>DE LAS PRUEBAS </a:t>
            </a:r>
          </a:p>
          <a:p>
            <a:pPr algn="ctr"/>
            <a:r>
              <a:rPr lang="es-CO" sz="2400" b="1" dirty="0">
                <a:effectLst/>
                <a:latin typeface="Times New Roman" panose="02020603050405020304" pitchFamily="18" charset="0"/>
                <a:ea typeface="Times New Roman" panose="02020603050405020304" pitchFamily="18" charset="0"/>
              </a:rPr>
              <a:t>SABER 11</a:t>
            </a:r>
            <a:endParaRPr lang="es-CO" sz="2400" dirty="0">
              <a:effectLst/>
              <a:latin typeface="Times New Roman" panose="02020603050405020304" pitchFamily="18" charset="0"/>
              <a:ea typeface="Times New Roman" panose="02020603050405020304" pitchFamily="18" charset="0"/>
            </a:endParaRPr>
          </a:p>
          <a:p>
            <a:pPr algn="ctr">
              <a:lnSpc>
                <a:spcPct val="100000"/>
              </a:lnSpc>
            </a:pPr>
            <a:endParaRPr lang="en-US" sz="4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Marcador de contenido 3"/>
          <p:cNvPicPr/>
          <p:nvPr/>
        </p:nvPicPr>
        <p:blipFill>
          <a:blip r:embed="rId2"/>
          <a:stretch/>
        </p:blipFill>
        <p:spPr>
          <a:xfrm>
            <a:off x="-2880" y="0"/>
            <a:ext cx="12196800" cy="6856560"/>
          </a:xfrm>
          <a:prstGeom prst="rect">
            <a:avLst/>
          </a:prstGeom>
          <a:ln>
            <a:noFill/>
          </a:ln>
        </p:spPr>
      </p:pic>
      <p:sp>
        <p:nvSpPr>
          <p:cNvPr id="255"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Reporte Aceptado en arXiv</a:t>
            </a:r>
            <a:endParaRPr lang="en-US" sz="2200" b="0" strike="noStrike" spc="-1">
              <a:latin typeface="Arial"/>
            </a:endParaRPr>
          </a:p>
        </p:txBody>
      </p:sp>
      <p:sp>
        <p:nvSpPr>
          <p:cNvPr id="256"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7" name="CustomShape 3"/>
          <p:cNvSpPr/>
          <p:nvPr/>
        </p:nvSpPr>
        <p:spPr>
          <a:xfrm>
            <a:off x="510732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58" name="CustomShape 4"/>
          <p:cNvSpPr/>
          <p:nvPr/>
        </p:nvSpPr>
        <p:spPr>
          <a:xfrm>
            <a:off x="2242800" y="2393280"/>
            <a:ext cx="342612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la citación del reporte en arXiv y su vínculo comose muestra abajo</a:t>
            </a:r>
            <a:endParaRPr lang="en-US" sz="1400" b="0" strike="noStrike" spc="-1">
              <a:latin typeface="Arial"/>
            </a:endParaRPr>
          </a:p>
        </p:txBody>
      </p:sp>
      <p:sp>
        <p:nvSpPr>
          <p:cNvPr id="259" name="CustomShape 5"/>
          <p:cNvSpPr/>
          <p:nvPr/>
        </p:nvSpPr>
        <p:spPr>
          <a:xfrm flipV="1">
            <a:off x="2011680" y="26438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60" name="CustomShape 6"/>
          <p:cNvSpPr/>
          <p:nvPr/>
        </p:nvSpPr>
        <p:spPr>
          <a:xfrm>
            <a:off x="418320" y="3107880"/>
            <a:ext cx="61261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1E33"/>
                </a:solidFill>
                <a:latin typeface="Arial"/>
                <a:ea typeface="DejaVu Sans"/>
              </a:rPr>
              <a:t>C. Patiño-Forero, M. Agudelo-Toro, and M. Toro. Planning system for deliveries in Medellín. ArXiv e-prints, Nov. 2016. Available at: </a:t>
            </a:r>
            <a:r>
              <a:rPr lang="en-US" sz="1800" b="0" u="sng" strike="noStrike" spc="-1">
                <a:solidFill>
                  <a:srgbClr val="0563C1"/>
                </a:solidFill>
                <a:uFill>
                  <a:solidFill>
                    <a:srgbClr val="FFFFFF"/>
                  </a:solidFill>
                </a:uFill>
                <a:latin typeface="Arial"/>
                <a:ea typeface="DejaVu Sans"/>
                <a:hlinkClick r:id="rId3"/>
              </a:rPr>
              <a:t>https://arxiv.org/abs/1611.04156</a:t>
            </a:r>
            <a:endParaRPr lang="en-US" sz="1800" b="0" strike="noStrike" spc="-1">
              <a:latin typeface="Arial"/>
            </a:endParaRPr>
          </a:p>
        </p:txBody>
      </p:sp>
      <p:grpSp>
        <p:nvGrpSpPr>
          <p:cNvPr id="261" name="Group 7"/>
          <p:cNvGrpSpPr/>
          <p:nvPr/>
        </p:nvGrpSpPr>
        <p:grpSpPr>
          <a:xfrm>
            <a:off x="7021800" y="894960"/>
            <a:ext cx="4571280" cy="4966200"/>
            <a:chOff x="7021800" y="894960"/>
            <a:chExt cx="4571280" cy="4966200"/>
          </a:xfrm>
        </p:grpSpPr>
        <p:pic>
          <p:nvPicPr>
            <p:cNvPr id="262" name="Imagen 261"/>
            <p:cNvPicPr/>
            <p:nvPr/>
          </p:nvPicPr>
          <p:blipFill>
            <a:blip r:embed="rId4"/>
            <a:srcRect l="2991" t="4621" r="11001" b="22953"/>
            <a:stretch/>
          </p:blipFill>
          <p:spPr>
            <a:xfrm>
              <a:off x="7021800" y="894960"/>
              <a:ext cx="4554360" cy="4966200"/>
            </a:xfrm>
            <a:prstGeom prst="rect">
              <a:avLst/>
            </a:prstGeom>
            <a:ln>
              <a:noFill/>
            </a:ln>
          </p:spPr>
        </p:pic>
        <p:sp>
          <p:nvSpPr>
            <p:cNvPr id="263" name="CustomShape 8"/>
            <p:cNvSpPr/>
            <p:nvPr/>
          </p:nvSpPr>
          <p:spPr>
            <a:xfrm>
              <a:off x="10022400" y="1443600"/>
              <a:ext cx="1570680" cy="456840"/>
            </a:xfrm>
            <a:prstGeom prst="rect">
              <a:avLst/>
            </a:prstGeom>
            <a:solidFill>
              <a:srgbClr val="B31B1B"/>
            </a:solidFill>
            <a:ln>
              <a:noFill/>
            </a:ln>
          </p:spPr>
          <p:style>
            <a:lnRef idx="0">
              <a:scrgbClr r="0" g="0" b="0"/>
            </a:lnRef>
            <a:fillRef idx="0">
              <a:scrgbClr r="0" g="0" b="0"/>
            </a:fillRef>
            <a:effectRef idx="0">
              <a:scrgbClr r="0" g="0" b="0"/>
            </a:effectRef>
            <a:fontRef idx="minor"/>
          </p:style>
        </p:sp>
        <p:sp>
          <p:nvSpPr>
            <p:cNvPr id="264" name="CustomShape 9"/>
            <p:cNvSpPr/>
            <p:nvPr/>
          </p:nvSpPr>
          <p:spPr>
            <a:xfrm>
              <a:off x="10022400" y="950400"/>
              <a:ext cx="1570680" cy="401400"/>
            </a:xfrm>
            <a:prstGeom prst="rect">
              <a:avLst/>
            </a:prstGeom>
            <a:solidFill>
              <a:srgbClr val="222222"/>
            </a:solidFill>
            <a:ln>
              <a:noFill/>
            </a:ln>
          </p:spPr>
          <p:style>
            <a:lnRef idx="0">
              <a:scrgbClr r="0" g="0" b="0"/>
            </a:lnRef>
            <a:fillRef idx="0">
              <a:scrgbClr r="0" g="0" b="0"/>
            </a:fillRef>
            <a:effectRef idx="0">
              <a:scrgbClr r="0" g="0" b="0"/>
            </a:effectRef>
            <a:fontRef idx="minor"/>
          </p:style>
        </p:sp>
      </p:grpSp>
      <p:sp>
        <p:nvSpPr>
          <p:cNvPr id="265" name="CustomShape 10"/>
          <p:cNvSpPr/>
          <p:nvPr/>
        </p:nvSpPr>
        <p:spPr>
          <a:xfrm flipH="1">
            <a:off x="6491880" y="467208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66" name="CustomShape 11"/>
          <p:cNvSpPr/>
          <p:nvPr/>
        </p:nvSpPr>
        <p:spPr>
          <a:xfrm>
            <a:off x="4747320" y="506196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un </a:t>
            </a:r>
            <a:br/>
            <a:r>
              <a:rPr lang="en-US" sz="1400" b="0" i="1" strike="noStrike" spc="-1">
                <a:solidFill>
                  <a:srgbClr val="FF0000"/>
                </a:solidFill>
                <a:latin typeface="Arial"/>
                <a:ea typeface="DejaVu Sans"/>
              </a:rPr>
              <a:t>pantallazo</a:t>
            </a:r>
            <a:endParaRPr lang="en-US" sz="1400" b="0" strike="noStrike" spc="-1">
              <a:latin typeface="Arial"/>
            </a:endParaRPr>
          </a:p>
        </p:txBody>
      </p:sp>
      <p:sp>
        <p:nvSpPr>
          <p:cNvPr id="267"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68" name="CustomShape 1"/>
          <p:cNvSpPr/>
          <p:nvPr/>
        </p:nvSpPr>
        <p:spPr>
          <a:xfrm>
            <a:off x="2214000" y="4511520"/>
            <a:ext cx="8137080" cy="1644840"/>
          </a:xfrm>
          <a:prstGeom prst="rect">
            <a:avLst/>
          </a:prstGeom>
          <a:solidFill>
            <a:srgbClr val="A3A8AE">
              <a:alpha val="50000"/>
            </a:srgbClr>
          </a:solidFill>
          <a:ln>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800" b="0" strike="noStrike" spc="-1">
                <a:solidFill>
                  <a:srgbClr val="001E33"/>
                </a:solidFill>
                <a:latin typeface="Arial"/>
                <a:ea typeface="DejaVu Sans"/>
              </a:rPr>
              <a:t>¡GRACIAS!</a:t>
            </a:r>
            <a:endParaRPr lang="en-US" sz="4800" b="0" strike="noStrike" spc="-1">
              <a:latin typeface="Arial"/>
            </a:endParaRPr>
          </a:p>
        </p:txBody>
      </p:sp>
      <p:sp>
        <p:nvSpPr>
          <p:cNvPr id="269" name="CustomShape 2"/>
          <p:cNvSpPr/>
          <p:nvPr/>
        </p:nvSpPr>
        <p:spPr>
          <a:xfrm>
            <a:off x="9953640" y="4270680"/>
            <a:ext cx="21153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Digan gracias por</a:t>
            </a:r>
            <a:br/>
            <a:r>
              <a:rPr lang="en-US" sz="1400" b="0" i="1" strike="noStrike" spc="-1">
                <a:solidFill>
                  <a:srgbClr val="FF0000"/>
                </a:solidFill>
                <a:latin typeface="Arial"/>
                <a:ea typeface="DejaVu Sans"/>
              </a:rPr>
              <a:t>escucharnos</a:t>
            </a:r>
            <a:endParaRPr lang="en-US" sz="1400" b="0" strike="noStrike" spc="-1">
              <a:latin typeface="Arial"/>
            </a:endParaRPr>
          </a:p>
        </p:txBody>
      </p:sp>
      <p:sp>
        <p:nvSpPr>
          <p:cNvPr id="270" name="CustomShape 3"/>
          <p:cNvSpPr/>
          <p:nvPr/>
        </p:nvSpPr>
        <p:spPr>
          <a:xfrm flipV="1">
            <a:off x="9505080" y="475704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71" name="CustomShape 4"/>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Marcador de contenido 3"/>
          <p:cNvPicPr/>
          <p:nvPr/>
        </p:nvPicPr>
        <p:blipFill>
          <a:blip r:embed="rId2"/>
          <a:stretch/>
        </p:blipFill>
        <p:spPr>
          <a:xfrm>
            <a:off x="-2400" y="0"/>
            <a:ext cx="12196800" cy="6856560"/>
          </a:xfrm>
          <a:prstGeom prst="rect">
            <a:avLst/>
          </a:prstGeom>
          <a:ln>
            <a:noFill/>
          </a:ln>
        </p:spPr>
      </p:pic>
      <p:sp>
        <p:nvSpPr>
          <p:cNvPr id="82" name="CustomShape 1"/>
          <p:cNvSpPr/>
          <p:nvPr/>
        </p:nvSpPr>
        <p:spPr>
          <a:xfrm>
            <a:off x="265320" y="376920"/>
            <a:ext cx="3666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Presentación del Equipo</a:t>
            </a:r>
            <a:endParaRPr lang="en-US" sz="2200" b="0" strike="noStrike" spc="-1">
              <a:latin typeface="Arial"/>
            </a:endParaRPr>
          </a:p>
        </p:txBody>
      </p:sp>
      <p:grpSp>
        <p:nvGrpSpPr>
          <p:cNvPr id="85" name="Group 4"/>
          <p:cNvGrpSpPr/>
          <p:nvPr/>
        </p:nvGrpSpPr>
        <p:grpSpPr>
          <a:xfrm>
            <a:off x="9052560" y="1645920"/>
            <a:ext cx="2834640" cy="2743200"/>
            <a:chOff x="9052560" y="1645920"/>
            <a:chExt cx="2834640" cy="2743200"/>
          </a:xfrm>
        </p:grpSpPr>
        <p:pic>
          <p:nvPicPr>
            <p:cNvPr id="86" name="Imagen 85"/>
            <p:cNvPicPr/>
            <p:nvPr/>
          </p:nvPicPr>
          <p:blipFill>
            <a:blip r:embed="rId3"/>
            <a:stretch/>
          </p:blipFill>
          <p:spPr>
            <a:xfrm>
              <a:off x="9219240" y="1757160"/>
              <a:ext cx="2508480" cy="2487600"/>
            </a:xfrm>
            <a:prstGeom prst="rect">
              <a:avLst/>
            </a:prstGeom>
            <a:ln>
              <a:noFill/>
            </a:ln>
          </p:spPr>
        </p:pic>
        <p:sp>
          <p:nvSpPr>
            <p:cNvPr id="87" name="CustomShape 5"/>
            <p:cNvSpPr/>
            <p:nvPr/>
          </p:nvSpPr>
          <p:spPr>
            <a:xfrm>
              <a:off x="9052560" y="1645920"/>
              <a:ext cx="2834640" cy="2743200"/>
            </a:xfrm>
            <a:custGeom>
              <a:avLst/>
              <a:gdLst/>
              <a:ahLst/>
              <a:cxnLst/>
              <a:rect l="l" t="t" r="r" b="b"/>
              <a:pathLst>
                <a:path w="7875" h="7621">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style>
            <a:lnRef idx="0">
              <a:scrgbClr r="0" g="0" b="0"/>
            </a:lnRef>
            <a:fillRef idx="0">
              <a:scrgbClr r="0" g="0" b="0"/>
            </a:fillRef>
            <a:effectRef idx="0">
              <a:scrgbClr r="0" g="0" b="0"/>
            </a:effectRef>
            <a:fontRef idx="minor"/>
          </p:style>
        </p:sp>
      </p:grpSp>
      <p:sp>
        <p:nvSpPr>
          <p:cNvPr id="90" name="CustomShape 8"/>
          <p:cNvSpPr/>
          <p:nvPr/>
        </p:nvSpPr>
        <p:spPr>
          <a:xfrm>
            <a:off x="9419040" y="4180680"/>
            <a:ext cx="21934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2060"/>
                </a:solidFill>
                <a:latin typeface="Arial"/>
                <a:ea typeface="DejaVu Sans"/>
              </a:rPr>
              <a:t>Mauricio</a:t>
            </a:r>
            <a:endParaRPr lang="en-US" sz="2200" b="0" strike="noStrike" spc="-1" dirty="0">
              <a:solidFill>
                <a:srgbClr val="002060"/>
              </a:solidFill>
              <a:latin typeface="Arial"/>
            </a:endParaRPr>
          </a:p>
          <a:p>
            <a:pPr algn="ctr">
              <a:lnSpc>
                <a:spcPct val="100000"/>
              </a:lnSpc>
            </a:pPr>
            <a:r>
              <a:rPr lang="en-US" sz="2200" b="0" strike="noStrike" spc="-1" dirty="0">
                <a:solidFill>
                  <a:srgbClr val="001E33"/>
                </a:solidFill>
                <a:latin typeface="Arial"/>
                <a:ea typeface="DejaVu Sans"/>
              </a:rPr>
              <a:t>Toro</a:t>
            </a:r>
            <a:endParaRPr lang="en-US" sz="2200" b="0" strike="noStrike" spc="-1" dirty="0">
              <a:latin typeface="Arial"/>
            </a:endParaRPr>
          </a:p>
        </p:txBody>
      </p:sp>
      <p:sp>
        <p:nvSpPr>
          <p:cNvPr id="91" name="CustomShape 9"/>
          <p:cNvSpPr/>
          <p:nvPr/>
        </p:nvSpPr>
        <p:spPr>
          <a:xfrm>
            <a:off x="3975096" y="4162087"/>
            <a:ext cx="1695420"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n-US" sz="2200" b="0" strike="noStrike" spc="-1" dirty="0">
                <a:solidFill>
                  <a:srgbClr val="002060"/>
                </a:solidFill>
                <a:latin typeface="Arial"/>
              </a:rPr>
              <a:t>Laura Zapata</a:t>
            </a:r>
          </a:p>
        </p:txBody>
      </p:sp>
      <p:sp>
        <p:nvSpPr>
          <p:cNvPr id="92" name="CustomShape 10"/>
          <p:cNvSpPr/>
          <p:nvPr/>
        </p:nvSpPr>
        <p:spPr>
          <a:xfrm>
            <a:off x="635040" y="4180680"/>
            <a:ext cx="219348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2060"/>
                </a:solidFill>
                <a:latin typeface="Arial"/>
              </a:rPr>
              <a:t>Alejandra</a:t>
            </a:r>
          </a:p>
          <a:p>
            <a:pPr algn="ctr">
              <a:lnSpc>
                <a:spcPct val="100000"/>
              </a:lnSpc>
            </a:pPr>
            <a:r>
              <a:rPr lang="en-US" sz="2200" spc="-1" dirty="0" err="1">
                <a:solidFill>
                  <a:srgbClr val="002060"/>
                </a:solidFill>
                <a:latin typeface="Arial"/>
              </a:rPr>
              <a:t>Vélez</a:t>
            </a:r>
            <a:endParaRPr lang="en-US" sz="2200" b="0" strike="noStrike" spc="-1" dirty="0">
              <a:solidFill>
                <a:srgbClr val="002060"/>
              </a:solidFill>
              <a:latin typeface="Arial"/>
            </a:endParaRPr>
          </a:p>
        </p:txBody>
      </p:sp>
      <p:pic>
        <p:nvPicPr>
          <p:cNvPr id="98" name="Imagen 97"/>
          <p:cNvPicPr/>
          <p:nvPr/>
        </p:nvPicPr>
        <p:blipFill>
          <a:blip r:embed="rId4"/>
          <a:srcRect b="25722"/>
          <a:stretch/>
        </p:blipFill>
        <p:spPr>
          <a:xfrm>
            <a:off x="6018840" y="1828800"/>
            <a:ext cx="3200040" cy="2376720"/>
          </a:xfrm>
          <a:prstGeom prst="rect">
            <a:avLst/>
          </a:prstGeom>
          <a:ln>
            <a:noFill/>
          </a:ln>
        </p:spPr>
      </p:pic>
      <p:sp>
        <p:nvSpPr>
          <p:cNvPr id="99" name="CustomShape 16"/>
          <p:cNvSpPr/>
          <p:nvPr/>
        </p:nvSpPr>
        <p:spPr>
          <a:xfrm>
            <a:off x="6503040" y="4180680"/>
            <a:ext cx="219312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200" b="0" strike="noStrike" spc="-1" dirty="0">
                <a:solidFill>
                  <a:srgbClr val="001E33"/>
                </a:solidFill>
                <a:latin typeface="Arial"/>
                <a:ea typeface="DejaVu Sans"/>
              </a:rPr>
              <a:t>Miguel</a:t>
            </a:r>
            <a:br>
              <a:rPr dirty="0"/>
            </a:br>
            <a:r>
              <a:rPr lang="en-US" sz="2200" b="0" strike="noStrike" spc="-1" dirty="0">
                <a:solidFill>
                  <a:srgbClr val="002060"/>
                </a:solidFill>
                <a:latin typeface="Arial"/>
                <a:ea typeface="DejaVu Sans"/>
              </a:rPr>
              <a:t>Correa</a:t>
            </a:r>
            <a:endParaRPr lang="en-US" sz="2200" b="0" strike="noStrike" spc="-1" dirty="0">
              <a:solidFill>
                <a:srgbClr val="002060"/>
              </a:solidFill>
              <a:latin typeface="Arial"/>
            </a:endParaRPr>
          </a:p>
        </p:txBody>
      </p:sp>
      <p:sp>
        <p:nvSpPr>
          <p:cNvPr id="100" name="CustomShape 17"/>
          <p:cNvSpPr/>
          <p:nvPr/>
        </p:nvSpPr>
        <p:spPr>
          <a:xfrm>
            <a:off x="5983034" y="1645200"/>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txBody>
          <a:bodyPr/>
          <a:lstStyle/>
          <a:p>
            <a:endParaRPr lang="es-CO" dirty="0"/>
          </a:p>
        </p:txBody>
      </p:sp>
      <p:pic>
        <p:nvPicPr>
          <p:cNvPr id="101" name="Imagen 100"/>
          <p:cNvPicPr/>
          <p:nvPr/>
        </p:nvPicPr>
        <p:blipFill>
          <a:blip r:embed="rId5"/>
          <a:stretch/>
        </p:blipFill>
        <p:spPr>
          <a:xfrm>
            <a:off x="182880" y="6089760"/>
            <a:ext cx="621360" cy="621360"/>
          </a:xfrm>
          <a:prstGeom prst="rect">
            <a:avLst/>
          </a:prstGeom>
          <a:ln>
            <a:noFill/>
          </a:ln>
        </p:spPr>
      </p:pic>
      <p:sp>
        <p:nvSpPr>
          <p:cNvPr id="102" name="CustomShape 18"/>
          <p:cNvSpPr/>
          <p:nvPr/>
        </p:nvSpPr>
        <p:spPr>
          <a:xfrm>
            <a:off x="804240" y="6129422"/>
            <a:ext cx="7678578"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b="1" u="sng" strike="noStrike" spc="-1" dirty="0">
                <a:solidFill>
                  <a:srgbClr val="0070C0"/>
                </a:solidFill>
                <a:latin typeface="+mj-lt"/>
                <a:ea typeface="DejaVu Sans"/>
                <a:hlinkClick r:id="rId6">
                  <a:extLst>
                    <a:ext uri="{A12FA001-AC4F-418D-AE19-62706E023703}">
                      <ahyp:hlinkClr xmlns:ahyp="http://schemas.microsoft.com/office/drawing/2018/hyperlinkcolor" val="tx"/>
                    </a:ext>
                  </a:extLst>
                </a:hlinkClick>
              </a:rPr>
              <a:t>http://github.com/</a:t>
            </a:r>
            <a:r>
              <a:rPr lang="es-CO" sz="2400" b="1" i="0" u="sng" dirty="0" err="1">
                <a:solidFill>
                  <a:srgbClr val="0070C0"/>
                </a:solidFill>
                <a:effectLst/>
                <a:latin typeface="+mj-lt"/>
                <a:hlinkClick r:id="rId6">
                  <a:extLst>
                    <a:ext uri="{A12FA001-AC4F-418D-AE19-62706E023703}">
                      <ahyp:hlinkClr xmlns:ahyp="http://schemas.microsoft.com/office/drawing/2018/hyperlinkcolor" val="tx"/>
                    </a:ext>
                  </a:extLst>
                </a:hlinkClick>
              </a:rPr>
              <a:t>kattezapata</a:t>
            </a:r>
            <a:r>
              <a:rPr lang="es-CO" sz="2400" b="1" i="0" u="sng" dirty="0">
                <a:solidFill>
                  <a:srgbClr val="0070C0"/>
                </a:solidFill>
                <a:effectLst/>
                <a:latin typeface="+mj-lt"/>
                <a:hlinkClick r:id="rId6">
                  <a:extLst>
                    <a:ext uri="{A12FA001-AC4F-418D-AE19-62706E023703}">
                      <ahyp:hlinkClr xmlns:ahyp="http://schemas.microsoft.com/office/drawing/2018/hyperlinkcolor" val="tx"/>
                    </a:ext>
                  </a:extLst>
                </a:hlinkClick>
              </a:rPr>
              <a:t>/</a:t>
            </a:r>
            <a:r>
              <a:rPr lang="es-CO" sz="2400" b="1" i="0" u="sng" strike="noStrike" dirty="0">
                <a:solidFill>
                  <a:srgbClr val="0070C0"/>
                </a:solidFill>
                <a:effectLst/>
                <a:latin typeface="+mj-lt"/>
                <a:hlinkClick r:id="rId6">
                  <a:extLst>
                    <a:ext uri="{A12FA001-AC4F-418D-AE19-62706E023703}">
                      <ahyp:hlinkClr xmlns:ahyp="http://schemas.microsoft.com/office/drawing/2018/hyperlinkcolor" val="tx"/>
                    </a:ext>
                  </a:extLst>
                </a:hlinkClick>
              </a:rPr>
              <a:t>ST0245-001</a:t>
            </a:r>
            <a:r>
              <a:rPr lang="en-US" sz="2400" b="1" u="sng" strike="noStrike" spc="-1" dirty="0">
                <a:solidFill>
                  <a:srgbClr val="0070C0"/>
                </a:solidFill>
                <a:latin typeface="+mj-lt"/>
                <a:ea typeface="DejaVu Sans"/>
                <a:hlinkClick r:id="rId6">
                  <a:extLst>
                    <a:ext uri="{A12FA001-AC4F-418D-AE19-62706E023703}">
                      <ahyp:hlinkClr xmlns:ahyp="http://schemas.microsoft.com/office/drawing/2018/hyperlinkcolor" val="tx"/>
                    </a:ext>
                  </a:extLst>
                </a:hlinkClick>
              </a:rPr>
              <a:t>/proyecto/</a:t>
            </a:r>
            <a:endParaRPr lang="en-US" sz="2400" b="1" u="sng" strike="noStrike" spc="-1" dirty="0">
              <a:solidFill>
                <a:srgbClr val="0070C0"/>
              </a:solidFill>
              <a:latin typeface="+mj-lt"/>
            </a:endParaRPr>
          </a:p>
        </p:txBody>
      </p:sp>
      <p:pic>
        <p:nvPicPr>
          <p:cNvPr id="7" name="Imagen 6">
            <a:extLst>
              <a:ext uri="{FF2B5EF4-FFF2-40B4-BE49-F238E27FC236}">
                <a16:creationId xmlns:a16="http://schemas.microsoft.com/office/drawing/2014/main" id="{59B2EB25-90BF-43D8-8CFC-32905F4959FC}"/>
              </a:ext>
            </a:extLst>
          </p:cNvPr>
          <p:cNvPicPr>
            <a:picLocks noChangeAspect="1"/>
          </p:cNvPicPr>
          <p:nvPr/>
        </p:nvPicPr>
        <p:blipFill rotWithShape="1">
          <a:blip r:embed="rId7">
            <a:extLst>
              <a:ext uri="{28A0092B-C50C-407E-A947-70E740481C1C}">
                <a14:useLocalDpi xmlns:a14="http://schemas.microsoft.com/office/drawing/2010/main" val="0"/>
              </a:ext>
            </a:extLst>
          </a:blip>
          <a:srcRect t="5928" b="9308"/>
          <a:stretch/>
        </p:blipFill>
        <p:spPr>
          <a:xfrm>
            <a:off x="3717125" y="1876255"/>
            <a:ext cx="2063035" cy="2385508"/>
          </a:xfrm>
          <a:prstGeom prst="rect">
            <a:avLst/>
          </a:prstGeom>
        </p:spPr>
      </p:pic>
      <p:sp>
        <p:nvSpPr>
          <p:cNvPr id="8" name="CustomShape 17">
            <a:extLst>
              <a:ext uri="{FF2B5EF4-FFF2-40B4-BE49-F238E27FC236}">
                <a16:creationId xmlns:a16="http://schemas.microsoft.com/office/drawing/2014/main" id="{C0F875C1-0A06-4469-BB2F-F6F95DB4C62C}"/>
              </a:ext>
            </a:extLst>
          </p:cNvPr>
          <p:cNvSpPr/>
          <p:nvPr/>
        </p:nvSpPr>
        <p:spPr>
          <a:xfrm>
            <a:off x="3024241" y="1630620"/>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txBody>
          <a:bodyPr/>
          <a:lstStyle/>
          <a:p>
            <a:endParaRPr lang="es-CO" dirty="0"/>
          </a:p>
        </p:txBody>
      </p:sp>
      <p:pic>
        <p:nvPicPr>
          <p:cNvPr id="13" name="Imagen 12">
            <a:extLst>
              <a:ext uri="{FF2B5EF4-FFF2-40B4-BE49-F238E27FC236}">
                <a16:creationId xmlns:a16="http://schemas.microsoft.com/office/drawing/2014/main" id="{A3024888-94A8-4704-91B6-B54FB80533CE}"/>
              </a:ext>
            </a:extLst>
          </p:cNvPr>
          <p:cNvPicPr>
            <a:picLocks noChangeAspect="1"/>
          </p:cNvPicPr>
          <p:nvPr/>
        </p:nvPicPr>
        <p:blipFill rotWithShape="1">
          <a:blip r:embed="rId8">
            <a:extLst>
              <a:ext uri="{28A0092B-C50C-407E-A947-70E740481C1C}">
                <a14:useLocalDpi xmlns:a14="http://schemas.microsoft.com/office/drawing/2010/main" val="0"/>
              </a:ext>
            </a:extLst>
          </a:blip>
          <a:srcRect t="14483" b="7687"/>
          <a:stretch/>
        </p:blipFill>
        <p:spPr>
          <a:xfrm>
            <a:off x="624680" y="1876255"/>
            <a:ext cx="2196687" cy="2273225"/>
          </a:xfrm>
          <a:prstGeom prst="rect">
            <a:avLst/>
          </a:prstGeom>
        </p:spPr>
      </p:pic>
      <p:sp>
        <p:nvSpPr>
          <p:cNvPr id="11" name="CustomShape 17">
            <a:extLst>
              <a:ext uri="{FF2B5EF4-FFF2-40B4-BE49-F238E27FC236}">
                <a16:creationId xmlns:a16="http://schemas.microsoft.com/office/drawing/2014/main" id="{45B5F9A9-2F39-4FBC-B7E2-5CF32D7DF3BF}"/>
              </a:ext>
            </a:extLst>
          </p:cNvPr>
          <p:cNvSpPr/>
          <p:nvPr/>
        </p:nvSpPr>
        <p:spPr>
          <a:xfrm>
            <a:off x="86863" y="1610003"/>
            <a:ext cx="3383280" cy="2651760"/>
          </a:xfrm>
          <a:custGeom>
            <a:avLst/>
            <a:gdLst/>
            <a:ahLst/>
            <a:cxnLst/>
            <a:rect l="l" t="t" r="r" b="b"/>
            <a:pathLst>
              <a:path w="9399" h="7367">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tyle>
          <a:lnRef idx="0">
            <a:scrgbClr r="0" g="0" b="0"/>
          </a:lnRef>
          <a:fillRef idx="0">
            <a:scrgbClr r="0" g="0" b="0"/>
          </a:fillRef>
          <a:effectRef idx="0">
            <a:scrgbClr r="0" g="0" b="0"/>
          </a:effectRef>
          <a:fontRef idx="minor"/>
        </p:style>
        <p:txBody>
          <a:bodyPr/>
          <a:lstStyle/>
          <a:p>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Marcador de contenido 3"/>
          <p:cNvPicPr/>
          <p:nvPr/>
        </p:nvPicPr>
        <p:blipFill>
          <a:blip r:embed="rId2"/>
          <a:stretch/>
        </p:blipFill>
        <p:spPr>
          <a:xfrm>
            <a:off x="-2880" y="0"/>
            <a:ext cx="12196800" cy="6856560"/>
          </a:xfrm>
          <a:prstGeom prst="rect">
            <a:avLst/>
          </a:prstGeom>
          <a:ln>
            <a:noFill/>
          </a:ln>
        </p:spPr>
      </p:pic>
      <p:sp>
        <p:nvSpPr>
          <p:cNvPr id="105" name="CustomShape 1"/>
          <p:cNvSpPr/>
          <p:nvPr/>
        </p:nvSpPr>
        <p:spPr>
          <a:xfrm>
            <a:off x="265320" y="376920"/>
            <a:ext cx="330048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Diseño del Algoritmo</a:t>
            </a:r>
            <a:endParaRPr lang="en-US" sz="2200" b="0" strike="noStrike" spc="-1">
              <a:latin typeface="Arial"/>
            </a:endParaRPr>
          </a:p>
        </p:txBody>
      </p:sp>
      <p:sp>
        <p:nvSpPr>
          <p:cNvPr id="107" name="CustomShape 2"/>
          <p:cNvSpPr/>
          <p:nvPr/>
        </p:nvSpPr>
        <p:spPr>
          <a:xfrm>
            <a:off x="122979" y="4945680"/>
            <a:ext cx="7017065" cy="95265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s-CO" sz="1400" b="0" strike="noStrike" spc="-1" dirty="0">
                <a:solidFill>
                  <a:srgbClr val="001E33"/>
                </a:solidFill>
                <a:latin typeface="Arial"/>
                <a:ea typeface="DejaVu Sans"/>
              </a:rPr>
              <a:t>Algoritmo para construir un árbol binario de decisión usando C4.5. En este ejemplo, mostramos un modelo para predecir si una persona tardará mas de 30 minutos haciendo sus compras. Donde la condición “número de productos &gt;= 20” en la que tiene mayor ganancia de información, es decir es la que mejor divide los datos.</a:t>
            </a:r>
            <a:endParaRPr lang="es-CO" sz="1400" b="0" strike="noStrike" spc="-1" dirty="0">
              <a:latin typeface="Arial"/>
            </a:endParaRPr>
          </a:p>
        </p:txBody>
      </p:sp>
      <p:pic>
        <p:nvPicPr>
          <p:cNvPr id="1028" name="Picture 4" descr="Lo hemos hecho mal toda la vida: ¿Cómo elegir la fila más rápida en el  supermercado? | psicologiapracticaonline.com">
            <a:extLst>
              <a:ext uri="{FF2B5EF4-FFF2-40B4-BE49-F238E27FC236}">
                <a16:creationId xmlns:a16="http://schemas.microsoft.com/office/drawing/2014/main" id="{284D0CFA-8E7D-4838-A7E7-AC0B98A01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902" y="2021346"/>
            <a:ext cx="4656099" cy="310406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2B10400-AF7A-4EB3-9BE3-9C9B00463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51" y="1033847"/>
            <a:ext cx="5215778" cy="39118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Marcador de contenido 3"/>
          <p:cNvPicPr/>
          <p:nvPr/>
        </p:nvPicPr>
        <p:blipFill>
          <a:blip r:embed="rId2"/>
          <a:stretch/>
        </p:blipFill>
        <p:spPr>
          <a:xfrm>
            <a:off x="-2880" y="0"/>
            <a:ext cx="12196800" cy="6856560"/>
          </a:xfrm>
          <a:prstGeom prst="rect">
            <a:avLst/>
          </a:prstGeom>
          <a:ln>
            <a:noFill/>
          </a:ln>
        </p:spPr>
      </p:pic>
      <p:sp>
        <p:nvSpPr>
          <p:cNvPr id="121" name="CustomShape 1"/>
          <p:cNvSpPr/>
          <p:nvPr/>
        </p:nvSpPr>
        <p:spPr>
          <a:xfrm>
            <a:off x="265320" y="376920"/>
            <a:ext cx="30261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División de un nodo</a:t>
            </a:r>
            <a:endParaRPr lang="en-US" sz="2200" b="0" strike="noStrike" spc="-1">
              <a:latin typeface="Arial"/>
            </a:endParaRPr>
          </a:p>
        </p:txBody>
      </p:sp>
      <p:sp>
        <p:nvSpPr>
          <p:cNvPr id="122" name="CustomShape 2"/>
          <p:cNvSpPr/>
          <p:nvPr/>
        </p:nvSpPr>
        <p:spPr>
          <a:xfrm>
            <a:off x="414000" y="5089680"/>
            <a:ext cx="5506920" cy="9526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001E33"/>
                </a:solidFill>
                <a:latin typeface="Arial"/>
                <a:ea typeface="DejaVu Sans"/>
              </a:rPr>
              <a:t>Esta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división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está</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basada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en</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condición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Puntaje</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lenguaje</a:t>
            </a:r>
            <a:r>
              <a:rPr lang="en-US" sz="1400" b="0" strike="noStrike" spc="-1" dirty="0">
                <a:solidFill>
                  <a:srgbClr val="001E33"/>
                </a:solidFill>
                <a:latin typeface="Arial"/>
                <a:ea typeface="DejaVu Sans"/>
              </a:rPr>
              <a:t> </a:t>
            </a:r>
            <a:r>
              <a:rPr lang="en-US" sz="1400" spc="-1" dirty="0">
                <a:solidFill>
                  <a:srgbClr val="001E33"/>
                </a:solidFill>
                <a:latin typeface="Arial"/>
                <a:ea typeface="DejaVu Sans"/>
              </a:rPr>
              <a:t>&gt;</a:t>
            </a:r>
            <a:r>
              <a:rPr lang="en-US" sz="1400" b="0" strike="noStrike" spc="-1" dirty="0">
                <a:solidFill>
                  <a:srgbClr val="001E33"/>
                </a:solidFill>
                <a:latin typeface="Arial"/>
                <a:ea typeface="DejaVu Sans"/>
              </a:rPr>
              <a:t>= 65” Para </a:t>
            </a:r>
            <a:r>
              <a:rPr lang="en-US" sz="1400" b="0" strike="noStrike" spc="-1" dirty="0" err="1">
                <a:solidFill>
                  <a:srgbClr val="001E33"/>
                </a:solidFill>
                <a:latin typeface="Arial"/>
                <a:ea typeface="DejaVu Sans"/>
              </a:rPr>
              <a:t>este</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caso</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izquierda</a:t>
            </a:r>
            <a:r>
              <a:rPr lang="en-US" sz="1400" b="0" strike="noStrike" spc="-1" dirty="0">
                <a:solidFill>
                  <a:srgbClr val="001E33"/>
                </a:solidFill>
                <a:latin typeface="Arial"/>
                <a:ea typeface="DejaVu Sans"/>
              </a:rPr>
              <a:t> es 0.48,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derecha</a:t>
            </a:r>
            <a:r>
              <a:rPr lang="en-US" sz="1400" b="0" strike="noStrike" spc="-1" dirty="0">
                <a:solidFill>
                  <a:srgbClr val="001E33"/>
                </a:solidFill>
                <a:latin typeface="Arial"/>
                <a:ea typeface="DejaVu Sans"/>
              </a:rPr>
              <a:t> es 0.32 y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ponderada</a:t>
            </a:r>
            <a:r>
              <a:rPr lang="en-US" sz="1400" b="0" strike="noStrike" spc="-1" dirty="0">
                <a:solidFill>
                  <a:srgbClr val="001E33"/>
                </a:solidFill>
                <a:latin typeface="Arial"/>
                <a:ea typeface="DejaVu Sans"/>
              </a:rPr>
              <a:t> es de 0.4.</a:t>
            </a:r>
            <a:endParaRPr lang="en-US" sz="1400" b="0" strike="noStrike" spc="-1" dirty="0">
              <a:latin typeface="Arial"/>
            </a:endParaRPr>
          </a:p>
        </p:txBody>
      </p:sp>
      <p:sp>
        <p:nvSpPr>
          <p:cNvPr id="163" name="CustomShape 43"/>
          <p:cNvSpPr/>
          <p:nvPr/>
        </p:nvSpPr>
        <p:spPr>
          <a:xfrm>
            <a:off x="6534000" y="5089680"/>
            <a:ext cx="5506920" cy="7372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err="1">
                <a:solidFill>
                  <a:srgbClr val="001E33"/>
                </a:solidFill>
                <a:latin typeface="Arial"/>
                <a:ea typeface="DejaVu Sans"/>
              </a:rPr>
              <a:t>Esta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división</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está</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basada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en</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condición</a:t>
            </a:r>
            <a:r>
              <a:rPr lang="en-US" sz="1400" b="0" strike="noStrike" spc="-1" dirty="0">
                <a:solidFill>
                  <a:srgbClr val="001E33"/>
                </a:solidFill>
                <a:latin typeface="Arial"/>
                <a:ea typeface="DejaVu Sans"/>
              </a:rPr>
              <a:t> “</a:t>
            </a:r>
            <a:r>
              <a:rPr lang="en-US" sz="1400" spc="-1" dirty="0" err="1">
                <a:solidFill>
                  <a:srgbClr val="001E33"/>
                </a:solidFill>
                <a:latin typeface="Arial"/>
                <a:ea typeface="DejaVu Sans"/>
              </a:rPr>
              <a:t>Libros</a:t>
            </a:r>
            <a:r>
              <a:rPr lang="en-US" sz="1400" spc="-1" dirty="0">
                <a:solidFill>
                  <a:srgbClr val="001E33"/>
                </a:solidFill>
                <a:latin typeface="Arial"/>
                <a:ea typeface="DejaVu Sans"/>
              </a:rPr>
              <a:t> </a:t>
            </a:r>
            <a:r>
              <a:rPr lang="en-US" sz="1400" spc="-1" dirty="0" err="1">
                <a:solidFill>
                  <a:srgbClr val="001E33"/>
                </a:solidFill>
                <a:latin typeface="Arial"/>
                <a:ea typeface="DejaVu Sans"/>
              </a:rPr>
              <a:t>leidos</a:t>
            </a:r>
            <a:r>
              <a:rPr lang="en-US" sz="1400" spc="-1" dirty="0">
                <a:solidFill>
                  <a:srgbClr val="001E33"/>
                </a:solidFill>
                <a:latin typeface="Arial"/>
                <a:ea typeface="DejaVu Sans"/>
              </a:rPr>
              <a:t> &gt;=10</a:t>
            </a:r>
            <a:r>
              <a:rPr lang="en-US" sz="1400" b="0" strike="noStrike" spc="-1" dirty="0">
                <a:solidFill>
                  <a:srgbClr val="001E33"/>
                </a:solidFill>
                <a:latin typeface="Arial"/>
                <a:ea typeface="DejaVu Sans"/>
              </a:rPr>
              <a:t>” Para </a:t>
            </a:r>
            <a:r>
              <a:rPr lang="en-US" sz="1400" b="0" strike="noStrike" spc="-1" dirty="0" err="1">
                <a:solidFill>
                  <a:srgbClr val="001E33"/>
                </a:solidFill>
                <a:latin typeface="Arial"/>
                <a:ea typeface="DejaVu Sans"/>
              </a:rPr>
              <a:t>este</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caso</a:t>
            </a:r>
            <a:r>
              <a:rPr lang="en-US" sz="1400" b="0" strike="noStrike" spc="-1" dirty="0">
                <a:solidFill>
                  <a:srgbClr val="001E33"/>
                </a:solidFill>
                <a:latin typeface="Arial"/>
                <a:ea typeface="DejaVu Sans"/>
              </a:rPr>
              <a:t>,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izquierda</a:t>
            </a:r>
            <a:r>
              <a:rPr lang="en-US" sz="1400" b="0" strike="noStrike" spc="-1" dirty="0">
                <a:solidFill>
                  <a:srgbClr val="001E33"/>
                </a:solidFill>
                <a:latin typeface="Arial"/>
                <a:ea typeface="DejaVu Sans"/>
              </a:rPr>
              <a:t> es 0.5,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Gini de la </a:t>
            </a:r>
            <a:r>
              <a:rPr lang="en-US" sz="1400" b="0" strike="noStrike" spc="-1" dirty="0" err="1">
                <a:solidFill>
                  <a:srgbClr val="001E33"/>
                </a:solidFill>
                <a:latin typeface="Arial"/>
                <a:ea typeface="DejaVu Sans"/>
              </a:rPr>
              <a:t>derecha</a:t>
            </a:r>
            <a:r>
              <a:rPr lang="en-US" sz="1400" b="0" strike="noStrike" spc="-1" dirty="0">
                <a:solidFill>
                  <a:srgbClr val="001E33"/>
                </a:solidFill>
                <a:latin typeface="Arial"/>
                <a:ea typeface="DejaVu Sans"/>
              </a:rPr>
              <a:t> es </a:t>
            </a:r>
            <a:r>
              <a:rPr lang="en-US" sz="1400" spc="-1" dirty="0">
                <a:solidFill>
                  <a:srgbClr val="001E33"/>
                </a:solidFill>
                <a:latin typeface="Arial"/>
                <a:ea typeface="DejaVu Sans"/>
              </a:rPr>
              <a:t>0.44</a:t>
            </a:r>
            <a:r>
              <a:rPr lang="en-US" sz="1400" b="0" strike="noStrike" spc="-1" dirty="0">
                <a:solidFill>
                  <a:srgbClr val="001E33"/>
                </a:solidFill>
                <a:latin typeface="Arial"/>
                <a:ea typeface="DejaVu Sans"/>
              </a:rPr>
              <a:t> y la </a:t>
            </a:r>
            <a:r>
              <a:rPr lang="en-US" sz="1400" b="0" strike="noStrike" spc="-1" dirty="0" err="1">
                <a:solidFill>
                  <a:srgbClr val="001E33"/>
                </a:solidFill>
                <a:latin typeface="Arial"/>
                <a:ea typeface="DejaVu Sans"/>
              </a:rPr>
              <a:t>impureza</a:t>
            </a:r>
            <a:r>
              <a:rPr lang="en-US" sz="1400" b="0" strike="noStrike" spc="-1" dirty="0">
                <a:solidFill>
                  <a:srgbClr val="001E33"/>
                </a:solidFill>
                <a:latin typeface="Arial"/>
                <a:ea typeface="DejaVu Sans"/>
              </a:rPr>
              <a:t> </a:t>
            </a:r>
            <a:r>
              <a:rPr lang="en-US" sz="1400" b="0" strike="noStrike" spc="-1" dirty="0" err="1">
                <a:solidFill>
                  <a:srgbClr val="001E33"/>
                </a:solidFill>
                <a:latin typeface="Arial"/>
                <a:ea typeface="DejaVu Sans"/>
              </a:rPr>
              <a:t>ponderada</a:t>
            </a:r>
            <a:r>
              <a:rPr lang="en-US" sz="1400" b="0" strike="noStrike" spc="-1" dirty="0">
                <a:solidFill>
                  <a:srgbClr val="001E33"/>
                </a:solidFill>
                <a:latin typeface="Arial"/>
                <a:ea typeface="DejaVu Sans"/>
              </a:rPr>
              <a:t> es 0.46.</a:t>
            </a:r>
            <a:endParaRPr lang="en-US" sz="1400" b="0" strike="noStrike" spc="-1" dirty="0">
              <a:latin typeface="Arial"/>
            </a:endParaRPr>
          </a:p>
        </p:txBody>
      </p:sp>
      <p:pic>
        <p:nvPicPr>
          <p:cNvPr id="3" name="Imagen 2">
            <a:extLst>
              <a:ext uri="{FF2B5EF4-FFF2-40B4-BE49-F238E27FC236}">
                <a16:creationId xmlns:a16="http://schemas.microsoft.com/office/drawing/2014/main" id="{5CFD43BB-8F6E-405B-A68A-C86A71A2A5F4}"/>
              </a:ext>
            </a:extLst>
          </p:cNvPr>
          <p:cNvPicPr>
            <a:picLocks noChangeAspect="1"/>
          </p:cNvPicPr>
          <p:nvPr/>
        </p:nvPicPr>
        <p:blipFill rotWithShape="1">
          <a:blip r:embed="rId3">
            <a:extLst>
              <a:ext uri="{28A0092B-C50C-407E-A947-70E740481C1C}">
                <a14:useLocalDpi xmlns:a14="http://schemas.microsoft.com/office/drawing/2010/main" val="0"/>
              </a:ext>
            </a:extLst>
          </a:blip>
          <a:srcRect l="6069" t="6517" r="7655" b="5082"/>
          <a:stretch/>
        </p:blipFill>
        <p:spPr>
          <a:xfrm>
            <a:off x="745587" y="1148004"/>
            <a:ext cx="4768947" cy="3813969"/>
          </a:xfrm>
          <a:prstGeom prst="rect">
            <a:avLst/>
          </a:prstGeom>
        </p:spPr>
      </p:pic>
      <p:pic>
        <p:nvPicPr>
          <p:cNvPr id="5" name="Imagen 4">
            <a:extLst>
              <a:ext uri="{FF2B5EF4-FFF2-40B4-BE49-F238E27FC236}">
                <a16:creationId xmlns:a16="http://schemas.microsoft.com/office/drawing/2014/main" id="{243F0177-4AA6-4067-8663-2CF59C855A31}"/>
              </a:ext>
            </a:extLst>
          </p:cNvPr>
          <p:cNvPicPr>
            <a:picLocks noChangeAspect="1"/>
          </p:cNvPicPr>
          <p:nvPr/>
        </p:nvPicPr>
        <p:blipFill rotWithShape="1">
          <a:blip r:embed="rId4">
            <a:extLst>
              <a:ext uri="{28A0092B-C50C-407E-A947-70E740481C1C}">
                <a14:useLocalDpi xmlns:a14="http://schemas.microsoft.com/office/drawing/2010/main" val="0"/>
              </a:ext>
            </a:extLst>
          </a:blip>
          <a:srcRect l="7319" t="6394" r="6082" b="4874"/>
          <a:stretch/>
        </p:blipFill>
        <p:spPr>
          <a:xfrm>
            <a:off x="6822833" y="1148004"/>
            <a:ext cx="4768948" cy="38139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Marcador de contenido 3"/>
          <p:cNvPicPr/>
          <p:nvPr/>
        </p:nvPicPr>
        <p:blipFill>
          <a:blip r:embed="rId2"/>
          <a:stretch/>
        </p:blipFill>
        <p:spPr>
          <a:xfrm>
            <a:off x="-2880" y="0"/>
            <a:ext cx="12196800" cy="6856560"/>
          </a:xfrm>
          <a:prstGeom prst="rect">
            <a:avLst/>
          </a:prstGeom>
          <a:ln>
            <a:noFill/>
          </a:ln>
        </p:spPr>
      </p:pic>
      <p:sp>
        <p:nvSpPr>
          <p:cNvPr id="176" name="CustomShape 1"/>
          <p:cNvSpPr/>
          <p:nvPr/>
        </p:nvSpPr>
        <p:spPr>
          <a:xfrm>
            <a:off x="265320" y="376920"/>
            <a:ext cx="384912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Complejidad del Algoritmo</a:t>
            </a:r>
            <a:endParaRPr lang="en-US" sz="2200" b="0" strike="noStrike" spc="-1">
              <a:latin typeface="Arial"/>
            </a:endParaRPr>
          </a:p>
        </p:txBody>
      </p:sp>
      <p:sp>
        <p:nvSpPr>
          <p:cNvPr id="177" name="CustomShape 2"/>
          <p:cNvSpPr/>
          <p:nvPr/>
        </p:nvSpPr>
        <p:spPr>
          <a:xfrm>
            <a:off x="584640" y="4173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Complejidad en tiempo y memoria del algoritmo (En este semestre, una opción puede ser CART, ID3, C4.5, elijan uno). (Por favor, expliquen qué es N y qué es M en este problem. ¡POR FAVOR, HÁGANLO!)</a:t>
            </a:r>
            <a:endParaRPr lang="en-US" sz="1400" b="0" strike="noStrike" spc="-1">
              <a:latin typeface="Arial"/>
            </a:endParaRPr>
          </a:p>
        </p:txBody>
      </p:sp>
      <p:sp>
        <p:nvSpPr>
          <p:cNvPr id="178" name="CustomShape 3"/>
          <p:cNvSpPr/>
          <p:nvPr/>
        </p:nvSpPr>
        <p:spPr>
          <a:xfrm flipV="1">
            <a:off x="4184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79" name="CustomShape 4"/>
          <p:cNvSpPr/>
          <p:nvPr/>
        </p:nvSpPr>
        <p:spPr>
          <a:xfrm>
            <a:off x="4508280" y="372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180" name="CustomShape 5"/>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esta tabla en Powerpoint. ¡No copien pantallazos pixelados del porte aquí!</a:t>
            </a:r>
            <a:endParaRPr lang="en-US" sz="1400" b="0" strike="noStrike" spc="-1">
              <a:latin typeface="Arial"/>
            </a:endParaRPr>
          </a:p>
        </p:txBody>
      </p:sp>
      <p:sp>
        <p:nvSpPr>
          <p:cNvPr id="181"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82" name="CustomShape 7"/>
          <p:cNvSpPr/>
          <p:nvPr/>
        </p:nvSpPr>
        <p:spPr>
          <a:xfrm>
            <a:off x="3437640" y="5208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las tablas con</a:t>
            </a:r>
            <a:br/>
            <a:r>
              <a:rPr lang="en-US" sz="1400" b="0" i="1" strike="noStrike" spc="-1">
                <a:solidFill>
                  <a:srgbClr val="FF0000"/>
                </a:solidFill>
                <a:latin typeface="Arial"/>
                <a:ea typeface="DejaVu Sans"/>
              </a:rPr>
              <a:t>sus propias palabras</a:t>
            </a:r>
            <a:endParaRPr lang="en-US" sz="1400" b="0" strike="noStrike" spc="-1">
              <a:latin typeface="Arial"/>
            </a:endParaRPr>
          </a:p>
        </p:txBody>
      </p:sp>
      <p:sp>
        <p:nvSpPr>
          <p:cNvPr id="183" name="CustomShape 8"/>
          <p:cNvSpPr/>
          <p:nvPr/>
        </p:nvSpPr>
        <p:spPr>
          <a:xfrm>
            <a:off x="3437640" y="512928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84" name="CustomShape 9"/>
          <p:cNvSpPr/>
          <p:nvPr/>
        </p:nvSpPr>
        <p:spPr>
          <a:xfrm>
            <a:off x="8034840" y="5145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una foto de alta definición relacionada con el problema que están modelando</a:t>
            </a:r>
            <a:endParaRPr lang="en-US" sz="1400" b="0" strike="noStrike" spc="-1">
              <a:latin typeface="Arial"/>
            </a:endParaRPr>
          </a:p>
        </p:txBody>
      </p:sp>
      <p:sp>
        <p:nvSpPr>
          <p:cNvPr id="185" name="CustomShape 10"/>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186" name="Table 11"/>
          <p:cNvGraphicFramePr/>
          <p:nvPr/>
        </p:nvGraphicFramePr>
        <p:xfrm>
          <a:off x="547920" y="1956240"/>
          <a:ext cx="5075640" cy="2159640"/>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s-CO"/>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tiempo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Complejidad en memoria</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0" strike="noStrike" spc="-1">
                          <a:solidFill>
                            <a:srgbClr val="FFFFFF"/>
                          </a:solidFill>
                          <a:latin typeface="Arial"/>
                        </a:rPr>
                        <a:t>Entrenamiento del 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a:t>
                      </a:r>
                      <a:r>
                        <a:rPr lang="en-US" sz="1800" b="0" strike="noStrike" spc="-1" baseline="33000">
                          <a:solidFill>
                            <a:srgbClr val="FFFFFF"/>
                          </a:solidFill>
                          <a:latin typeface="Arial"/>
                        </a:rPr>
                        <a:t>2</a:t>
                      </a:r>
                      <a:r>
                        <a:rPr lang="en-US" sz="1800" b="0" strike="noStrike" spc="-1">
                          <a:solidFill>
                            <a:srgbClr val="FFFFFF"/>
                          </a:solidFill>
                          <a:latin typeface="Arial"/>
                        </a:rPr>
                        <a:t>*M*2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O(N*M*2</a:t>
                      </a:r>
                      <a:r>
                        <a:rPr lang="en-US" sz="1800" b="0" strike="noStrike" spc="-1" baseline="33000">
                          <a:solidFill>
                            <a:srgbClr val="FFFFFF"/>
                          </a:solidFill>
                          <a:latin typeface="Arial"/>
                        </a:rPr>
                        <a:t>M</a:t>
                      </a:r>
                      <a:r>
                        <a:rPr lang="en-US" sz="1800" b="0" strike="noStrike" spc="-1">
                          <a:solidFill>
                            <a:srgbClr val="FFFFFF"/>
                          </a:solidFill>
                          <a:latin typeface="Arial"/>
                        </a:rPr>
                        <a: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0" strike="noStrike" spc="-1">
                          <a:solidFill>
                            <a:srgbClr val="FFFFFF"/>
                          </a:solidFill>
                          <a:latin typeface="Arial"/>
                        </a:rPr>
                        <a:t>Validación del</a:t>
                      </a:r>
                      <a:br/>
                      <a:r>
                        <a:rPr lang="en-US" sz="1800" b="0" strike="noStrike" spc="-1">
                          <a:solidFill>
                            <a:srgbClr val="FFFFFF"/>
                          </a:solidFill>
                          <a:latin typeface="Arial"/>
                        </a:rPr>
                        <a:t>modelo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O(N*M)</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O(1)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bl>
          </a:graphicData>
        </a:graphic>
      </p:graphicFrame>
      <p:pic>
        <p:nvPicPr>
          <p:cNvPr id="187" name="Imagen 186"/>
          <p:cNvPicPr/>
          <p:nvPr/>
        </p:nvPicPr>
        <p:blipFill>
          <a:blip r:embed="rId3"/>
          <a:srcRect t="17601"/>
          <a:stretch/>
        </p:blipFill>
        <p:spPr>
          <a:xfrm>
            <a:off x="6897960" y="1903680"/>
            <a:ext cx="4674960" cy="2889000"/>
          </a:xfrm>
          <a:prstGeom prst="rect">
            <a:avLst/>
          </a:prstGeom>
          <a:ln>
            <a:noFill/>
          </a:ln>
        </p:spPr>
      </p:pic>
      <p:sp>
        <p:nvSpPr>
          <p:cNvPr id="188"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n 188"/>
          <p:cNvPicPr/>
          <p:nvPr/>
        </p:nvPicPr>
        <p:blipFill>
          <a:blip r:embed="rId2"/>
          <a:srcRect l="24321" r="17166"/>
          <a:stretch/>
        </p:blipFill>
        <p:spPr>
          <a:xfrm>
            <a:off x="1016640" y="1019520"/>
            <a:ext cx="3930840" cy="3779640"/>
          </a:xfrm>
          <a:prstGeom prst="rect">
            <a:avLst/>
          </a:prstGeom>
          <a:ln>
            <a:noFill/>
          </a:ln>
        </p:spPr>
      </p:pic>
      <p:pic>
        <p:nvPicPr>
          <p:cNvPr id="190" name="Marcador de contenido 3"/>
          <p:cNvPicPr/>
          <p:nvPr/>
        </p:nvPicPr>
        <p:blipFill>
          <a:blip r:embed="rId3"/>
          <a:stretch/>
        </p:blipFill>
        <p:spPr>
          <a:xfrm>
            <a:off x="-2880" y="0"/>
            <a:ext cx="12196800" cy="6856560"/>
          </a:xfrm>
          <a:prstGeom prst="rect">
            <a:avLst/>
          </a:prstGeom>
          <a:ln>
            <a:noFill/>
          </a:ln>
        </p:spPr>
      </p:pic>
      <p:sp>
        <p:nvSpPr>
          <p:cNvPr id="191" name="CustomShape 1"/>
          <p:cNvSpPr/>
          <p:nvPr/>
        </p:nvSpPr>
        <p:spPr>
          <a:xfrm>
            <a:off x="265320" y="376920"/>
            <a:ext cx="448920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Modelo de Árbol de Decisión</a:t>
            </a:r>
            <a:endParaRPr lang="en-US" sz="2200" b="0" strike="noStrike" spc="-1">
              <a:latin typeface="Arial"/>
            </a:endParaRPr>
          </a:p>
        </p:txBody>
      </p:sp>
      <p:sp>
        <p:nvSpPr>
          <p:cNvPr id="192" name="CustomShape 2"/>
          <p:cNvSpPr/>
          <p:nvPr/>
        </p:nvSpPr>
        <p:spPr>
          <a:xfrm>
            <a:off x="584640" y="4857120"/>
            <a:ext cx="502812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Un árbol de decisión para predecir el resultado del Saber Pro usando los resultados del Saber 11. Violeta representa nodos con alta probabilidad de éxito; verde media probabilidad; y rojo baja probabilidad.</a:t>
            </a:r>
            <a:endParaRPr lang="en-US" sz="1400" b="0" strike="noStrike" spc="-1">
              <a:latin typeface="Arial"/>
            </a:endParaRPr>
          </a:p>
        </p:txBody>
      </p:sp>
      <p:sp>
        <p:nvSpPr>
          <p:cNvPr id="193" name="CustomShape 3"/>
          <p:cNvSpPr/>
          <p:nvPr/>
        </p:nvSpPr>
        <p:spPr>
          <a:xfrm flipV="1">
            <a:off x="4436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4" name="CustomShape 4"/>
          <p:cNvSpPr/>
          <p:nvPr/>
        </p:nvSpPr>
        <p:spPr>
          <a:xfrm>
            <a:off x="4688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195" name="CustomShape 5"/>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una gráfica, en español, en Powerpoint. ¡No copien pantallazos pixelados del reporte técnico, por favor!</a:t>
            </a:r>
            <a:endParaRPr lang="en-US" sz="1400" b="0" strike="noStrike" spc="-1">
              <a:latin typeface="Arial"/>
            </a:endParaRPr>
          </a:p>
        </p:txBody>
      </p:sp>
      <p:sp>
        <p:nvSpPr>
          <p:cNvPr id="196" name="CustomShape 6"/>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7" name="CustomShape 7"/>
          <p:cNvSpPr/>
          <p:nvPr/>
        </p:nvSpPr>
        <p:spPr>
          <a:xfrm>
            <a:off x="3437640" y="58924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sus gráficos con</a:t>
            </a:r>
            <a:br/>
            <a:r>
              <a:rPr lang="en-US" sz="1400" b="0" i="1" strike="noStrike" spc="-1">
                <a:solidFill>
                  <a:srgbClr val="FF0000"/>
                </a:solidFill>
                <a:latin typeface="Arial"/>
                <a:ea typeface="DejaVu Sans"/>
              </a:rPr>
              <a:t>sus propias palabras</a:t>
            </a:r>
            <a:endParaRPr lang="en-US" sz="1400" b="0" strike="noStrike" spc="-1">
              <a:latin typeface="Arial"/>
            </a:endParaRPr>
          </a:p>
        </p:txBody>
      </p:sp>
      <p:sp>
        <p:nvSpPr>
          <p:cNvPr id="198" name="CustomShape 8"/>
          <p:cNvSpPr/>
          <p:nvPr/>
        </p:nvSpPr>
        <p:spPr>
          <a:xfrm>
            <a:off x="4754880" y="54864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199" name="CustomShape 9"/>
          <p:cNvSpPr/>
          <p:nvPr/>
        </p:nvSpPr>
        <p:spPr>
          <a:xfrm>
            <a:off x="9174240" y="484884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¿Es ético usar el género en</a:t>
            </a:r>
            <a:br/>
            <a:r>
              <a:rPr lang="en-US" sz="1400" b="0" i="1" strike="noStrike" spc="-1">
                <a:solidFill>
                  <a:srgbClr val="FF0000"/>
                </a:solidFill>
                <a:latin typeface="Arial"/>
                <a:ea typeface="DejaVu Sans"/>
              </a:rPr>
              <a:t>un modelo que sirve para</a:t>
            </a:r>
            <a:br/>
            <a:r>
              <a:rPr lang="en-US" sz="1400" b="0" i="1" strike="noStrike" spc="-1">
                <a:solidFill>
                  <a:srgbClr val="FF0000"/>
                </a:solidFill>
                <a:latin typeface="Arial"/>
                <a:ea typeface="DejaVu Sans"/>
              </a:rPr>
              <a:t>predecir el éxito académico?</a:t>
            </a:r>
            <a:endParaRPr lang="en-US" sz="1400" b="0" strike="noStrike" spc="-1">
              <a:latin typeface="Arial"/>
            </a:endParaRPr>
          </a:p>
        </p:txBody>
      </p:sp>
      <p:sp>
        <p:nvSpPr>
          <p:cNvPr id="200" name="CustomShape 10"/>
          <p:cNvSpPr/>
          <p:nvPr/>
        </p:nvSpPr>
        <p:spPr>
          <a:xfrm>
            <a:off x="9574200" y="43970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1" name="CustomShape 11"/>
          <p:cNvSpPr/>
          <p:nvPr/>
        </p:nvSpPr>
        <p:spPr>
          <a:xfrm>
            <a:off x="7246080" y="1773360"/>
            <a:ext cx="43887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1E33"/>
                </a:solidFill>
                <a:latin typeface="Arial"/>
                <a:ea typeface="DejaVu Sans"/>
              </a:rPr>
              <a:t>Características Más Relevantes</a:t>
            </a:r>
            <a:endParaRPr lang="en-US" sz="2200" b="0" strike="noStrike" spc="-1">
              <a:latin typeface="Arial"/>
            </a:endParaRPr>
          </a:p>
        </p:txBody>
      </p:sp>
      <p:sp>
        <p:nvSpPr>
          <p:cNvPr id="202" name="CustomShape 12"/>
          <p:cNvSpPr/>
          <p:nvPr/>
        </p:nvSpPr>
        <p:spPr>
          <a:xfrm>
            <a:off x="8808480" y="2531520"/>
            <a:ext cx="2895480" cy="176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Ciencias Sociales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Inglés</a:t>
            </a:r>
            <a:endParaRPr lang="en-US" sz="2200" b="0" strike="noStrike" spc="-1">
              <a:latin typeface="Arial"/>
            </a:endParaRPr>
          </a:p>
          <a:p>
            <a:pPr>
              <a:lnSpc>
                <a:spcPct val="100000"/>
              </a:lnSpc>
            </a:pPr>
            <a:endParaRPr lang="en-US" sz="2200" b="0" strike="noStrike" spc="-1">
              <a:latin typeface="Arial"/>
            </a:endParaRPr>
          </a:p>
          <a:p>
            <a:pPr>
              <a:lnSpc>
                <a:spcPct val="100000"/>
              </a:lnSpc>
            </a:pPr>
            <a:r>
              <a:rPr lang="en-US" sz="2200" b="0" strike="noStrike" spc="-1">
                <a:solidFill>
                  <a:srgbClr val="001E33"/>
                </a:solidFill>
                <a:latin typeface="Arial"/>
                <a:ea typeface="DejaVu Sans"/>
              </a:rPr>
              <a:t>Género</a:t>
            </a:r>
            <a:endParaRPr lang="en-US" sz="2200" b="0" strike="noStrike" spc="-1">
              <a:latin typeface="Arial"/>
            </a:endParaRPr>
          </a:p>
        </p:txBody>
      </p:sp>
      <p:pic>
        <p:nvPicPr>
          <p:cNvPr id="203" name="Imagen 202"/>
          <p:cNvPicPr/>
          <p:nvPr/>
        </p:nvPicPr>
        <p:blipFill>
          <a:blip r:embed="rId4"/>
          <a:stretch/>
        </p:blipFill>
        <p:spPr>
          <a:xfrm>
            <a:off x="8129520" y="3153600"/>
            <a:ext cx="666360" cy="666360"/>
          </a:xfrm>
          <a:prstGeom prst="rect">
            <a:avLst/>
          </a:prstGeom>
          <a:ln>
            <a:noFill/>
          </a:ln>
        </p:spPr>
      </p:pic>
      <p:pic>
        <p:nvPicPr>
          <p:cNvPr id="204" name="Imagen 203"/>
          <p:cNvPicPr/>
          <p:nvPr/>
        </p:nvPicPr>
        <p:blipFill>
          <a:blip r:embed="rId5"/>
          <a:stretch/>
        </p:blipFill>
        <p:spPr>
          <a:xfrm>
            <a:off x="8312400" y="3860640"/>
            <a:ext cx="344520" cy="618840"/>
          </a:xfrm>
          <a:prstGeom prst="rect">
            <a:avLst/>
          </a:prstGeom>
          <a:ln>
            <a:noFill/>
          </a:ln>
        </p:spPr>
      </p:pic>
      <p:pic>
        <p:nvPicPr>
          <p:cNvPr id="205" name="Imagen 204"/>
          <p:cNvPicPr/>
          <p:nvPr/>
        </p:nvPicPr>
        <p:blipFill>
          <a:blip r:embed="rId6"/>
          <a:srcRect l="19596" t="5022" r="25004" b="33248"/>
          <a:stretch/>
        </p:blipFill>
        <p:spPr>
          <a:xfrm>
            <a:off x="8148960" y="2449440"/>
            <a:ext cx="532440" cy="639000"/>
          </a:xfrm>
          <a:prstGeom prst="rect">
            <a:avLst/>
          </a:prstGeom>
          <a:ln>
            <a:noFill/>
          </a:ln>
        </p:spPr>
      </p:pic>
      <p:sp>
        <p:nvSpPr>
          <p:cNvPr id="206" name="CustomShape 13"/>
          <p:cNvSpPr/>
          <p:nvPr/>
        </p:nvSpPr>
        <p:spPr>
          <a:xfrm flipH="1">
            <a:off x="7984080" y="4572000"/>
            <a:ext cx="30744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7" name="CustomShape 14"/>
          <p:cNvSpPr/>
          <p:nvPr/>
        </p:nvSpPr>
        <p:spPr>
          <a:xfrm>
            <a:off x="6137640" y="4956480"/>
            <a:ext cx="2933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un ícono para</a:t>
            </a:r>
            <a:br/>
            <a:r>
              <a:rPr lang="en-US" sz="1400" b="0" i="1" strike="noStrike" spc="-1">
                <a:solidFill>
                  <a:srgbClr val="FF0000"/>
                </a:solidFill>
                <a:latin typeface="Arial"/>
                <a:ea typeface="DejaVu Sans"/>
              </a:rPr>
              <a:t>representar cada </a:t>
            </a:r>
            <a:br/>
            <a:r>
              <a:rPr lang="en-US" sz="1400" b="0" i="1" strike="noStrike" spc="-1">
                <a:solidFill>
                  <a:srgbClr val="FF0000"/>
                </a:solidFill>
                <a:latin typeface="Arial"/>
                <a:ea typeface="DejaVu Sans"/>
              </a:rPr>
              <a:t>característica!</a:t>
            </a:r>
            <a:endParaRPr lang="en-US" sz="1400" b="0" strike="noStrike" spc="-1">
              <a:latin typeface="Arial"/>
            </a:endParaRPr>
          </a:p>
        </p:txBody>
      </p:sp>
      <p:sp>
        <p:nvSpPr>
          <p:cNvPr id="208" name="CustomShape 15"/>
          <p:cNvSpPr/>
          <p:nvPr/>
        </p:nvSpPr>
        <p:spPr>
          <a:xfrm>
            <a:off x="10482120" y="649080"/>
            <a:ext cx="44712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09" name="CustomShape 16"/>
          <p:cNvSpPr/>
          <p:nvPr/>
        </p:nvSpPr>
        <p:spPr>
          <a:xfrm>
            <a:off x="9558000" y="106416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en sus gráficas</a:t>
            </a:r>
            <a:endParaRPr lang="en-US" sz="1400" b="0" strike="noStrike" spc="-1">
              <a:latin typeface="Arial"/>
            </a:endParaRPr>
          </a:p>
        </p:txBody>
      </p:sp>
      <p:sp>
        <p:nvSpPr>
          <p:cNvPr id="210" name="CustomShape 17"/>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Marcador de contenido 3"/>
          <p:cNvPicPr/>
          <p:nvPr/>
        </p:nvPicPr>
        <p:blipFill>
          <a:blip r:embed="rId2"/>
          <a:stretch/>
        </p:blipFill>
        <p:spPr>
          <a:xfrm>
            <a:off x="-2880" y="0"/>
            <a:ext cx="12196800" cy="6856560"/>
          </a:xfrm>
          <a:prstGeom prst="rect">
            <a:avLst/>
          </a:prstGeom>
          <a:ln>
            <a:noFill/>
          </a:ln>
        </p:spPr>
      </p:pic>
      <p:sp>
        <p:nvSpPr>
          <p:cNvPr id="212" name="CustomShape 1"/>
          <p:cNvSpPr/>
          <p:nvPr/>
        </p:nvSpPr>
        <p:spPr>
          <a:xfrm>
            <a:off x="265320" y="376920"/>
            <a:ext cx="348336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sp>
        <p:nvSpPr>
          <p:cNvPr id="213" name="CustomShape 2"/>
          <p:cNvSpPr/>
          <p:nvPr/>
        </p:nvSpPr>
        <p:spPr>
          <a:xfrm flipV="1">
            <a:off x="3657600" y="48780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14" name="CustomShape 3"/>
          <p:cNvSpPr/>
          <p:nvPr/>
        </p:nvSpPr>
        <p:spPr>
          <a:xfrm>
            <a:off x="3905640" y="36576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15" name="CustomShape 4"/>
          <p:cNvSpPr/>
          <p:nvPr/>
        </p:nvSpPr>
        <p:spPr>
          <a:xfrm>
            <a:off x="5168160" y="914400"/>
            <a:ext cx="34261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gráficas vectorizadas, en español, para explicar las métricas de evaluación, de esa forma no les quedará pixelado</a:t>
            </a:r>
            <a:br/>
            <a:r>
              <a:rPr lang="en-US" sz="1400" b="0" i="1" strike="noStrike" spc="-1">
                <a:solidFill>
                  <a:srgbClr val="FF0000"/>
                </a:solidFill>
                <a:latin typeface="Arial"/>
                <a:ea typeface="DejaVu Sans"/>
              </a:rPr>
              <a:t>como las mías</a:t>
            </a:r>
            <a:endParaRPr lang="en-US" sz="1400" b="0" strike="noStrike" spc="-1">
              <a:latin typeface="Arial"/>
            </a:endParaRPr>
          </a:p>
        </p:txBody>
      </p:sp>
      <p:sp>
        <p:nvSpPr>
          <p:cNvPr id="216"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pic>
        <p:nvPicPr>
          <p:cNvPr id="217" name="Imagen 216"/>
          <p:cNvPicPr/>
          <p:nvPr/>
        </p:nvPicPr>
        <p:blipFill>
          <a:blip r:embed="rId3"/>
          <a:srcRect b="32951"/>
          <a:stretch/>
        </p:blipFill>
        <p:spPr>
          <a:xfrm>
            <a:off x="507240" y="1517040"/>
            <a:ext cx="3332160" cy="4059720"/>
          </a:xfrm>
          <a:prstGeom prst="rect">
            <a:avLst/>
          </a:prstGeom>
          <a:ln>
            <a:noFill/>
          </a:ln>
        </p:spPr>
      </p:pic>
      <p:pic>
        <p:nvPicPr>
          <p:cNvPr id="218" name="Imagen 217"/>
          <p:cNvPicPr/>
          <p:nvPr/>
        </p:nvPicPr>
        <p:blipFill>
          <a:blip r:embed="rId3"/>
          <a:srcRect t="66389"/>
          <a:stretch/>
        </p:blipFill>
        <p:spPr>
          <a:xfrm>
            <a:off x="4480560" y="2263320"/>
            <a:ext cx="3332160" cy="2033280"/>
          </a:xfrm>
          <a:prstGeom prst="rect">
            <a:avLst/>
          </a:prstGeom>
          <a:ln>
            <a:noFill/>
          </a:ln>
        </p:spPr>
      </p:pic>
      <p:sp>
        <p:nvSpPr>
          <p:cNvPr id="219" name="CustomShape 6"/>
          <p:cNvSpPr/>
          <p:nvPr/>
        </p:nvSpPr>
        <p:spPr>
          <a:xfrm>
            <a:off x="8778240" y="2743200"/>
            <a:ext cx="22849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DejaVu Sans"/>
              </a:rPr>
              <a:t>Expliquen la exactitud tambien…. </a:t>
            </a:r>
            <a:br/>
            <a:r>
              <a:rPr lang="en-US" sz="1400" b="0" strike="noStrike" spc="-1">
                <a:solidFill>
                  <a:srgbClr val="001E33"/>
                </a:solidFill>
                <a:latin typeface="Arial"/>
                <a:ea typeface="DejaVu Sans"/>
              </a:rPr>
              <a:t>De la misma manera</a:t>
            </a:r>
            <a:endParaRPr lang="en-US" sz="1400" b="0" strike="noStrike" spc="-1">
              <a:latin typeface="Arial"/>
            </a:endParaRPr>
          </a:p>
        </p:txBody>
      </p:sp>
      <p:sp>
        <p:nvSpPr>
          <p:cNvPr id="220" name="CustomShape 7"/>
          <p:cNvSpPr/>
          <p:nvPr/>
        </p:nvSpPr>
        <p:spPr>
          <a:xfrm>
            <a:off x="5020920" y="4786920"/>
            <a:ext cx="2933280" cy="94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Si es posible, eviten usar ecuaciones para explicar simples conceptos que se pueden explicar con diagramas coloridos</a:t>
            </a:r>
            <a:endParaRPr lang="en-US" sz="1400" b="0" strike="noStrike" spc="-1">
              <a:latin typeface="Arial"/>
            </a:endParaRPr>
          </a:p>
        </p:txBody>
      </p:sp>
      <p:sp>
        <p:nvSpPr>
          <p:cNvPr id="221" name="CustomShape 8"/>
          <p:cNvSpPr/>
          <p:nvPr/>
        </p:nvSpPr>
        <p:spPr>
          <a:xfrm>
            <a:off x="5020920" y="442764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2" name="CustomShape 9"/>
          <p:cNvSpPr/>
          <p:nvPr/>
        </p:nvSpPr>
        <p:spPr>
          <a:xfrm flipH="1">
            <a:off x="10697760" y="776160"/>
            <a:ext cx="36540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3" name="CustomShape 10"/>
          <p:cNvSpPr/>
          <p:nvPr/>
        </p:nvSpPr>
        <p:spPr>
          <a:xfrm>
            <a:off x="9326880" y="119124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para sus gráficas</a:t>
            </a:r>
            <a:endParaRPr lang="en-US" sz="1400" b="0" strike="noStrike" spc="-1">
              <a:latin typeface="Arial"/>
            </a:endParaRPr>
          </a:p>
        </p:txBody>
      </p:sp>
      <p:sp>
        <p:nvSpPr>
          <p:cNvPr id="224" name="CustomShape 11"/>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 name="Marcador de contenido 3"/>
          <p:cNvPicPr/>
          <p:nvPr/>
        </p:nvPicPr>
        <p:blipFill>
          <a:blip r:embed="rId2"/>
          <a:stretch/>
        </p:blipFill>
        <p:spPr>
          <a:xfrm>
            <a:off x="-2880" y="0"/>
            <a:ext cx="12196800" cy="6856560"/>
          </a:xfrm>
          <a:prstGeom prst="rect">
            <a:avLst/>
          </a:prstGeom>
          <a:ln>
            <a:noFill/>
          </a:ln>
        </p:spPr>
      </p:pic>
      <p:sp>
        <p:nvSpPr>
          <p:cNvPr id="226" name="CustomShape 1"/>
          <p:cNvSpPr/>
          <p:nvPr/>
        </p:nvSpPr>
        <p:spPr>
          <a:xfrm>
            <a:off x="265320" y="376920"/>
            <a:ext cx="329976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Métricas de Evaluación</a:t>
            </a:r>
            <a:endParaRPr lang="en-US" sz="2200" b="0" strike="noStrike" spc="-1">
              <a:latin typeface="Arial"/>
            </a:endParaRPr>
          </a:p>
        </p:txBody>
      </p:sp>
      <p:sp>
        <p:nvSpPr>
          <p:cNvPr id="227" name="CustomShape 2"/>
          <p:cNvSpPr/>
          <p:nvPr/>
        </p:nvSpPr>
        <p:spPr>
          <a:xfrm flipV="1">
            <a:off x="360828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28" name="CustomShape 3"/>
          <p:cNvSpPr/>
          <p:nvPr/>
        </p:nvSpPr>
        <p:spPr>
          <a:xfrm>
            <a:off x="3932280" y="33660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29" name="CustomShape 4"/>
          <p:cNvSpPr/>
          <p:nvPr/>
        </p:nvSpPr>
        <p:spPr>
          <a:xfrm>
            <a:off x="5168160" y="914400"/>
            <a:ext cx="3426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la tabla en Powerpoint. ¡No copien pantallazos pixelados del reporte, por favor! </a:t>
            </a:r>
            <a:endParaRPr lang="en-US" sz="1400" b="0" strike="noStrike" spc="-1">
              <a:latin typeface="Arial"/>
            </a:endParaRPr>
          </a:p>
        </p:txBody>
      </p:sp>
      <p:sp>
        <p:nvSpPr>
          <p:cNvPr id="230"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1" name="CustomShape 6"/>
          <p:cNvSpPr/>
          <p:nvPr/>
        </p:nvSpPr>
        <p:spPr>
          <a:xfrm>
            <a:off x="8034840" y="5145480"/>
            <a:ext cx="293328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Incluyan otra gráfica en alta definición relacionada con el problema que están resolviendo.</a:t>
            </a:r>
            <a:endParaRPr lang="en-US" sz="1400" b="0" strike="noStrike" spc="-1">
              <a:latin typeface="Arial"/>
            </a:endParaRPr>
          </a:p>
        </p:txBody>
      </p:sp>
      <p:sp>
        <p:nvSpPr>
          <p:cNvPr id="232" name="CustomShape 7"/>
          <p:cNvSpPr/>
          <p:nvPr/>
        </p:nvSpPr>
        <p:spPr>
          <a:xfrm>
            <a:off x="7257960" y="493776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33" name="Table 8"/>
          <p:cNvGraphicFramePr/>
          <p:nvPr/>
        </p:nvGraphicFramePr>
        <p:xfrm>
          <a:off x="547920" y="1956240"/>
          <a:ext cx="5075280" cy="2879640"/>
        </p:xfrm>
        <a:graphic>
          <a:graphicData uri="http://schemas.openxmlformats.org/drawingml/2006/table">
            <a:tbl>
              <a:tblPr/>
              <a:tblGrid>
                <a:gridCol w="1538280">
                  <a:extLst>
                    <a:ext uri="{9D8B030D-6E8A-4147-A177-3AD203B41FA5}">
                      <a16:colId xmlns:a16="http://schemas.microsoft.com/office/drawing/2014/main" val="20000"/>
                    </a:ext>
                  </a:extLst>
                </a:gridCol>
                <a:gridCol w="1845000">
                  <a:extLst>
                    <a:ext uri="{9D8B030D-6E8A-4147-A177-3AD203B41FA5}">
                      <a16:colId xmlns:a16="http://schemas.microsoft.com/office/drawing/2014/main" val="20001"/>
                    </a:ext>
                  </a:extLst>
                </a:gridCol>
                <a:gridCol w="1692360">
                  <a:extLst>
                    <a:ext uri="{9D8B030D-6E8A-4147-A177-3AD203B41FA5}">
                      <a16:colId xmlns:a16="http://schemas.microsoft.com/office/drawing/2014/main" val="20002"/>
                    </a:ext>
                  </a:extLst>
                </a:gridCol>
              </a:tblGrid>
              <a:tr h="719640">
                <a:tc>
                  <a:txBody>
                    <a:bodyPr/>
                    <a:lstStyle/>
                    <a:p>
                      <a:endParaRPr lang="es-CO"/>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entrenamiento</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gn="ctr">
                        <a:lnSpc>
                          <a:spcPct val="100000"/>
                        </a:lnSpc>
                      </a:pPr>
                      <a:r>
                        <a:rPr lang="en-US" sz="1800" b="1" strike="noStrike" spc="-1">
                          <a:solidFill>
                            <a:srgbClr val="FFFFFF"/>
                          </a:solidFill>
                          <a:latin typeface="Arial"/>
                        </a:rPr>
                        <a:t>Conjunto de validación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0"/>
                  </a:ext>
                </a:extLst>
              </a:tr>
              <a:tr h="719640">
                <a:tc>
                  <a:txBody>
                    <a:bodyPr/>
                    <a:lstStyle/>
                    <a:p>
                      <a:pPr>
                        <a:lnSpc>
                          <a:spcPct val="100000"/>
                        </a:lnSpc>
                      </a:pPr>
                      <a:r>
                        <a:rPr lang="en-US" sz="1800" b="1" strike="noStrike" spc="-1">
                          <a:solidFill>
                            <a:srgbClr val="FFFFFF"/>
                          </a:solidFill>
                          <a:latin typeface="Arial"/>
                        </a:rPr>
                        <a:t>Exactitud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0.8</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0.62</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1"/>
                  </a:ext>
                </a:extLst>
              </a:tr>
              <a:tr h="720360">
                <a:tc>
                  <a:txBody>
                    <a:bodyPr/>
                    <a:lstStyle/>
                    <a:p>
                      <a:pPr>
                        <a:lnSpc>
                          <a:spcPct val="100000"/>
                        </a:lnSpc>
                      </a:pPr>
                      <a:r>
                        <a:rPr lang="en-US" sz="1800" b="1" strike="noStrike" spc="-1">
                          <a:solidFill>
                            <a:srgbClr val="FFFFFF"/>
                          </a:solidFill>
                          <a:latin typeface="Arial"/>
                        </a:rPr>
                        <a:t>Precisión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0.55</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2"/>
                  </a:ext>
                </a:extLst>
              </a:tr>
              <a:tr h="720360">
                <a:tc>
                  <a:txBody>
                    <a:bodyPr/>
                    <a:lstStyle/>
                    <a:p>
                      <a:pPr>
                        <a:lnSpc>
                          <a:spcPct val="100000"/>
                        </a:lnSpc>
                      </a:pPr>
                      <a:r>
                        <a:rPr lang="en-US" sz="1800" b="1" strike="noStrike" spc="-1">
                          <a:solidFill>
                            <a:srgbClr val="FFFFFF"/>
                          </a:solidFill>
                          <a:latin typeface="Arial"/>
                        </a:rPr>
                        <a:t>Sensibilidad</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0.76</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tc>
                  <a:txBody>
                    <a:bodyPr/>
                    <a:lstStyle/>
                    <a:p>
                      <a:pPr>
                        <a:lnSpc>
                          <a:spcPct val="100000"/>
                        </a:lnSpc>
                      </a:pPr>
                      <a:r>
                        <a:rPr lang="en-US" sz="1800" b="0" strike="noStrike" spc="-1">
                          <a:solidFill>
                            <a:srgbClr val="FFFFFF"/>
                          </a:solidFill>
                          <a:latin typeface="Arial"/>
                        </a:rPr>
                        <a:t>0.61</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1E33"/>
                    </a:solidFill>
                  </a:tcPr>
                </a:tc>
                <a:extLst>
                  <a:ext uri="{0D108BD9-81ED-4DB2-BD59-A6C34878D82A}">
                    <a16:rowId xmlns:a16="http://schemas.microsoft.com/office/drawing/2014/main" val="10003"/>
                  </a:ext>
                </a:extLst>
              </a:tr>
            </a:tbl>
          </a:graphicData>
        </a:graphic>
      </p:graphicFrame>
      <p:pic>
        <p:nvPicPr>
          <p:cNvPr id="234" name="Imagen 233"/>
          <p:cNvPicPr/>
          <p:nvPr/>
        </p:nvPicPr>
        <p:blipFill>
          <a:blip r:embed="rId3"/>
          <a:srcRect l="20026"/>
          <a:stretch/>
        </p:blipFill>
        <p:spPr>
          <a:xfrm>
            <a:off x="7168320" y="2011680"/>
            <a:ext cx="4378680" cy="2674440"/>
          </a:xfrm>
          <a:prstGeom prst="rect">
            <a:avLst/>
          </a:prstGeom>
          <a:ln>
            <a:noFill/>
          </a:ln>
        </p:spPr>
      </p:pic>
      <p:sp>
        <p:nvSpPr>
          <p:cNvPr id="235" name="CustomShape 9"/>
          <p:cNvSpPr/>
          <p:nvPr/>
        </p:nvSpPr>
        <p:spPr>
          <a:xfrm>
            <a:off x="663480" y="4893480"/>
            <a:ext cx="5028120" cy="72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1E33"/>
                </a:solidFill>
                <a:latin typeface="Arial"/>
                <a:ea typeface="Noto Sans CJK SC Regular"/>
              </a:rPr>
              <a:t>Métricas de evaluación obtenidas con el conjunto de datos de entrenamiento de 135,000 estudiantes y el conjunto de datos de validación de 45,000 estudiantes.</a:t>
            </a:r>
            <a:endParaRPr lang="en-US" sz="1400" b="0" strike="noStrike" spc="-1">
              <a:latin typeface="Arial"/>
            </a:endParaRPr>
          </a:p>
        </p:txBody>
      </p:sp>
      <p:sp>
        <p:nvSpPr>
          <p:cNvPr id="236" name="CustomShape 10"/>
          <p:cNvSpPr/>
          <p:nvPr/>
        </p:nvSpPr>
        <p:spPr>
          <a:xfrm>
            <a:off x="4297680" y="5989680"/>
            <a:ext cx="293328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Expliquen las tablas con sus</a:t>
            </a:r>
            <a:br/>
            <a:r>
              <a:rPr lang="en-US" sz="1400" b="0" i="1" strike="noStrike" spc="-1">
                <a:solidFill>
                  <a:srgbClr val="FF0000"/>
                </a:solidFill>
                <a:latin typeface="Arial"/>
                <a:ea typeface="DejaVu Sans"/>
              </a:rPr>
              <a:t>propias palabras</a:t>
            </a:r>
            <a:endParaRPr lang="en-US" sz="1400" b="0" strike="noStrike" spc="-1">
              <a:latin typeface="Arial"/>
            </a:endParaRPr>
          </a:p>
        </p:txBody>
      </p:sp>
      <p:sp>
        <p:nvSpPr>
          <p:cNvPr id="237" name="CustomShape 11"/>
          <p:cNvSpPr/>
          <p:nvPr/>
        </p:nvSpPr>
        <p:spPr>
          <a:xfrm>
            <a:off x="4369680" y="5522400"/>
            <a:ext cx="421920" cy="35676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38" name="CustomShape 12"/>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Marcador de contenido 3"/>
          <p:cNvPicPr/>
          <p:nvPr/>
        </p:nvPicPr>
        <p:blipFill>
          <a:blip r:embed="rId2"/>
          <a:stretch/>
        </p:blipFill>
        <p:spPr>
          <a:xfrm>
            <a:off x="-2880" y="0"/>
            <a:ext cx="12196800" cy="6856560"/>
          </a:xfrm>
          <a:prstGeom prst="rect">
            <a:avLst/>
          </a:prstGeom>
          <a:ln>
            <a:noFill/>
          </a:ln>
        </p:spPr>
      </p:pic>
      <p:sp>
        <p:nvSpPr>
          <p:cNvPr id="240" name="CustomShape 1"/>
          <p:cNvSpPr/>
          <p:nvPr/>
        </p:nvSpPr>
        <p:spPr>
          <a:xfrm>
            <a:off x="265320" y="376920"/>
            <a:ext cx="540288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FFFFFF"/>
                </a:solidFill>
                <a:latin typeface="Arial"/>
                <a:ea typeface="DejaVu Sans"/>
              </a:rPr>
              <a:t>Consumo de tiempo y memoria</a:t>
            </a:r>
            <a:endParaRPr lang="en-US" sz="2200" b="0" strike="noStrike" spc="-1">
              <a:latin typeface="Arial"/>
            </a:endParaRPr>
          </a:p>
        </p:txBody>
      </p:sp>
      <p:sp>
        <p:nvSpPr>
          <p:cNvPr id="241" name="CustomShape 2"/>
          <p:cNvSpPr/>
          <p:nvPr/>
        </p:nvSpPr>
        <p:spPr>
          <a:xfrm flipV="1">
            <a:off x="4819320" y="545760"/>
            <a:ext cx="524880" cy="1692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42" name="CustomShape 3"/>
          <p:cNvSpPr/>
          <p:nvPr/>
        </p:nvSpPr>
        <p:spPr>
          <a:xfrm>
            <a:off x="5394960" y="365760"/>
            <a:ext cx="2403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Conserven ese título</a:t>
            </a:r>
            <a:endParaRPr lang="en-US" sz="1400" b="0" strike="noStrike" spc="-1">
              <a:latin typeface="Arial"/>
            </a:endParaRPr>
          </a:p>
        </p:txBody>
      </p:sp>
      <p:sp>
        <p:nvSpPr>
          <p:cNvPr id="243" name="CustomShape 4"/>
          <p:cNvSpPr/>
          <p:nvPr/>
        </p:nvSpPr>
        <p:spPr>
          <a:xfrm>
            <a:off x="5168160" y="914400"/>
            <a:ext cx="3792600" cy="51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Creen las gráficas en Excel en español. ¡No tomen pantallazos pixelados del reporte!</a:t>
            </a:r>
            <a:endParaRPr lang="en-US" sz="1400" b="0" strike="noStrike" spc="-1">
              <a:latin typeface="Arial"/>
            </a:endParaRPr>
          </a:p>
        </p:txBody>
      </p:sp>
      <p:sp>
        <p:nvSpPr>
          <p:cNvPr id="244" name="CustomShape 5"/>
          <p:cNvSpPr/>
          <p:nvPr/>
        </p:nvSpPr>
        <p:spPr>
          <a:xfrm flipV="1">
            <a:off x="4719600" y="1172880"/>
            <a:ext cx="447120" cy="38844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graphicFrame>
        <p:nvGraphicFramePr>
          <p:cNvPr id="245" name="Gráfico 244"/>
          <p:cNvGraphicFramePr/>
          <p:nvPr/>
        </p:nvGraphicFramePr>
        <p:xfrm>
          <a:off x="146880" y="1914120"/>
          <a:ext cx="5759280" cy="32392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6" name="Gráfico 245"/>
          <p:cNvGraphicFramePr/>
          <p:nvPr/>
        </p:nvGraphicFramePr>
        <p:xfrm>
          <a:off x="6071040" y="1878120"/>
          <a:ext cx="5759280" cy="3239280"/>
        </p:xfrm>
        <a:graphic>
          <a:graphicData uri="http://schemas.openxmlformats.org/drawingml/2006/chart">
            <c:chart xmlns:c="http://schemas.openxmlformats.org/drawingml/2006/chart" xmlns:r="http://schemas.openxmlformats.org/officeDocument/2006/relationships" r:id="rId4"/>
          </a:graphicData>
        </a:graphic>
      </p:graphicFrame>
      <p:sp>
        <p:nvSpPr>
          <p:cNvPr id="247" name="CustomShape 6"/>
          <p:cNvSpPr/>
          <p:nvPr/>
        </p:nvSpPr>
        <p:spPr>
          <a:xfrm>
            <a:off x="224928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tiempo</a:t>
            </a:r>
            <a:endParaRPr lang="en-US" sz="2200" b="0" strike="noStrike" spc="-1">
              <a:latin typeface="Arial"/>
            </a:endParaRPr>
          </a:p>
        </p:txBody>
      </p:sp>
      <p:sp>
        <p:nvSpPr>
          <p:cNvPr id="248" name="CustomShape 7"/>
          <p:cNvSpPr/>
          <p:nvPr/>
        </p:nvSpPr>
        <p:spPr>
          <a:xfrm>
            <a:off x="8539920" y="5117760"/>
            <a:ext cx="59432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a:solidFill>
                  <a:srgbClr val="001E33"/>
                </a:solidFill>
                <a:latin typeface="Arial"/>
                <a:ea typeface="DejaVu Sans"/>
              </a:rPr>
              <a:t>Consumo de memoria</a:t>
            </a:r>
            <a:endParaRPr lang="en-US" sz="2200" b="0" strike="noStrike" spc="-1">
              <a:latin typeface="Arial"/>
            </a:endParaRPr>
          </a:p>
        </p:txBody>
      </p:sp>
      <p:pic>
        <p:nvPicPr>
          <p:cNvPr id="249" name="Imagen 248"/>
          <p:cNvPicPr/>
          <p:nvPr/>
        </p:nvPicPr>
        <p:blipFill>
          <a:blip r:embed="rId5"/>
          <a:stretch/>
        </p:blipFill>
        <p:spPr>
          <a:xfrm>
            <a:off x="1648800" y="5105520"/>
            <a:ext cx="527400" cy="527400"/>
          </a:xfrm>
          <a:prstGeom prst="rect">
            <a:avLst/>
          </a:prstGeom>
          <a:ln>
            <a:noFill/>
          </a:ln>
        </p:spPr>
      </p:pic>
      <p:pic>
        <p:nvPicPr>
          <p:cNvPr id="250" name="Imagen 249"/>
          <p:cNvPicPr/>
          <p:nvPr/>
        </p:nvPicPr>
        <p:blipFill>
          <a:blip r:embed="rId6"/>
          <a:srcRect l="28235" t="24851" r="28737" b="25399"/>
          <a:stretch/>
        </p:blipFill>
        <p:spPr>
          <a:xfrm>
            <a:off x="7827120" y="5117760"/>
            <a:ext cx="712440" cy="547920"/>
          </a:xfrm>
          <a:prstGeom prst="rect">
            <a:avLst/>
          </a:prstGeom>
          <a:ln>
            <a:noFill/>
          </a:ln>
        </p:spPr>
      </p:pic>
      <p:sp>
        <p:nvSpPr>
          <p:cNvPr id="251" name="CustomShape 8"/>
          <p:cNvSpPr/>
          <p:nvPr/>
        </p:nvSpPr>
        <p:spPr>
          <a:xfrm flipH="1">
            <a:off x="10697760" y="757080"/>
            <a:ext cx="365400" cy="433800"/>
          </a:xfrm>
          <a:custGeom>
            <a:avLst/>
            <a:gdLst/>
            <a:ahLst/>
            <a:cxnLst/>
            <a:rect l="l" t="t" r="r" b="b"/>
            <a:pathLst>
              <a:path w="21600" h="21600">
                <a:moveTo>
                  <a:pt x="0" y="0"/>
                </a:moveTo>
                <a:lnTo>
                  <a:pt x="21600" y="21600"/>
                </a:lnTo>
              </a:path>
            </a:pathLst>
          </a:custGeom>
          <a:noFill/>
          <a:ln w="76320">
            <a:solidFill>
              <a:srgbClr val="FF0000"/>
            </a:solidFill>
            <a:round/>
            <a:tailEnd type="triangle" w="med" len="med"/>
          </a:ln>
        </p:spPr>
        <p:style>
          <a:lnRef idx="1">
            <a:schemeClr val="accent1"/>
          </a:lnRef>
          <a:fillRef idx="0">
            <a:schemeClr val="accent1"/>
          </a:fillRef>
          <a:effectRef idx="0">
            <a:schemeClr val="accent1"/>
          </a:effectRef>
          <a:fontRef idx="minor"/>
        </p:style>
      </p:sp>
      <p:sp>
        <p:nvSpPr>
          <p:cNvPr id="252" name="CustomShape 9"/>
          <p:cNvSpPr/>
          <p:nvPr/>
        </p:nvSpPr>
        <p:spPr>
          <a:xfrm>
            <a:off x="9326880" y="1172160"/>
            <a:ext cx="34261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Usen estos colores</a:t>
            </a:r>
            <a:br/>
            <a:r>
              <a:rPr lang="en-US" sz="1400" b="0" i="1" strike="noStrike" spc="-1">
                <a:solidFill>
                  <a:srgbClr val="FF0000"/>
                </a:solidFill>
                <a:latin typeface="Arial"/>
                <a:ea typeface="DejaVu Sans"/>
              </a:rPr>
              <a:t>para sus gráficas</a:t>
            </a:r>
            <a:endParaRPr lang="en-US" sz="1400" b="0" strike="noStrike" spc="-1">
              <a:latin typeface="Arial"/>
            </a:endParaRPr>
          </a:p>
        </p:txBody>
      </p:sp>
      <p:sp>
        <p:nvSpPr>
          <p:cNvPr id="253" name="CustomShape 10"/>
          <p:cNvSpPr/>
          <p:nvPr/>
        </p:nvSpPr>
        <p:spPr>
          <a:xfrm>
            <a:off x="8229600" y="124200"/>
            <a:ext cx="211500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400" b="0" i="1" strike="noStrike" spc="-1">
                <a:solidFill>
                  <a:srgbClr val="FF0000"/>
                </a:solidFill>
                <a:latin typeface="Arial"/>
                <a:ea typeface="DejaVu Sans"/>
              </a:rPr>
              <a:t>Completen esta lámina</a:t>
            </a:r>
            <a:br/>
            <a:r>
              <a:rPr lang="en-US" sz="1400" b="0" i="1" strike="noStrike" spc="-1">
                <a:solidFill>
                  <a:srgbClr val="FF0000"/>
                </a:solidFill>
                <a:latin typeface="Arial"/>
                <a:ea typeface="DejaVu Sans"/>
              </a:rPr>
              <a:t>en la tercera entrega</a:t>
            </a: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768</Words>
  <Application>Microsoft Office PowerPoint</Application>
  <PresentationFormat>Panorámica</PresentationFormat>
  <Paragraphs>95</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11</vt:i4>
      </vt:variant>
    </vt:vector>
  </HeadingPairs>
  <TitlesOfParts>
    <vt:vector size="17" baseType="lpstr">
      <vt:lpstr>Arial</vt:lpstr>
      <vt:lpstr>Symbol</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Referee</dc:creator>
  <dc:description/>
  <cp:lastModifiedBy>Laura Katterine Zapata Rendon</cp:lastModifiedBy>
  <cp:revision>39</cp:revision>
  <dcterms:created xsi:type="dcterms:W3CDTF">2020-06-26T14:36:07Z</dcterms:created>
  <dcterms:modified xsi:type="dcterms:W3CDTF">2020-10-11T21:41:16Z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