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54" r:id="rId5"/>
  </p:sldMasterIdLst>
  <p:notesMasterIdLst>
    <p:notesMasterId r:id="rId25"/>
  </p:notesMasterIdLst>
  <p:handoutMasterIdLst>
    <p:handoutMasterId r:id="rId26"/>
  </p:handoutMasterIdLst>
  <p:sldIdLst>
    <p:sldId id="2519" r:id="rId6"/>
    <p:sldId id="593" r:id="rId7"/>
    <p:sldId id="2566" r:id="rId8"/>
    <p:sldId id="367" r:id="rId9"/>
    <p:sldId id="368" r:id="rId10"/>
    <p:sldId id="2527" r:id="rId11"/>
    <p:sldId id="2535" r:id="rId12"/>
    <p:sldId id="2559" r:id="rId13"/>
    <p:sldId id="2526" r:id="rId14"/>
    <p:sldId id="2563" r:id="rId15"/>
    <p:sldId id="2564" r:id="rId16"/>
    <p:sldId id="2562" r:id="rId17"/>
    <p:sldId id="2425" r:id="rId18"/>
    <p:sldId id="2561" r:id="rId19"/>
    <p:sldId id="2420" r:id="rId20"/>
    <p:sldId id="2423" r:id="rId21"/>
    <p:sldId id="2567" r:id="rId22"/>
    <p:sldId id="2565" r:id="rId23"/>
    <p:sldId id="631" r:id="rId24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44">
          <p15:clr>
            <a:srgbClr val="A4A3A4"/>
          </p15:clr>
        </p15:guide>
        <p15:guide id="2" orient="horz" pos="499">
          <p15:clr>
            <a:srgbClr val="A4A3A4"/>
          </p15:clr>
        </p15:guide>
        <p15:guide id="3" pos="14278">
          <p15:clr>
            <a:srgbClr val="A4A3A4"/>
          </p15:clr>
        </p15:guide>
        <p15:guide id="4" pos="7681">
          <p15:clr>
            <a:srgbClr val="A4A3A4"/>
          </p15:clr>
        </p15:guide>
        <p15:guide id="5" pos="108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al Kapoor" initials="KK" lastIdx="4" clrIdx="0">
    <p:extLst>
      <p:ext uri="{19B8F6BF-5375-455C-9EA6-DF929625EA0E}">
        <p15:presenceInfo xmlns:p15="http://schemas.microsoft.com/office/powerpoint/2012/main" userId="S::kunaal.kapoor@neudesic.com::31a1dc84-7bf5-4fd3-8128-68ed0fc73680" providerId="AD"/>
      </p:ext>
    </p:extLst>
  </p:cmAuthor>
  <p:cmAuthor id="2" name="Dan Alecia" initials="DA" lastIdx="1" clrIdx="1">
    <p:extLst>
      <p:ext uri="{19B8F6BF-5375-455C-9EA6-DF929625EA0E}">
        <p15:presenceInfo xmlns:p15="http://schemas.microsoft.com/office/powerpoint/2012/main" userId="S::Dan.Alecia@neudesic.com::d83e9c5c-0743-4b5a-a33c-850b8043e5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8185"/>
    <a:srgbClr val="FF8D00"/>
    <a:srgbClr val="FAE19A"/>
    <a:srgbClr val="037AA9"/>
    <a:srgbClr val="00467F"/>
    <a:srgbClr val="1D8EEA"/>
    <a:srgbClr val="4BF030"/>
    <a:srgbClr val="000000"/>
    <a:srgbClr val="FFFFFF"/>
    <a:srgbClr val="2F3A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7000C3-12BF-F441-85F8-A278D96B31FD}" v="73" dt="2020-07-23T18:06:35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6"/>
    <p:restoredTop sz="93231"/>
  </p:normalViewPr>
  <p:slideViewPr>
    <p:cSldViewPr snapToGrid="0">
      <p:cViewPr varScale="1">
        <p:scale>
          <a:sx n="72" d="100"/>
          <a:sy n="72" d="100"/>
        </p:scale>
        <p:origin x="400" y="216"/>
      </p:cViewPr>
      <p:guideLst>
        <p:guide orient="horz" pos="8144"/>
        <p:guide orient="horz" pos="499"/>
        <p:guide pos="14278"/>
        <p:guide pos="7681"/>
        <p:guide pos="10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 Kundal" userId="f458e6f7-5311-4c80-ae4c-d2c3f57e9beb" providerId="ADAL" clId="{A77000C3-12BF-F441-85F8-A278D96B31FD}"/>
    <pc:docChg chg="custSel addSld delSld modSld">
      <pc:chgData name="Karan Kundal" userId="f458e6f7-5311-4c80-ae4c-d2c3f57e9beb" providerId="ADAL" clId="{A77000C3-12BF-F441-85F8-A278D96B31FD}" dt="2020-07-23T18:06:35.343" v="273"/>
      <pc:docMkLst>
        <pc:docMk/>
      </pc:docMkLst>
      <pc:sldChg chg="add del">
        <pc:chgData name="Karan Kundal" userId="f458e6f7-5311-4c80-ae4c-d2c3f57e9beb" providerId="ADAL" clId="{A77000C3-12BF-F441-85F8-A278D96B31FD}" dt="2020-07-23T18:06:34.992" v="272"/>
        <pc:sldMkLst>
          <pc:docMk/>
          <pc:sldMk cId="860030897" sldId="367"/>
        </pc:sldMkLst>
      </pc:sldChg>
      <pc:sldChg chg="add">
        <pc:chgData name="Karan Kundal" userId="f458e6f7-5311-4c80-ae4c-d2c3f57e9beb" providerId="ADAL" clId="{A77000C3-12BF-F441-85F8-A278D96B31FD}" dt="2020-07-23T18:06:35.343" v="273"/>
        <pc:sldMkLst>
          <pc:docMk/>
          <pc:sldMk cId="2456453560" sldId="367"/>
        </pc:sldMkLst>
      </pc:sldChg>
      <pc:sldChg chg="add del">
        <pc:chgData name="Karan Kundal" userId="f458e6f7-5311-4c80-ae4c-d2c3f57e9beb" providerId="ADAL" clId="{A77000C3-12BF-F441-85F8-A278D96B31FD}" dt="2020-07-23T18:06:34.992" v="272"/>
        <pc:sldMkLst>
          <pc:docMk/>
          <pc:sldMk cId="2069920998" sldId="368"/>
        </pc:sldMkLst>
      </pc:sldChg>
      <pc:sldChg chg="add">
        <pc:chgData name="Karan Kundal" userId="f458e6f7-5311-4c80-ae4c-d2c3f57e9beb" providerId="ADAL" clId="{A77000C3-12BF-F441-85F8-A278D96B31FD}" dt="2020-07-23T18:06:35.343" v="273"/>
        <pc:sldMkLst>
          <pc:docMk/>
          <pc:sldMk cId="3399701869" sldId="368"/>
        </pc:sldMkLst>
      </pc:sldChg>
      <pc:sldChg chg="modSp">
        <pc:chgData name="Karan Kundal" userId="f458e6f7-5311-4c80-ae4c-d2c3f57e9beb" providerId="ADAL" clId="{A77000C3-12BF-F441-85F8-A278D96B31FD}" dt="2020-07-23T18:01:21.677" v="203" actId="20577"/>
        <pc:sldMkLst>
          <pc:docMk/>
          <pc:sldMk cId="3255303063" sldId="2423"/>
        </pc:sldMkLst>
        <pc:spChg chg="mod">
          <ac:chgData name="Karan Kundal" userId="f458e6f7-5311-4c80-ae4c-d2c3f57e9beb" providerId="ADAL" clId="{A77000C3-12BF-F441-85F8-A278D96B31FD}" dt="2020-07-23T18:01:21.677" v="203" actId="20577"/>
          <ac:spMkLst>
            <pc:docMk/>
            <pc:sldMk cId="3255303063" sldId="2423"/>
            <ac:spMk id="24" creationId="{13D58754-C46F-4E15-99D6-4B3CF6912B0A}"/>
          </ac:spMkLst>
        </pc:spChg>
        <pc:spChg chg="mod">
          <ac:chgData name="Karan Kundal" userId="f458e6f7-5311-4c80-ae4c-d2c3f57e9beb" providerId="ADAL" clId="{A77000C3-12BF-F441-85F8-A278D96B31FD}" dt="2020-07-23T18:00:51.120" v="186" actId="20577"/>
          <ac:spMkLst>
            <pc:docMk/>
            <pc:sldMk cId="3255303063" sldId="2423"/>
            <ac:spMk id="40" creationId="{DDFA2ED3-8172-4960-9302-7FA425685B2A}"/>
          </ac:spMkLst>
        </pc:spChg>
      </pc:sldChg>
      <pc:sldChg chg="modSp">
        <pc:chgData name="Karan Kundal" userId="f458e6f7-5311-4c80-ae4c-d2c3f57e9beb" providerId="ADAL" clId="{A77000C3-12BF-F441-85F8-A278D96B31FD}" dt="2020-07-23T17:59:06.718" v="160" actId="20577"/>
        <pc:sldMkLst>
          <pc:docMk/>
          <pc:sldMk cId="2928245221" sldId="2425"/>
        </pc:sldMkLst>
        <pc:spChg chg="mod">
          <ac:chgData name="Karan Kundal" userId="f458e6f7-5311-4c80-ae4c-d2c3f57e9beb" providerId="ADAL" clId="{A77000C3-12BF-F441-85F8-A278D96B31FD}" dt="2020-07-23T17:59:06.718" v="160" actId="20577"/>
          <ac:spMkLst>
            <pc:docMk/>
            <pc:sldMk cId="2928245221" sldId="2425"/>
            <ac:spMk id="7" creationId="{4BD710E2-9B6E-4FE4-B29C-440B62B4AFA4}"/>
          </ac:spMkLst>
        </pc:spChg>
      </pc:sldChg>
      <pc:sldChg chg="modSp">
        <pc:chgData name="Karan Kundal" userId="f458e6f7-5311-4c80-ae4c-d2c3f57e9beb" providerId="ADAL" clId="{A77000C3-12BF-F441-85F8-A278D96B31FD}" dt="2020-07-23T18:00:22.510" v="184" actId="20577"/>
        <pc:sldMkLst>
          <pc:docMk/>
          <pc:sldMk cId="4148123607" sldId="2561"/>
        </pc:sldMkLst>
        <pc:graphicFrameChg chg="modGraphic">
          <ac:chgData name="Karan Kundal" userId="f458e6f7-5311-4c80-ae4c-d2c3f57e9beb" providerId="ADAL" clId="{A77000C3-12BF-F441-85F8-A278D96B31FD}" dt="2020-07-23T18:00:22.510" v="184" actId="20577"/>
          <ac:graphicFrameMkLst>
            <pc:docMk/>
            <pc:sldMk cId="4148123607" sldId="2561"/>
            <ac:graphicFrameMk id="11" creationId="{09C34952-8BF6-4D43-8798-F7526DE38744}"/>
          </ac:graphicFrameMkLst>
        </pc:graphicFrameChg>
      </pc:sldChg>
      <pc:sldChg chg="delSp modSp">
        <pc:chgData name="Karan Kundal" userId="f458e6f7-5311-4c80-ae4c-d2c3f57e9beb" providerId="ADAL" clId="{A77000C3-12BF-F441-85F8-A278D96B31FD}" dt="2020-07-23T17:58:24.585" v="153" actId="20577"/>
        <pc:sldMkLst>
          <pc:docMk/>
          <pc:sldMk cId="3536139168" sldId="2564"/>
        </pc:sldMkLst>
        <pc:graphicFrameChg chg="del mod">
          <ac:chgData name="Karan Kundal" userId="f458e6f7-5311-4c80-ae4c-d2c3f57e9beb" providerId="ADAL" clId="{A77000C3-12BF-F441-85F8-A278D96B31FD}" dt="2020-07-23T17:57:20.241" v="140" actId="478"/>
          <ac:graphicFrameMkLst>
            <pc:docMk/>
            <pc:sldMk cId="3536139168" sldId="2564"/>
            <ac:graphicFrameMk id="12" creationId="{7A668365-DA65-4DEE-8F61-D714E375D46D}"/>
          </ac:graphicFrameMkLst>
        </pc:graphicFrameChg>
        <pc:graphicFrameChg chg="mod">
          <ac:chgData name="Karan Kundal" userId="f458e6f7-5311-4c80-ae4c-d2c3f57e9beb" providerId="ADAL" clId="{A77000C3-12BF-F441-85F8-A278D96B31FD}" dt="2020-07-23T17:54:26.225" v="83" actId="1076"/>
          <ac:graphicFrameMkLst>
            <pc:docMk/>
            <pc:sldMk cId="3536139168" sldId="2564"/>
            <ac:graphicFrameMk id="19" creationId="{652C230D-5DEF-104D-B3E9-786E2153552E}"/>
          </ac:graphicFrameMkLst>
        </pc:graphicFrameChg>
        <pc:graphicFrameChg chg="mod">
          <ac:chgData name="Karan Kundal" userId="f458e6f7-5311-4c80-ae4c-d2c3f57e9beb" providerId="ADAL" clId="{A77000C3-12BF-F441-85F8-A278D96B31FD}" dt="2020-07-23T17:55:59.662" v="106" actId="20577"/>
          <ac:graphicFrameMkLst>
            <pc:docMk/>
            <pc:sldMk cId="3536139168" sldId="2564"/>
            <ac:graphicFrameMk id="20" creationId="{8E2BF2C2-C936-5243-AA44-010E37D0BDD1}"/>
          </ac:graphicFrameMkLst>
        </pc:graphicFrameChg>
        <pc:graphicFrameChg chg="mod">
          <ac:chgData name="Karan Kundal" userId="f458e6f7-5311-4c80-ae4c-d2c3f57e9beb" providerId="ADAL" clId="{A77000C3-12BF-F441-85F8-A278D96B31FD}" dt="2020-07-23T17:56:01.789" v="107" actId="20577"/>
          <ac:graphicFrameMkLst>
            <pc:docMk/>
            <pc:sldMk cId="3536139168" sldId="2564"/>
            <ac:graphicFrameMk id="21" creationId="{0492B526-022C-A34A-9516-BA3D8031F0EB}"/>
          </ac:graphicFrameMkLst>
        </pc:graphicFrameChg>
        <pc:graphicFrameChg chg="mod">
          <ac:chgData name="Karan Kundal" userId="f458e6f7-5311-4c80-ae4c-d2c3f57e9beb" providerId="ADAL" clId="{A77000C3-12BF-F441-85F8-A278D96B31FD}" dt="2020-07-23T17:57:04.886" v="138" actId="108"/>
          <ac:graphicFrameMkLst>
            <pc:docMk/>
            <pc:sldMk cId="3536139168" sldId="2564"/>
            <ac:graphicFrameMk id="22" creationId="{8EDD7B37-70B7-5E43-B778-612A9ACD65AD}"/>
          </ac:graphicFrameMkLst>
        </pc:graphicFrameChg>
        <pc:graphicFrameChg chg="mod">
          <ac:chgData name="Karan Kundal" userId="f458e6f7-5311-4c80-ae4c-d2c3f57e9beb" providerId="ADAL" clId="{A77000C3-12BF-F441-85F8-A278D96B31FD}" dt="2020-07-23T17:54:26.225" v="83" actId="1076"/>
          <ac:graphicFrameMkLst>
            <pc:docMk/>
            <pc:sldMk cId="3536139168" sldId="2564"/>
            <ac:graphicFrameMk id="23" creationId="{73532C26-2A8B-5E40-9147-9B4E1565521D}"/>
          </ac:graphicFrameMkLst>
        </pc:graphicFrameChg>
        <pc:graphicFrameChg chg="mod">
          <ac:chgData name="Karan Kundal" userId="f458e6f7-5311-4c80-ae4c-d2c3f57e9beb" providerId="ADAL" clId="{A77000C3-12BF-F441-85F8-A278D96B31FD}" dt="2020-07-23T17:58:24.585" v="153" actId="20577"/>
          <ac:graphicFrameMkLst>
            <pc:docMk/>
            <pc:sldMk cId="3536139168" sldId="2564"/>
            <ac:graphicFrameMk id="24" creationId="{10286EFC-2A35-6C43-ACF4-85EF9572E882}"/>
          </ac:graphicFrameMkLst>
        </pc:graphicFrameChg>
      </pc:sldChg>
      <pc:sldChg chg="modSp">
        <pc:chgData name="Karan Kundal" userId="f458e6f7-5311-4c80-ae4c-d2c3f57e9beb" providerId="ADAL" clId="{A77000C3-12BF-F441-85F8-A278D96B31FD}" dt="2020-07-23T18:03:09.479" v="264" actId="20577"/>
        <pc:sldMkLst>
          <pc:docMk/>
          <pc:sldMk cId="1326143198" sldId="2565"/>
        </pc:sldMkLst>
        <pc:spChg chg="mod">
          <ac:chgData name="Karan Kundal" userId="f458e6f7-5311-4c80-ae4c-d2c3f57e9beb" providerId="ADAL" clId="{A77000C3-12BF-F441-85F8-A278D96B31FD}" dt="2020-07-23T18:03:09.479" v="264" actId="20577"/>
          <ac:spMkLst>
            <pc:docMk/>
            <pc:sldMk cId="1326143198" sldId="2565"/>
            <ac:spMk id="2" creationId="{607FED16-310B-443D-B908-14946E2EE137}"/>
          </ac:spMkLst>
        </pc:spChg>
      </pc:sldChg>
      <pc:sldChg chg="modSp">
        <pc:chgData name="Karan Kundal" userId="f458e6f7-5311-4c80-ae4c-d2c3f57e9beb" providerId="ADAL" clId="{A77000C3-12BF-F441-85F8-A278D96B31FD}" dt="2020-07-23T18:05:11.201" v="270" actId="14100"/>
        <pc:sldMkLst>
          <pc:docMk/>
          <pc:sldMk cId="1437728651" sldId="2566"/>
        </pc:sldMkLst>
        <pc:spChg chg="mod">
          <ac:chgData name="Karan Kundal" userId="f458e6f7-5311-4c80-ae4c-d2c3f57e9beb" providerId="ADAL" clId="{A77000C3-12BF-F441-85F8-A278D96B31FD}" dt="2020-07-23T17:53:23.040" v="82" actId="1076"/>
          <ac:spMkLst>
            <pc:docMk/>
            <pc:sldMk cId="1437728651" sldId="2566"/>
            <ac:spMk id="23" creationId="{51918BBA-92D0-462D-A585-C5B964E801F8}"/>
          </ac:spMkLst>
        </pc:spChg>
        <pc:spChg chg="mod">
          <ac:chgData name="Karan Kundal" userId="f458e6f7-5311-4c80-ae4c-d2c3f57e9beb" providerId="ADAL" clId="{A77000C3-12BF-F441-85F8-A278D96B31FD}" dt="2020-07-23T18:05:11.201" v="270" actId="14100"/>
          <ac:spMkLst>
            <pc:docMk/>
            <pc:sldMk cId="1437728651" sldId="2566"/>
            <ac:spMk id="26" creationId="{E16BF29A-D555-4E88-A81D-C61D1CF3895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8C0F0-84E7-5647-9A0A-FEAFB4ADA0FA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F48B1E6D-970F-7949-84F3-F0326AFCA11D}">
      <dgm:prSet phldrT="[Text]"/>
      <dgm:spPr/>
      <dgm:t>
        <a:bodyPr/>
        <a:lstStyle/>
        <a:p>
          <a:r>
            <a:rPr lang="en-US" dirty="0"/>
            <a:t>Hadoop HortonWorks</a:t>
          </a:r>
        </a:p>
      </dgm:t>
    </dgm:pt>
    <dgm:pt modelId="{A3182660-86B3-494B-A10B-5C1ED419665A}" type="parTrans" cxnId="{7558D002-49D8-5549-B53E-670A80FFF7F4}">
      <dgm:prSet/>
      <dgm:spPr/>
      <dgm:t>
        <a:bodyPr/>
        <a:lstStyle/>
        <a:p>
          <a:endParaRPr lang="en-US"/>
        </a:p>
      </dgm:t>
    </dgm:pt>
    <dgm:pt modelId="{57B786A3-1475-C749-95C5-A54CE66F3AA4}" type="sibTrans" cxnId="{7558D002-49D8-5549-B53E-670A80FFF7F4}">
      <dgm:prSet/>
      <dgm:spPr/>
      <dgm:t>
        <a:bodyPr/>
        <a:lstStyle/>
        <a:p>
          <a:endParaRPr lang="en-US"/>
        </a:p>
      </dgm:t>
    </dgm:pt>
    <dgm:pt modelId="{AD4C90F5-60BE-5C47-9A3D-D25A861579DB}">
      <dgm:prSet phldrT="[Text]"/>
      <dgm:spPr/>
      <dgm:t>
        <a:bodyPr/>
        <a:lstStyle/>
        <a:p>
          <a:r>
            <a:rPr lang="en-US" dirty="0"/>
            <a:t>Azure Databricks</a:t>
          </a:r>
        </a:p>
      </dgm:t>
    </dgm:pt>
    <dgm:pt modelId="{83D10F47-E802-3844-932C-6BF19987CCA0}" type="parTrans" cxnId="{B6B0AB10-76B7-C441-967A-90EDED14D352}">
      <dgm:prSet/>
      <dgm:spPr/>
      <dgm:t>
        <a:bodyPr/>
        <a:lstStyle/>
        <a:p>
          <a:endParaRPr lang="en-US"/>
        </a:p>
      </dgm:t>
    </dgm:pt>
    <dgm:pt modelId="{8D9A4FD5-8A8C-3F4B-98C3-0946380DED2B}" type="sibTrans" cxnId="{B6B0AB10-76B7-C441-967A-90EDED14D352}">
      <dgm:prSet/>
      <dgm:spPr/>
      <dgm:t>
        <a:bodyPr/>
        <a:lstStyle/>
        <a:p>
          <a:endParaRPr lang="en-US"/>
        </a:p>
      </dgm:t>
    </dgm:pt>
    <dgm:pt modelId="{F32C51AB-F063-B145-9646-E80D3B321953}" type="pres">
      <dgm:prSet presAssocID="{0AF8C0F0-84E7-5647-9A0A-FEAFB4ADA0FA}" presName="Name0" presStyleCnt="0">
        <dgm:presLayoutVars>
          <dgm:dir/>
          <dgm:resizeHandles val="exact"/>
        </dgm:presLayoutVars>
      </dgm:prSet>
      <dgm:spPr/>
    </dgm:pt>
    <dgm:pt modelId="{A3B6A97C-2D8A-9549-A6CA-5819904C9D18}" type="pres">
      <dgm:prSet presAssocID="{F48B1E6D-970F-7949-84F3-F0326AFCA11D}" presName="node" presStyleLbl="node1" presStyleIdx="0" presStyleCnt="2">
        <dgm:presLayoutVars>
          <dgm:bulletEnabled val="1"/>
        </dgm:presLayoutVars>
      </dgm:prSet>
      <dgm:spPr/>
    </dgm:pt>
    <dgm:pt modelId="{4333459B-0D22-F74B-9F76-28E24D47E12C}" type="pres">
      <dgm:prSet presAssocID="{57B786A3-1475-C749-95C5-A54CE66F3AA4}" presName="sibTrans" presStyleLbl="sibTrans2D1" presStyleIdx="0" presStyleCnt="1"/>
      <dgm:spPr/>
    </dgm:pt>
    <dgm:pt modelId="{BC39974A-EF0A-ED4B-9B64-C4CD225B55C2}" type="pres">
      <dgm:prSet presAssocID="{57B786A3-1475-C749-95C5-A54CE66F3AA4}" presName="connectorText" presStyleLbl="sibTrans2D1" presStyleIdx="0" presStyleCnt="1"/>
      <dgm:spPr/>
    </dgm:pt>
    <dgm:pt modelId="{46A1628D-F166-3C49-AF7E-1E972439A766}" type="pres">
      <dgm:prSet presAssocID="{AD4C90F5-60BE-5C47-9A3D-D25A861579DB}" presName="node" presStyleLbl="node1" presStyleIdx="1" presStyleCnt="2" custLinFactNeighborX="117" custLinFactNeighborY="15036">
        <dgm:presLayoutVars>
          <dgm:bulletEnabled val="1"/>
        </dgm:presLayoutVars>
      </dgm:prSet>
      <dgm:spPr/>
    </dgm:pt>
  </dgm:ptLst>
  <dgm:cxnLst>
    <dgm:cxn modelId="{7558D002-49D8-5549-B53E-670A80FFF7F4}" srcId="{0AF8C0F0-84E7-5647-9A0A-FEAFB4ADA0FA}" destId="{F48B1E6D-970F-7949-84F3-F0326AFCA11D}" srcOrd="0" destOrd="0" parTransId="{A3182660-86B3-494B-A10B-5C1ED419665A}" sibTransId="{57B786A3-1475-C749-95C5-A54CE66F3AA4}"/>
    <dgm:cxn modelId="{E6AAD80E-A905-8240-9993-E034828228AC}" type="presOf" srcId="{57B786A3-1475-C749-95C5-A54CE66F3AA4}" destId="{BC39974A-EF0A-ED4B-9B64-C4CD225B55C2}" srcOrd="1" destOrd="0" presId="urn:microsoft.com/office/officeart/2005/8/layout/process1"/>
    <dgm:cxn modelId="{B6B0AB10-76B7-C441-967A-90EDED14D352}" srcId="{0AF8C0F0-84E7-5647-9A0A-FEAFB4ADA0FA}" destId="{AD4C90F5-60BE-5C47-9A3D-D25A861579DB}" srcOrd="1" destOrd="0" parTransId="{83D10F47-E802-3844-932C-6BF19987CCA0}" sibTransId="{8D9A4FD5-8A8C-3F4B-98C3-0946380DED2B}"/>
    <dgm:cxn modelId="{333F6B27-431E-7843-8387-D3909E892BDC}" type="presOf" srcId="{AD4C90F5-60BE-5C47-9A3D-D25A861579DB}" destId="{46A1628D-F166-3C49-AF7E-1E972439A766}" srcOrd="0" destOrd="0" presId="urn:microsoft.com/office/officeart/2005/8/layout/process1"/>
    <dgm:cxn modelId="{7A5A6C5C-A1B7-724F-9797-22B2FB1D0F33}" type="presOf" srcId="{57B786A3-1475-C749-95C5-A54CE66F3AA4}" destId="{4333459B-0D22-F74B-9F76-28E24D47E12C}" srcOrd="0" destOrd="0" presId="urn:microsoft.com/office/officeart/2005/8/layout/process1"/>
    <dgm:cxn modelId="{36CCA66F-5274-124B-B5D9-461393380D80}" type="presOf" srcId="{F48B1E6D-970F-7949-84F3-F0326AFCA11D}" destId="{A3B6A97C-2D8A-9549-A6CA-5819904C9D18}" srcOrd="0" destOrd="0" presId="urn:microsoft.com/office/officeart/2005/8/layout/process1"/>
    <dgm:cxn modelId="{A2EAA8AE-0050-F548-AD63-BFF8E2120A74}" type="presOf" srcId="{0AF8C0F0-84E7-5647-9A0A-FEAFB4ADA0FA}" destId="{F32C51AB-F063-B145-9646-E80D3B321953}" srcOrd="0" destOrd="0" presId="urn:microsoft.com/office/officeart/2005/8/layout/process1"/>
    <dgm:cxn modelId="{C8DDCC48-B31A-4D4C-B035-261B20AE4CBA}" type="presParOf" srcId="{F32C51AB-F063-B145-9646-E80D3B321953}" destId="{A3B6A97C-2D8A-9549-A6CA-5819904C9D18}" srcOrd="0" destOrd="0" presId="urn:microsoft.com/office/officeart/2005/8/layout/process1"/>
    <dgm:cxn modelId="{9B88842C-8691-3A4F-8DC1-107CC1735D0F}" type="presParOf" srcId="{F32C51AB-F063-B145-9646-E80D3B321953}" destId="{4333459B-0D22-F74B-9F76-28E24D47E12C}" srcOrd="1" destOrd="0" presId="urn:microsoft.com/office/officeart/2005/8/layout/process1"/>
    <dgm:cxn modelId="{0B6BD2EB-5186-1445-ACCF-3BD3840ED254}" type="presParOf" srcId="{4333459B-0D22-F74B-9F76-28E24D47E12C}" destId="{BC39974A-EF0A-ED4B-9B64-C4CD225B55C2}" srcOrd="0" destOrd="0" presId="urn:microsoft.com/office/officeart/2005/8/layout/process1"/>
    <dgm:cxn modelId="{E214BF59-AE11-3242-A95A-00549759A8C6}" type="presParOf" srcId="{F32C51AB-F063-B145-9646-E80D3B321953}" destId="{46A1628D-F166-3C49-AF7E-1E972439A76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8C0F0-84E7-5647-9A0A-FEAFB4ADA0FA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F48B1E6D-970F-7949-84F3-F0326AFCA11D}">
      <dgm:prSet phldrT="[Text]"/>
      <dgm:spPr/>
      <dgm:t>
        <a:bodyPr/>
        <a:lstStyle/>
        <a:p>
          <a:r>
            <a:rPr lang="en-US" dirty="0"/>
            <a:t>HiveQL</a:t>
          </a:r>
        </a:p>
      </dgm:t>
    </dgm:pt>
    <dgm:pt modelId="{A3182660-86B3-494B-A10B-5C1ED419665A}" type="parTrans" cxnId="{7558D002-49D8-5549-B53E-670A80FFF7F4}">
      <dgm:prSet/>
      <dgm:spPr/>
      <dgm:t>
        <a:bodyPr/>
        <a:lstStyle/>
        <a:p>
          <a:endParaRPr lang="en-US"/>
        </a:p>
      </dgm:t>
    </dgm:pt>
    <dgm:pt modelId="{57B786A3-1475-C749-95C5-A54CE66F3AA4}" type="sibTrans" cxnId="{7558D002-49D8-5549-B53E-670A80FFF7F4}">
      <dgm:prSet/>
      <dgm:spPr/>
      <dgm:t>
        <a:bodyPr/>
        <a:lstStyle/>
        <a:p>
          <a:endParaRPr lang="en-US"/>
        </a:p>
      </dgm:t>
    </dgm:pt>
    <dgm:pt modelId="{AD4C90F5-60BE-5C47-9A3D-D25A861579DB}">
      <dgm:prSet phldrT="[Text]"/>
      <dgm:spPr/>
      <dgm:t>
        <a:bodyPr/>
        <a:lstStyle/>
        <a:p>
          <a:r>
            <a:rPr lang="en-US" dirty="0"/>
            <a:t>Azure Databricks</a:t>
          </a:r>
        </a:p>
      </dgm:t>
    </dgm:pt>
    <dgm:pt modelId="{83D10F47-E802-3844-932C-6BF19987CCA0}" type="parTrans" cxnId="{B6B0AB10-76B7-C441-967A-90EDED14D352}">
      <dgm:prSet/>
      <dgm:spPr/>
      <dgm:t>
        <a:bodyPr/>
        <a:lstStyle/>
        <a:p>
          <a:endParaRPr lang="en-US"/>
        </a:p>
      </dgm:t>
    </dgm:pt>
    <dgm:pt modelId="{8D9A4FD5-8A8C-3F4B-98C3-0946380DED2B}" type="sibTrans" cxnId="{B6B0AB10-76B7-C441-967A-90EDED14D352}">
      <dgm:prSet/>
      <dgm:spPr/>
      <dgm:t>
        <a:bodyPr/>
        <a:lstStyle/>
        <a:p>
          <a:endParaRPr lang="en-US"/>
        </a:p>
      </dgm:t>
    </dgm:pt>
    <dgm:pt modelId="{F32C51AB-F063-B145-9646-E80D3B321953}" type="pres">
      <dgm:prSet presAssocID="{0AF8C0F0-84E7-5647-9A0A-FEAFB4ADA0FA}" presName="Name0" presStyleCnt="0">
        <dgm:presLayoutVars>
          <dgm:dir/>
          <dgm:resizeHandles val="exact"/>
        </dgm:presLayoutVars>
      </dgm:prSet>
      <dgm:spPr/>
    </dgm:pt>
    <dgm:pt modelId="{A3B6A97C-2D8A-9549-A6CA-5819904C9D18}" type="pres">
      <dgm:prSet presAssocID="{F48B1E6D-970F-7949-84F3-F0326AFCA11D}" presName="node" presStyleLbl="node1" presStyleIdx="0" presStyleCnt="2">
        <dgm:presLayoutVars>
          <dgm:bulletEnabled val="1"/>
        </dgm:presLayoutVars>
      </dgm:prSet>
      <dgm:spPr/>
    </dgm:pt>
    <dgm:pt modelId="{4333459B-0D22-F74B-9F76-28E24D47E12C}" type="pres">
      <dgm:prSet presAssocID="{57B786A3-1475-C749-95C5-A54CE66F3AA4}" presName="sibTrans" presStyleLbl="sibTrans2D1" presStyleIdx="0" presStyleCnt="1"/>
      <dgm:spPr/>
    </dgm:pt>
    <dgm:pt modelId="{BC39974A-EF0A-ED4B-9B64-C4CD225B55C2}" type="pres">
      <dgm:prSet presAssocID="{57B786A3-1475-C749-95C5-A54CE66F3AA4}" presName="connectorText" presStyleLbl="sibTrans2D1" presStyleIdx="0" presStyleCnt="1"/>
      <dgm:spPr/>
    </dgm:pt>
    <dgm:pt modelId="{46A1628D-F166-3C49-AF7E-1E972439A766}" type="pres">
      <dgm:prSet presAssocID="{AD4C90F5-60BE-5C47-9A3D-D25A861579DB}" presName="node" presStyleLbl="node1" presStyleIdx="1" presStyleCnt="2" custLinFactNeighborY="-3004">
        <dgm:presLayoutVars>
          <dgm:bulletEnabled val="1"/>
        </dgm:presLayoutVars>
      </dgm:prSet>
      <dgm:spPr/>
    </dgm:pt>
  </dgm:ptLst>
  <dgm:cxnLst>
    <dgm:cxn modelId="{7558D002-49D8-5549-B53E-670A80FFF7F4}" srcId="{0AF8C0F0-84E7-5647-9A0A-FEAFB4ADA0FA}" destId="{F48B1E6D-970F-7949-84F3-F0326AFCA11D}" srcOrd="0" destOrd="0" parTransId="{A3182660-86B3-494B-A10B-5C1ED419665A}" sibTransId="{57B786A3-1475-C749-95C5-A54CE66F3AA4}"/>
    <dgm:cxn modelId="{E6AAD80E-A905-8240-9993-E034828228AC}" type="presOf" srcId="{57B786A3-1475-C749-95C5-A54CE66F3AA4}" destId="{BC39974A-EF0A-ED4B-9B64-C4CD225B55C2}" srcOrd="1" destOrd="0" presId="urn:microsoft.com/office/officeart/2005/8/layout/process1"/>
    <dgm:cxn modelId="{B6B0AB10-76B7-C441-967A-90EDED14D352}" srcId="{0AF8C0F0-84E7-5647-9A0A-FEAFB4ADA0FA}" destId="{AD4C90F5-60BE-5C47-9A3D-D25A861579DB}" srcOrd="1" destOrd="0" parTransId="{83D10F47-E802-3844-932C-6BF19987CCA0}" sibTransId="{8D9A4FD5-8A8C-3F4B-98C3-0946380DED2B}"/>
    <dgm:cxn modelId="{333F6B27-431E-7843-8387-D3909E892BDC}" type="presOf" srcId="{AD4C90F5-60BE-5C47-9A3D-D25A861579DB}" destId="{46A1628D-F166-3C49-AF7E-1E972439A766}" srcOrd="0" destOrd="0" presId="urn:microsoft.com/office/officeart/2005/8/layout/process1"/>
    <dgm:cxn modelId="{7A5A6C5C-A1B7-724F-9797-22B2FB1D0F33}" type="presOf" srcId="{57B786A3-1475-C749-95C5-A54CE66F3AA4}" destId="{4333459B-0D22-F74B-9F76-28E24D47E12C}" srcOrd="0" destOrd="0" presId="urn:microsoft.com/office/officeart/2005/8/layout/process1"/>
    <dgm:cxn modelId="{36CCA66F-5274-124B-B5D9-461393380D80}" type="presOf" srcId="{F48B1E6D-970F-7949-84F3-F0326AFCA11D}" destId="{A3B6A97C-2D8A-9549-A6CA-5819904C9D18}" srcOrd="0" destOrd="0" presId="urn:microsoft.com/office/officeart/2005/8/layout/process1"/>
    <dgm:cxn modelId="{A2EAA8AE-0050-F548-AD63-BFF8E2120A74}" type="presOf" srcId="{0AF8C0F0-84E7-5647-9A0A-FEAFB4ADA0FA}" destId="{F32C51AB-F063-B145-9646-E80D3B321953}" srcOrd="0" destOrd="0" presId="urn:microsoft.com/office/officeart/2005/8/layout/process1"/>
    <dgm:cxn modelId="{C8DDCC48-B31A-4D4C-B035-261B20AE4CBA}" type="presParOf" srcId="{F32C51AB-F063-B145-9646-E80D3B321953}" destId="{A3B6A97C-2D8A-9549-A6CA-5819904C9D18}" srcOrd="0" destOrd="0" presId="urn:microsoft.com/office/officeart/2005/8/layout/process1"/>
    <dgm:cxn modelId="{9B88842C-8691-3A4F-8DC1-107CC1735D0F}" type="presParOf" srcId="{F32C51AB-F063-B145-9646-E80D3B321953}" destId="{4333459B-0D22-F74B-9F76-28E24D47E12C}" srcOrd="1" destOrd="0" presId="urn:microsoft.com/office/officeart/2005/8/layout/process1"/>
    <dgm:cxn modelId="{0B6BD2EB-5186-1445-ACCF-3BD3840ED254}" type="presParOf" srcId="{4333459B-0D22-F74B-9F76-28E24D47E12C}" destId="{BC39974A-EF0A-ED4B-9B64-C4CD225B55C2}" srcOrd="0" destOrd="0" presId="urn:microsoft.com/office/officeart/2005/8/layout/process1"/>
    <dgm:cxn modelId="{E214BF59-AE11-3242-A95A-00549759A8C6}" type="presParOf" srcId="{F32C51AB-F063-B145-9646-E80D3B321953}" destId="{46A1628D-F166-3C49-AF7E-1E972439A76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F8C0F0-84E7-5647-9A0A-FEAFB4ADA0FA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F48B1E6D-970F-7949-84F3-F0326AFCA11D}">
      <dgm:prSet phldrT="[Text]"/>
      <dgm:spPr/>
      <dgm:t>
        <a:bodyPr/>
        <a:lstStyle/>
        <a:p>
          <a:r>
            <a:rPr lang="en-US" dirty="0"/>
            <a:t>Spark</a:t>
          </a:r>
        </a:p>
      </dgm:t>
    </dgm:pt>
    <dgm:pt modelId="{A3182660-86B3-494B-A10B-5C1ED419665A}" type="parTrans" cxnId="{7558D002-49D8-5549-B53E-670A80FFF7F4}">
      <dgm:prSet/>
      <dgm:spPr/>
      <dgm:t>
        <a:bodyPr/>
        <a:lstStyle/>
        <a:p>
          <a:endParaRPr lang="en-US"/>
        </a:p>
      </dgm:t>
    </dgm:pt>
    <dgm:pt modelId="{57B786A3-1475-C749-95C5-A54CE66F3AA4}" type="sibTrans" cxnId="{7558D002-49D8-5549-B53E-670A80FFF7F4}">
      <dgm:prSet/>
      <dgm:spPr/>
      <dgm:t>
        <a:bodyPr/>
        <a:lstStyle/>
        <a:p>
          <a:endParaRPr lang="en-US"/>
        </a:p>
      </dgm:t>
    </dgm:pt>
    <dgm:pt modelId="{AD4C90F5-60BE-5C47-9A3D-D25A861579DB}">
      <dgm:prSet phldrT="[Text]"/>
      <dgm:spPr/>
      <dgm:t>
        <a:bodyPr/>
        <a:lstStyle/>
        <a:p>
          <a:r>
            <a:rPr lang="en-US" dirty="0"/>
            <a:t>Azure Databricks</a:t>
          </a:r>
        </a:p>
      </dgm:t>
    </dgm:pt>
    <dgm:pt modelId="{83D10F47-E802-3844-932C-6BF19987CCA0}" type="parTrans" cxnId="{B6B0AB10-76B7-C441-967A-90EDED14D352}">
      <dgm:prSet/>
      <dgm:spPr/>
      <dgm:t>
        <a:bodyPr/>
        <a:lstStyle/>
        <a:p>
          <a:endParaRPr lang="en-US"/>
        </a:p>
      </dgm:t>
    </dgm:pt>
    <dgm:pt modelId="{8D9A4FD5-8A8C-3F4B-98C3-0946380DED2B}" type="sibTrans" cxnId="{B6B0AB10-76B7-C441-967A-90EDED14D352}">
      <dgm:prSet/>
      <dgm:spPr/>
      <dgm:t>
        <a:bodyPr/>
        <a:lstStyle/>
        <a:p>
          <a:endParaRPr lang="en-US"/>
        </a:p>
      </dgm:t>
    </dgm:pt>
    <dgm:pt modelId="{F32C51AB-F063-B145-9646-E80D3B321953}" type="pres">
      <dgm:prSet presAssocID="{0AF8C0F0-84E7-5647-9A0A-FEAFB4ADA0FA}" presName="Name0" presStyleCnt="0">
        <dgm:presLayoutVars>
          <dgm:dir/>
          <dgm:resizeHandles val="exact"/>
        </dgm:presLayoutVars>
      </dgm:prSet>
      <dgm:spPr/>
    </dgm:pt>
    <dgm:pt modelId="{A3B6A97C-2D8A-9549-A6CA-5819904C9D18}" type="pres">
      <dgm:prSet presAssocID="{F48B1E6D-970F-7949-84F3-F0326AFCA11D}" presName="node" presStyleLbl="node1" presStyleIdx="0" presStyleCnt="2">
        <dgm:presLayoutVars>
          <dgm:bulletEnabled val="1"/>
        </dgm:presLayoutVars>
      </dgm:prSet>
      <dgm:spPr/>
    </dgm:pt>
    <dgm:pt modelId="{4333459B-0D22-F74B-9F76-28E24D47E12C}" type="pres">
      <dgm:prSet presAssocID="{57B786A3-1475-C749-95C5-A54CE66F3AA4}" presName="sibTrans" presStyleLbl="sibTrans2D1" presStyleIdx="0" presStyleCnt="1"/>
      <dgm:spPr/>
    </dgm:pt>
    <dgm:pt modelId="{BC39974A-EF0A-ED4B-9B64-C4CD225B55C2}" type="pres">
      <dgm:prSet presAssocID="{57B786A3-1475-C749-95C5-A54CE66F3AA4}" presName="connectorText" presStyleLbl="sibTrans2D1" presStyleIdx="0" presStyleCnt="1"/>
      <dgm:spPr/>
    </dgm:pt>
    <dgm:pt modelId="{46A1628D-F166-3C49-AF7E-1E972439A766}" type="pres">
      <dgm:prSet presAssocID="{AD4C90F5-60BE-5C47-9A3D-D25A861579DB}" presName="node" presStyleLbl="node1" presStyleIdx="1" presStyleCnt="2" custLinFactNeighborX="117" custLinFactNeighborY="9304">
        <dgm:presLayoutVars>
          <dgm:bulletEnabled val="1"/>
        </dgm:presLayoutVars>
      </dgm:prSet>
      <dgm:spPr/>
    </dgm:pt>
  </dgm:ptLst>
  <dgm:cxnLst>
    <dgm:cxn modelId="{7558D002-49D8-5549-B53E-670A80FFF7F4}" srcId="{0AF8C0F0-84E7-5647-9A0A-FEAFB4ADA0FA}" destId="{F48B1E6D-970F-7949-84F3-F0326AFCA11D}" srcOrd="0" destOrd="0" parTransId="{A3182660-86B3-494B-A10B-5C1ED419665A}" sibTransId="{57B786A3-1475-C749-95C5-A54CE66F3AA4}"/>
    <dgm:cxn modelId="{E6AAD80E-A905-8240-9993-E034828228AC}" type="presOf" srcId="{57B786A3-1475-C749-95C5-A54CE66F3AA4}" destId="{BC39974A-EF0A-ED4B-9B64-C4CD225B55C2}" srcOrd="1" destOrd="0" presId="urn:microsoft.com/office/officeart/2005/8/layout/process1"/>
    <dgm:cxn modelId="{B6B0AB10-76B7-C441-967A-90EDED14D352}" srcId="{0AF8C0F0-84E7-5647-9A0A-FEAFB4ADA0FA}" destId="{AD4C90F5-60BE-5C47-9A3D-D25A861579DB}" srcOrd="1" destOrd="0" parTransId="{83D10F47-E802-3844-932C-6BF19987CCA0}" sibTransId="{8D9A4FD5-8A8C-3F4B-98C3-0946380DED2B}"/>
    <dgm:cxn modelId="{333F6B27-431E-7843-8387-D3909E892BDC}" type="presOf" srcId="{AD4C90F5-60BE-5C47-9A3D-D25A861579DB}" destId="{46A1628D-F166-3C49-AF7E-1E972439A766}" srcOrd="0" destOrd="0" presId="urn:microsoft.com/office/officeart/2005/8/layout/process1"/>
    <dgm:cxn modelId="{7A5A6C5C-A1B7-724F-9797-22B2FB1D0F33}" type="presOf" srcId="{57B786A3-1475-C749-95C5-A54CE66F3AA4}" destId="{4333459B-0D22-F74B-9F76-28E24D47E12C}" srcOrd="0" destOrd="0" presId="urn:microsoft.com/office/officeart/2005/8/layout/process1"/>
    <dgm:cxn modelId="{36CCA66F-5274-124B-B5D9-461393380D80}" type="presOf" srcId="{F48B1E6D-970F-7949-84F3-F0326AFCA11D}" destId="{A3B6A97C-2D8A-9549-A6CA-5819904C9D18}" srcOrd="0" destOrd="0" presId="urn:microsoft.com/office/officeart/2005/8/layout/process1"/>
    <dgm:cxn modelId="{A2EAA8AE-0050-F548-AD63-BFF8E2120A74}" type="presOf" srcId="{0AF8C0F0-84E7-5647-9A0A-FEAFB4ADA0FA}" destId="{F32C51AB-F063-B145-9646-E80D3B321953}" srcOrd="0" destOrd="0" presId="urn:microsoft.com/office/officeart/2005/8/layout/process1"/>
    <dgm:cxn modelId="{C8DDCC48-B31A-4D4C-B035-261B20AE4CBA}" type="presParOf" srcId="{F32C51AB-F063-B145-9646-E80D3B321953}" destId="{A3B6A97C-2D8A-9549-A6CA-5819904C9D18}" srcOrd="0" destOrd="0" presId="urn:microsoft.com/office/officeart/2005/8/layout/process1"/>
    <dgm:cxn modelId="{9B88842C-8691-3A4F-8DC1-107CC1735D0F}" type="presParOf" srcId="{F32C51AB-F063-B145-9646-E80D3B321953}" destId="{4333459B-0D22-F74B-9F76-28E24D47E12C}" srcOrd="1" destOrd="0" presId="urn:microsoft.com/office/officeart/2005/8/layout/process1"/>
    <dgm:cxn modelId="{0B6BD2EB-5186-1445-ACCF-3BD3840ED254}" type="presParOf" srcId="{4333459B-0D22-F74B-9F76-28E24D47E12C}" destId="{BC39974A-EF0A-ED4B-9B64-C4CD225B55C2}" srcOrd="0" destOrd="0" presId="urn:microsoft.com/office/officeart/2005/8/layout/process1"/>
    <dgm:cxn modelId="{E214BF59-AE11-3242-A95A-00549759A8C6}" type="presParOf" srcId="{F32C51AB-F063-B145-9646-E80D3B321953}" destId="{46A1628D-F166-3C49-AF7E-1E972439A76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F8C0F0-84E7-5647-9A0A-FEAFB4ADA0FA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F48B1E6D-970F-7949-84F3-F0326AFCA11D}">
      <dgm:prSet phldrT="[Text]"/>
      <dgm:spPr/>
      <dgm:t>
        <a:bodyPr/>
        <a:lstStyle/>
        <a:p>
          <a:r>
            <a:rPr lang="en-US" dirty="0"/>
            <a:t>HDFS</a:t>
          </a:r>
        </a:p>
      </dgm:t>
    </dgm:pt>
    <dgm:pt modelId="{A3182660-86B3-494B-A10B-5C1ED419665A}" type="parTrans" cxnId="{7558D002-49D8-5549-B53E-670A80FFF7F4}">
      <dgm:prSet/>
      <dgm:spPr/>
      <dgm:t>
        <a:bodyPr/>
        <a:lstStyle/>
        <a:p>
          <a:endParaRPr lang="en-US"/>
        </a:p>
      </dgm:t>
    </dgm:pt>
    <dgm:pt modelId="{57B786A3-1475-C749-95C5-A54CE66F3AA4}" type="sibTrans" cxnId="{7558D002-49D8-5549-B53E-670A80FFF7F4}">
      <dgm:prSet/>
      <dgm:spPr/>
      <dgm:t>
        <a:bodyPr/>
        <a:lstStyle/>
        <a:p>
          <a:endParaRPr lang="en-US"/>
        </a:p>
      </dgm:t>
    </dgm:pt>
    <dgm:pt modelId="{AD4C90F5-60BE-5C47-9A3D-D25A861579DB}">
      <dgm:prSet phldrT="[Text]" custT="1"/>
      <dgm:spPr/>
      <dgm:t>
        <a:bodyPr/>
        <a:lstStyle/>
        <a:p>
          <a:r>
            <a:rPr lang="en-US" sz="3800" kern="1200" dirty="0"/>
            <a:t>ADLS 2/ (Synapse </a:t>
          </a:r>
          <a:r>
            <a:rPr lang="en-US" sz="38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Optional)</a:t>
          </a:r>
        </a:p>
      </dgm:t>
    </dgm:pt>
    <dgm:pt modelId="{83D10F47-E802-3844-932C-6BF19987CCA0}" type="parTrans" cxnId="{B6B0AB10-76B7-C441-967A-90EDED14D352}">
      <dgm:prSet/>
      <dgm:spPr/>
      <dgm:t>
        <a:bodyPr/>
        <a:lstStyle/>
        <a:p>
          <a:endParaRPr lang="en-US"/>
        </a:p>
      </dgm:t>
    </dgm:pt>
    <dgm:pt modelId="{8D9A4FD5-8A8C-3F4B-98C3-0946380DED2B}" type="sibTrans" cxnId="{B6B0AB10-76B7-C441-967A-90EDED14D352}">
      <dgm:prSet/>
      <dgm:spPr/>
      <dgm:t>
        <a:bodyPr/>
        <a:lstStyle/>
        <a:p>
          <a:endParaRPr lang="en-US"/>
        </a:p>
      </dgm:t>
    </dgm:pt>
    <dgm:pt modelId="{F32C51AB-F063-B145-9646-E80D3B321953}" type="pres">
      <dgm:prSet presAssocID="{0AF8C0F0-84E7-5647-9A0A-FEAFB4ADA0FA}" presName="Name0" presStyleCnt="0">
        <dgm:presLayoutVars>
          <dgm:dir/>
          <dgm:resizeHandles val="exact"/>
        </dgm:presLayoutVars>
      </dgm:prSet>
      <dgm:spPr/>
    </dgm:pt>
    <dgm:pt modelId="{A3B6A97C-2D8A-9549-A6CA-5819904C9D18}" type="pres">
      <dgm:prSet presAssocID="{F48B1E6D-970F-7949-84F3-F0326AFCA11D}" presName="node" presStyleLbl="node1" presStyleIdx="0" presStyleCnt="2">
        <dgm:presLayoutVars>
          <dgm:bulletEnabled val="1"/>
        </dgm:presLayoutVars>
      </dgm:prSet>
      <dgm:spPr/>
    </dgm:pt>
    <dgm:pt modelId="{4333459B-0D22-F74B-9F76-28E24D47E12C}" type="pres">
      <dgm:prSet presAssocID="{57B786A3-1475-C749-95C5-A54CE66F3AA4}" presName="sibTrans" presStyleLbl="sibTrans2D1" presStyleIdx="0" presStyleCnt="1"/>
      <dgm:spPr/>
    </dgm:pt>
    <dgm:pt modelId="{BC39974A-EF0A-ED4B-9B64-C4CD225B55C2}" type="pres">
      <dgm:prSet presAssocID="{57B786A3-1475-C749-95C5-A54CE66F3AA4}" presName="connectorText" presStyleLbl="sibTrans2D1" presStyleIdx="0" presStyleCnt="1"/>
      <dgm:spPr/>
    </dgm:pt>
    <dgm:pt modelId="{46A1628D-F166-3C49-AF7E-1E972439A766}" type="pres">
      <dgm:prSet presAssocID="{AD4C90F5-60BE-5C47-9A3D-D25A861579DB}" presName="node" presStyleLbl="node1" presStyleIdx="1" presStyleCnt="2" custLinFactNeighborX="117" custLinFactNeighborY="-13983">
        <dgm:presLayoutVars>
          <dgm:bulletEnabled val="1"/>
        </dgm:presLayoutVars>
      </dgm:prSet>
      <dgm:spPr/>
    </dgm:pt>
  </dgm:ptLst>
  <dgm:cxnLst>
    <dgm:cxn modelId="{7558D002-49D8-5549-B53E-670A80FFF7F4}" srcId="{0AF8C0F0-84E7-5647-9A0A-FEAFB4ADA0FA}" destId="{F48B1E6D-970F-7949-84F3-F0326AFCA11D}" srcOrd="0" destOrd="0" parTransId="{A3182660-86B3-494B-A10B-5C1ED419665A}" sibTransId="{57B786A3-1475-C749-95C5-A54CE66F3AA4}"/>
    <dgm:cxn modelId="{E6AAD80E-A905-8240-9993-E034828228AC}" type="presOf" srcId="{57B786A3-1475-C749-95C5-A54CE66F3AA4}" destId="{BC39974A-EF0A-ED4B-9B64-C4CD225B55C2}" srcOrd="1" destOrd="0" presId="urn:microsoft.com/office/officeart/2005/8/layout/process1"/>
    <dgm:cxn modelId="{B6B0AB10-76B7-C441-967A-90EDED14D352}" srcId="{0AF8C0F0-84E7-5647-9A0A-FEAFB4ADA0FA}" destId="{AD4C90F5-60BE-5C47-9A3D-D25A861579DB}" srcOrd="1" destOrd="0" parTransId="{83D10F47-E802-3844-932C-6BF19987CCA0}" sibTransId="{8D9A4FD5-8A8C-3F4B-98C3-0946380DED2B}"/>
    <dgm:cxn modelId="{333F6B27-431E-7843-8387-D3909E892BDC}" type="presOf" srcId="{AD4C90F5-60BE-5C47-9A3D-D25A861579DB}" destId="{46A1628D-F166-3C49-AF7E-1E972439A766}" srcOrd="0" destOrd="0" presId="urn:microsoft.com/office/officeart/2005/8/layout/process1"/>
    <dgm:cxn modelId="{7A5A6C5C-A1B7-724F-9797-22B2FB1D0F33}" type="presOf" srcId="{57B786A3-1475-C749-95C5-A54CE66F3AA4}" destId="{4333459B-0D22-F74B-9F76-28E24D47E12C}" srcOrd="0" destOrd="0" presId="urn:microsoft.com/office/officeart/2005/8/layout/process1"/>
    <dgm:cxn modelId="{36CCA66F-5274-124B-B5D9-461393380D80}" type="presOf" srcId="{F48B1E6D-970F-7949-84F3-F0326AFCA11D}" destId="{A3B6A97C-2D8A-9549-A6CA-5819904C9D18}" srcOrd="0" destOrd="0" presId="urn:microsoft.com/office/officeart/2005/8/layout/process1"/>
    <dgm:cxn modelId="{A2EAA8AE-0050-F548-AD63-BFF8E2120A74}" type="presOf" srcId="{0AF8C0F0-84E7-5647-9A0A-FEAFB4ADA0FA}" destId="{F32C51AB-F063-B145-9646-E80D3B321953}" srcOrd="0" destOrd="0" presId="urn:microsoft.com/office/officeart/2005/8/layout/process1"/>
    <dgm:cxn modelId="{C8DDCC48-B31A-4D4C-B035-261B20AE4CBA}" type="presParOf" srcId="{F32C51AB-F063-B145-9646-E80D3B321953}" destId="{A3B6A97C-2D8A-9549-A6CA-5819904C9D18}" srcOrd="0" destOrd="0" presId="urn:microsoft.com/office/officeart/2005/8/layout/process1"/>
    <dgm:cxn modelId="{9B88842C-8691-3A4F-8DC1-107CC1735D0F}" type="presParOf" srcId="{F32C51AB-F063-B145-9646-E80D3B321953}" destId="{4333459B-0D22-F74B-9F76-28E24D47E12C}" srcOrd="1" destOrd="0" presId="urn:microsoft.com/office/officeart/2005/8/layout/process1"/>
    <dgm:cxn modelId="{0B6BD2EB-5186-1445-ACCF-3BD3840ED254}" type="presParOf" srcId="{4333459B-0D22-F74B-9F76-28E24D47E12C}" destId="{BC39974A-EF0A-ED4B-9B64-C4CD225B55C2}" srcOrd="0" destOrd="0" presId="urn:microsoft.com/office/officeart/2005/8/layout/process1"/>
    <dgm:cxn modelId="{E214BF59-AE11-3242-A95A-00549759A8C6}" type="presParOf" srcId="{F32C51AB-F063-B145-9646-E80D3B321953}" destId="{46A1628D-F166-3C49-AF7E-1E972439A76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F8C0F0-84E7-5647-9A0A-FEAFB4ADA0FA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F48B1E6D-970F-7949-84F3-F0326AFCA11D}">
      <dgm:prSet phldrT="[Text]"/>
      <dgm:spPr/>
      <dgm:t>
        <a:bodyPr/>
        <a:lstStyle/>
        <a:p>
          <a:r>
            <a:rPr lang="en-US" dirty="0"/>
            <a:t>Talend</a:t>
          </a:r>
        </a:p>
      </dgm:t>
    </dgm:pt>
    <dgm:pt modelId="{A3182660-86B3-494B-A10B-5C1ED419665A}" type="parTrans" cxnId="{7558D002-49D8-5549-B53E-670A80FFF7F4}">
      <dgm:prSet/>
      <dgm:spPr/>
      <dgm:t>
        <a:bodyPr/>
        <a:lstStyle/>
        <a:p>
          <a:endParaRPr lang="en-US"/>
        </a:p>
      </dgm:t>
    </dgm:pt>
    <dgm:pt modelId="{57B786A3-1475-C749-95C5-A54CE66F3AA4}" type="sibTrans" cxnId="{7558D002-49D8-5549-B53E-670A80FFF7F4}">
      <dgm:prSet/>
      <dgm:spPr/>
      <dgm:t>
        <a:bodyPr/>
        <a:lstStyle/>
        <a:p>
          <a:endParaRPr lang="en-US"/>
        </a:p>
      </dgm:t>
    </dgm:pt>
    <dgm:pt modelId="{AD4C90F5-60BE-5C47-9A3D-D25A861579DB}">
      <dgm:prSet phldrT="[Text]"/>
      <dgm:spPr/>
      <dgm:t>
        <a:bodyPr/>
        <a:lstStyle/>
        <a:p>
          <a:r>
            <a:rPr lang="en-US" dirty="0"/>
            <a:t>Azure Data Factory</a:t>
          </a:r>
        </a:p>
      </dgm:t>
    </dgm:pt>
    <dgm:pt modelId="{83D10F47-E802-3844-932C-6BF19987CCA0}" type="parTrans" cxnId="{B6B0AB10-76B7-C441-967A-90EDED14D352}">
      <dgm:prSet/>
      <dgm:spPr/>
      <dgm:t>
        <a:bodyPr/>
        <a:lstStyle/>
        <a:p>
          <a:endParaRPr lang="en-US"/>
        </a:p>
      </dgm:t>
    </dgm:pt>
    <dgm:pt modelId="{8D9A4FD5-8A8C-3F4B-98C3-0946380DED2B}" type="sibTrans" cxnId="{B6B0AB10-76B7-C441-967A-90EDED14D352}">
      <dgm:prSet/>
      <dgm:spPr/>
      <dgm:t>
        <a:bodyPr/>
        <a:lstStyle/>
        <a:p>
          <a:endParaRPr lang="en-US"/>
        </a:p>
      </dgm:t>
    </dgm:pt>
    <dgm:pt modelId="{F32C51AB-F063-B145-9646-E80D3B321953}" type="pres">
      <dgm:prSet presAssocID="{0AF8C0F0-84E7-5647-9A0A-FEAFB4ADA0FA}" presName="Name0" presStyleCnt="0">
        <dgm:presLayoutVars>
          <dgm:dir/>
          <dgm:resizeHandles val="exact"/>
        </dgm:presLayoutVars>
      </dgm:prSet>
      <dgm:spPr/>
    </dgm:pt>
    <dgm:pt modelId="{A3B6A97C-2D8A-9549-A6CA-5819904C9D18}" type="pres">
      <dgm:prSet presAssocID="{F48B1E6D-970F-7949-84F3-F0326AFCA11D}" presName="node" presStyleLbl="node1" presStyleIdx="0" presStyleCnt="2">
        <dgm:presLayoutVars>
          <dgm:bulletEnabled val="1"/>
        </dgm:presLayoutVars>
      </dgm:prSet>
      <dgm:spPr/>
    </dgm:pt>
    <dgm:pt modelId="{4333459B-0D22-F74B-9F76-28E24D47E12C}" type="pres">
      <dgm:prSet presAssocID="{57B786A3-1475-C749-95C5-A54CE66F3AA4}" presName="sibTrans" presStyleLbl="sibTrans2D1" presStyleIdx="0" presStyleCnt="1"/>
      <dgm:spPr/>
    </dgm:pt>
    <dgm:pt modelId="{BC39974A-EF0A-ED4B-9B64-C4CD225B55C2}" type="pres">
      <dgm:prSet presAssocID="{57B786A3-1475-C749-95C5-A54CE66F3AA4}" presName="connectorText" presStyleLbl="sibTrans2D1" presStyleIdx="0" presStyleCnt="1"/>
      <dgm:spPr/>
    </dgm:pt>
    <dgm:pt modelId="{46A1628D-F166-3C49-AF7E-1E972439A766}" type="pres">
      <dgm:prSet presAssocID="{AD4C90F5-60BE-5C47-9A3D-D25A861579DB}" presName="node" presStyleLbl="node1" presStyleIdx="1" presStyleCnt="2">
        <dgm:presLayoutVars>
          <dgm:bulletEnabled val="1"/>
        </dgm:presLayoutVars>
      </dgm:prSet>
      <dgm:spPr/>
    </dgm:pt>
  </dgm:ptLst>
  <dgm:cxnLst>
    <dgm:cxn modelId="{7558D002-49D8-5549-B53E-670A80FFF7F4}" srcId="{0AF8C0F0-84E7-5647-9A0A-FEAFB4ADA0FA}" destId="{F48B1E6D-970F-7949-84F3-F0326AFCA11D}" srcOrd="0" destOrd="0" parTransId="{A3182660-86B3-494B-A10B-5C1ED419665A}" sibTransId="{57B786A3-1475-C749-95C5-A54CE66F3AA4}"/>
    <dgm:cxn modelId="{E6AAD80E-A905-8240-9993-E034828228AC}" type="presOf" srcId="{57B786A3-1475-C749-95C5-A54CE66F3AA4}" destId="{BC39974A-EF0A-ED4B-9B64-C4CD225B55C2}" srcOrd="1" destOrd="0" presId="urn:microsoft.com/office/officeart/2005/8/layout/process1"/>
    <dgm:cxn modelId="{B6B0AB10-76B7-C441-967A-90EDED14D352}" srcId="{0AF8C0F0-84E7-5647-9A0A-FEAFB4ADA0FA}" destId="{AD4C90F5-60BE-5C47-9A3D-D25A861579DB}" srcOrd="1" destOrd="0" parTransId="{83D10F47-E802-3844-932C-6BF19987CCA0}" sibTransId="{8D9A4FD5-8A8C-3F4B-98C3-0946380DED2B}"/>
    <dgm:cxn modelId="{333F6B27-431E-7843-8387-D3909E892BDC}" type="presOf" srcId="{AD4C90F5-60BE-5C47-9A3D-D25A861579DB}" destId="{46A1628D-F166-3C49-AF7E-1E972439A766}" srcOrd="0" destOrd="0" presId="urn:microsoft.com/office/officeart/2005/8/layout/process1"/>
    <dgm:cxn modelId="{7A5A6C5C-A1B7-724F-9797-22B2FB1D0F33}" type="presOf" srcId="{57B786A3-1475-C749-95C5-A54CE66F3AA4}" destId="{4333459B-0D22-F74B-9F76-28E24D47E12C}" srcOrd="0" destOrd="0" presId="urn:microsoft.com/office/officeart/2005/8/layout/process1"/>
    <dgm:cxn modelId="{36CCA66F-5274-124B-B5D9-461393380D80}" type="presOf" srcId="{F48B1E6D-970F-7949-84F3-F0326AFCA11D}" destId="{A3B6A97C-2D8A-9549-A6CA-5819904C9D18}" srcOrd="0" destOrd="0" presId="urn:microsoft.com/office/officeart/2005/8/layout/process1"/>
    <dgm:cxn modelId="{A2EAA8AE-0050-F548-AD63-BFF8E2120A74}" type="presOf" srcId="{0AF8C0F0-84E7-5647-9A0A-FEAFB4ADA0FA}" destId="{F32C51AB-F063-B145-9646-E80D3B321953}" srcOrd="0" destOrd="0" presId="urn:microsoft.com/office/officeart/2005/8/layout/process1"/>
    <dgm:cxn modelId="{C8DDCC48-B31A-4D4C-B035-261B20AE4CBA}" type="presParOf" srcId="{F32C51AB-F063-B145-9646-E80D3B321953}" destId="{A3B6A97C-2D8A-9549-A6CA-5819904C9D18}" srcOrd="0" destOrd="0" presId="urn:microsoft.com/office/officeart/2005/8/layout/process1"/>
    <dgm:cxn modelId="{9B88842C-8691-3A4F-8DC1-107CC1735D0F}" type="presParOf" srcId="{F32C51AB-F063-B145-9646-E80D3B321953}" destId="{4333459B-0D22-F74B-9F76-28E24D47E12C}" srcOrd="1" destOrd="0" presId="urn:microsoft.com/office/officeart/2005/8/layout/process1"/>
    <dgm:cxn modelId="{0B6BD2EB-5186-1445-ACCF-3BD3840ED254}" type="presParOf" srcId="{4333459B-0D22-F74B-9F76-28E24D47E12C}" destId="{BC39974A-EF0A-ED4B-9B64-C4CD225B55C2}" srcOrd="0" destOrd="0" presId="urn:microsoft.com/office/officeart/2005/8/layout/process1"/>
    <dgm:cxn modelId="{E214BF59-AE11-3242-A95A-00549759A8C6}" type="presParOf" srcId="{F32C51AB-F063-B145-9646-E80D3B321953}" destId="{46A1628D-F166-3C49-AF7E-1E972439A76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F8C0F0-84E7-5647-9A0A-FEAFB4ADA0FA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F48B1E6D-970F-7949-84F3-F0326AFCA11D}">
      <dgm:prSet phldrT="[Text]"/>
      <dgm:spPr/>
      <dgm:t>
        <a:bodyPr/>
        <a:lstStyle/>
        <a:p>
          <a:r>
            <a:rPr lang="en-US" dirty="0"/>
            <a:t>Control M</a:t>
          </a:r>
        </a:p>
      </dgm:t>
    </dgm:pt>
    <dgm:pt modelId="{A3182660-86B3-494B-A10B-5C1ED419665A}" type="parTrans" cxnId="{7558D002-49D8-5549-B53E-670A80FFF7F4}">
      <dgm:prSet/>
      <dgm:spPr/>
      <dgm:t>
        <a:bodyPr/>
        <a:lstStyle/>
        <a:p>
          <a:endParaRPr lang="en-US"/>
        </a:p>
      </dgm:t>
    </dgm:pt>
    <dgm:pt modelId="{57B786A3-1475-C749-95C5-A54CE66F3AA4}" type="sibTrans" cxnId="{7558D002-49D8-5549-B53E-670A80FFF7F4}">
      <dgm:prSet/>
      <dgm:spPr/>
      <dgm:t>
        <a:bodyPr/>
        <a:lstStyle/>
        <a:p>
          <a:endParaRPr lang="en-US"/>
        </a:p>
      </dgm:t>
    </dgm:pt>
    <dgm:pt modelId="{AD4C90F5-60BE-5C47-9A3D-D25A861579DB}">
      <dgm:prSet phldrT="[Text]"/>
      <dgm:spPr/>
      <dgm:t>
        <a:bodyPr/>
        <a:lstStyle/>
        <a:p>
          <a:r>
            <a:rPr lang="en-US" dirty="0"/>
            <a:t>Functions \ Azure Batch</a:t>
          </a:r>
        </a:p>
      </dgm:t>
    </dgm:pt>
    <dgm:pt modelId="{83D10F47-E802-3844-932C-6BF19987CCA0}" type="parTrans" cxnId="{B6B0AB10-76B7-C441-967A-90EDED14D352}">
      <dgm:prSet/>
      <dgm:spPr/>
      <dgm:t>
        <a:bodyPr/>
        <a:lstStyle/>
        <a:p>
          <a:endParaRPr lang="en-US"/>
        </a:p>
      </dgm:t>
    </dgm:pt>
    <dgm:pt modelId="{8D9A4FD5-8A8C-3F4B-98C3-0946380DED2B}" type="sibTrans" cxnId="{B6B0AB10-76B7-C441-967A-90EDED14D352}">
      <dgm:prSet/>
      <dgm:spPr/>
      <dgm:t>
        <a:bodyPr/>
        <a:lstStyle/>
        <a:p>
          <a:endParaRPr lang="en-US"/>
        </a:p>
      </dgm:t>
    </dgm:pt>
    <dgm:pt modelId="{F32C51AB-F063-B145-9646-E80D3B321953}" type="pres">
      <dgm:prSet presAssocID="{0AF8C0F0-84E7-5647-9A0A-FEAFB4ADA0FA}" presName="Name0" presStyleCnt="0">
        <dgm:presLayoutVars>
          <dgm:dir/>
          <dgm:resizeHandles val="exact"/>
        </dgm:presLayoutVars>
      </dgm:prSet>
      <dgm:spPr/>
    </dgm:pt>
    <dgm:pt modelId="{A3B6A97C-2D8A-9549-A6CA-5819904C9D18}" type="pres">
      <dgm:prSet presAssocID="{F48B1E6D-970F-7949-84F3-F0326AFCA11D}" presName="node" presStyleLbl="node1" presStyleIdx="0" presStyleCnt="2">
        <dgm:presLayoutVars>
          <dgm:bulletEnabled val="1"/>
        </dgm:presLayoutVars>
      </dgm:prSet>
      <dgm:spPr/>
    </dgm:pt>
    <dgm:pt modelId="{4333459B-0D22-F74B-9F76-28E24D47E12C}" type="pres">
      <dgm:prSet presAssocID="{57B786A3-1475-C749-95C5-A54CE66F3AA4}" presName="sibTrans" presStyleLbl="sibTrans2D1" presStyleIdx="0" presStyleCnt="1"/>
      <dgm:spPr/>
    </dgm:pt>
    <dgm:pt modelId="{BC39974A-EF0A-ED4B-9B64-C4CD225B55C2}" type="pres">
      <dgm:prSet presAssocID="{57B786A3-1475-C749-95C5-A54CE66F3AA4}" presName="connectorText" presStyleLbl="sibTrans2D1" presStyleIdx="0" presStyleCnt="1"/>
      <dgm:spPr/>
    </dgm:pt>
    <dgm:pt modelId="{46A1628D-F166-3C49-AF7E-1E972439A766}" type="pres">
      <dgm:prSet presAssocID="{AD4C90F5-60BE-5C47-9A3D-D25A861579DB}" presName="node" presStyleLbl="node1" presStyleIdx="1" presStyleCnt="2">
        <dgm:presLayoutVars>
          <dgm:bulletEnabled val="1"/>
        </dgm:presLayoutVars>
      </dgm:prSet>
      <dgm:spPr/>
    </dgm:pt>
  </dgm:ptLst>
  <dgm:cxnLst>
    <dgm:cxn modelId="{7558D002-49D8-5549-B53E-670A80FFF7F4}" srcId="{0AF8C0F0-84E7-5647-9A0A-FEAFB4ADA0FA}" destId="{F48B1E6D-970F-7949-84F3-F0326AFCA11D}" srcOrd="0" destOrd="0" parTransId="{A3182660-86B3-494B-A10B-5C1ED419665A}" sibTransId="{57B786A3-1475-C749-95C5-A54CE66F3AA4}"/>
    <dgm:cxn modelId="{E6AAD80E-A905-8240-9993-E034828228AC}" type="presOf" srcId="{57B786A3-1475-C749-95C5-A54CE66F3AA4}" destId="{BC39974A-EF0A-ED4B-9B64-C4CD225B55C2}" srcOrd="1" destOrd="0" presId="urn:microsoft.com/office/officeart/2005/8/layout/process1"/>
    <dgm:cxn modelId="{B6B0AB10-76B7-C441-967A-90EDED14D352}" srcId="{0AF8C0F0-84E7-5647-9A0A-FEAFB4ADA0FA}" destId="{AD4C90F5-60BE-5C47-9A3D-D25A861579DB}" srcOrd="1" destOrd="0" parTransId="{83D10F47-E802-3844-932C-6BF19987CCA0}" sibTransId="{8D9A4FD5-8A8C-3F4B-98C3-0946380DED2B}"/>
    <dgm:cxn modelId="{333F6B27-431E-7843-8387-D3909E892BDC}" type="presOf" srcId="{AD4C90F5-60BE-5C47-9A3D-D25A861579DB}" destId="{46A1628D-F166-3C49-AF7E-1E972439A766}" srcOrd="0" destOrd="0" presId="urn:microsoft.com/office/officeart/2005/8/layout/process1"/>
    <dgm:cxn modelId="{7A5A6C5C-A1B7-724F-9797-22B2FB1D0F33}" type="presOf" srcId="{57B786A3-1475-C749-95C5-A54CE66F3AA4}" destId="{4333459B-0D22-F74B-9F76-28E24D47E12C}" srcOrd="0" destOrd="0" presId="urn:microsoft.com/office/officeart/2005/8/layout/process1"/>
    <dgm:cxn modelId="{36CCA66F-5274-124B-B5D9-461393380D80}" type="presOf" srcId="{F48B1E6D-970F-7949-84F3-F0326AFCA11D}" destId="{A3B6A97C-2D8A-9549-A6CA-5819904C9D18}" srcOrd="0" destOrd="0" presId="urn:microsoft.com/office/officeart/2005/8/layout/process1"/>
    <dgm:cxn modelId="{A2EAA8AE-0050-F548-AD63-BFF8E2120A74}" type="presOf" srcId="{0AF8C0F0-84E7-5647-9A0A-FEAFB4ADA0FA}" destId="{F32C51AB-F063-B145-9646-E80D3B321953}" srcOrd="0" destOrd="0" presId="urn:microsoft.com/office/officeart/2005/8/layout/process1"/>
    <dgm:cxn modelId="{C8DDCC48-B31A-4D4C-B035-261B20AE4CBA}" type="presParOf" srcId="{F32C51AB-F063-B145-9646-E80D3B321953}" destId="{A3B6A97C-2D8A-9549-A6CA-5819904C9D18}" srcOrd="0" destOrd="0" presId="urn:microsoft.com/office/officeart/2005/8/layout/process1"/>
    <dgm:cxn modelId="{9B88842C-8691-3A4F-8DC1-107CC1735D0F}" type="presParOf" srcId="{F32C51AB-F063-B145-9646-E80D3B321953}" destId="{4333459B-0D22-F74B-9F76-28E24D47E12C}" srcOrd="1" destOrd="0" presId="urn:microsoft.com/office/officeart/2005/8/layout/process1"/>
    <dgm:cxn modelId="{0B6BD2EB-5186-1445-ACCF-3BD3840ED254}" type="presParOf" srcId="{4333459B-0D22-F74B-9F76-28E24D47E12C}" destId="{BC39974A-EF0A-ED4B-9B64-C4CD225B55C2}" srcOrd="0" destOrd="0" presId="urn:microsoft.com/office/officeart/2005/8/layout/process1"/>
    <dgm:cxn modelId="{E214BF59-AE11-3242-A95A-00549759A8C6}" type="presParOf" srcId="{F32C51AB-F063-B145-9646-E80D3B321953}" destId="{46A1628D-F166-3C49-AF7E-1E972439A76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6A97C-2D8A-9549-A6CA-5819904C9D18}">
      <dsp:nvSpPr>
        <dsp:cNvPr id="0" name=""/>
        <dsp:cNvSpPr/>
      </dsp:nvSpPr>
      <dsp:spPr>
        <a:xfrm>
          <a:off x="3175" y="0"/>
          <a:ext cx="6770687" cy="845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Hadoop HortonWorks</a:t>
          </a:r>
        </a:p>
      </dsp:txBody>
      <dsp:txXfrm>
        <a:off x="27945" y="24770"/>
        <a:ext cx="6721147" cy="796162"/>
      </dsp:txXfrm>
    </dsp:sp>
    <dsp:sp modelId="{4333459B-0D22-F74B-9F76-28E24D47E12C}">
      <dsp:nvSpPr>
        <dsp:cNvPr id="0" name=""/>
        <dsp:cNvSpPr/>
      </dsp:nvSpPr>
      <dsp:spPr>
        <a:xfrm>
          <a:off x="7451723" y="0"/>
          <a:ext cx="1437065" cy="845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451723" y="169140"/>
        <a:ext cx="1183354" cy="507422"/>
      </dsp:txXfrm>
    </dsp:sp>
    <dsp:sp modelId="{46A1628D-F166-3C49-AF7E-1E972439A766}">
      <dsp:nvSpPr>
        <dsp:cNvPr id="0" name=""/>
        <dsp:cNvSpPr/>
      </dsp:nvSpPr>
      <dsp:spPr>
        <a:xfrm>
          <a:off x="9485306" y="0"/>
          <a:ext cx="6770687" cy="845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Azure Databricks</a:t>
          </a:r>
        </a:p>
      </dsp:txBody>
      <dsp:txXfrm>
        <a:off x="9510076" y="24770"/>
        <a:ext cx="6721147" cy="7961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6A97C-2D8A-9549-A6CA-5819904C9D18}">
      <dsp:nvSpPr>
        <dsp:cNvPr id="0" name=""/>
        <dsp:cNvSpPr/>
      </dsp:nvSpPr>
      <dsp:spPr>
        <a:xfrm>
          <a:off x="3175" y="0"/>
          <a:ext cx="6770687" cy="845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HiveQL</a:t>
          </a:r>
        </a:p>
      </dsp:txBody>
      <dsp:txXfrm>
        <a:off x="27945" y="24770"/>
        <a:ext cx="6721147" cy="796162"/>
      </dsp:txXfrm>
    </dsp:sp>
    <dsp:sp modelId="{4333459B-0D22-F74B-9F76-28E24D47E12C}">
      <dsp:nvSpPr>
        <dsp:cNvPr id="0" name=""/>
        <dsp:cNvSpPr/>
      </dsp:nvSpPr>
      <dsp:spPr>
        <a:xfrm>
          <a:off x="7450931" y="0"/>
          <a:ext cx="1435385" cy="845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450931" y="169140"/>
        <a:ext cx="1181674" cy="507422"/>
      </dsp:txXfrm>
    </dsp:sp>
    <dsp:sp modelId="{46A1628D-F166-3C49-AF7E-1E972439A766}">
      <dsp:nvSpPr>
        <dsp:cNvPr id="0" name=""/>
        <dsp:cNvSpPr/>
      </dsp:nvSpPr>
      <dsp:spPr>
        <a:xfrm>
          <a:off x="9482137" y="0"/>
          <a:ext cx="6770687" cy="845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Azure Databricks</a:t>
          </a:r>
        </a:p>
      </dsp:txBody>
      <dsp:txXfrm>
        <a:off x="9506907" y="24770"/>
        <a:ext cx="6721147" cy="7961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6A97C-2D8A-9549-A6CA-5819904C9D18}">
      <dsp:nvSpPr>
        <dsp:cNvPr id="0" name=""/>
        <dsp:cNvSpPr/>
      </dsp:nvSpPr>
      <dsp:spPr>
        <a:xfrm>
          <a:off x="3175" y="0"/>
          <a:ext cx="6770687" cy="845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Spark</a:t>
          </a:r>
        </a:p>
      </dsp:txBody>
      <dsp:txXfrm>
        <a:off x="27945" y="24770"/>
        <a:ext cx="6721147" cy="796162"/>
      </dsp:txXfrm>
    </dsp:sp>
    <dsp:sp modelId="{4333459B-0D22-F74B-9F76-28E24D47E12C}">
      <dsp:nvSpPr>
        <dsp:cNvPr id="0" name=""/>
        <dsp:cNvSpPr/>
      </dsp:nvSpPr>
      <dsp:spPr>
        <a:xfrm>
          <a:off x="7451723" y="0"/>
          <a:ext cx="1437065" cy="845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451723" y="169140"/>
        <a:ext cx="1183354" cy="507422"/>
      </dsp:txXfrm>
    </dsp:sp>
    <dsp:sp modelId="{46A1628D-F166-3C49-AF7E-1E972439A766}">
      <dsp:nvSpPr>
        <dsp:cNvPr id="0" name=""/>
        <dsp:cNvSpPr/>
      </dsp:nvSpPr>
      <dsp:spPr>
        <a:xfrm>
          <a:off x="9485306" y="0"/>
          <a:ext cx="6770687" cy="845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Azure Databricks</a:t>
          </a:r>
        </a:p>
      </dsp:txBody>
      <dsp:txXfrm>
        <a:off x="9510076" y="24770"/>
        <a:ext cx="6721147" cy="7961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6A97C-2D8A-9549-A6CA-5819904C9D18}">
      <dsp:nvSpPr>
        <dsp:cNvPr id="0" name=""/>
        <dsp:cNvSpPr/>
      </dsp:nvSpPr>
      <dsp:spPr>
        <a:xfrm>
          <a:off x="3175" y="0"/>
          <a:ext cx="6770687" cy="845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HDFS</a:t>
          </a:r>
        </a:p>
      </dsp:txBody>
      <dsp:txXfrm>
        <a:off x="27945" y="24770"/>
        <a:ext cx="6721147" cy="796162"/>
      </dsp:txXfrm>
    </dsp:sp>
    <dsp:sp modelId="{4333459B-0D22-F74B-9F76-28E24D47E12C}">
      <dsp:nvSpPr>
        <dsp:cNvPr id="0" name=""/>
        <dsp:cNvSpPr/>
      </dsp:nvSpPr>
      <dsp:spPr>
        <a:xfrm>
          <a:off x="7451723" y="0"/>
          <a:ext cx="1437065" cy="845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451723" y="169140"/>
        <a:ext cx="1183354" cy="507422"/>
      </dsp:txXfrm>
    </dsp:sp>
    <dsp:sp modelId="{46A1628D-F166-3C49-AF7E-1E972439A766}">
      <dsp:nvSpPr>
        <dsp:cNvPr id="0" name=""/>
        <dsp:cNvSpPr/>
      </dsp:nvSpPr>
      <dsp:spPr>
        <a:xfrm>
          <a:off x="9485306" y="0"/>
          <a:ext cx="6770687" cy="845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ADLS 2/ (Synapse </a:t>
          </a:r>
          <a:r>
            <a:rPr lang="en-US" sz="3800" kern="1200" dirty="0">
              <a:solidFill>
                <a:prstClr val="white"/>
              </a:solidFill>
              <a:latin typeface="Arial" panose="020B0604020202020204"/>
              <a:ea typeface="+mn-ea"/>
              <a:cs typeface="+mn-cs"/>
            </a:rPr>
            <a:t>Optional)</a:t>
          </a:r>
        </a:p>
      </dsp:txBody>
      <dsp:txXfrm>
        <a:off x="9510076" y="24770"/>
        <a:ext cx="6721147" cy="7961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6A97C-2D8A-9549-A6CA-5819904C9D18}">
      <dsp:nvSpPr>
        <dsp:cNvPr id="0" name=""/>
        <dsp:cNvSpPr/>
      </dsp:nvSpPr>
      <dsp:spPr>
        <a:xfrm>
          <a:off x="3175" y="0"/>
          <a:ext cx="6770687" cy="845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Talend</a:t>
          </a:r>
        </a:p>
      </dsp:txBody>
      <dsp:txXfrm>
        <a:off x="27945" y="24770"/>
        <a:ext cx="6721147" cy="796162"/>
      </dsp:txXfrm>
    </dsp:sp>
    <dsp:sp modelId="{4333459B-0D22-F74B-9F76-28E24D47E12C}">
      <dsp:nvSpPr>
        <dsp:cNvPr id="0" name=""/>
        <dsp:cNvSpPr/>
      </dsp:nvSpPr>
      <dsp:spPr>
        <a:xfrm>
          <a:off x="7450931" y="0"/>
          <a:ext cx="1435385" cy="845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450931" y="169140"/>
        <a:ext cx="1181674" cy="507422"/>
      </dsp:txXfrm>
    </dsp:sp>
    <dsp:sp modelId="{46A1628D-F166-3C49-AF7E-1E972439A766}">
      <dsp:nvSpPr>
        <dsp:cNvPr id="0" name=""/>
        <dsp:cNvSpPr/>
      </dsp:nvSpPr>
      <dsp:spPr>
        <a:xfrm>
          <a:off x="9482137" y="0"/>
          <a:ext cx="6770687" cy="845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Azure Data Factory</a:t>
          </a:r>
        </a:p>
      </dsp:txBody>
      <dsp:txXfrm>
        <a:off x="9506907" y="24770"/>
        <a:ext cx="6721147" cy="796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6A97C-2D8A-9549-A6CA-5819904C9D18}">
      <dsp:nvSpPr>
        <dsp:cNvPr id="0" name=""/>
        <dsp:cNvSpPr/>
      </dsp:nvSpPr>
      <dsp:spPr>
        <a:xfrm>
          <a:off x="3175" y="0"/>
          <a:ext cx="6770687" cy="845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Control M</a:t>
          </a:r>
        </a:p>
      </dsp:txBody>
      <dsp:txXfrm>
        <a:off x="27945" y="24770"/>
        <a:ext cx="6721147" cy="796162"/>
      </dsp:txXfrm>
    </dsp:sp>
    <dsp:sp modelId="{4333459B-0D22-F74B-9F76-28E24D47E12C}">
      <dsp:nvSpPr>
        <dsp:cNvPr id="0" name=""/>
        <dsp:cNvSpPr/>
      </dsp:nvSpPr>
      <dsp:spPr>
        <a:xfrm>
          <a:off x="7450931" y="0"/>
          <a:ext cx="1435385" cy="845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450931" y="169140"/>
        <a:ext cx="1181674" cy="507422"/>
      </dsp:txXfrm>
    </dsp:sp>
    <dsp:sp modelId="{46A1628D-F166-3C49-AF7E-1E972439A766}">
      <dsp:nvSpPr>
        <dsp:cNvPr id="0" name=""/>
        <dsp:cNvSpPr/>
      </dsp:nvSpPr>
      <dsp:spPr>
        <a:xfrm>
          <a:off x="9482137" y="0"/>
          <a:ext cx="6770687" cy="845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Functions \ Azure Batch</a:t>
          </a:r>
        </a:p>
      </dsp:txBody>
      <dsp:txXfrm>
        <a:off x="9506907" y="24770"/>
        <a:ext cx="6721147" cy="7961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128-DDAF-174D-AC9A-DC86CD5042AC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46550-E5E4-D34A-93E8-596215AA6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039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8F910-0FFC-2042-8417-D511A8591713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04753-555F-844E-94E6-C0459ACED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96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Drag Picture and Send to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9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4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60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be more predictive about the WAN and wireless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0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>
              <a:solidFill>
                <a:schemeClr val="tx2"/>
              </a:solidFill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6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  <a:latin typeface="Roboto"/>
              </a:rPr>
              <a:t>Can we share previous experience with such work (Hortonworks to Azure Databricks)?</a:t>
            </a:r>
          </a:p>
          <a:p>
            <a:endParaRPr lang="en-US" sz="3200" dirty="0">
              <a:solidFill>
                <a:schemeClr val="tx2"/>
              </a:solidFill>
              <a:latin typeface="Roboto"/>
            </a:endParaRPr>
          </a:p>
          <a:p>
            <a:r>
              <a:rPr lang="en-US" sz="3200" dirty="0">
                <a:solidFill>
                  <a:schemeClr val="tx2"/>
                </a:solidFill>
                <a:latin typeface="Roboto"/>
              </a:rPr>
              <a:t>PILOT PHASE – SUCCESS CRITERIA</a:t>
            </a:r>
          </a:p>
          <a:p>
            <a:endParaRPr lang="en-US" sz="3200" dirty="0">
              <a:solidFill>
                <a:schemeClr val="tx2"/>
              </a:solidFill>
              <a:latin typeface="Roboto"/>
            </a:endParaRPr>
          </a:p>
          <a:p>
            <a:r>
              <a:rPr lang="en-US" sz="3200" dirty="0">
                <a:solidFill>
                  <a:schemeClr val="tx2"/>
                </a:solidFill>
                <a:latin typeface="Roboto"/>
              </a:rPr>
              <a:t>ADD EXTRA SLIDE – NEXT STEPS (RIGHT AT THE 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25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98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Synapse – Add that in the future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53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Lift and Shift – look for the Data engineering efficiency. Predictive Modeling be ph-2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10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70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4753-555F-844E-94E6-C0459ACEDB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1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24387175" cy="13970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315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2195175" y="0"/>
            <a:ext cx="12192601" cy="13716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51572" y="12089342"/>
            <a:ext cx="92915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2000">
                <a:solidFill>
                  <a:schemeClr val="bg1"/>
                </a:solidFill>
                <a:latin typeface="Roboto Regular"/>
                <a:cs typeface="Roboto Regular"/>
              </a:defRPr>
            </a:lvl1pPr>
          </a:lstStyle>
          <a:p>
            <a:fld id="{010B77E7-8D76-A248-9E9F-68FC055C9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27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6870-A79F-EE4F-A84D-F6F995D1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24D89E-3D94-F245-899B-2A5DAD00BB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7477475" y="12712701"/>
            <a:ext cx="5690341" cy="730251"/>
          </a:xfrm>
          <a:prstGeom prst="rect">
            <a:avLst/>
          </a:prstGeom>
        </p:spPr>
        <p:txBody>
          <a:bodyPr/>
          <a:lstStyle/>
          <a:p>
            <a:fld id="{010B77E7-8D76-A248-9E9F-68FC055C9F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CE07F013-846F-A842-B625-78456626CD6E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2195175" y="0"/>
            <a:ext cx="12192601" cy="13716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24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2025263" y="3753556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1"/>
          </p:nvPr>
        </p:nvSpPr>
        <p:spPr>
          <a:xfrm>
            <a:off x="8623550" y="3753556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12"/>
          </p:nvPr>
        </p:nvSpPr>
        <p:spPr>
          <a:xfrm>
            <a:off x="15001680" y="3753556"/>
            <a:ext cx="1828800" cy="18288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51572" y="12089342"/>
            <a:ext cx="92915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2000">
                <a:solidFill>
                  <a:schemeClr val="bg1"/>
                </a:solidFill>
                <a:latin typeface="Roboto Regular"/>
                <a:cs typeface="Roboto Regular"/>
              </a:defRPr>
            </a:lvl1pPr>
          </a:lstStyle>
          <a:p>
            <a:fld id="{010B77E7-8D76-A248-9E9F-68FC055C9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230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24387175" cy="6753381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0045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24387175" cy="1397000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747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19">
            <a:extLst>
              <a:ext uri="{FF2B5EF4-FFF2-40B4-BE49-F238E27FC236}">
                <a16:creationId xmlns:a16="http://schemas.microsoft.com/office/drawing/2014/main" id="{9889C3C2-75D3-5F45-934D-7056DBFB2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02710" y="739259"/>
            <a:ext cx="5484465" cy="11912258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91DA89-2F07-EC47-BD88-74F5D22F2F2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2922196" y="7553656"/>
            <a:ext cx="12105769" cy="1701663"/>
          </a:xfrm>
          <a:prstGeom prst="rect">
            <a:avLst/>
          </a:prstGeom>
        </p:spPr>
        <p:txBody>
          <a:bodyPr numCol="1"/>
          <a:lstStyle>
            <a:lvl1pPr marL="0" indent="0">
              <a:lnSpc>
                <a:spcPct val="100000"/>
              </a:lnSpc>
              <a:buNone/>
              <a:defRPr sz="3600" b="0" i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D92B38-171C-7948-8F31-48D943F3D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0843" y="5311512"/>
            <a:ext cx="15049280" cy="170166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3800" b="1" i="0" cap="all" baseline="0">
                <a:solidFill>
                  <a:srgbClr val="00467F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D040F8-C4BD-6748-B12C-E48D64AC88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371639" y="12911318"/>
            <a:ext cx="2295958" cy="3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876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—Intelligent auto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8ED54-05F4-4E3A-8697-6B6DCF261E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" r="3743"/>
          <a:stretch/>
        </p:blipFill>
        <p:spPr>
          <a:xfrm>
            <a:off x="0" y="2"/>
            <a:ext cx="24387175" cy="13716000"/>
          </a:xfrm>
          <a:prstGeom prst="rect">
            <a:avLst/>
          </a:prstGeom>
        </p:spPr>
      </p:pic>
      <p:pic>
        <p:nvPicPr>
          <p:cNvPr id="9" name="Acc_CoreBrand_Logo_Black_Purple">
            <a:extLst>
              <a:ext uri="{FF2B5EF4-FFF2-40B4-BE49-F238E27FC236}">
                <a16:creationId xmlns:a16="http://schemas.microsoft.com/office/drawing/2014/main" id="{994C4A30-5ECF-4AC5-A7DA-3393673DE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199" y="1508670"/>
            <a:ext cx="3326833" cy="891476"/>
          </a:xfrm>
          <a:prstGeom prst="rect">
            <a:avLst/>
          </a:prstGeom>
        </p:spPr>
      </p:pic>
      <p:sp>
        <p:nvSpPr>
          <p:cNvPr id="11" name="MasterTitle">
            <a:extLst>
              <a:ext uri="{FF2B5EF4-FFF2-40B4-BE49-F238E27FC236}">
                <a16:creationId xmlns:a16="http://schemas.microsoft.com/office/drawing/2014/main" id="{66C41F2E-C869-49A8-ACAE-F522188A2C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1861" y="6441235"/>
            <a:ext cx="13023384" cy="3456556"/>
          </a:xfrm>
        </p:spPr>
        <p:txBody>
          <a:bodyPr wrap="square" tIns="252000" anchor="b">
            <a:spAutoFit/>
          </a:bodyPr>
          <a:lstStyle>
            <a:lvl1pPr>
              <a:lnSpc>
                <a:spcPct val="70000"/>
              </a:lnSpc>
              <a:defRPr sz="14400" cap="all" spc="-36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Intelligent automation</a:t>
            </a:r>
            <a:endParaRPr lang="en-AU" dirty="0"/>
          </a:p>
        </p:txBody>
      </p:sp>
      <p:sp>
        <p:nvSpPr>
          <p:cNvPr id="8" name="Long Subline">
            <a:extLst>
              <a:ext uri="{FF2B5EF4-FFF2-40B4-BE49-F238E27FC236}">
                <a16:creationId xmlns:a16="http://schemas.microsoft.com/office/drawing/2014/main" id="{A2821CF6-F18C-4D81-8D8D-B8FBF58DC7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4202" y="9897791"/>
            <a:ext cx="12921044" cy="1329594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 marL="0" indent="0">
              <a:lnSpc>
                <a:spcPct val="90000"/>
              </a:lnSpc>
              <a:buNone/>
              <a:defRPr sz="48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Long subline or second-level text to go with primary headlines</a:t>
            </a:r>
          </a:p>
        </p:txBody>
      </p:sp>
      <p:sp>
        <p:nvSpPr>
          <p:cNvPr id="12" name="Subtitle (3rd Level)">
            <a:extLst>
              <a:ext uri="{FF2B5EF4-FFF2-40B4-BE49-F238E27FC236}">
                <a16:creationId xmlns:a16="http://schemas.microsoft.com/office/drawing/2014/main" id="{8063B782-F74F-408B-A2E3-9BEA13869B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199" y="11558629"/>
            <a:ext cx="12263903" cy="55399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>
              <a:lnSpc>
                <a:spcPct val="90000"/>
              </a:lnSpc>
              <a:buNone/>
              <a:defRPr sz="4000" b="0" i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</p:spTree>
    <p:extLst>
      <p:ext uri="{BB962C8B-B14F-4D97-AF65-F5344CB8AC3E}">
        <p14:creationId xmlns:p14="http://schemas.microsoft.com/office/powerpoint/2010/main" val="763849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1D663-9367-4B39-91D1-1331CD9BE0E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BB878EF-1E0D-43B4-8A2F-8CE18917BA6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6D7FF5-9213-4D78-878F-5BA46328CAA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19DC44-9B98-430A-B97B-EF69DE5C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710234C-451D-4E7A-978E-9149C2295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8921" y="3657601"/>
            <a:ext cx="11089444" cy="84527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8913FF3-5E8B-41AA-94A1-F4AA28FA51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530181" y="3657601"/>
            <a:ext cx="11089444" cy="84527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3048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930762" y="2328172"/>
            <a:ext cx="22519298" cy="791816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4000">
                <a:solidFill>
                  <a:schemeClr val="accent2"/>
                </a:solidFill>
              </a:defRPr>
            </a:lvl1pPr>
            <a:lvl2pPr>
              <a:defRPr sz="6998"/>
            </a:lvl2pPr>
            <a:lvl3pPr>
              <a:defRPr sz="6398"/>
            </a:lvl3pPr>
            <a:lvl4pPr>
              <a:defRPr sz="5798"/>
            </a:lvl4pPr>
            <a:lvl5pPr>
              <a:defRPr sz="5398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930762" y="3119988"/>
            <a:ext cx="22519298" cy="971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Copyright © 2016 Accenture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86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9038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1674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51572" y="12089342"/>
            <a:ext cx="92915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2000">
                <a:solidFill>
                  <a:schemeClr val="bg1"/>
                </a:solidFill>
                <a:latin typeface="Roboto Regular"/>
                <a:cs typeface="Roboto Regular"/>
              </a:defRPr>
            </a:lvl1pPr>
          </a:lstStyle>
          <a:p>
            <a:fld id="{010B77E7-8D76-A248-9E9F-68FC055C9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964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51572" y="12089342"/>
            <a:ext cx="92915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2000">
                <a:solidFill>
                  <a:schemeClr val="bg1"/>
                </a:solidFill>
                <a:latin typeface="Roboto Regular"/>
                <a:cs typeface="Roboto Regular"/>
              </a:defRPr>
            </a:lvl1pPr>
          </a:lstStyle>
          <a:p>
            <a:fld id="{010B77E7-8D76-A248-9E9F-68FC055C9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7106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447800"/>
            <a:ext cx="24387175" cy="891540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058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 noChangeAspect="1"/>
          </p:cNvSpPr>
          <p:nvPr>
            <p:ph type="pic" sz="quarter" idx="10"/>
          </p:nvPr>
        </p:nvSpPr>
        <p:spPr>
          <a:xfrm>
            <a:off x="0" y="3556000"/>
            <a:ext cx="10216297" cy="5644445"/>
          </a:xfrm>
        </p:spPr>
        <p:txBody>
          <a:bodyPr>
            <a:normAutofit/>
          </a:bodyPr>
          <a:lstStyle>
            <a:lvl1pPr marL="0" indent="0">
              <a:buNone/>
              <a:defRPr sz="4000"/>
            </a:lvl1pPr>
          </a:lstStyle>
          <a:p>
            <a:endParaRPr lang="en-US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51572" y="12089342"/>
            <a:ext cx="92915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2000">
                <a:solidFill>
                  <a:schemeClr val="bg1"/>
                </a:solidFill>
                <a:latin typeface="Roboto Regular"/>
                <a:cs typeface="Roboto Regular"/>
              </a:defRPr>
            </a:lvl1pPr>
          </a:lstStyle>
          <a:p>
            <a:fld id="{010B77E7-8D76-A248-9E9F-68FC055C9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625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-1" y="3372803"/>
            <a:ext cx="12192601" cy="698659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51572" y="12089342"/>
            <a:ext cx="92915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2000">
                <a:solidFill>
                  <a:schemeClr val="bg1"/>
                </a:solidFill>
                <a:latin typeface="Roboto Regular"/>
                <a:cs typeface="Roboto Regular"/>
              </a:defRPr>
            </a:lvl1pPr>
          </a:lstStyle>
          <a:p>
            <a:fld id="{010B77E7-8D76-A248-9E9F-68FC055C9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581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0"/>
          </p:nvPr>
        </p:nvSpPr>
        <p:spPr>
          <a:xfrm>
            <a:off x="12195175" y="3372803"/>
            <a:ext cx="12192601" cy="698659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851572" y="12089342"/>
            <a:ext cx="92915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2000">
                <a:solidFill>
                  <a:schemeClr val="bg1"/>
                </a:solidFill>
                <a:latin typeface="Roboto Regular"/>
                <a:cs typeface="Roboto Regular"/>
              </a:defRPr>
            </a:lvl1pPr>
          </a:lstStyle>
          <a:p>
            <a:fld id="{010B77E7-8D76-A248-9E9F-68FC055C9F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054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47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749" r:id="rId3"/>
    <p:sldLayoutId id="2147483664" r:id="rId4"/>
    <p:sldLayoutId id="2147483666" r:id="rId5"/>
    <p:sldLayoutId id="2147483650" r:id="rId6"/>
    <p:sldLayoutId id="2147483661" r:id="rId7"/>
    <p:sldLayoutId id="2147483716" r:id="rId8"/>
    <p:sldLayoutId id="2147483717" r:id="rId9"/>
    <p:sldLayoutId id="2147483750" r:id="rId10"/>
    <p:sldLayoutId id="2147483751" r:id="rId11"/>
    <p:sldLayoutId id="2147483719" r:id="rId12"/>
    <p:sldLayoutId id="2147483729" r:id="rId13"/>
    <p:sldLayoutId id="2147483752" r:id="rId14"/>
    <p:sldLayoutId id="2147483753" r:id="rId15"/>
  </p:sldLayoutIdLst>
  <p:transition spd="slow">
    <p:push dir="u"/>
  </p:transition>
  <p:hf hdr="0" ftr="0" dt="0"/>
  <p:txStyles>
    <p:titleStyle>
      <a:lvl1pPr algn="ctr" defTabSz="1219261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Roboto Light"/>
          <a:ea typeface="+mj-ea"/>
          <a:cs typeface="Roboto Light"/>
        </a:defRPr>
      </a:lvl1pPr>
    </p:titleStyle>
    <p:bodyStyle>
      <a:lvl1pPr marL="0" indent="0" algn="l" defTabSz="1219261" rtl="0" eaLnBrk="1" latinLnBrk="0" hangingPunct="1">
        <a:spcBef>
          <a:spcPct val="20000"/>
        </a:spcBef>
        <a:buFont typeface="Arial"/>
        <a:buNone/>
        <a:defRPr sz="4000" kern="1200">
          <a:solidFill>
            <a:schemeClr val="tx1"/>
          </a:solidFill>
          <a:latin typeface="Roboto Light"/>
          <a:ea typeface="+mn-ea"/>
          <a:cs typeface="Roboto Light"/>
        </a:defRPr>
      </a:lvl1pPr>
      <a:lvl2pPr marL="1219261" indent="0" algn="l" defTabSz="1219261" rtl="0" eaLnBrk="1" latinLnBrk="0" hangingPunct="1">
        <a:spcBef>
          <a:spcPct val="20000"/>
        </a:spcBef>
        <a:buFont typeface="Arial"/>
        <a:buNone/>
        <a:defRPr sz="3600" kern="1200">
          <a:solidFill>
            <a:schemeClr val="tx1"/>
          </a:solidFill>
          <a:latin typeface="Roboto Light"/>
          <a:ea typeface="+mn-ea"/>
          <a:cs typeface="Roboto Light"/>
        </a:defRPr>
      </a:lvl2pPr>
      <a:lvl3pPr marL="2438522" indent="0" algn="l" defTabSz="121926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Roboto Light"/>
          <a:ea typeface="+mn-ea"/>
          <a:cs typeface="Roboto Light"/>
        </a:defRPr>
      </a:lvl3pPr>
      <a:lvl4pPr marL="3657783" indent="0" algn="l" defTabSz="1219261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4pPr>
      <a:lvl5pPr marL="4877044" indent="0" algn="l" defTabSz="1219261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Roboto Light"/>
          <a:ea typeface="+mn-ea"/>
          <a:cs typeface="Roboto Light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655D4237-A081-4F4B-BD2C-FD71F14F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170270" y="12748709"/>
            <a:ext cx="471951" cy="32702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6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BB878EF-1E0D-43B4-8A2F-8CE18917BA68}" type="slidenum">
              <a:rPr lang="en-US" smtClean="0"/>
              <a:t>‹#›</a:t>
            </a:fld>
            <a:endParaRPr lang="en-US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C7366250-C716-4622-9FDF-F0CDABBF6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814018" y="12748709"/>
            <a:ext cx="8230672" cy="327026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6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398B6-6443-4D67-A365-3AF9C47C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18" y="768138"/>
            <a:ext cx="19924994" cy="165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FFA29-D1E3-47B0-8A22-1D402B88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27" y="3657600"/>
            <a:ext cx="19922366" cy="84553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494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</p:sldLayoutIdLst>
  <p:txStyles>
    <p:titleStyle>
      <a:lvl1pPr algn="l" defTabSz="1828800" rtl="0" eaLnBrk="1" latinLnBrk="0" hangingPunct="1">
        <a:lnSpc>
          <a:spcPct val="85000"/>
        </a:lnSpc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80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3600" b="0" kern="1200">
          <a:solidFill>
            <a:schemeClr val="tx1"/>
          </a:solidFill>
          <a:latin typeface="Graphik Semibold" panose="020B0703030202060203" pitchFamily="34" charset="0"/>
          <a:ea typeface="+mn-ea"/>
          <a:cs typeface="+mn-cs"/>
        </a:defRPr>
      </a:lvl1pPr>
      <a:lvl2pPr marL="0" indent="0" algn="l" defTabSz="1828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360000" algn="l" defTabSz="1828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360000" algn="l" defTabSz="1828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087200" indent="-360000" algn="l" defTabSz="1828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95">
          <p15:clr>
            <a:srgbClr val="F26B43"/>
          </p15:clr>
        </p15:guide>
        <p15:guide id="2" pos="239">
          <p15:clr>
            <a:srgbClr val="F26B43"/>
          </p15:clr>
        </p15:guide>
        <p15:guide id="3" pos="950">
          <p15:clr>
            <a:srgbClr val="F26B43"/>
          </p15:clr>
        </p15:guide>
        <p15:guide id="4" pos="1165">
          <p15:clr>
            <a:srgbClr val="F26B43"/>
          </p15:clr>
        </p15:guide>
        <p15:guide id="5" pos="1877">
          <p15:clr>
            <a:srgbClr val="F26B43"/>
          </p15:clr>
        </p15:guide>
        <p15:guide id="6" pos="2093">
          <p15:clr>
            <a:srgbClr val="F26B43"/>
          </p15:clr>
        </p15:guide>
        <p15:guide id="7" pos="2805">
          <p15:clr>
            <a:srgbClr val="F26B43"/>
          </p15:clr>
        </p15:guide>
        <p15:guide id="8" pos="3020">
          <p15:clr>
            <a:srgbClr val="F26B43"/>
          </p15:clr>
        </p15:guide>
        <p15:guide id="9" pos="3731">
          <p15:clr>
            <a:srgbClr val="F26B43"/>
          </p15:clr>
        </p15:guide>
        <p15:guide id="10" pos="3946">
          <p15:clr>
            <a:srgbClr val="F26B43"/>
          </p15:clr>
        </p15:guide>
        <p15:guide id="11" pos="4659">
          <p15:clr>
            <a:srgbClr val="F26B43"/>
          </p15:clr>
        </p15:guide>
        <p15:guide id="12" pos="4873">
          <p15:clr>
            <a:srgbClr val="F26B43"/>
          </p15:clr>
        </p15:guide>
        <p15:guide id="13" pos="5585">
          <p15:clr>
            <a:srgbClr val="F26B43"/>
          </p15:clr>
        </p15:guide>
        <p15:guide id="14" pos="5800">
          <p15:clr>
            <a:srgbClr val="F26B43"/>
          </p15:clr>
        </p15:guide>
        <p15:guide id="15" pos="6512">
          <p15:clr>
            <a:srgbClr val="F26B43"/>
          </p15:clr>
        </p15:guide>
        <p15:guide id="16" pos="6727">
          <p15:clr>
            <a:srgbClr val="F26B43"/>
          </p15:clr>
        </p15:guide>
        <p15:guide id="17" pos="7439">
          <p15:clr>
            <a:srgbClr val="F26B43"/>
          </p15:clr>
        </p15:guide>
        <p15:guide id="18" orient="horz" pos="4103">
          <p15:clr>
            <a:srgbClr val="F26B43"/>
          </p15:clr>
        </p15:guide>
        <p15:guide id="19" orient="horz" pos="3815">
          <p15:clr>
            <a:srgbClr val="F26B43"/>
          </p15:clr>
        </p15:guide>
        <p15:guide id="20" orient="horz" pos="2614">
          <p15:clr>
            <a:srgbClr val="F26B43"/>
          </p15:clr>
        </p15:guide>
        <p15:guide id="21" orient="horz" pos="1152">
          <p15:clr>
            <a:srgbClr val="F26B43"/>
          </p15:clr>
        </p15:guide>
        <p15:guide id="22" orient="horz" pos="240">
          <p15:clr>
            <a:srgbClr val="F26B43"/>
          </p15:clr>
        </p15:guide>
        <p15:guide id="23" pos="480">
          <p15:clr>
            <a:srgbClr val="5ACBF0"/>
          </p15:clr>
        </p15:guide>
        <p15:guide id="24" orient="horz" pos="480">
          <p15:clr>
            <a:srgbClr val="5ACBF0"/>
          </p15:clr>
        </p15:guide>
        <p15:guide id="25" pos="7198">
          <p15:clr>
            <a:srgbClr val="5ACBF0"/>
          </p15:clr>
        </p15:guide>
        <p15:guide id="26" orient="horz" pos="421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notesSlide" Target="../notesSlides/notesSlide6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hyperlink" Target="https://game-icons.net/1x1/lorc/rocke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CF653F-DDBF-1B43-B12F-45A3354A25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7" y="895"/>
            <a:ext cx="24384000" cy="13714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6710" y="3652636"/>
            <a:ext cx="2068489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solidFill>
                  <a:schemeClr val="bg1"/>
                </a:solidFill>
                <a:latin typeface="Arial Black" panose="020B0A04020102020204" pitchFamily="34" charset="0"/>
              </a:rPr>
              <a:t>GLOBAL BROADBAND HEALTH DASHBOARD</a:t>
            </a:r>
          </a:p>
          <a:p>
            <a:r>
              <a:rPr lang="en-US" sz="9000" dirty="0">
                <a:solidFill>
                  <a:schemeClr val="bg1"/>
                </a:solidFill>
                <a:latin typeface="Arial Black" panose="020B0A04020102020204" pitchFamily="34" charset="0"/>
              </a:rPr>
              <a:t>AZURE MIGRATION PROPOSAL</a:t>
            </a:r>
          </a:p>
          <a:p>
            <a:pPr algn="l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endParaRPr lang="en-US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Prepared for: Accenture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Date: 7/19/2020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2AAAA25-E74A-AB4A-A2C3-05444DFD2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39" y="723085"/>
            <a:ext cx="6281784" cy="106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6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1D988-FA94-48B0-8F7C-15F361EDAC81}"/>
              </a:ext>
            </a:extLst>
          </p:cNvPr>
          <p:cNvSpPr/>
          <p:nvPr/>
        </p:nvSpPr>
        <p:spPr>
          <a:xfrm>
            <a:off x="1904068" y="1038936"/>
            <a:ext cx="200901" cy="12039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710E2-9B6E-4FE4-B29C-440B62B4AFA4}"/>
              </a:ext>
            </a:extLst>
          </p:cNvPr>
          <p:cNvSpPr txBox="1"/>
          <p:nvPr/>
        </p:nvSpPr>
        <p:spPr>
          <a:xfrm>
            <a:off x="2349537" y="824080"/>
            <a:ext cx="20392215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99" dirty="0">
                <a:solidFill>
                  <a:schemeClr val="tx2"/>
                </a:solidFill>
                <a:latin typeface="Roboto Black"/>
                <a:cs typeface="Roboto Black"/>
              </a:rPr>
              <a:t>FUTURE STATE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1D4EC-9CF8-41D2-BDDB-03C51F3AF5FF}"/>
              </a:ext>
            </a:extLst>
          </p:cNvPr>
          <p:cNvSpPr txBox="1"/>
          <p:nvPr/>
        </p:nvSpPr>
        <p:spPr>
          <a:xfrm>
            <a:off x="2326020" y="1821630"/>
            <a:ext cx="20392215" cy="52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all" dirty="0">
                <a:latin typeface="Roboto Regular"/>
                <a:cs typeface="Roboto Regular"/>
              </a:rPr>
              <a:t>Volume and THROUGHPUT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25E86-E1C1-8346-8FC7-6C1F4CA326C2}"/>
              </a:ext>
            </a:extLst>
          </p:cNvPr>
          <p:cNvSpPr txBox="1"/>
          <p:nvPr/>
        </p:nvSpPr>
        <p:spPr>
          <a:xfrm>
            <a:off x="1904068" y="11382965"/>
            <a:ext cx="6570081" cy="15799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685800" indent="-685800" font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Volume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Helvetica" pitchFamily="2" charset="0"/>
            </a:endParaRPr>
          </a:p>
          <a:p>
            <a:pPr marL="1905061" lvl="1" indent="-685800" font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200 GB Hive warehouse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Helvetica" pitchFamily="2" charset="0"/>
            </a:endParaRPr>
          </a:p>
          <a:p>
            <a:pPr marL="1905061" lvl="1" indent="-685800" font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Helvetica" pitchFamily="2" charset="0"/>
              </a:rPr>
              <a:t>&lt;100  Users</a:t>
            </a:r>
            <a:endParaRPr lang="en-US" sz="2800" dirty="0">
              <a:solidFill>
                <a:schemeClr val="tx1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8C302-CE6E-4933-990B-7E17127704B1}"/>
              </a:ext>
            </a:extLst>
          </p:cNvPr>
          <p:cNvSpPr/>
          <p:nvPr/>
        </p:nvSpPr>
        <p:spPr>
          <a:xfrm>
            <a:off x="8784791" y="11382965"/>
            <a:ext cx="632407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font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37572">
                    <a:lumMod val="50000"/>
                  </a:srgbClr>
                </a:solidFill>
                <a:latin typeface="Helvetica" pitchFamily="2" charset="0"/>
              </a:rPr>
              <a:t>Pain Point</a:t>
            </a:r>
          </a:p>
          <a:p>
            <a:pPr marL="1905061" lvl="1" indent="-685800" font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37572">
                    <a:lumMod val="50000"/>
                  </a:srgbClr>
                </a:solidFill>
                <a:latin typeface="Helvetica" pitchFamily="2" charset="0"/>
              </a:rPr>
              <a:t>4-5 weeks to renegotiate the contract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E7DDAC-A1CB-4289-93BE-88FC87C67B22}"/>
              </a:ext>
            </a:extLst>
          </p:cNvPr>
          <p:cNvSpPr/>
          <p:nvPr/>
        </p:nvSpPr>
        <p:spPr>
          <a:xfrm>
            <a:off x="15913027" y="11371217"/>
            <a:ext cx="5915332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fontAlgn="ctr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37572">
                    <a:lumMod val="50000"/>
                  </a:srgbClr>
                </a:solidFill>
                <a:latin typeface="Helvetica" pitchFamily="2" charset="0"/>
              </a:rPr>
              <a:t>Faster Contract Negotiation</a:t>
            </a:r>
          </a:p>
          <a:p>
            <a:pPr marL="1905061" lvl="1" indent="-685800" fontAlgn="ctr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37572">
                    <a:lumMod val="50000"/>
                  </a:srgbClr>
                </a:solidFill>
                <a:latin typeface="Helvetica" pitchFamily="2" charset="0"/>
              </a:rPr>
              <a:t>Takes 4-5 weeks to renegotiate the contract under current setup</a:t>
            </a:r>
          </a:p>
        </p:txBody>
      </p:sp>
      <p:pic>
        <p:nvPicPr>
          <p:cNvPr id="11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5248F9C-0531-9647-B71C-AB6782EB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823" y="1767042"/>
            <a:ext cx="19082860" cy="100876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656A98-B553-9A47-ADFA-990602C94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788" y="3893037"/>
            <a:ext cx="1167218" cy="9249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96BDF6-519D-FD45-96F9-538E087C1EE0}"/>
              </a:ext>
            </a:extLst>
          </p:cNvPr>
          <p:cNvSpPr txBox="1"/>
          <p:nvPr/>
        </p:nvSpPr>
        <p:spPr>
          <a:xfrm>
            <a:off x="6024828" y="4828720"/>
            <a:ext cx="1382178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US" sz="1000" dirty="0"/>
              <a:t>Azure 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F77772-AC99-3D4E-819D-7476C5492F09}"/>
              </a:ext>
            </a:extLst>
          </p:cNvPr>
          <p:cNvSpPr/>
          <p:nvPr/>
        </p:nvSpPr>
        <p:spPr>
          <a:xfrm>
            <a:off x="18638864" y="1524921"/>
            <a:ext cx="722499" cy="36342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B0B9F6-9D75-3A4F-B438-7DA220654F46}"/>
              </a:ext>
            </a:extLst>
          </p:cNvPr>
          <p:cNvSpPr/>
          <p:nvPr/>
        </p:nvSpPr>
        <p:spPr>
          <a:xfrm>
            <a:off x="6014738" y="6619180"/>
            <a:ext cx="1363319" cy="79259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04210F-7B46-8A40-8FD7-B5BBFED1114D}"/>
              </a:ext>
            </a:extLst>
          </p:cNvPr>
          <p:cNvSpPr/>
          <p:nvPr/>
        </p:nvSpPr>
        <p:spPr>
          <a:xfrm>
            <a:off x="11721973" y="7328714"/>
            <a:ext cx="2032288" cy="113747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AEBE7-186F-3A4A-A165-321893C7CEB3}"/>
              </a:ext>
            </a:extLst>
          </p:cNvPr>
          <p:cNvSpPr/>
          <p:nvPr/>
        </p:nvSpPr>
        <p:spPr>
          <a:xfrm>
            <a:off x="8474149" y="5549402"/>
            <a:ext cx="2372784" cy="113747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F57888-9EBA-FC42-ADEC-B84284585624}"/>
              </a:ext>
            </a:extLst>
          </p:cNvPr>
          <p:cNvSpPr/>
          <p:nvPr/>
        </p:nvSpPr>
        <p:spPr>
          <a:xfrm>
            <a:off x="14806537" y="4338933"/>
            <a:ext cx="1807429" cy="105310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2969AD-2EBD-5A4F-99FE-240AE351D0A5}"/>
              </a:ext>
            </a:extLst>
          </p:cNvPr>
          <p:cNvSpPr/>
          <p:nvPr/>
        </p:nvSpPr>
        <p:spPr>
          <a:xfrm>
            <a:off x="17966977" y="5392041"/>
            <a:ext cx="1807432" cy="105310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92762C-80F7-B247-9069-E91ECF6ECDF2}"/>
              </a:ext>
            </a:extLst>
          </p:cNvPr>
          <p:cNvSpPr/>
          <p:nvPr/>
        </p:nvSpPr>
        <p:spPr>
          <a:xfrm>
            <a:off x="11946828" y="3931032"/>
            <a:ext cx="1807432" cy="121714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3D90D0-3F96-BC40-B75D-79BA4292CB72}"/>
              </a:ext>
            </a:extLst>
          </p:cNvPr>
          <p:cNvSpPr txBox="1"/>
          <p:nvPr/>
        </p:nvSpPr>
        <p:spPr>
          <a:xfrm>
            <a:off x="19361363" y="1487773"/>
            <a:ext cx="4275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=  Proposed Azure Service for GBHD</a:t>
            </a:r>
          </a:p>
        </p:txBody>
      </p:sp>
    </p:spTree>
    <p:extLst>
      <p:ext uri="{BB962C8B-B14F-4D97-AF65-F5344CB8AC3E}">
        <p14:creationId xmlns:p14="http://schemas.microsoft.com/office/powerpoint/2010/main" val="299547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1D988-FA94-48B0-8F7C-15F361EDAC81}"/>
              </a:ext>
            </a:extLst>
          </p:cNvPr>
          <p:cNvSpPr/>
          <p:nvPr/>
        </p:nvSpPr>
        <p:spPr>
          <a:xfrm>
            <a:off x="1904068" y="1038936"/>
            <a:ext cx="200901" cy="12039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710E2-9B6E-4FE4-B29C-440B62B4AFA4}"/>
              </a:ext>
            </a:extLst>
          </p:cNvPr>
          <p:cNvSpPr txBox="1"/>
          <p:nvPr/>
        </p:nvSpPr>
        <p:spPr>
          <a:xfrm>
            <a:off x="2349537" y="1134997"/>
            <a:ext cx="20392215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99" dirty="0">
                <a:solidFill>
                  <a:schemeClr val="tx2"/>
                </a:solidFill>
                <a:latin typeface="Roboto Black"/>
                <a:cs typeface="Roboto Black"/>
              </a:rPr>
              <a:t>CURRENT VS FUTURE STATE MAPPING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52C230D-5DEF-104D-B3E9-786E215355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081525"/>
              </p:ext>
            </p:extLst>
          </p:nvPr>
        </p:nvGraphicFramePr>
        <p:xfrm>
          <a:off x="3938495" y="3484597"/>
          <a:ext cx="16256000" cy="84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8E2BF2C2-C936-5243-AA44-010E37D0B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0890183"/>
              </p:ext>
            </p:extLst>
          </p:nvPr>
        </p:nvGraphicFramePr>
        <p:xfrm>
          <a:off x="3938495" y="4624347"/>
          <a:ext cx="16256000" cy="84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0492B526-022C-A34A-9516-BA3D8031F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792319"/>
              </p:ext>
            </p:extLst>
          </p:nvPr>
        </p:nvGraphicFramePr>
        <p:xfrm>
          <a:off x="3938495" y="5764097"/>
          <a:ext cx="16256000" cy="84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8EDD7B37-70B7-5E43-B778-612A9ACD6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22288"/>
              </p:ext>
            </p:extLst>
          </p:nvPr>
        </p:nvGraphicFramePr>
        <p:xfrm>
          <a:off x="3938495" y="6903847"/>
          <a:ext cx="16256000" cy="84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73532C26-2A8B-5E40-9147-9B4E156552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4805977"/>
              </p:ext>
            </p:extLst>
          </p:nvPr>
        </p:nvGraphicFramePr>
        <p:xfrm>
          <a:off x="3938495" y="8044934"/>
          <a:ext cx="16256000" cy="84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10286EFC-2A35-6C43-ACF4-85EF9572E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268661"/>
              </p:ext>
            </p:extLst>
          </p:nvPr>
        </p:nvGraphicFramePr>
        <p:xfrm>
          <a:off x="3938495" y="9186021"/>
          <a:ext cx="16256000" cy="845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</p:spTree>
    <p:extLst>
      <p:ext uri="{BB962C8B-B14F-4D97-AF65-F5344CB8AC3E}">
        <p14:creationId xmlns:p14="http://schemas.microsoft.com/office/powerpoint/2010/main" val="35361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0B215B-76E4-E14D-A6C0-F786D0F88558}"/>
              </a:ext>
            </a:extLst>
          </p:cNvPr>
          <p:cNvSpPr txBox="1"/>
          <p:nvPr/>
        </p:nvSpPr>
        <p:spPr>
          <a:xfrm>
            <a:off x="1337931" y="5149840"/>
            <a:ext cx="16875641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914446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828891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743337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3657783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229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5486674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6401120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7315566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sz="10800" dirty="0">
                <a:solidFill>
                  <a:schemeClr val="tx2"/>
                </a:solidFill>
                <a:latin typeface="Arial Black"/>
              </a:rPr>
              <a:t>ESTIMATES AND TIMELINE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0E62038D-C8AB-3E40-802C-0B8BA3FE3A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01838" y="562256"/>
            <a:ext cx="5483750" cy="11910708"/>
          </a:xfrm>
        </p:spPr>
      </p:pic>
    </p:spTree>
    <p:extLst>
      <p:ext uri="{BB962C8B-B14F-4D97-AF65-F5344CB8AC3E}">
        <p14:creationId xmlns:p14="http://schemas.microsoft.com/office/powerpoint/2010/main" val="11567374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1D988-FA94-48B0-8F7C-15F361EDAC81}"/>
              </a:ext>
            </a:extLst>
          </p:cNvPr>
          <p:cNvSpPr/>
          <p:nvPr/>
        </p:nvSpPr>
        <p:spPr>
          <a:xfrm>
            <a:off x="1904068" y="1038936"/>
            <a:ext cx="200901" cy="12039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710E2-9B6E-4FE4-B29C-440B62B4AFA4}"/>
              </a:ext>
            </a:extLst>
          </p:cNvPr>
          <p:cNvSpPr txBox="1"/>
          <p:nvPr/>
        </p:nvSpPr>
        <p:spPr>
          <a:xfrm>
            <a:off x="2349537" y="824080"/>
            <a:ext cx="20392215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99" dirty="0">
                <a:solidFill>
                  <a:schemeClr val="tx2"/>
                </a:solidFill>
                <a:latin typeface="Roboto Black"/>
                <a:cs typeface="Roboto Black"/>
              </a:rPr>
              <a:t>TIMELINE - GBHD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1D4EC-9CF8-41D2-BDDB-03C51F3AF5FF}"/>
              </a:ext>
            </a:extLst>
          </p:cNvPr>
          <p:cNvSpPr txBox="1"/>
          <p:nvPr/>
        </p:nvSpPr>
        <p:spPr>
          <a:xfrm>
            <a:off x="2326021" y="1821629"/>
            <a:ext cx="9078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cap="all" dirty="0">
                <a:latin typeface="Roboto Regular"/>
                <a:cs typeface="Roboto Regular"/>
              </a:rPr>
              <a:t>Roadmap &amp;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9A36A-66B3-E541-8A24-F063A7FE4B99}"/>
              </a:ext>
            </a:extLst>
          </p:cNvPr>
          <p:cNvSpPr txBox="1"/>
          <p:nvPr/>
        </p:nvSpPr>
        <p:spPr>
          <a:xfrm>
            <a:off x="1983961" y="11566858"/>
            <a:ext cx="19875267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/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**SCOPE:</a:t>
            </a:r>
          </a:p>
          <a:p>
            <a:pPr marL="342900" indent="-342900" algn="just" defTabSz="825500" hangingPunct="0">
              <a:buFont typeface="Arial" panose="020B0604020202020204" pitchFamily="34" charset="0"/>
              <a:buChar char="•"/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Azure Databricks setup / configured for data processing</a:t>
            </a:r>
          </a:p>
          <a:p>
            <a:pPr marL="342900" indent="-342900" algn="just" defTabSz="825500" hangingPunct="0">
              <a:buFont typeface="Arial" panose="020B0604020202020204" pitchFamily="34" charset="0"/>
              <a:buChar char="•"/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Integrate EBI Jobs to Data Lake</a:t>
            </a:r>
          </a:p>
          <a:p>
            <a:pPr marL="342900" indent="-342900" algn="just" defTabSz="825500" hangingPunct="0">
              <a:buFont typeface="Arial" panose="020B0604020202020204" pitchFamily="34" charset="0"/>
              <a:buChar char="•"/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 the Data to Azure Data Lake Gen 2</a:t>
            </a:r>
          </a:p>
          <a:p>
            <a:pPr marL="342900" lvl="0" indent="-342900" algn="just" defTabSz="825500" hangingPunct="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375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 from HiveQL to </a:t>
            </a:r>
            <a:r>
              <a:rPr lang="en-US" sz="3000" dirty="0" err="1">
                <a:solidFill>
                  <a:srgbClr val="7375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SparkSQL</a:t>
            </a:r>
            <a:endParaRPr lang="en-US" sz="3000" dirty="0">
              <a:solidFill>
                <a:srgbClr val="73757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 defTabSz="825500" hangingPunct="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73757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Migrate all Talend jobs to Azure Data Factory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2E62CD-D827-49CC-B0E9-04B1815AAC99}"/>
              </a:ext>
            </a:extLst>
          </p:cNvPr>
          <p:cNvSpPr/>
          <p:nvPr/>
        </p:nvSpPr>
        <p:spPr>
          <a:xfrm>
            <a:off x="21806133" y="4948885"/>
            <a:ext cx="1114292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825500" hangingPunct="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73757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2E996-93C1-4749-81B7-568662774F62}"/>
              </a:ext>
            </a:extLst>
          </p:cNvPr>
          <p:cNvGrpSpPr/>
          <p:nvPr/>
        </p:nvGrpSpPr>
        <p:grpSpPr>
          <a:xfrm>
            <a:off x="1983961" y="2581034"/>
            <a:ext cx="19412106" cy="8639650"/>
            <a:chOff x="2003011" y="2581034"/>
            <a:chExt cx="22967093" cy="9362433"/>
          </a:xfrm>
        </p:grpSpPr>
        <p:graphicFrame>
          <p:nvGraphicFramePr>
            <p:cNvPr id="57" name="Table">
              <a:extLst>
                <a:ext uri="{FF2B5EF4-FFF2-40B4-BE49-F238E27FC236}">
                  <a16:creationId xmlns:a16="http://schemas.microsoft.com/office/drawing/2014/main" id="{5D8F8FD9-A5C4-43C5-B29F-CDD4581F3E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9694690"/>
                </p:ext>
              </p:extLst>
            </p:nvPr>
          </p:nvGraphicFramePr>
          <p:xfrm>
            <a:off x="2003011" y="2581034"/>
            <a:ext cx="22967093" cy="9362433"/>
          </p:xfrm>
          <a:graphic>
            <a:graphicData uri="http://schemas.openxmlformats.org/drawingml/2006/table">
              <a:tbl>
                <a:tblPr firstRow="1" bandRow="1">
                  <a:tableStyleId>{0E3FDE45-AF77-4B5C-9715-49D594BDF05E}</a:tableStyleId>
                </a:tblPr>
                <a:tblGrid>
                  <a:gridCol w="864880">
                    <a:extLst>
                      <a:ext uri="{9D8B030D-6E8A-4147-A177-3AD203B41FA5}">
                        <a16:colId xmlns:a16="http://schemas.microsoft.com/office/drawing/2014/main" val="169976717"/>
                      </a:ext>
                    </a:extLst>
                  </a:gridCol>
                  <a:gridCol w="533381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7975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45615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32218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22188">
                    <a:extLst>
                      <a:ext uri="{9D8B030D-6E8A-4147-A177-3AD203B41FA5}">
                        <a16:colId xmlns:a16="http://schemas.microsoft.com/office/drawing/2014/main" val="437428688"/>
                      </a:ext>
                    </a:extLst>
                  </a:gridCol>
                  <a:gridCol w="1322188">
                    <a:extLst>
                      <a:ext uri="{9D8B030D-6E8A-4147-A177-3AD203B41FA5}">
                        <a16:colId xmlns:a16="http://schemas.microsoft.com/office/drawing/2014/main" val="2246104757"/>
                      </a:ext>
                    </a:extLst>
                  </a:gridCol>
                  <a:gridCol w="1322188">
                    <a:extLst>
                      <a:ext uri="{9D8B030D-6E8A-4147-A177-3AD203B41FA5}">
                        <a16:colId xmlns:a16="http://schemas.microsoft.com/office/drawing/2014/main" val="2983026703"/>
                      </a:ext>
                    </a:extLst>
                  </a:gridCol>
                  <a:gridCol w="1322188">
                    <a:extLst>
                      <a:ext uri="{9D8B030D-6E8A-4147-A177-3AD203B41FA5}">
                        <a16:colId xmlns:a16="http://schemas.microsoft.com/office/drawing/2014/main" val="4161952077"/>
                      </a:ext>
                    </a:extLst>
                  </a:gridCol>
                  <a:gridCol w="1322188">
                    <a:extLst>
                      <a:ext uri="{9D8B030D-6E8A-4147-A177-3AD203B41FA5}">
                        <a16:colId xmlns:a16="http://schemas.microsoft.com/office/drawing/2014/main" val="2019947154"/>
                      </a:ext>
                    </a:extLst>
                  </a:gridCol>
                  <a:gridCol w="1322188">
                    <a:extLst>
                      <a:ext uri="{9D8B030D-6E8A-4147-A177-3AD203B41FA5}">
                        <a16:colId xmlns:a16="http://schemas.microsoft.com/office/drawing/2014/main" val="1350280032"/>
                      </a:ext>
                    </a:extLst>
                  </a:gridCol>
                  <a:gridCol w="1322188">
                    <a:extLst>
                      <a:ext uri="{9D8B030D-6E8A-4147-A177-3AD203B41FA5}">
                        <a16:colId xmlns:a16="http://schemas.microsoft.com/office/drawing/2014/main" val="2263024259"/>
                      </a:ext>
                    </a:extLst>
                  </a:gridCol>
                </a:tblGrid>
                <a:tr h="455349"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sz="1900" b="0">
                            <a:solidFill>
                              <a:srgbClr val="53585F"/>
                            </a:solidFill>
                            <a:latin typeface="Roboto Light"/>
                            <a:ea typeface="Roboto Light"/>
                            <a:cs typeface="Roboto Light"/>
                            <a:sym typeface="Roboto Light"/>
                          </a:defRPr>
                        </a:pPr>
                        <a:endParaRPr lang="en-US" sz="3000" b="1" dirty="0"/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tabLst>
                            <a:tab pos="1663700" algn="l"/>
                          </a:tabLst>
                          <a:defRPr sz="1900" b="0">
                            <a:solidFill>
                              <a:srgbClr val="53585F"/>
                            </a:solidFill>
                            <a:latin typeface="Roboto Light"/>
                            <a:ea typeface="Roboto Light"/>
                            <a:cs typeface="Roboto Light"/>
                            <a:sym typeface="Roboto Light"/>
                          </a:defRPr>
                        </a:pPr>
                        <a:r>
                          <a:rPr lang="en-US" sz="3000" b="1" dirty="0"/>
                          <a:t>WORKSTREAM</a:t>
                        </a:r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663700" algn="l"/>
                          </a:tabLst>
                          <a:defRPr sz="1800" b="0"/>
                        </a:pPr>
                        <a:r>
                          <a:rPr lang="en-US" sz="3000" b="1" dirty="0">
                            <a:sym typeface="Roboto Light"/>
                          </a:rPr>
                          <a:t>AUG</a:t>
                        </a:r>
                        <a:endParaRPr lang="en-US" sz="3000" b="1" dirty="0">
                          <a:solidFill>
                            <a:srgbClr val="53585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663700" algn="l"/>
                          </a:tabLst>
                          <a:defRPr sz="1800" b="0"/>
                        </a:pPr>
                        <a:r>
                          <a:rPr lang="en-US" sz="3000" b="1" dirty="0">
                            <a:sym typeface="Roboto Light"/>
                          </a:rPr>
                          <a:t>SEP</a:t>
                        </a:r>
                        <a:endParaRPr lang="en-US" sz="3000" b="1" dirty="0">
                          <a:solidFill>
                            <a:srgbClr val="53585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663700" algn="l"/>
                          </a:tabLst>
                          <a:defRPr sz="1800" b="0"/>
                        </a:pPr>
                        <a:r>
                          <a:rPr lang="en-US" sz="3000" b="1" dirty="0">
                            <a:sym typeface="Roboto Light"/>
                          </a:rPr>
                          <a:t>OCT</a:t>
                        </a:r>
                        <a:endParaRPr lang="en-US" sz="3000" b="1" dirty="0">
                          <a:solidFill>
                            <a:srgbClr val="53585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663700" algn="l"/>
                          </a:tabLst>
                          <a:defRPr sz="1800" b="0"/>
                        </a:pPr>
                        <a:r>
                          <a:rPr lang="en-US" sz="3000" b="1" dirty="0">
                            <a:sym typeface="Roboto Light"/>
                          </a:rPr>
                          <a:t>NOV</a:t>
                        </a:r>
                        <a:endParaRPr lang="en-US" sz="3000" b="1" dirty="0">
                          <a:solidFill>
                            <a:srgbClr val="53585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663700" algn="l"/>
                          </a:tabLst>
                          <a:defRPr sz="1800" b="0"/>
                        </a:pPr>
                        <a:r>
                          <a:rPr lang="en-US" sz="3000" b="1" dirty="0">
                            <a:sym typeface="Roboto Light"/>
                          </a:rPr>
                          <a:t>DEC</a:t>
                        </a:r>
                        <a:endParaRPr lang="en-US" sz="3000" b="1" dirty="0">
                          <a:solidFill>
                            <a:srgbClr val="53585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663700" algn="l"/>
                          </a:tabLst>
                          <a:defRPr sz="1800" b="0"/>
                        </a:pPr>
                        <a:r>
                          <a:rPr lang="en-US" sz="3000" b="1" dirty="0">
                            <a:sym typeface="Roboto Light"/>
                          </a:rPr>
                          <a:t>JAN</a:t>
                        </a:r>
                        <a:endParaRPr lang="en-US" sz="3000" b="1" dirty="0">
                          <a:solidFill>
                            <a:srgbClr val="53585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663700" algn="l"/>
                          </a:tabLst>
                          <a:defRPr sz="1800" b="0"/>
                        </a:pPr>
                        <a:r>
                          <a:rPr lang="en-US" sz="3000" b="1" dirty="0">
                            <a:sym typeface="Roboto Light"/>
                          </a:rPr>
                          <a:t>FEB</a:t>
                        </a:r>
                        <a:endParaRPr lang="en-US" sz="3000" b="1" dirty="0">
                          <a:solidFill>
                            <a:srgbClr val="53585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endParaRPr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663700" algn="l"/>
                          </a:tabLst>
                          <a:defRPr sz="1800" b="0"/>
                        </a:pPr>
                        <a:r>
                          <a:rPr lang="en-US" sz="3000" b="1" dirty="0">
                            <a:solidFill>
                              <a:srgbClr val="53585F"/>
                            </a:solidFill>
                            <a:latin typeface="Roboto Light"/>
                            <a:ea typeface="Roboto Light"/>
                            <a:cs typeface="Roboto Light"/>
                            <a:sym typeface="Roboto Light"/>
                          </a:rPr>
                          <a:t>MAR</a:t>
                        </a:r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663700" algn="l"/>
                          </a:tabLst>
                          <a:defRPr sz="1800" b="0"/>
                        </a:pPr>
                        <a:r>
                          <a:rPr lang="en-US" sz="3000" b="1" dirty="0">
                            <a:solidFill>
                              <a:srgbClr val="53585F"/>
                            </a:solidFill>
                            <a:latin typeface="Roboto Light"/>
                            <a:ea typeface="Roboto Light"/>
                            <a:cs typeface="Roboto Light"/>
                            <a:sym typeface="Roboto Light"/>
                          </a:rPr>
                          <a:t>APR</a:t>
                        </a:r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tabLst>
                            <a:tab pos="1663700" algn="l"/>
                          </a:tabLst>
                          <a:defRPr sz="1800" b="0"/>
                        </a:pPr>
                        <a:r>
                          <a:rPr lang="en-US" sz="3000" b="1" dirty="0">
                            <a:solidFill>
                              <a:srgbClr val="53585F"/>
                            </a:solidFill>
                            <a:latin typeface="Roboto Light"/>
                            <a:ea typeface="Roboto Light"/>
                            <a:cs typeface="Roboto Light"/>
                            <a:sym typeface="Roboto Light"/>
                          </a:rPr>
                          <a:t>MAY</a:t>
                        </a:r>
                      </a:p>
                    </a:txBody>
                    <a:tcPr marL="50793" marR="50793" marT="50793" marB="50793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010108">
                  <a:tc rowSpan="6"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lang="en-US" sz="2400" b="1" dirty="0"/>
                          <a:t>Phase 1</a:t>
                        </a:r>
                        <a:endParaRPr sz="2400" b="1" dirty="0"/>
                      </a:p>
                    </a:txBody>
                    <a:tcPr marL="50793" marR="50793" marT="50793" marB="50793" vert="vert27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lang="en-US" sz="2400" dirty="0"/>
                          <a:t>Discovery (1-3 Week)</a:t>
                        </a:r>
                        <a:endParaRPr sz="2400" b="1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010108">
                  <a:tc vMerge="1"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endParaRPr sz="2400" b="1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lang="en-US" sz="2400" dirty="0"/>
                          <a:t>Implementation (Azure Data Lake)</a:t>
                        </a:r>
                        <a:endParaRPr sz="2400" b="1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010108">
                  <a:tc vMerge="1">
                    <a:txBody>
                      <a:bodyPr/>
                      <a:lstStyle/>
                      <a:p>
                        <a:pPr marL="0" marR="0" indent="0" algn="l" defTabSz="825500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endParaRPr lang="en-US" sz="24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indent="0" algn="l" defTabSz="825500" rtl="0" fontAlgn="auto" latinLnBrk="0" hangingPunct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r>
                          <a:rPr lang="en-US" sz="2400" dirty="0"/>
                          <a:t>Databricks Implementation </a:t>
                        </a:r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010108">
                  <a:tc vMerge="1"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endParaRPr sz="2400" b="1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lang="en-US" sz="2400" b="0" dirty="0"/>
                          <a:t>Automation </a:t>
                        </a:r>
                        <a:endParaRPr sz="2400" b="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2700655347"/>
                    </a:ext>
                  </a:extLst>
                </a:tr>
                <a:tr h="1010108">
                  <a:tc vMerge="1"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endParaRPr sz="2400" b="1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lang="en-US" sz="2400" b="0" dirty="0"/>
                          <a:t>Data Migration</a:t>
                        </a:r>
                        <a:endParaRPr sz="2400" b="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286772770"/>
                    </a:ext>
                  </a:extLst>
                </a:tr>
                <a:tr h="1010108">
                  <a:tc vMerge="1"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endParaRPr sz="2400" b="1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lang="en-US" sz="2400" dirty="0"/>
                          <a:t>UAT / Go Live Ready</a:t>
                        </a:r>
                        <a:endParaRPr sz="2400" b="1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3514242506"/>
                    </a:ext>
                  </a:extLst>
                </a:tr>
                <a:tr h="1010108">
                  <a:tc rowSpan="2"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lang="en-US" sz="2400" b="1" dirty="0"/>
                          <a:t>Phase 2</a:t>
                        </a:r>
                      </a:p>
                    </a:txBody>
                    <a:tcPr marL="50793" marR="50793" marT="50793" marB="50793" vert="vert27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lang="en-US" sz="2400" dirty="0"/>
                          <a:t>ML Modeling</a:t>
                        </a:r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026581170"/>
                    </a:ext>
                  </a:extLst>
                </a:tr>
                <a:tr h="1010108">
                  <a:tc vMerge="1"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endParaRPr lang="en-US" sz="24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l" defTabSz="914400">
                          <a:defRPr sz="1800"/>
                        </a:pPr>
                        <a:r>
                          <a:rPr lang="en-US" sz="2400" dirty="0"/>
                          <a:t>Data Visualization</a:t>
                        </a:r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2300"/>
                        </a:pPr>
                        <a:endParaRPr sz="2300" dirty="0"/>
                      </a:p>
                    </a:txBody>
                    <a:tcPr marL="50793" marR="50793" marT="50793" marB="50793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40000"/>
                          <a:lumOff val="60000"/>
                          <a:alpha val="2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416523533"/>
                    </a:ext>
                  </a:extLst>
                </a:tr>
              </a:tbl>
            </a:graphicData>
          </a:graphic>
        </p:graphicFrame>
        <p:sp>
          <p:nvSpPr>
            <p:cNvPr id="16" name="Arrow">
              <a:extLst>
                <a:ext uri="{FF2B5EF4-FFF2-40B4-BE49-F238E27FC236}">
                  <a16:creationId xmlns:a16="http://schemas.microsoft.com/office/drawing/2014/main" id="{E48618F4-1C23-4863-B0CD-4246F89FEBB1}"/>
                </a:ext>
              </a:extLst>
            </p:cNvPr>
            <p:cNvSpPr/>
            <p:nvPr/>
          </p:nvSpPr>
          <p:spPr>
            <a:xfrm>
              <a:off x="11762666" y="5450621"/>
              <a:ext cx="6748678" cy="969304"/>
            </a:xfrm>
            <a:prstGeom prst="rightArrow">
              <a:avLst>
                <a:gd name="adj1" fmla="val 100000"/>
                <a:gd name="adj2" fmla="val 64007"/>
              </a:avLst>
            </a:prstGeom>
            <a:solidFill>
              <a:schemeClr val="accent5"/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  <a:miter lim="400000"/>
            </a:ln>
          </p:spPr>
          <p:txBody>
            <a:bodyPr tIns="91427" bIns="91427" anchor="ctr"/>
            <a:lstStyle/>
            <a:p>
              <a:pPr algn="ctr" defTabSz="1828477">
                <a:defRPr sz="3600">
                  <a:solidFill>
                    <a:srgbClr val="FFFFFF"/>
                  </a:solidFill>
                  <a:latin typeface="Open Sans Regular"/>
                  <a:ea typeface="Open Sans Regular"/>
                  <a:cs typeface="Open Sans Regular"/>
                  <a:sym typeface="Open Sans Regular"/>
                </a:defRPr>
              </a:pPr>
              <a:r>
                <a:rPr lang="en-US" sz="1400" b="1" dirty="0"/>
                <a:t>Databricks, Jobs, Scripts</a:t>
              </a:r>
            </a:p>
          </p:txBody>
        </p:sp>
        <p:sp>
          <p:nvSpPr>
            <p:cNvPr id="17" name="Arrow">
              <a:extLst>
                <a:ext uri="{FF2B5EF4-FFF2-40B4-BE49-F238E27FC236}">
                  <a16:creationId xmlns:a16="http://schemas.microsoft.com/office/drawing/2014/main" id="{98FB6D2E-4F29-4323-8652-FE4A43646C76}"/>
                </a:ext>
              </a:extLst>
            </p:cNvPr>
            <p:cNvSpPr/>
            <p:nvPr/>
          </p:nvSpPr>
          <p:spPr>
            <a:xfrm>
              <a:off x="10265704" y="3240690"/>
              <a:ext cx="1762693" cy="1029157"/>
            </a:xfrm>
            <a:prstGeom prst="rightArrow">
              <a:avLst>
                <a:gd name="adj1" fmla="val 100000"/>
                <a:gd name="adj2" fmla="val 64007"/>
              </a:avLst>
            </a:prstGeom>
            <a:solidFill>
              <a:schemeClr val="tx2"/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  <a:miter lim="400000"/>
            </a:ln>
          </p:spPr>
          <p:txBody>
            <a:bodyPr tIns="91427" bIns="91427" anchor="ctr"/>
            <a:lstStyle/>
            <a:p>
              <a:pPr algn="ctr" defTabSz="1828477">
                <a:defRPr sz="3600">
                  <a:solidFill>
                    <a:srgbClr val="FFFFFF"/>
                  </a:solidFill>
                  <a:latin typeface="Open Sans Regular"/>
                  <a:ea typeface="Open Sans Regular"/>
                  <a:cs typeface="Open Sans Regular"/>
                  <a:sym typeface="Open Sans Regular"/>
                </a:defRPr>
              </a:pPr>
              <a:r>
                <a:rPr lang="en-US" sz="1400" b="1" dirty="0"/>
                <a:t>Discovery</a:t>
              </a:r>
              <a:endParaRPr sz="1400" b="1" dirty="0"/>
            </a:p>
          </p:txBody>
        </p:sp>
        <p:sp>
          <p:nvSpPr>
            <p:cNvPr id="18" name="Arrow">
              <a:extLst>
                <a:ext uri="{FF2B5EF4-FFF2-40B4-BE49-F238E27FC236}">
                  <a16:creationId xmlns:a16="http://schemas.microsoft.com/office/drawing/2014/main" id="{935CEDC7-6E43-4384-B357-0DA4CA00F954}"/>
                </a:ext>
              </a:extLst>
            </p:cNvPr>
            <p:cNvSpPr/>
            <p:nvPr/>
          </p:nvSpPr>
          <p:spPr>
            <a:xfrm>
              <a:off x="10955591" y="4265170"/>
              <a:ext cx="2145610" cy="1029157"/>
            </a:xfrm>
            <a:prstGeom prst="rightArrow">
              <a:avLst>
                <a:gd name="adj1" fmla="val 100000"/>
                <a:gd name="adj2" fmla="val 64007"/>
              </a:avLst>
            </a:prstGeom>
            <a:solidFill>
              <a:schemeClr val="accent5"/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  <a:miter lim="400000"/>
            </a:ln>
          </p:spPr>
          <p:txBody>
            <a:bodyPr tIns="91427" bIns="91427" anchor="ctr"/>
            <a:lstStyle/>
            <a:p>
              <a:pPr algn="ctr" defTabSz="1828477">
                <a:defRPr sz="3600">
                  <a:solidFill>
                    <a:srgbClr val="FFFFFF"/>
                  </a:solidFill>
                  <a:latin typeface="Open Sans Regular"/>
                  <a:ea typeface="Open Sans Regular"/>
                  <a:cs typeface="Open Sans Regular"/>
                  <a:sym typeface="Open Sans Regular"/>
                </a:defRPr>
              </a:pPr>
              <a:r>
                <a:rPr lang="en-US" sz="1400" b="1" dirty="0"/>
                <a:t>Data Lake</a:t>
              </a:r>
            </a:p>
          </p:txBody>
        </p:sp>
        <p:sp>
          <p:nvSpPr>
            <p:cNvPr id="10" name="Arrow">
              <a:extLst>
                <a:ext uri="{FF2B5EF4-FFF2-40B4-BE49-F238E27FC236}">
                  <a16:creationId xmlns:a16="http://schemas.microsoft.com/office/drawing/2014/main" id="{806663FF-3454-504E-981E-AF7A3E1D7D52}"/>
                </a:ext>
              </a:extLst>
            </p:cNvPr>
            <p:cNvSpPr/>
            <p:nvPr/>
          </p:nvSpPr>
          <p:spPr>
            <a:xfrm>
              <a:off x="16489912" y="8742823"/>
              <a:ext cx="1660989" cy="1015760"/>
            </a:xfrm>
            <a:prstGeom prst="rightArrow">
              <a:avLst>
                <a:gd name="adj1" fmla="val 100000"/>
                <a:gd name="adj2" fmla="val 6400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accent5"/>
              </a:solidFill>
              <a:miter lim="400000"/>
            </a:ln>
          </p:spPr>
          <p:txBody>
            <a:bodyPr tIns="91427" bIns="91427" anchor="ctr"/>
            <a:lstStyle/>
            <a:p>
              <a:pPr defTabSz="1828477">
                <a:defRPr sz="3600">
                  <a:solidFill>
                    <a:srgbClr val="FFFFFF"/>
                  </a:solidFill>
                  <a:latin typeface="Open Sans Regular"/>
                  <a:ea typeface="Open Sans Regular"/>
                  <a:cs typeface="Open Sans Regular"/>
                  <a:sym typeface="Open Sans Regular"/>
                </a:defRPr>
              </a:pPr>
              <a:r>
                <a:rPr lang="en-US" sz="1400" b="1" dirty="0"/>
                <a:t>UAT</a:t>
              </a:r>
              <a:endParaRPr sz="1400" b="1" dirty="0"/>
            </a:p>
          </p:txBody>
        </p:sp>
        <p:sp>
          <p:nvSpPr>
            <p:cNvPr id="11" name="Arrow">
              <a:extLst>
                <a:ext uri="{FF2B5EF4-FFF2-40B4-BE49-F238E27FC236}">
                  <a16:creationId xmlns:a16="http://schemas.microsoft.com/office/drawing/2014/main" id="{2D19DDFF-47D9-E34B-B30C-864AF9D4209F}"/>
                </a:ext>
              </a:extLst>
            </p:cNvPr>
            <p:cNvSpPr/>
            <p:nvPr/>
          </p:nvSpPr>
          <p:spPr>
            <a:xfrm>
              <a:off x="19641619" y="9812126"/>
              <a:ext cx="4597320" cy="1003729"/>
            </a:xfrm>
            <a:prstGeom prst="rightArrow">
              <a:avLst>
                <a:gd name="adj1" fmla="val 100000"/>
                <a:gd name="adj2" fmla="val 56415"/>
              </a:avLst>
            </a:prstGeom>
            <a:solidFill>
              <a:srgbClr val="7C8185"/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  <a:miter lim="400000"/>
            </a:ln>
          </p:spPr>
          <p:txBody>
            <a:bodyPr tIns="91427" bIns="91427" anchor="ctr"/>
            <a:lstStyle/>
            <a:p>
              <a:pPr algn="ctr" defTabSz="1828477">
                <a:defRPr sz="3600">
                  <a:solidFill>
                    <a:srgbClr val="FFFFFF"/>
                  </a:solidFill>
                  <a:latin typeface="Open Sans Regular"/>
                  <a:ea typeface="Open Sans Regular"/>
                  <a:cs typeface="Open Sans Regular"/>
                  <a:sym typeface="Open Sans Regular"/>
                </a:defRPr>
              </a:pPr>
              <a:r>
                <a:rPr lang="en-US" sz="1400" b="1" dirty="0"/>
                <a:t>Predictive</a:t>
              </a:r>
              <a:endParaRPr sz="1400" b="1" dirty="0"/>
            </a:p>
          </p:txBody>
        </p:sp>
        <p:sp>
          <p:nvSpPr>
            <p:cNvPr id="19" name="Arrow">
              <a:extLst>
                <a:ext uri="{FF2B5EF4-FFF2-40B4-BE49-F238E27FC236}">
                  <a16:creationId xmlns:a16="http://schemas.microsoft.com/office/drawing/2014/main" id="{4E04DCF4-2C2E-4B72-AD44-B636D714D51B}"/>
                </a:ext>
              </a:extLst>
            </p:cNvPr>
            <p:cNvSpPr/>
            <p:nvPr/>
          </p:nvSpPr>
          <p:spPr>
            <a:xfrm>
              <a:off x="19634002" y="10815853"/>
              <a:ext cx="5332651" cy="1003497"/>
            </a:xfrm>
            <a:prstGeom prst="rightArrow">
              <a:avLst>
                <a:gd name="adj1" fmla="val 100000"/>
                <a:gd name="adj2" fmla="val 64007"/>
              </a:avLst>
            </a:prstGeom>
            <a:solidFill>
              <a:srgbClr val="7C8185"/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  <a:miter lim="400000"/>
            </a:ln>
          </p:spPr>
          <p:txBody>
            <a:bodyPr tIns="91427" bIns="91427" anchor="ctr"/>
            <a:lstStyle/>
            <a:p>
              <a:pPr algn="ctr" defTabSz="1828477">
                <a:defRPr sz="3600">
                  <a:solidFill>
                    <a:srgbClr val="FFFFFF"/>
                  </a:solidFill>
                  <a:latin typeface="Open Sans Regular"/>
                  <a:ea typeface="Open Sans Regular"/>
                  <a:cs typeface="Open Sans Regular"/>
                  <a:sym typeface="Open Sans Regular"/>
                </a:defRPr>
              </a:pPr>
              <a:r>
                <a:rPr lang="en-US" sz="1400" b="1" dirty="0"/>
                <a:t>Data Visualization</a:t>
              </a:r>
              <a:endParaRPr sz="1400" b="1" dirty="0"/>
            </a:p>
          </p:txBody>
        </p:sp>
        <p:sp>
          <p:nvSpPr>
            <p:cNvPr id="14" name="Arrow">
              <a:extLst>
                <a:ext uri="{FF2B5EF4-FFF2-40B4-BE49-F238E27FC236}">
                  <a16:creationId xmlns:a16="http://schemas.microsoft.com/office/drawing/2014/main" id="{6F6B80E3-F3F5-C048-BAAB-C019B2C37D12}"/>
                </a:ext>
              </a:extLst>
            </p:cNvPr>
            <p:cNvSpPr/>
            <p:nvPr/>
          </p:nvSpPr>
          <p:spPr>
            <a:xfrm>
              <a:off x="11815610" y="6461052"/>
              <a:ext cx="3280940" cy="981431"/>
            </a:xfrm>
            <a:prstGeom prst="rightArrow">
              <a:avLst>
                <a:gd name="adj1" fmla="val 100000"/>
                <a:gd name="adj2" fmla="val 64007"/>
              </a:avLst>
            </a:prstGeom>
            <a:solidFill>
              <a:schemeClr val="accent5"/>
            </a:solidFill>
            <a:ln w="12700">
              <a:solidFill>
                <a:schemeClr val="accent1">
                  <a:lumMod val="40000"/>
                  <a:lumOff val="60000"/>
                </a:schemeClr>
              </a:solidFill>
              <a:miter lim="400000"/>
            </a:ln>
          </p:spPr>
          <p:txBody>
            <a:bodyPr tIns="91427" bIns="91427" anchor="ctr"/>
            <a:lstStyle/>
            <a:p>
              <a:pPr algn="ctr" defTabSz="1828477">
                <a:defRPr sz="3600">
                  <a:solidFill>
                    <a:srgbClr val="FFFFFF"/>
                  </a:solidFill>
                  <a:latin typeface="Open Sans Regular"/>
                  <a:ea typeface="Open Sans Regular"/>
                  <a:cs typeface="Open Sans Regular"/>
                  <a:sym typeface="Open Sans Regular"/>
                </a:defRPr>
              </a:pPr>
              <a:r>
                <a:rPr lang="en-US" sz="1400" b="1" dirty="0"/>
                <a:t>Dev Ops</a:t>
              </a:r>
            </a:p>
          </p:txBody>
        </p:sp>
        <p:sp>
          <p:nvSpPr>
            <p:cNvPr id="15" name="Arrow">
              <a:extLst>
                <a:ext uri="{FF2B5EF4-FFF2-40B4-BE49-F238E27FC236}">
                  <a16:creationId xmlns:a16="http://schemas.microsoft.com/office/drawing/2014/main" id="{2706FAF2-B831-F746-A69F-1E1751F50A7E}"/>
                </a:ext>
              </a:extLst>
            </p:cNvPr>
            <p:cNvSpPr/>
            <p:nvPr/>
          </p:nvSpPr>
          <p:spPr>
            <a:xfrm>
              <a:off x="18150900" y="8754854"/>
              <a:ext cx="1949116" cy="1003729"/>
            </a:xfrm>
            <a:prstGeom prst="rightArrow">
              <a:avLst>
                <a:gd name="adj1" fmla="val 100000"/>
                <a:gd name="adj2" fmla="val 64007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2"/>
              </a:solidFill>
              <a:miter lim="400000"/>
            </a:ln>
          </p:spPr>
          <p:txBody>
            <a:bodyPr tIns="91427" bIns="91427" anchor="ctr"/>
            <a:lstStyle/>
            <a:p>
              <a:pPr defTabSz="1828477">
                <a:defRPr sz="3600">
                  <a:solidFill>
                    <a:srgbClr val="FFFFFF"/>
                  </a:solidFill>
                  <a:latin typeface="Open Sans Regular"/>
                  <a:ea typeface="Open Sans Regular"/>
                  <a:cs typeface="Open Sans Regular"/>
                  <a:sym typeface="Open Sans Regular"/>
                </a:defRPr>
              </a:pPr>
              <a:r>
                <a:rPr lang="en-US" sz="1400" b="1" dirty="0"/>
                <a:t>Go Live Ready</a:t>
              </a:r>
              <a:endParaRPr sz="1400" b="1" dirty="0"/>
            </a:p>
          </p:txBody>
        </p:sp>
        <p:sp>
          <p:nvSpPr>
            <p:cNvPr id="20" name="Arrow">
              <a:extLst>
                <a:ext uri="{FF2B5EF4-FFF2-40B4-BE49-F238E27FC236}">
                  <a16:creationId xmlns:a16="http://schemas.microsoft.com/office/drawing/2014/main" id="{5556529A-52FF-0042-A361-0242CF162608}"/>
                </a:ext>
              </a:extLst>
            </p:cNvPr>
            <p:cNvSpPr/>
            <p:nvPr/>
          </p:nvSpPr>
          <p:spPr>
            <a:xfrm>
              <a:off x="15096550" y="7645547"/>
              <a:ext cx="3280940" cy="969304"/>
            </a:xfrm>
            <a:prstGeom prst="rightArrow">
              <a:avLst>
                <a:gd name="adj1" fmla="val 100000"/>
                <a:gd name="adj2" fmla="val 64007"/>
              </a:avLst>
            </a:prstGeom>
            <a:solidFill>
              <a:schemeClr val="accent5"/>
            </a:solidFill>
            <a:ln w="12700">
              <a:solidFill>
                <a:schemeClr val="accent5">
                  <a:lumMod val="20000"/>
                  <a:lumOff val="80000"/>
                </a:schemeClr>
              </a:solidFill>
              <a:miter lim="400000"/>
            </a:ln>
          </p:spPr>
          <p:txBody>
            <a:bodyPr tIns="91427" bIns="91427" anchor="ctr"/>
            <a:lstStyle/>
            <a:p>
              <a:pPr algn="ctr" defTabSz="1828477">
                <a:defRPr sz="3600">
                  <a:solidFill>
                    <a:srgbClr val="FFFFFF"/>
                  </a:solidFill>
                  <a:latin typeface="Open Sans Regular"/>
                  <a:ea typeface="Open Sans Regular"/>
                  <a:cs typeface="Open Sans Regular"/>
                  <a:sym typeface="Open Sans Regular"/>
                </a:defRPr>
              </a:pPr>
              <a:r>
                <a:rPr lang="en-US" sz="1400" b="1" dirty="0"/>
                <a:t>Data Migration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2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1D988-FA94-48B0-8F7C-15F361EDAC81}"/>
              </a:ext>
            </a:extLst>
          </p:cNvPr>
          <p:cNvSpPr/>
          <p:nvPr/>
        </p:nvSpPr>
        <p:spPr>
          <a:xfrm>
            <a:off x="1904068" y="1038936"/>
            <a:ext cx="200901" cy="12039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710E2-9B6E-4FE4-B29C-440B62B4AFA4}"/>
              </a:ext>
            </a:extLst>
          </p:cNvPr>
          <p:cNvSpPr txBox="1"/>
          <p:nvPr/>
        </p:nvSpPr>
        <p:spPr>
          <a:xfrm>
            <a:off x="2349537" y="1086966"/>
            <a:ext cx="20392215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99" dirty="0">
                <a:solidFill>
                  <a:schemeClr val="tx2"/>
                </a:solidFill>
                <a:latin typeface="Roboto Black"/>
                <a:cs typeface="Roboto Black"/>
              </a:rPr>
              <a:t>ACCENTURE RESOURCES - REQUEST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9C34952-8BF6-4D43-8798-F7526DE38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5908"/>
              </p:ext>
            </p:extLst>
          </p:nvPr>
        </p:nvGraphicFramePr>
        <p:xfrm>
          <a:off x="2349537" y="2302197"/>
          <a:ext cx="20265914" cy="1046773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42379">
                  <a:extLst>
                    <a:ext uri="{9D8B030D-6E8A-4147-A177-3AD203B41FA5}">
                      <a16:colId xmlns:a16="http://schemas.microsoft.com/office/drawing/2014/main" val="4172366346"/>
                    </a:ext>
                  </a:extLst>
                </a:gridCol>
                <a:gridCol w="8952614">
                  <a:extLst>
                    <a:ext uri="{9D8B030D-6E8A-4147-A177-3AD203B41FA5}">
                      <a16:colId xmlns:a16="http://schemas.microsoft.com/office/drawing/2014/main" val="2354068626"/>
                    </a:ext>
                  </a:extLst>
                </a:gridCol>
                <a:gridCol w="2913321">
                  <a:extLst>
                    <a:ext uri="{9D8B030D-6E8A-4147-A177-3AD203B41FA5}">
                      <a16:colId xmlns:a16="http://schemas.microsoft.com/office/drawing/2014/main" val="1259188719"/>
                    </a:ext>
                  </a:extLst>
                </a:gridCol>
                <a:gridCol w="2043055">
                  <a:extLst>
                    <a:ext uri="{9D8B030D-6E8A-4147-A177-3AD203B41FA5}">
                      <a16:colId xmlns:a16="http://schemas.microsoft.com/office/drawing/2014/main" val="3821642111"/>
                    </a:ext>
                  </a:extLst>
                </a:gridCol>
                <a:gridCol w="1614545">
                  <a:extLst>
                    <a:ext uri="{9D8B030D-6E8A-4147-A177-3AD203B41FA5}">
                      <a16:colId xmlns:a16="http://schemas.microsoft.com/office/drawing/2014/main" val="916928595"/>
                    </a:ext>
                  </a:extLst>
                </a:gridCol>
              </a:tblGrid>
              <a:tr h="1021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ROLES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ACTIVITIES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HOURS / COMMITMENT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WEEKS / UNITS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EST. HOURS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55137175"/>
                  </a:ext>
                </a:extLst>
              </a:tr>
              <a:tr h="2538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Technical Architect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exiting HortonWorks setup, Data Processing, Control M, Enterprise Automation standard, review, Static/ Dynamics Security code review, reviewing and approving architecture and Knowledge Transfer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20 W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100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5392142"/>
                  </a:ext>
                </a:extLst>
              </a:tr>
              <a:tr h="1367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Technical SME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Dashboard, Control M/ Schedule Job specific understanding (Backlog), Technical design, Integration points  etc.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3641498"/>
                  </a:ext>
                </a:extLst>
              </a:tr>
              <a:tr h="892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Sponsor (</a:t>
                      </a:r>
                      <a:r>
                        <a:rPr lang="en-US" sz="3200" u="none" strike="noStrike" dirty="0" err="1">
                          <a:effectLst/>
                        </a:rPr>
                        <a:t>Yakuta</a:t>
                      </a:r>
                      <a:r>
                        <a:rPr lang="en-US" sz="3200" u="none" strike="noStrike" dirty="0">
                          <a:effectLst/>
                        </a:rPr>
                        <a:t> Rasheed)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 Manager / Technical Product Owner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535324"/>
                  </a:ext>
                </a:extLst>
              </a:tr>
              <a:tr h="25380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Infrastructure Engineer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Firewall rules, User Access, IP Ranges, creating Azure access points, Security Key Generation, Certs, available domain names, Network Architecture, Data Security, reviewing and approving architecture and changes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9188915"/>
                  </a:ext>
                </a:extLst>
              </a:tr>
              <a:tr h="8920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Qlik Engineer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Databricks for Qlik apps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6380279"/>
                  </a:ext>
                </a:extLst>
              </a:tr>
              <a:tr h="1021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EBI Engineer 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ADLS/ ADF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03125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2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1D988-FA94-48B0-8F7C-15F361EDAC81}"/>
              </a:ext>
            </a:extLst>
          </p:cNvPr>
          <p:cNvSpPr/>
          <p:nvPr/>
        </p:nvSpPr>
        <p:spPr>
          <a:xfrm>
            <a:off x="1904068" y="1038936"/>
            <a:ext cx="200901" cy="12039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710E2-9B6E-4FE4-B29C-440B62B4AFA4}"/>
              </a:ext>
            </a:extLst>
          </p:cNvPr>
          <p:cNvSpPr txBox="1"/>
          <p:nvPr/>
        </p:nvSpPr>
        <p:spPr>
          <a:xfrm>
            <a:off x="2374937" y="1086966"/>
            <a:ext cx="20392215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99" dirty="0">
                <a:solidFill>
                  <a:schemeClr val="tx2"/>
                </a:solidFill>
                <a:latin typeface="Roboto Black"/>
                <a:cs typeface="Roboto Black"/>
              </a:rPr>
              <a:t>PROPOSED NEUDESIC TEAM</a:t>
            </a:r>
          </a:p>
        </p:txBody>
      </p:sp>
      <p:sp>
        <p:nvSpPr>
          <p:cNvPr id="51" name="Arrow">
            <a:extLst>
              <a:ext uri="{FF2B5EF4-FFF2-40B4-BE49-F238E27FC236}">
                <a16:creationId xmlns:a16="http://schemas.microsoft.com/office/drawing/2014/main" id="{35492C18-A53F-4F16-BE8F-B739CDD7B4E7}"/>
              </a:ext>
            </a:extLst>
          </p:cNvPr>
          <p:cNvSpPr/>
          <p:nvPr/>
        </p:nvSpPr>
        <p:spPr>
          <a:xfrm>
            <a:off x="4618220" y="6959641"/>
            <a:ext cx="15083910" cy="1821819"/>
          </a:xfrm>
          <a:prstGeom prst="rightArrow">
            <a:avLst>
              <a:gd name="adj1" fmla="val 100000"/>
              <a:gd name="adj2" fmla="val 63338"/>
            </a:avLst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91427" tIns="91427" rIns="91427" bIns="91427" numCol="1" anchor="ctr">
            <a:noAutofit/>
          </a:bodyPr>
          <a:lstStyle/>
          <a:p>
            <a:pPr defTabSz="1828477">
              <a:defRPr sz="36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 sz="3600"/>
          </a:p>
        </p:txBody>
      </p:sp>
      <p:sp>
        <p:nvSpPr>
          <p:cNvPr id="52" name="Development">
            <a:extLst>
              <a:ext uri="{FF2B5EF4-FFF2-40B4-BE49-F238E27FC236}">
                <a16:creationId xmlns:a16="http://schemas.microsoft.com/office/drawing/2014/main" id="{5C3BDC9C-8721-4801-ADBA-E1F20267C995}"/>
              </a:ext>
            </a:extLst>
          </p:cNvPr>
          <p:cNvSpPr/>
          <p:nvPr/>
        </p:nvSpPr>
        <p:spPr>
          <a:xfrm>
            <a:off x="4831081" y="7463618"/>
            <a:ext cx="3213531" cy="813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1828800">
              <a:spcBef>
                <a:spcPts val="2000"/>
              </a:spcBef>
              <a:defRPr sz="1800" cap="all" spc="477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sz="2400" dirty="0">
                <a:solidFill>
                  <a:schemeClr val="bg1"/>
                </a:solidFill>
              </a:rPr>
              <a:t>Development</a:t>
            </a:r>
          </a:p>
        </p:txBody>
      </p:sp>
      <p:sp>
        <p:nvSpPr>
          <p:cNvPr id="53" name="Oval 3">
            <a:extLst>
              <a:ext uri="{FF2B5EF4-FFF2-40B4-BE49-F238E27FC236}">
                <a16:creationId xmlns:a16="http://schemas.microsoft.com/office/drawing/2014/main" id="{F1EF3394-34B3-4475-953E-E69ED415F55C}"/>
              </a:ext>
            </a:extLst>
          </p:cNvPr>
          <p:cNvSpPr/>
          <p:nvPr/>
        </p:nvSpPr>
        <p:spPr>
          <a:xfrm>
            <a:off x="11807854" y="6855706"/>
            <a:ext cx="2029685" cy="2029686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1427" tIns="91427" rIns="91427" bIns="91427" numCol="1" anchor="ctr">
            <a:noAutofit/>
          </a:bodyPr>
          <a:lstStyle/>
          <a:p>
            <a:pPr defTabSz="1828477">
              <a:lnSpc>
                <a:spcPct val="80000"/>
              </a:lnSpc>
              <a:defRPr sz="2800">
                <a:solidFill>
                  <a:srgbClr val="001847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 sz="2800"/>
          </a:p>
        </p:txBody>
      </p:sp>
      <p:sp>
        <p:nvSpPr>
          <p:cNvPr id="40" name="Arrow">
            <a:extLst>
              <a:ext uri="{FF2B5EF4-FFF2-40B4-BE49-F238E27FC236}">
                <a16:creationId xmlns:a16="http://schemas.microsoft.com/office/drawing/2014/main" id="{9424B256-72AD-40E8-ABAB-08270BBB9F08}"/>
              </a:ext>
            </a:extLst>
          </p:cNvPr>
          <p:cNvSpPr/>
          <p:nvPr/>
        </p:nvSpPr>
        <p:spPr>
          <a:xfrm>
            <a:off x="4567427" y="4523068"/>
            <a:ext cx="15083909" cy="1821819"/>
          </a:xfrm>
          <a:prstGeom prst="rightArrow">
            <a:avLst>
              <a:gd name="adj1" fmla="val 100000"/>
              <a:gd name="adj2" fmla="val 63338"/>
            </a:avLst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91427" tIns="91427" rIns="91427" bIns="91427" numCol="1" anchor="ctr">
            <a:noAutofit/>
          </a:bodyPr>
          <a:lstStyle/>
          <a:p>
            <a:pPr defTabSz="1828477">
              <a:defRPr sz="36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 sz="3600"/>
          </a:p>
        </p:txBody>
      </p:sp>
      <p:sp>
        <p:nvSpPr>
          <p:cNvPr id="41" name="Leadership">
            <a:extLst>
              <a:ext uri="{FF2B5EF4-FFF2-40B4-BE49-F238E27FC236}">
                <a16:creationId xmlns:a16="http://schemas.microsoft.com/office/drawing/2014/main" id="{4B208951-3731-4AFC-B276-B18839D59158}"/>
              </a:ext>
            </a:extLst>
          </p:cNvPr>
          <p:cNvSpPr/>
          <p:nvPr/>
        </p:nvSpPr>
        <p:spPr>
          <a:xfrm>
            <a:off x="4814628" y="4653093"/>
            <a:ext cx="2794299" cy="15617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1828800">
              <a:spcBef>
                <a:spcPts val="2000"/>
              </a:spcBef>
              <a:defRPr sz="1800" cap="all" spc="477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sz="2400">
                <a:solidFill>
                  <a:schemeClr val="bg1"/>
                </a:solidFill>
              </a:rPr>
              <a:t>Leadership</a:t>
            </a:r>
          </a:p>
        </p:txBody>
      </p:sp>
      <p:sp>
        <p:nvSpPr>
          <p:cNvPr id="42" name="Oval 3">
            <a:extLst>
              <a:ext uri="{FF2B5EF4-FFF2-40B4-BE49-F238E27FC236}">
                <a16:creationId xmlns:a16="http://schemas.microsoft.com/office/drawing/2014/main" id="{0C480CCD-D525-478B-9A1B-1DF6D6B04AEB}"/>
              </a:ext>
            </a:extLst>
          </p:cNvPr>
          <p:cNvSpPr/>
          <p:nvPr/>
        </p:nvSpPr>
        <p:spPr>
          <a:xfrm>
            <a:off x="8722155" y="4419133"/>
            <a:ext cx="2029685" cy="2029686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1427" tIns="91427" rIns="91427" bIns="91427" numCol="1" anchor="ctr">
            <a:noAutofit/>
          </a:bodyPr>
          <a:lstStyle/>
          <a:p>
            <a:pPr defTabSz="1828477">
              <a:lnSpc>
                <a:spcPct val="80000"/>
              </a:lnSpc>
              <a:defRPr sz="2800">
                <a:solidFill>
                  <a:srgbClr val="001847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 sz="2800"/>
          </a:p>
        </p:txBody>
      </p:sp>
      <p:sp>
        <p:nvSpPr>
          <p:cNvPr id="43" name="Oval 6">
            <a:extLst>
              <a:ext uri="{FF2B5EF4-FFF2-40B4-BE49-F238E27FC236}">
                <a16:creationId xmlns:a16="http://schemas.microsoft.com/office/drawing/2014/main" id="{70C18C76-5F07-4B02-B608-C12A3444DBF1}"/>
              </a:ext>
            </a:extLst>
          </p:cNvPr>
          <p:cNvSpPr/>
          <p:nvPr/>
        </p:nvSpPr>
        <p:spPr>
          <a:xfrm>
            <a:off x="11886232" y="4419133"/>
            <a:ext cx="2029685" cy="2029686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1427" tIns="91427" rIns="91427" bIns="91427" numCol="1" anchor="ctr">
            <a:noAutofit/>
          </a:bodyPr>
          <a:lstStyle/>
          <a:p>
            <a:pPr defTabSz="1828477">
              <a:lnSpc>
                <a:spcPct val="80000"/>
              </a:lnSpc>
              <a:defRPr sz="2800">
                <a:solidFill>
                  <a:srgbClr val="001847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 sz="2800"/>
          </a:p>
        </p:txBody>
      </p:sp>
      <p:sp>
        <p:nvSpPr>
          <p:cNvPr id="44" name="Oval 8">
            <a:extLst>
              <a:ext uri="{FF2B5EF4-FFF2-40B4-BE49-F238E27FC236}">
                <a16:creationId xmlns:a16="http://schemas.microsoft.com/office/drawing/2014/main" id="{3295050C-FF6A-4849-92E6-626634B60360}"/>
              </a:ext>
            </a:extLst>
          </p:cNvPr>
          <p:cNvSpPr/>
          <p:nvPr/>
        </p:nvSpPr>
        <p:spPr>
          <a:xfrm>
            <a:off x="8722155" y="6856772"/>
            <a:ext cx="2029685" cy="2029686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1427" tIns="91427" rIns="91427" bIns="91427" numCol="1" anchor="ctr">
            <a:noAutofit/>
          </a:bodyPr>
          <a:lstStyle/>
          <a:p>
            <a:pPr defTabSz="1828477">
              <a:lnSpc>
                <a:spcPct val="80000"/>
              </a:lnSpc>
              <a:defRPr sz="2800">
                <a:solidFill>
                  <a:srgbClr val="001847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 sz="2800"/>
          </a:p>
        </p:txBody>
      </p:sp>
      <p:sp>
        <p:nvSpPr>
          <p:cNvPr id="45" name="Delivery Manager">
            <a:extLst>
              <a:ext uri="{FF2B5EF4-FFF2-40B4-BE49-F238E27FC236}">
                <a16:creationId xmlns:a16="http://schemas.microsoft.com/office/drawing/2014/main" id="{71321302-0A05-46C2-B1C7-F71F5692265F}"/>
              </a:ext>
            </a:extLst>
          </p:cNvPr>
          <p:cNvSpPr/>
          <p:nvPr/>
        </p:nvSpPr>
        <p:spPr>
          <a:xfrm>
            <a:off x="8743319" y="5116519"/>
            <a:ext cx="1928398" cy="7824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804599">
              <a:defRPr sz="2200">
                <a:solidFill>
                  <a:srgbClr val="22222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 algn="ctr"/>
            <a:r>
              <a:rPr lang="en-US" sz="2500" b="1" dirty="0"/>
              <a:t>DELIVERY MANAGER</a:t>
            </a:r>
          </a:p>
        </p:txBody>
      </p:sp>
      <p:sp>
        <p:nvSpPr>
          <p:cNvPr id="46" name="Technical Architect">
            <a:extLst>
              <a:ext uri="{FF2B5EF4-FFF2-40B4-BE49-F238E27FC236}">
                <a16:creationId xmlns:a16="http://schemas.microsoft.com/office/drawing/2014/main" id="{42F17C7A-ED33-455C-BA6A-33C042997C9E}"/>
              </a:ext>
            </a:extLst>
          </p:cNvPr>
          <p:cNvSpPr/>
          <p:nvPr/>
        </p:nvSpPr>
        <p:spPr>
          <a:xfrm>
            <a:off x="11963229" y="5116519"/>
            <a:ext cx="1875690" cy="634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804599">
              <a:defRPr sz="2200">
                <a:solidFill>
                  <a:srgbClr val="22222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 algn="ctr"/>
            <a:r>
              <a:rPr lang="en-US" sz="2500" b="1" dirty="0"/>
              <a:t>TECHNICAL ARCHITECT</a:t>
            </a:r>
          </a:p>
        </p:txBody>
      </p:sp>
      <p:sp>
        <p:nvSpPr>
          <p:cNvPr id="47" name="Executive/ Technical  Oversight">
            <a:extLst>
              <a:ext uri="{FF2B5EF4-FFF2-40B4-BE49-F238E27FC236}">
                <a16:creationId xmlns:a16="http://schemas.microsoft.com/office/drawing/2014/main" id="{3898E2F5-C7B2-470F-B072-A05171CCA36F}"/>
              </a:ext>
            </a:extLst>
          </p:cNvPr>
          <p:cNvSpPr/>
          <p:nvPr/>
        </p:nvSpPr>
        <p:spPr>
          <a:xfrm>
            <a:off x="8743319" y="7372771"/>
            <a:ext cx="1928398" cy="10269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804599">
              <a:defRPr sz="2200">
                <a:solidFill>
                  <a:srgbClr val="22222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 algn="ctr"/>
            <a:r>
              <a:rPr lang="en-US" sz="2500" b="1" dirty="0"/>
              <a:t>DATA ENGINEER</a:t>
            </a:r>
          </a:p>
        </p:txBody>
      </p:sp>
      <p:sp>
        <p:nvSpPr>
          <p:cNvPr id="19" name="Arrow">
            <a:extLst>
              <a:ext uri="{FF2B5EF4-FFF2-40B4-BE49-F238E27FC236}">
                <a16:creationId xmlns:a16="http://schemas.microsoft.com/office/drawing/2014/main" id="{45001EA1-6A55-3240-AD6A-9B50D4B5D0D4}"/>
              </a:ext>
            </a:extLst>
          </p:cNvPr>
          <p:cNvSpPr/>
          <p:nvPr/>
        </p:nvSpPr>
        <p:spPr>
          <a:xfrm>
            <a:off x="4618220" y="9482511"/>
            <a:ext cx="15083910" cy="1821819"/>
          </a:xfrm>
          <a:prstGeom prst="rightArrow">
            <a:avLst>
              <a:gd name="adj1" fmla="val 100000"/>
              <a:gd name="adj2" fmla="val 63338"/>
            </a:avLst>
          </a:pr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91427" tIns="91427" rIns="91427" bIns="91427" numCol="1" anchor="ctr">
            <a:noAutofit/>
          </a:bodyPr>
          <a:lstStyle/>
          <a:p>
            <a:pPr defTabSz="1828477">
              <a:defRPr sz="3600">
                <a:solidFill>
                  <a:srgbClr val="FFFFFF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 sz="3600"/>
          </a:p>
        </p:txBody>
      </p:sp>
      <p:sp>
        <p:nvSpPr>
          <p:cNvPr id="20" name="Development">
            <a:extLst>
              <a:ext uri="{FF2B5EF4-FFF2-40B4-BE49-F238E27FC236}">
                <a16:creationId xmlns:a16="http://schemas.microsoft.com/office/drawing/2014/main" id="{A1C64A42-768C-CC4B-8161-5C08C9E5B449}"/>
              </a:ext>
            </a:extLst>
          </p:cNvPr>
          <p:cNvSpPr/>
          <p:nvPr/>
        </p:nvSpPr>
        <p:spPr>
          <a:xfrm>
            <a:off x="4857365" y="9959364"/>
            <a:ext cx="3213531" cy="8138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algn="l" defTabSz="1828800">
              <a:spcBef>
                <a:spcPts val="2000"/>
              </a:spcBef>
              <a:defRPr sz="1800" cap="all" spc="477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devOps/ Testing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5" name="Oval 8">
            <a:extLst>
              <a:ext uri="{FF2B5EF4-FFF2-40B4-BE49-F238E27FC236}">
                <a16:creationId xmlns:a16="http://schemas.microsoft.com/office/drawing/2014/main" id="{7A7EB97B-E995-2843-A2CC-78EFBA9F815D}"/>
              </a:ext>
            </a:extLst>
          </p:cNvPr>
          <p:cNvSpPr/>
          <p:nvPr/>
        </p:nvSpPr>
        <p:spPr>
          <a:xfrm>
            <a:off x="8748439" y="9352518"/>
            <a:ext cx="2029685" cy="2029686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91427" tIns="91427" rIns="91427" bIns="91427" numCol="1" anchor="ctr">
            <a:noAutofit/>
          </a:bodyPr>
          <a:lstStyle/>
          <a:p>
            <a:pPr defTabSz="1828477">
              <a:lnSpc>
                <a:spcPct val="80000"/>
              </a:lnSpc>
              <a:defRPr sz="2800">
                <a:solidFill>
                  <a:srgbClr val="001847"/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pPr>
            <a:endParaRPr sz="2800"/>
          </a:p>
        </p:txBody>
      </p:sp>
      <p:sp>
        <p:nvSpPr>
          <p:cNvPr id="26" name="Executive/ Technical  Oversight">
            <a:extLst>
              <a:ext uri="{FF2B5EF4-FFF2-40B4-BE49-F238E27FC236}">
                <a16:creationId xmlns:a16="http://schemas.microsoft.com/office/drawing/2014/main" id="{83267F5F-6B35-2844-AE10-8ECCF78AC7A3}"/>
              </a:ext>
            </a:extLst>
          </p:cNvPr>
          <p:cNvSpPr/>
          <p:nvPr/>
        </p:nvSpPr>
        <p:spPr>
          <a:xfrm>
            <a:off x="8748438" y="9868517"/>
            <a:ext cx="2003402" cy="9488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804599">
              <a:defRPr sz="2200">
                <a:solidFill>
                  <a:srgbClr val="22222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 algn="ctr"/>
            <a:r>
              <a:rPr lang="en-US" sz="2500" b="1" dirty="0"/>
              <a:t>DEVOPS ENGINEER</a:t>
            </a:r>
          </a:p>
        </p:txBody>
      </p:sp>
      <p:sp>
        <p:nvSpPr>
          <p:cNvPr id="29" name="Executive/ Technical  Oversight">
            <a:extLst>
              <a:ext uri="{FF2B5EF4-FFF2-40B4-BE49-F238E27FC236}">
                <a16:creationId xmlns:a16="http://schemas.microsoft.com/office/drawing/2014/main" id="{A0B15C8E-E1A9-4020-B2E2-43FB449FD0A4}"/>
              </a:ext>
            </a:extLst>
          </p:cNvPr>
          <p:cNvSpPr/>
          <p:nvPr/>
        </p:nvSpPr>
        <p:spPr>
          <a:xfrm>
            <a:off x="11886232" y="7350125"/>
            <a:ext cx="1787139" cy="1049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ctr">
            <a:noAutofit/>
          </a:bodyPr>
          <a:lstStyle>
            <a:lvl1pPr defTabSz="804599">
              <a:defRPr sz="2200">
                <a:solidFill>
                  <a:srgbClr val="22222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</a:lstStyle>
          <a:p>
            <a:pPr algn="ctr"/>
            <a:r>
              <a:rPr lang="en-US" sz="2500" b="1" dirty="0"/>
              <a:t>DATA ENGINEER</a:t>
            </a:r>
          </a:p>
        </p:txBody>
      </p:sp>
    </p:spTree>
    <p:extLst>
      <p:ext uri="{BB962C8B-B14F-4D97-AF65-F5344CB8AC3E}">
        <p14:creationId xmlns:p14="http://schemas.microsoft.com/office/powerpoint/2010/main" val="353841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1D988-FA94-48B0-8F7C-15F361EDAC81}"/>
              </a:ext>
            </a:extLst>
          </p:cNvPr>
          <p:cNvSpPr/>
          <p:nvPr/>
        </p:nvSpPr>
        <p:spPr>
          <a:xfrm>
            <a:off x="1904068" y="1038936"/>
            <a:ext cx="200901" cy="12039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710E2-9B6E-4FE4-B29C-440B62B4AFA4}"/>
              </a:ext>
            </a:extLst>
          </p:cNvPr>
          <p:cNvSpPr txBox="1"/>
          <p:nvPr/>
        </p:nvSpPr>
        <p:spPr>
          <a:xfrm>
            <a:off x="2349537" y="1116180"/>
            <a:ext cx="20392215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99" dirty="0">
                <a:solidFill>
                  <a:schemeClr val="tx2"/>
                </a:solidFill>
                <a:latin typeface="Roboto Black"/>
                <a:cs typeface="Roboto Black"/>
              </a:rPr>
              <a:t>NEUDESIC SERVICES ESTMMATE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74265A-D716-40D2-ABEE-0CF3EA32C5EA}"/>
              </a:ext>
            </a:extLst>
          </p:cNvPr>
          <p:cNvGrpSpPr/>
          <p:nvPr/>
        </p:nvGrpSpPr>
        <p:grpSpPr>
          <a:xfrm>
            <a:off x="8265689" y="4208756"/>
            <a:ext cx="3566538" cy="3836520"/>
            <a:chOff x="5940102" y="5736718"/>
            <a:chExt cx="3567002" cy="383702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3D9FF3-935B-4709-AA75-34E8E26BA6E2}"/>
                </a:ext>
              </a:extLst>
            </p:cNvPr>
            <p:cNvSpPr/>
            <p:nvPr/>
          </p:nvSpPr>
          <p:spPr>
            <a:xfrm>
              <a:off x="5940102" y="8095456"/>
              <a:ext cx="3567002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</a:t>
              </a:r>
              <a:endParaRPr lang="id-ID" dirty="0">
                <a:solidFill>
                  <a:schemeClr val="tx2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A4035B-8F8F-42B6-8C80-49B20E5F987A}"/>
                </a:ext>
              </a:extLst>
            </p:cNvPr>
            <p:cNvGrpSpPr/>
            <p:nvPr/>
          </p:nvGrpSpPr>
          <p:grpSpPr>
            <a:xfrm>
              <a:off x="6592458" y="5736718"/>
              <a:ext cx="2367453" cy="2242564"/>
              <a:chOff x="5878850" y="4199938"/>
              <a:chExt cx="3689503" cy="3663170"/>
            </a:xfrm>
          </p:grpSpPr>
          <p:sp>
            <p:nvSpPr>
              <p:cNvPr id="21" name="Oval 5">
                <a:extLst>
                  <a:ext uri="{FF2B5EF4-FFF2-40B4-BE49-F238E27FC236}">
                    <a16:creationId xmlns:a16="http://schemas.microsoft.com/office/drawing/2014/main" id="{422B20AA-B17C-45C9-AB2C-ACAA1D9B1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8850" y="4199938"/>
                <a:ext cx="3689503" cy="366317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6" name="Graphic 25" descr="Monthly calendar">
                <a:extLst>
                  <a:ext uri="{FF2B5EF4-FFF2-40B4-BE49-F238E27FC236}">
                    <a16:creationId xmlns:a16="http://schemas.microsoft.com/office/drawing/2014/main" id="{AD2CB385-49AA-42B4-AC05-8A3AA8FD9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6708776" y="4888607"/>
                <a:ext cx="2096917" cy="2197895"/>
              </a:xfrm>
              <a:prstGeom prst="rect">
                <a:avLst/>
              </a:prstGeom>
            </p:spPr>
          </p:pic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CF507EF-C30F-491E-A656-323FBB9DE4E0}"/>
                </a:ext>
              </a:extLst>
            </p:cNvPr>
            <p:cNvSpPr/>
            <p:nvPr/>
          </p:nvSpPr>
          <p:spPr>
            <a:xfrm>
              <a:off x="6391977" y="9019668"/>
              <a:ext cx="2663255" cy="5540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2"/>
                  </a:solidFill>
                </a:rPr>
                <a:t>18-20 WEEKS</a:t>
              </a:r>
              <a:endParaRPr lang="id-ID" sz="3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5C8B562-BCB8-4CB2-B83D-3FA1A2F310B1}"/>
              </a:ext>
            </a:extLst>
          </p:cNvPr>
          <p:cNvGrpSpPr/>
          <p:nvPr/>
        </p:nvGrpSpPr>
        <p:grpSpPr>
          <a:xfrm>
            <a:off x="18787497" y="4208756"/>
            <a:ext cx="5234253" cy="6624093"/>
            <a:chOff x="13493999" y="5736718"/>
            <a:chExt cx="5234934" cy="66249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D58754-C46F-4E15-99D6-4B3CF6912B0A}"/>
                </a:ext>
              </a:extLst>
            </p:cNvPr>
            <p:cNvSpPr/>
            <p:nvPr/>
          </p:nvSpPr>
          <p:spPr>
            <a:xfrm>
              <a:off x="13493999" y="8113041"/>
              <a:ext cx="5234934" cy="8311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NEUDESIC TEAM</a:t>
              </a:r>
              <a:endParaRPr lang="id-ID" dirty="0">
                <a:solidFill>
                  <a:schemeClr val="tx2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093E65-0482-471A-BE27-76B3E5E39EE9}"/>
                </a:ext>
              </a:extLst>
            </p:cNvPr>
            <p:cNvGrpSpPr/>
            <p:nvPr/>
          </p:nvGrpSpPr>
          <p:grpSpPr>
            <a:xfrm>
              <a:off x="14927736" y="5736718"/>
              <a:ext cx="2367453" cy="2242564"/>
              <a:chOff x="14266711" y="4217523"/>
              <a:chExt cx="3689503" cy="3663170"/>
            </a:xfrm>
          </p:grpSpPr>
          <p:sp>
            <p:nvSpPr>
              <p:cNvPr id="23" name="Oval 5">
                <a:extLst>
                  <a:ext uri="{FF2B5EF4-FFF2-40B4-BE49-F238E27FC236}">
                    <a16:creationId xmlns:a16="http://schemas.microsoft.com/office/drawing/2014/main" id="{62430AF8-B88E-46A9-9CD8-2737D3915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6711" y="4217523"/>
                <a:ext cx="3689503" cy="366317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7" name="Graphic 26" descr="Head with gears">
                <a:extLst>
                  <a:ext uri="{FF2B5EF4-FFF2-40B4-BE49-F238E27FC236}">
                    <a16:creationId xmlns:a16="http://schemas.microsoft.com/office/drawing/2014/main" id="{81DF9284-EC7E-41F0-AFC9-288B331454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15195084" y="5115145"/>
                <a:ext cx="1832755" cy="1832755"/>
              </a:xfrm>
              <a:prstGeom prst="rect">
                <a:avLst/>
              </a:prstGeom>
            </p:spPr>
          </p:pic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8C6BEA-6E71-4873-BA2A-2862B3300961}"/>
                </a:ext>
              </a:extLst>
            </p:cNvPr>
            <p:cNvSpPr/>
            <p:nvPr/>
          </p:nvSpPr>
          <p:spPr>
            <a:xfrm>
              <a:off x="13628190" y="9037253"/>
              <a:ext cx="4966557" cy="33244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2"/>
                  </a:solidFill>
                </a:rPr>
                <a:t>PART-TIME RESOURCES:</a:t>
              </a:r>
            </a:p>
            <a:p>
              <a:pPr algn="ctr"/>
              <a:r>
                <a:rPr lang="en-US" sz="3000" dirty="0">
                  <a:solidFill>
                    <a:schemeClr val="accent2"/>
                  </a:solidFill>
                </a:rPr>
                <a:t>ENGAGEMENT MANAGER</a:t>
              </a:r>
            </a:p>
            <a:p>
              <a:pPr algn="ctr"/>
              <a:r>
                <a:rPr lang="en-US" sz="3000" dirty="0">
                  <a:solidFill>
                    <a:schemeClr val="accent2"/>
                  </a:solidFill>
                </a:rPr>
                <a:t>TECHNICAL ARCHITECT</a:t>
              </a:r>
            </a:p>
            <a:p>
              <a:pPr algn="ctr"/>
              <a:r>
                <a:rPr lang="en-US" sz="3000" dirty="0">
                  <a:solidFill>
                    <a:schemeClr val="accent2"/>
                  </a:solidFill>
                </a:rPr>
                <a:t>DEVOPS ENGINER</a:t>
              </a:r>
            </a:p>
            <a:p>
              <a:pPr algn="ctr"/>
              <a:endParaRPr lang="en-US" sz="3000" dirty="0">
                <a:solidFill>
                  <a:schemeClr val="accent2"/>
                </a:solidFill>
              </a:endParaRPr>
            </a:p>
            <a:p>
              <a:pPr algn="ctr"/>
              <a:r>
                <a:rPr lang="en-US" sz="3000" b="1" dirty="0">
                  <a:solidFill>
                    <a:schemeClr val="accent2"/>
                  </a:solidFill>
                </a:rPr>
                <a:t>FULL-TIME RESOURCES:</a:t>
              </a:r>
            </a:p>
            <a:p>
              <a:pPr algn="ctr"/>
              <a:r>
                <a:rPr lang="en-US" sz="3000" dirty="0">
                  <a:solidFill>
                    <a:schemeClr val="accent2"/>
                  </a:solidFill>
                </a:rPr>
                <a:t>SR. DATA ENGINEER (2)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96B3EF9-7F47-4124-9529-E1810E1AD1BE}"/>
              </a:ext>
            </a:extLst>
          </p:cNvPr>
          <p:cNvGrpSpPr/>
          <p:nvPr/>
        </p:nvGrpSpPr>
        <p:grpSpPr>
          <a:xfrm>
            <a:off x="1606433" y="4208756"/>
            <a:ext cx="6063622" cy="6540660"/>
            <a:chOff x="4872055" y="5736718"/>
            <a:chExt cx="6064411" cy="65415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9D06FB1-C478-4F56-ABBB-5659DBC2A403}"/>
                </a:ext>
              </a:extLst>
            </p:cNvPr>
            <p:cNvSpPr/>
            <p:nvPr/>
          </p:nvSpPr>
          <p:spPr>
            <a:xfrm>
              <a:off x="5334970" y="8095456"/>
              <a:ext cx="4777270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DELIVERABLES</a:t>
              </a:r>
              <a:endParaRPr lang="id-ID" dirty="0">
                <a:solidFill>
                  <a:schemeClr val="tx2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F887A32-B003-4A10-810F-26F2375932B0}"/>
                </a:ext>
              </a:extLst>
            </p:cNvPr>
            <p:cNvGrpSpPr/>
            <p:nvPr/>
          </p:nvGrpSpPr>
          <p:grpSpPr>
            <a:xfrm>
              <a:off x="6592458" y="5736718"/>
              <a:ext cx="2367453" cy="2242564"/>
              <a:chOff x="5878850" y="4199938"/>
              <a:chExt cx="3689503" cy="3663170"/>
            </a:xfrm>
          </p:grpSpPr>
          <p:sp>
            <p:nvSpPr>
              <p:cNvPr id="35" name="Oval 5">
                <a:extLst>
                  <a:ext uri="{FF2B5EF4-FFF2-40B4-BE49-F238E27FC236}">
                    <a16:creationId xmlns:a16="http://schemas.microsoft.com/office/drawing/2014/main" id="{44B3803F-3CB7-4C4D-9201-191C3C704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78850" y="4199938"/>
                <a:ext cx="3689503" cy="366317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6" name="Graphic 35" descr="Checklist RTL">
                <a:extLst>
                  <a:ext uri="{FF2B5EF4-FFF2-40B4-BE49-F238E27FC236}">
                    <a16:creationId xmlns:a16="http://schemas.microsoft.com/office/drawing/2014/main" id="{65FEDBCA-42ED-418A-926F-94C07695C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6730571" y="4941971"/>
                <a:ext cx="2046004" cy="2144531"/>
              </a:xfrm>
              <a:prstGeom prst="rect">
                <a:avLst/>
              </a:prstGeom>
            </p:spPr>
          </p:pic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106482-5304-4905-9B46-550E9DF59AA8}"/>
                </a:ext>
              </a:extLst>
            </p:cNvPr>
            <p:cNvSpPr/>
            <p:nvPr/>
          </p:nvSpPr>
          <p:spPr>
            <a:xfrm>
              <a:off x="4872055" y="8953810"/>
              <a:ext cx="6064411" cy="33244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2"/>
                  </a:solidFill>
                </a:rPr>
                <a:t>AZURE DATA PLATFORM</a:t>
              </a:r>
              <a:endParaRPr lang="en-US" sz="3000" dirty="0"/>
            </a:p>
            <a:p>
              <a:pPr algn="ctr"/>
              <a:r>
                <a:rPr lang="en-US" sz="3000" dirty="0">
                  <a:solidFill>
                    <a:schemeClr val="accent2"/>
                  </a:solidFill>
                </a:rPr>
                <a:t>INGESTION SCRIPTS </a:t>
              </a:r>
            </a:p>
            <a:p>
              <a:pPr algn="ctr"/>
              <a:r>
                <a:rPr lang="en-US" sz="3000" dirty="0">
                  <a:solidFill>
                    <a:schemeClr val="accent2"/>
                  </a:solidFill>
                </a:rPr>
                <a:t>TRANSFORMATION SCRIPTS</a:t>
              </a:r>
            </a:p>
            <a:p>
              <a:pPr algn="ctr"/>
              <a:r>
                <a:rPr lang="en-US" sz="3000" dirty="0">
                  <a:solidFill>
                    <a:schemeClr val="accent2"/>
                  </a:solidFill>
                </a:rPr>
                <a:t>INTEGRATION WITH DOWNSTREAM APPs</a:t>
              </a:r>
            </a:p>
            <a:p>
              <a:pPr algn="ctr"/>
              <a:r>
                <a:rPr lang="en-US" sz="3000" dirty="0">
                  <a:solidFill>
                    <a:schemeClr val="accent2"/>
                  </a:solidFill>
                </a:rPr>
                <a:t>BUILD, RELEASE PIPELINE AUTOMATION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FC81AF-4A68-4A9D-AB0D-96E6A645BB56}"/>
              </a:ext>
            </a:extLst>
          </p:cNvPr>
          <p:cNvGrpSpPr/>
          <p:nvPr/>
        </p:nvGrpSpPr>
        <p:grpSpPr>
          <a:xfrm>
            <a:off x="12767225" y="4208756"/>
            <a:ext cx="5558811" cy="4315768"/>
            <a:chOff x="13331700" y="5736718"/>
            <a:chExt cx="5559535" cy="431633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6D67F2-258D-4B28-B33B-7F454CC7D675}"/>
                </a:ext>
              </a:extLst>
            </p:cNvPr>
            <p:cNvSpPr/>
            <p:nvPr/>
          </p:nvSpPr>
          <p:spPr>
            <a:xfrm>
              <a:off x="13331700" y="8113041"/>
              <a:ext cx="5559535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ESTIMATED COST</a:t>
              </a:r>
              <a:endParaRPr lang="id-ID" dirty="0">
                <a:solidFill>
                  <a:schemeClr val="tx2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D94F8AB-BC20-4606-9B40-62E47DF8C342}"/>
                </a:ext>
              </a:extLst>
            </p:cNvPr>
            <p:cNvGrpSpPr/>
            <p:nvPr/>
          </p:nvGrpSpPr>
          <p:grpSpPr>
            <a:xfrm>
              <a:off x="14927736" y="5736718"/>
              <a:ext cx="2367453" cy="2242564"/>
              <a:chOff x="14266711" y="4217523"/>
              <a:chExt cx="3689503" cy="3663170"/>
            </a:xfrm>
          </p:grpSpPr>
          <p:sp>
            <p:nvSpPr>
              <p:cNvPr id="41" name="Oval 5">
                <a:extLst>
                  <a:ext uri="{FF2B5EF4-FFF2-40B4-BE49-F238E27FC236}">
                    <a16:creationId xmlns:a16="http://schemas.microsoft.com/office/drawing/2014/main" id="{36411BB1-43C6-4AE3-A062-695A17271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6711" y="4217523"/>
                <a:ext cx="3689503" cy="366317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4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2" name="Graphic 41" descr="Dollar">
                <a:extLst>
                  <a:ext uri="{FF2B5EF4-FFF2-40B4-BE49-F238E27FC236}">
                    <a16:creationId xmlns:a16="http://schemas.microsoft.com/office/drawing/2014/main" id="{F2616474-787A-4753-A625-244B0BD46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14966178" y="4906192"/>
                <a:ext cx="2227376" cy="2334636"/>
              </a:xfrm>
              <a:prstGeom prst="rect">
                <a:avLst/>
              </a:prstGeom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FA2ED3-8172-4960-9302-7FA425685B2A}"/>
                </a:ext>
              </a:extLst>
            </p:cNvPr>
            <p:cNvSpPr/>
            <p:nvPr/>
          </p:nvSpPr>
          <p:spPr>
            <a:xfrm>
              <a:off x="14337369" y="9037253"/>
              <a:ext cx="3548228" cy="10157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accent2"/>
                  </a:solidFill>
                </a:rPr>
                <a:t>MVP: ~$175-$200K</a:t>
              </a:r>
            </a:p>
            <a:p>
              <a:pPr algn="ctr"/>
              <a:endParaRPr lang="en-US" sz="3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8C368-E133-4DE2-B52D-872DF9A80FB5}"/>
              </a:ext>
            </a:extLst>
          </p:cNvPr>
          <p:cNvSpPr/>
          <p:nvPr/>
        </p:nvSpPr>
        <p:spPr>
          <a:xfrm>
            <a:off x="13012720" y="9740912"/>
            <a:ext cx="5067810" cy="46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*MICROSOFT INVESTMENT: TBD</a:t>
            </a:r>
          </a:p>
        </p:txBody>
      </p:sp>
    </p:spTree>
    <p:extLst>
      <p:ext uri="{BB962C8B-B14F-4D97-AF65-F5344CB8AC3E}">
        <p14:creationId xmlns:p14="http://schemas.microsoft.com/office/powerpoint/2010/main" val="32553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1D988-FA94-48B0-8F7C-15F361EDAC81}"/>
              </a:ext>
            </a:extLst>
          </p:cNvPr>
          <p:cNvSpPr/>
          <p:nvPr/>
        </p:nvSpPr>
        <p:spPr>
          <a:xfrm>
            <a:off x="1904068" y="1038936"/>
            <a:ext cx="200901" cy="12039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710E2-9B6E-4FE4-B29C-440B62B4AFA4}"/>
              </a:ext>
            </a:extLst>
          </p:cNvPr>
          <p:cNvSpPr txBox="1"/>
          <p:nvPr/>
        </p:nvSpPr>
        <p:spPr>
          <a:xfrm>
            <a:off x="2349537" y="1090780"/>
            <a:ext cx="20392215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99" dirty="0">
                <a:solidFill>
                  <a:schemeClr val="tx2"/>
                </a:solidFill>
                <a:latin typeface="Roboto Black"/>
                <a:cs typeface="Roboto Black"/>
              </a:rPr>
              <a:t>Neudesic @ Accenture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7FED16-310B-443D-B908-14946E2EE137}"/>
              </a:ext>
            </a:extLst>
          </p:cNvPr>
          <p:cNvSpPr/>
          <p:nvPr/>
        </p:nvSpPr>
        <p:spPr>
          <a:xfrm>
            <a:off x="1997479" y="2820710"/>
            <a:ext cx="2039221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Neudesic team executed a successful project with Accenture (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Chella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Murugapan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to migrate their AWS applications to Azure. The responsibilities included to assess and migrate the applications from. </a:t>
            </a:r>
          </a:p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Tasks included recommendation and implementation of environment configuration, AWS Lambda to Azure Functions porting, security, logging, authentication and rewriting the code as per the recommendations. Following was achieved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task related to the architecture, implementation, coding, testing completed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Knowledge transfer was completed to train the Accenture support team to support the future work on these application</a:t>
            </a:r>
          </a:p>
          <a:p>
            <a:pPr marL="1143000" indent="-1143000">
              <a:buFont typeface="+mj-lt"/>
              <a:buAutoNum type="arabicPeriod"/>
            </a:pPr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Documentation and backlogs were provided</a:t>
            </a:r>
          </a:p>
          <a:p>
            <a:r>
              <a:rPr lang="en-US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	Regular demo/ and status were provided through out the project</a:t>
            </a:r>
          </a:p>
        </p:txBody>
      </p:sp>
    </p:spTree>
    <p:extLst>
      <p:ext uri="{BB962C8B-B14F-4D97-AF65-F5344CB8AC3E}">
        <p14:creationId xmlns:p14="http://schemas.microsoft.com/office/powerpoint/2010/main" val="6125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1D988-FA94-48B0-8F7C-15F361EDAC81}"/>
              </a:ext>
            </a:extLst>
          </p:cNvPr>
          <p:cNvSpPr/>
          <p:nvPr/>
        </p:nvSpPr>
        <p:spPr>
          <a:xfrm>
            <a:off x="1904068" y="1038936"/>
            <a:ext cx="200901" cy="12039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710E2-9B6E-4FE4-B29C-440B62B4AFA4}"/>
              </a:ext>
            </a:extLst>
          </p:cNvPr>
          <p:cNvSpPr txBox="1"/>
          <p:nvPr/>
        </p:nvSpPr>
        <p:spPr>
          <a:xfrm>
            <a:off x="2349537" y="1090780"/>
            <a:ext cx="20392215" cy="1107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99" dirty="0">
                <a:solidFill>
                  <a:schemeClr val="tx2"/>
                </a:solidFill>
                <a:latin typeface="Roboto Black"/>
                <a:cs typeface="Roboto Black"/>
              </a:rPr>
              <a:t>NEXT STEPS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7FED16-310B-443D-B908-14946E2EE137}"/>
              </a:ext>
            </a:extLst>
          </p:cNvPr>
          <p:cNvSpPr/>
          <p:nvPr/>
        </p:nvSpPr>
        <p:spPr>
          <a:xfrm>
            <a:off x="1997479" y="3082613"/>
            <a:ext cx="20392215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Finalize plan: approach, scope and deliverables</a:t>
            </a:r>
          </a:p>
          <a:p>
            <a:pPr marL="1143000" indent="-1143000">
              <a:buFont typeface="+mj-lt"/>
              <a:buAutoNum type="arabicPeriod"/>
            </a:pPr>
            <a:endParaRPr lang="en-US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Confirm technical architecture and pilot phase priority (define success criteria)</a:t>
            </a:r>
          </a:p>
          <a:p>
            <a:pPr marL="1143000" indent="-1143000">
              <a:buFont typeface="+mj-lt"/>
              <a:buAutoNum type="arabicPeriod"/>
            </a:pPr>
            <a:endParaRPr lang="en-US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(Accenture) team / resources and confirm commitments and availability </a:t>
            </a:r>
          </a:p>
          <a:p>
            <a:pPr marL="1143000" indent="-1143000">
              <a:buFont typeface="+mj-lt"/>
              <a:buAutoNum type="arabicPeriod"/>
            </a:pPr>
            <a:endParaRPr lang="en-US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 (Neudesic) onboarding </a:t>
            </a:r>
          </a:p>
          <a:p>
            <a:pPr marL="1143000" indent="-1143000">
              <a:buFont typeface="+mj-lt"/>
              <a:buAutoNum type="arabicPeriod"/>
            </a:pPr>
            <a:endParaRPr lang="en-US" sz="5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5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Kickoff:  August/ September?</a:t>
            </a:r>
          </a:p>
        </p:txBody>
      </p:sp>
    </p:spTree>
    <p:extLst>
      <p:ext uri="{BB962C8B-B14F-4D97-AF65-F5344CB8AC3E}">
        <p14:creationId xmlns:p14="http://schemas.microsoft.com/office/powerpoint/2010/main" val="132614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>
        <p:fade/>
      </p:transition>
    </mc:Choice>
    <mc:Fallback xmlns="">
      <p:transition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1504EB-7F5E-5F44-8F9E-6D9614C5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966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59A627B2-ACC6-7C40-9FC8-707D3C850D73}"/>
              </a:ext>
            </a:extLst>
          </p:cNvPr>
          <p:cNvSpPr/>
          <p:nvPr/>
        </p:nvSpPr>
        <p:spPr>
          <a:xfrm>
            <a:off x="1902727" y="1038177"/>
            <a:ext cx="200927" cy="1204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6BF29A-D555-4E88-A81D-C61D1CF38959}"/>
              </a:ext>
            </a:extLst>
          </p:cNvPr>
          <p:cNvSpPr txBox="1"/>
          <p:nvPr/>
        </p:nvSpPr>
        <p:spPr>
          <a:xfrm>
            <a:off x="2348254" y="1112954"/>
            <a:ext cx="203948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Roboto Black"/>
                <a:cs typeface="Roboto Black"/>
              </a:rPr>
              <a:t>CONTENTS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CA7E4F-640F-4DFA-A5A7-0BF68F3D392E}"/>
              </a:ext>
            </a:extLst>
          </p:cNvPr>
          <p:cNvSpPr/>
          <p:nvPr/>
        </p:nvSpPr>
        <p:spPr>
          <a:xfrm>
            <a:off x="1902726" y="2998590"/>
            <a:ext cx="1654476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en-US" sz="6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Project Background – What we heard?</a:t>
            </a:r>
          </a:p>
          <a:p>
            <a:pPr marL="1143000" indent="-1143000">
              <a:buFont typeface="+mj-lt"/>
              <a:buAutoNum type="arabicPeriod"/>
            </a:pPr>
            <a:endParaRPr lang="en-US" sz="6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Proposed Approach</a:t>
            </a:r>
          </a:p>
          <a:p>
            <a:pPr marL="1143000" indent="-1143000">
              <a:buFont typeface="+mj-lt"/>
              <a:buAutoNum type="arabicPeriod"/>
            </a:pPr>
            <a:endParaRPr lang="en-US" sz="6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Technical Architecture</a:t>
            </a:r>
          </a:p>
          <a:p>
            <a:pPr marL="1143000" indent="-1143000">
              <a:buFont typeface="+mj-lt"/>
              <a:buAutoNum type="arabicPeriod"/>
            </a:pPr>
            <a:endParaRPr lang="en-US" sz="6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Estimates</a:t>
            </a:r>
          </a:p>
          <a:p>
            <a:pPr marL="1143000" indent="-1143000">
              <a:buFont typeface="+mj-lt"/>
              <a:buAutoNum type="arabicPeriod"/>
            </a:pPr>
            <a:endParaRPr lang="en-US" sz="6000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0" indent="-1143000">
              <a:buFont typeface="+mj-lt"/>
              <a:buAutoNum type="arabicPeriod"/>
            </a:pPr>
            <a:r>
              <a:rPr lang="en-US" sz="6000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Next Steps</a:t>
            </a:r>
            <a:endParaRPr lang="en-US" sz="6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680748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59A627B2-ACC6-7C40-9FC8-707D3C850D73}"/>
              </a:ext>
            </a:extLst>
          </p:cNvPr>
          <p:cNvSpPr/>
          <p:nvPr/>
        </p:nvSpPr>
        <p:spPr>
          <a:xfrm>
            <a:off x="1902727" y="1038177"/>
            <a:ext cx="200927" cy="12040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1EAE5-A6CC-4FEA-B299-495BDFE706F6}"/>
              </a:ext>
            </a:extLst>
          </p:cNvPr>
          <p:cNvGrpSpPr/>
          <p:nvPr/>
        </p:nvGrpSpPr>
        <p:grpSpPr>
          <a:xfrm>
            <a:off x="9854105" y="5547407"/>
            <a:ext cx="4528630" cy="4496308"/>
            <a:chOff x="1119258" y="2257147"/>
            <a:chExt cx="1868076" cy="1868076"/>
          </a:xfrm>
          <a:solidFill>
            <a:schemeClr val="accent3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4A8EFE94-201E-4062-BD3D-5D9B28B28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880" y="2430769"/>
              <a:ext cx="1521933" cy="152193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40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WHAT WE HEARD</a:t>
              </a:r>
              <a:endParaRPr lang="id-ID" sz="4000" dirty="0">
                <a:solidFill>
                  <a:schemeClr val="bg1"/>
                </a:solidFill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201CBC-5EA9-45D4-A527-B06C07753A0F}"/>
                </a:ext>
              </a:extLst>
            </p:cNvPr>
            <p:cNvGrpSpPr/>
            <p:nvPr/>
          </p:nvGrpSpPr>
          <p:grpSpPr>
            <a:xfrm>
              <a:off x="1119258" y="2257147"/>
              <a:ext cx="1868076" cy="1868076"/>
              <a:chOff x="1119258" y="2257147"/>
              <a:chExt cx="1868076" cy="1868076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45893FB4-A3A9-4729-9B9F-35AF2597A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2394505"/>
                <a:ext cx="356034" cy="354935"/>
              </a:xfrm>
              <a:custGeom>
                <a:avLst/>
                <a:gdLst>
                  <a:gd name="T0" fmla="*/ 207 w 207"/>
                  <a:gd name="T1" fmla="*/ 181 h 206"/>
                  <a:gd name="T2" fmla="*/ 26 w 207"/>
                  <a:gd name="T3" fmla="*/ 0 h 206"/>
                  <a:gd name="T4" fmla="*/ 0 w 207"/>
                  <a:gd name="T5" fmla="*/ 44 h 206"/>
                  <a:gd name="T6" fmla="*/ 163 w 207"/>
                  <a:gd name="T7" fmla="*/ 206 h 206"/>
                  <a:gd name="T8" fmla="*/ 207 w 207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207" y="181"/>
                    </a:moveTo>
                    <a:cubicBezTo>
                      <a:pt x="162" y="107"/>
                      <a:pt x="100" y="45"/>
                      <a:pt x="26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66" y="85"/>
                      <a:pt x="122" y="140"/>
                      <a:pt x="163" y="206"/>
                    </a:cubicBezTo>
                    <a:lnTo>
                      <a:pt x="207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02F13AB5-A665-4417-95AF-C083DCF58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2257147"/>
                <a:ext cx="427460" cy="191203"/>
              </a:xfrm>
              <a:custGeom>
                <a:avLst/>
                <a:gdLst>
                  <a:gd name="T0" fmla="*/ 0 w 248"/>
                  <a:gd name="T1" fmla="*/ 0 h 111"/>
                  <a:gd name="T2" fmla="*/ 0 w 248"/>
                  <a:gd name="T3" fmla="*/ 51 h 111"/>
                  <a:gd name="T4" fmla="*/ 222 w 248"/>
                  <a:gd name="T5" fmla="*/ 111 h 111"/>
                  <a:gd name="T6" fmla="*/ 248 w 248"/>
                  <a:gd name="T7" fmla="*/ 67 h 111"/>
                  <a:gd name="T8" fmla="*/ 0 w 248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1">
                    <a:moveTo>
                      <a:pt x="0" y="0"/>
                    </a:moveTo>
                    <a:cubicBezTo>
                      <a:pt x="0" y="51"/>
                      <a:pt x="0" y="51"/>
                      <a:pt x="0" y="51"/>
                    </a:cubicBezTo>
                    <a:cubicBezTo>
                      <a:pt x="80" y="53"/>
                      <a:pt x="156" y="75"/>
                      <a:pt x="222" y="111"/>
                    </a:cubicBezTo>
                    <a:cubicBezTo>
                      <a:pt x="248" y="67"/>
                      <a:pt x="248" y="67"/>
                      <a:pt x="248" y="67"/>
                    </a:cubicBezTo>
                    <a:cubicBezTo>
                      <a:pt x="174" y="26"/>
                      <a:pt x="90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DD1ED76E-C5F7-43F6-B559-9721842627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2743946"/>
                <a:ext cx="191203" cy="425262"/>
              </a:xfrm>
              <a:custGeom>
                <a:avLst/>
                <a:gdLst>
                  <a:gd name="T0" fmla="*/ 45 w 111"/>
                  <a:gd name="T1" fmla="*/ 0 h 247"/>
                  <a:gd name="T2" fmla="*/ 0 w 111"/>
                  <a:gd name="T3" fmla="*/ 26 h 247"/>
                  <a:gd name="T4" fmla="*/ 60 w 111"/>
                  <a:gd name="T5" fmla="*/ 247 h 247"/>
                  <a:gd name="T6" fmla="*/ 111 w 111"/>
                  <a:gd name="T7" fmla="*/ 247 h 247"/>
                  <a:gd name="T8" fmla="*/ 45 w 111"/>
                  <a:gd name="T9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45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37" y="92"/>
                      <a:pt x="58" y="167"/>
                      <a:pt x="60" y="247"/>
                    </a:cubicBezTo>
                    <a:cubicBezTo>
                      <a:pt x="111" y="247"/>
                      <a:pt x="111" y="247"/>
                      <a:pt x="111" y="247"/>
                    </a:cubicBezTo>
                    <a:cubicBezTo>
                      <a:pt x="109" y="158"/>
                      <a:pt x="85" y="74"/>
                      <a:pt x="4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26544C0-B196-41BD-A9A4-E0FD874D0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131" y="3213162"/>
                <a:ext cx="191203" cy="427460"/>
              </a:xfrm>
              <a:custGeom>
                <a:avLst/>
                <a:gdLst>
                  <a:gd name="T0" fmla="*/ 60 w 111"/>
                  <a:gd name="T1" fmla="*/ 0 h 248"/>
                  <a:gd name="T2" fmla="*/ 0 w 111"/>
                  <a:gd name="T3" fmla="*/ 222 h 248"/>
                  <a:gd name="T4" fmla="*/ 45 w 111"/>
                  <a:gd name="T5" fmla="*/ 248 h 248"/>
                  <a:gd name="T6" fmla="*/ 111 w 111"/>
                  <a:gd name="T7" fmla="*/ 0 h 248"/>
                  <a:gd name="T8" fmla="*/ 6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60" y="0"/>
                    </a:moveTo>
                    <a:cubicBezTo>
                      <a:pt x="58" y="80"/>
                      <a:pt x="37" y="156"/>
                      <a:pt x="0" y="222"/>
                    </a:cubicBezTo>
                    <a:cubicBezTo>
                      <a:pt x="45" y="248"/>
                      <a:pt x="45" y="248"/>
                      <a:pt x="45" y="248"/>
                    </a:cubicBezTo>
                    <a:cubicBezTo>
                      <a:pt x="85" y="174"/>
                      <a:pt x="109" y="90"/>
                      <a:pt x="111" y="0"/>
                    </a:cubicBezTo>
                    <a:lnTo>
                      <a:pt x="6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FA4E10B9-D67E-4B24-B6DF-97A7EBF64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41" y="3632930"/>
                <a:ext cx="356034" cy="356034"/>
              </a:xfrm>
              <a:custGeom>
                <a:avLst/>
                <a:gdLst>
                  <a:gd name="T0" fmla="*/ 207 w 207"/>
                  <a:gd name="T1" fmla="*/ 26 h 207"/>
                  <a:gd name="T2" fmla="*/ 163 w 207"/>
                  <a:gd name="T3" fmla="*/ 0 h 207"/>
                  <a:gd name="T4" fmla="*/ 0 w 207"/>
                  <a:gd name="T5" fmla="*/ 163 h 207"/>
                  <a:gd name="T6" fmla="*/ 26 w 207"/>
                  <a:gd name="T7" fmla="*/ 207 h 207"/>
                  <a:gd name="T8" fmla="*/ 207 w 207"/>
                  <a:gd name="T9" fmla="*/ 26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207" y="26"/>
                    </a:moveTo>
                    <a:cubicBezTo>
                      <a:pt x="163" y="0"/>
                      <a:pt x="163" y="0"/>
                      <a:pt x="163" y="0"/>
                    </a:cubicBezTo>
                    <a:cubicBezTo>
                      <a:pt x="122" y="66"/>
                      <a:pt x="66" y="122"/>
                      <a:pt x="0" y="163"/>
                    </a:cubicBezTo>
                    <a:cubicBezTo>
                      <a:pt x="26" y="207"/>
                      <a:pt x="26" y="207"/>
                      <a:pt x="26" y="207"/>
                    </a:cubicBezTo>
                    <a:cubicBezTo>
                      <a:pt x="100" y="162"/>
                      <a:pt x="162" y="100"/>
                      <a:pt x="207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Freeform 11">
                <a:extLst>
                  <a:ext uri="{FF2B5EF4-FFF2-40B4-BE49-F238E27FC236}">
                    <a16:creationId xmlns:a16="http://schemas.microsoft.com/office/drawing/2014/main" id="{FFC9EE5C-7B29-4D97-8524-99566BFB3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5273" y="3936217"/>
                <a:ext cx="427460" cy="189006"/>
              </a:xfrm>
              <a:custGeom>
                <a:avLst/>
                <a:gdLst>
                  <a:gd name="T0" fmla="*/ 248 w 248"/>
                  <a:gd name="T1" fmla="*/ 44 h 110"/>
                  <a:gd name="T2" fmla="*/ 222 w 248"/>
                  <a:gd name="T3" fmla="*/ 0 h 110"/>
                  <a:gd name="T4" fmla="*/ 0 w 248"/>
                  <a:gd name="T5" fmla="*/ 59 h 110"/>
                  <a:gd name="T6" fmla="*/ 0 w 248"/>
                  <a:gd name="T7" fmla="*/ 110 h 110"/>
                  <a:gd name="T8" fmla="*/ 248 w 248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8" h="110">
                    <a:moveTo>
                      <a:pt x="248" y="44"/>
                    </a:moveTo>
                    <a:cubicBezTo>
                      <a:pt x="222" y="0"/>
                      <a:pt x="222" y="0"/>
                      <a:pt x="222" y="0"/>
                    </a:cubicBezTo>
                    <a:cubicBezTo>
                      <a:pt x="156" y="36"/>
                      <a:pt x="80" y="57"/>
                      <a:pt x="0" y="59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90" y="108"/>
                      <a:pt x="174" y="84"/>
                      <a:pt x="248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868D45C6-F5A2-4083-9FE5-33BA071F0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3936217"/>
                <a:ext cx="425262" cy="189006"/>
              </a:xfrm>
              <a:custGeom>
                <a:avLst/>
                <a:gdLst>
                  <a:gd name="T0" fmla="*/ 0 w 247"/>
                  <a:gd name="T1" fmla="*/ 44 h 110"/>
                  <a:gd name="T2" fmla="*/ 247 w 247"/>
                  <a:gd name="T3" fmla="*/ 110 h 110"/>
                  <a:gd name="T4" fmla="*/ 247 w 247"/>
                  <a:gd name="T5" fmla="*/ 59 h 110"/>
                  <a:gd name="T6" fmla="*/ 26 w 247"/>
                  <a:gd name="T7" fmla="*/ 0 h 110"/>
                  <a:gd name="T8" fmla="*/ 0 w 247"/>
                  <a:gd name="T9" fmla="*/ 4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0">
                    <a:moveTo>
                      <a:pt x="0" y="44"/>
                    </a:moveTo>
                    <a:cubicBezTo>
                      <a:pt x="74" y="84"/>
                      <a:pt x="158" y="108"/>
                      <a:pt x="247" y="110"/>
                    </a:cubicBezTo>
                    <a:cubicBezTo>
                      <a:pt x="247" y="59"/>
                      <a:pt x="247" y="59"/>
                      <a:pt x="247" y="59"/>
                    </a:cubicBezTo>
                    <a:cubicBezTo>
                      <a:pt x="167" y="57"/>
                      <a:pt x="92" y="36"/>
                      <a:pt x="26" y="0"/>
                    </a:cubicBezTo>
                    <a:lnTo>
                      <a:pt x="0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8" name="Freeform 13">
                <a:extLst>
                  <a:ext uri="{FF2B5EF4-FFF2-40B4-BE49-F238E27FC236}">
                    <a16:creationId xmlns:a16="http://schemas.microsoft.com/office/drawing/2014/main" id="{29BE1ECC-9E7B-4EB6-B091-5F729DF94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3632930"/>
                <a:ext cx="354935" cy="356034"/>
              </a:xfrm>
              <a:custGeom>
                <a:avLst/>
                <a:gdLst>
                  <a:gd name="T0" fmla="*/ 44 w 206"/>
                  <a:gd name="T1" fmla="*/ 0 h 207"/>
                  <a:gd name="T2" fmla="*/ 0 w 206"/>
                  <a:gd name="T3" fmla="*/ 26 h 207"/>
                  <a:gd name="T4" fmla="*/ 181 w 206"/>
                  <a:gd name="T5" fmla="*/ 207 h 207"/>
                  <a:gd name="T6" fmla="*/ 206 w 206"/>
                  <a:gd name="T7" fmla="*/ 163 h 207"/>
                  <a:gd name="T8" fmla="*/ 44 w 206"/>
                  <a:gd name="T9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44" y="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45" y="100"/>
                      <a:pt x="107" y="162"/>
                      <a:pt x="181" y="207"/>
                    </a:cubicBezTo>
                    <a:cubicBezTo>
                      <a:pt x="206" y="163"/>
                      <a:pt x="206" y="163"/>
                      <a:pt x="206" y="163"/>
                    </a:cubicBezTo>
                    <a:cubicBezTo>
                      <a:pt x="140" y="122"/>
                      <a:pt x="85" y="66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9" name="Freeform 14">
                <a:extLst>
                  <a:ext uri="{FF2B5EF4-FFF2-40B4-BE49-F238E27FC236}">
                    <a16:creationId xmlns:a16="http://schemas.microsoft.com/office/drawing/2014/main" id="{C54C5333-2710-4ADC-9C46-4215D0BA0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3213162"/>
                <a:ext cx="191203" cy="427460"/>
              </a:xfrm>
              <a:custGeom>
                <a:avLst/>
                <a:gdLst>
                  <a:gd name="T0" fmla="*/ 0 w 111"/>
                  <a:gd name="T1" fmla="*/ 0 h 248"/>
                  <a:gd name="T2" fmla="*/ 67 w 111"/>
                  <a:gd name="T3" fmla="*/ 248 h 248"/>
                  <a:gd name="T4" fmla="*/ 111 w 111"/>
                  <a:gd name="T5" fmla="*/ 222 h 248"/>
                  <a:gd name="T6" fmla="*/ 51 w 111"/>
                  <a:gd name="T7" fmla="*/ 0 h 248"/>
                  <a:gd name="T8" fmla="*/ 0 w 111"/>
                  <a:gd name="T9" fmla="*/ 0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8">
                    <a:moveTo>
                      <a:pt x="0" y="0"/>
                    </a:moveTo>
                    <a:cubicBezTo>
                      <a:pt x="2" y="90"/>
                      <a:pt x="26" y="174"/>
                      <a:pt x="67" y="248"/>
                    </a:cubicBezTo>
                    <a:cubicBezTo>
                      <a:pt x="111" y="222"/>
                      <a:pt x="111" y="222"/>
                      <a:pt x="111" y="222"/>
                    </a:cubicBezTo>
                    <a:cubicBezTo>
                      <a:pt x="75" y="156"/>
                      <a:pt x="53" y="80"/>
                      <a:pt x="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0" name="Freeform 15">
                <a:extLst>
                  <a:ext uri="{FF2B5EF4-FFF2-40B4-BE49-F238E27FC236}">
                    <a16:creationId xmlns:a16="http://schemas.microsoft.com/office/drawing/2014/main" id="{42BB14CA-041C-4DC0-9172-3A68286FB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9258" y="2743946"/>
                <a:ext cx="191203" cy="425262"/>
              </a:xfrm>
              <a:custGeom>
                <a:avLst/>
                <a:gdLst>
                  <a:gd name="T0" fmla="*/ 51 w 111"/>
                  <a:gd name="T1" fmla="*/ 247 h 247"/>
                  <a:gd name="T2" fmla="*/ 111 w 111"/>
                  <a:gd name="T3" fmla="*/ 26 h 247"/>
                  <a:gd name="T4" fmla="*/ 67 w 111"/>
                  <a:gd name="T5" fmla="*/ 0 h 247"/>
                  <a:gd name="T6" fmla="*/ 0 w 111"/>
                  <a:gd name="T7" fmla="*/ 247 h 247"/>
                  <a:gd name="T8" fmla="*/ 51 w 111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247">
                    <a:moveTo>
                      <a:pt x="51" y="247"/>
                    </a:moveTo>
                    <a:cubicBezTo>
                      <a:pt x="53" y="167"/>
                      <a:pt x="75" y="92"/>
                      <a:pt x="111" y="26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74"/>
                      <a:pt x="2" y="158"/>
                      <a:pt x="0" y="247"/>
                    </a:cubicBezTo>
                    <a:lnTo>
                      <a:pt x="51" y="2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1" name="Freeform 16">
                <a:extLst>
                  <a:ext uri="{FF2B5EF4-FFF2-40B4-BE49-F238E27FC236}">
                    <a16:creationId xmlns:a16="http://schemas.microsoft.com/office/drawing/2014/main" id="{2A5D99B7-161F-49F1-BAD1-7474A1850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616" y="2394505"/>
                <a:ext cx="354935" cy="354935"/>
              </a:xfrm>
              <a:custGeom>
                <a:avLst/>
                <a:gdLst>
                  <a:gd name="T0" fmla="*/ 0 w 206"/>
                  <a:gd name="T1" fmla="*/ 181 h 206"/>
                  <a:gd name="T2" fmla="*/ 44 w 206"/>
                  <a:gd name="T3" fmla="*/ 206 h 206"/>
                  <a:gd name="T4" fmla="*/ 206 w 206"/>
                  <a:gd name="T5" fmla="*/ 44 h 206"/>
                  <a:gd name="T6" fmla="*/ 181 w 206"/>
                  <a:gd name="T7" fmla="*/ 0 h 206"/>
                  <a:gd name="T8" fmla="*/ 0 w 206"/>
                  <a:gd name="T9" fmla="*/ 181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6">
                    <a:moveTo>
                      <a:pt x="0" y="181"/>
                    </a:moveTo>
                    <a:cubicBezTo>
                      <a:pt x="44" y="206"/>
                      <a:pt x="44" y="206"/>
                      <a:pt x="44" y="206"/>
                    </a:cubicBezTo>
                    <a:cubicBezTo>
                      <a:pt x="85" y="140"/>
                      <a:pt x="140" y="85"/>
                      <a:pt x="206" y="44"/>
                    </a:cubicBezTo>
                    <a:cubicBezTo>
                      <a:pt x="181" y="0"/>
                      <a:pt x="181" y="0"/>
                      <a:pt x="181" y="0"/>
                    </a:cubicBezTo>
                    <a:cubicBezTo>
                      <a:pt x="107" y="45"/>
                      <a:pt x="45" y="107"/>
                      <a:pt x="0" y="18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2" name="Freeform 17">
                <a:extLst>
                  <a:ext uri="{FF2B5EF4-FFF2-40B4-BE49-F238E27FC236}">
                    <a16:creationId xmlns:a16="http://schemas.microsoft.com/office/drawing/2014/main" id="{1CBFEBF0-1FC8-4287-8E5E-5A8CBDED0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057" y="2257147"/>
                <a:ext cx="425262" cy="191203"/>
              </a:xfrm>
              <a:custGeom>
                <a:avLst/>
                <a:gdLst>
                  <a:gd name="T0" fmla="*/ 0 w 247"/>
                  <a:gd name="T1" fmla="*/ 67 h 111"/>
                  <a:gd name="T2" fmla="*/ 25 w 247"/>
                  <a:gd name="T3" fmla="*/ 111 h 111"/>
                  <a:gd name="T4" fmla="*/ 247 w 247"/>
                  <a:gd name="T5" fmla="*/ 51 h 111"/>
                  <a:gd name="T6" fmla="*/ 247 w 247"/>
                  <a:gd name="T7" fmla="*/ 0 h 111"/>
                  <a:gd name="T8" fmla="*/ 0 w 247"/>
                  <a:gd name="T9" fmla="*/ 6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111">
                    <a:moveTo>
                      <a:pt x="0" y="67"/>
                    </a:moveTo>
                    <a:cubicBezTo>
                      <a:pt x="25" y="111"/>
                      <a:pt x="25" y="111"/>
                      <a:pt x="25" y="111"/>
                    </a:cubicBezTo>
                    <a:cubicBezTo>
                      <a:pt x="92" y="75"/>
                      <a:pt x="167" y="53"/>
                      <a:pt x="247" y="51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158" y="2"/>
                      <a:pt x="74" y="26"/>
                      <a:pt x="0" y="6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251A872-5658-499D-B647-5A0FFAA1DB0D}"/>
              </a:ext>
            </a:extLst>
          </p:cNvPr>
          <p:cNvSpPr txBox="1"/>
          <p:nvPr/>
        </p:nvSpPr>
        <p:spPr>
          <a:xfrm>
            <a:off x="15040450" y="7006794"/>
            <a:ext cx="5857840" cy="1391605"/>
          </a:xfrm>
          <a:prstGeom prst="rect">
            <a:avLst/>
          </a:prstGeom>
          <a:noFill/>
        </p:spPr>
        <p:txBody>
          <a:bodyPr wrap="square" lIns="0" tIns="121926" rIns="0" bIns="0">
            <a:spAutoFit/>
          </a:bodyPr>
          <a:lstStyle/>
          <a:p>
            <a:pPr algn="ctr" defTabSz="1218984">
              <a:lnSpc>
                <a:spcPct val="120000"/>
              </a:lnSpc>
              <a:defRPr/>
            </a:pPr>
            <a:r>
              <a:rPr lang="en-US" sz="3600" b="1" dirty="0">
                <a:solidFill>
                  <a:schemeClr val="tx2"/>
                </a:solidFill>
                <a:latin typeface="Roboto Regular"/>
                <a:cs typeface="Roboto Regular"/>
              </a:rPr>
              <a:t>MIGRATE TO AZURE ANALYTIC SERVICES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6C8035-2688-406C-B27D-03700C38EA42}"/>
              </a:ext>
            </a:extLst>
          </p:cNvPr>
          <p:cNvSpPr txBox="1"/>
          <p:nvPr/>
        </p:nvSpPr>
        <p:spPr>
          <a:xfrm>
            <a:off x="2320013" y="7046861"/>
            <a:ext cx="6879046" cy="1391605"/>
          </a:xfrm>
          <a:prstGeom prst="rect">
            <a:avLst/>
          </a:prstGeom>
          <a:noFill/>
        </p:spPr>
        <p:txBody>
          <a:bodyPr wrap="square" lIns="0" tIns="121926" rIns="0" bIns="0">
            <a:spAutoFit/>
          </a:bodyPr>
          <a:lstStyle/>
          <a:p>
            <a:pPr algn="ctr" defTabSz="1218984">
              <a:lnSpc>
                <a:spcPct val="120000"/>
              </a:lnSpc>
              <a:defRPr/>
            </a:pPr>
            <a:r>
              <a:rPr lang="en-US" sz="3600" b="1" dirty="0">
                <a:solidFill>
                  <a:schemeClr val="accent3"/>
                </a:solidFill>
                <a:latin typeface="Roboto Regular"/>
                <a:cs typeface="Roboto Light"/>
              </a:rPr>
              <a:t>NEED TO BE IN PRODUCTION BY APRIL 2021</a:t>
            </a:r>
            <a:endParaRPr lang="en-US" sz="3600" dirty="0">
              <a:solidFill>
                <a:schemeClr val="accent3"/>
              </a:solidFill>
              <a:latin typeface="Roboto Light"/>
              <a:cs typeface="Roboto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6BF29A-D555-4E88-A81D-C61D1CF38959}"/>
              </a:ext>
            </a:extLst>
          </p:cNvPr>
          <p:cNvSpPr txBox="1"/>
          <p:nvPr/>
        </p:nvSpPr>
        <p:spPr>
          <a:xfrm>
            <a:off x="2348253" y="1112954"/>
            <a:ext cx="209599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Roboto Black"/>
                <a:cs typeface="Roboto Black"/>
              </a:rPr>
              <a:t>GBHD PROJECT BACKGROUND - WHAT WE HEARD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6EAAAA-5012-4720-9780-8F4D33F5028D}"/>
              </a:ext>
            </a:extLst>
          </p:cNvPr>
          <p:cNvSpPr txBox="1"/>
          <p:nvPr/>
        </p:nvSpPr>
        <p:spPr>
          <a:xfrm>
            <a:off x="6751674" y="10445738"/>
            <a:ext cx="10866475" cy="1391605"/>
          </a:xfrm>
          <a:prstGeom prst="rect">
            <a:avLst/>
          </a:prstGeom>
          <a:noFill/>
        </p:spPr>
        <p:txBody>
          <a:bodyPr wrap="square" lIns="0" tIns="121926" rIns="0" bIns="0">
            <a:spAutoFit/>
          </a:bodyPr>
          <a:lstStyle/>
          <a:p>
            <a:pPr algn="ctr" defTabSz="1218984">
              <a:lnSpc>
                <a:spcPct val="120000"/>
              </a:lnSpc>
              <a:defRPr/>
            </a:pPr>
            <a:r>
              <a:rPr lang="en-US" sz="3600" b="1" dirty="0">
                <a:solidFill>
                  <a:schemeClr val="tx2"/>
                </a:solidFill>
                <a:latin typeface="Roboto Regular"/>
                <a:cs typeface="Roboto Regular"/>
              </a:rPr>
              <a:t>NEED SUPPORT (AZURE) TO AUGMENT INTERNAL CAPACITY AND PROCESS SMEs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918BBA-92D0-462D-A585-C5B964E801F8}"/>
              </a:ext>
            </a:extLst>
          </p:cNvPr>
          <p:cNvSpPr txBox="1"/>
          <p:nvPr/>
        </p:nvSpPr>
        <p:spPr>
          <a:xfrm>
            <a:off x="5990353" y="3744388"/>
            <a:ext cx="12258802" cy="1391605"/>
          </a:xfrm>
          <a:prstGeom prst="rect">
            <a:avLst/>
          </a:prstGeom>
          <a:noFill/>
        </p:spPr>
        <p:txBody>
          <a:bodyPr wrap="square" lIns="0" tIns="121926" rIns="0" bIns="0">
            <a:spAutoFit/>
          </a:bodyPr>
          <a:lstStyle/>
          <a:p>
            <a:pPr algn="ctr" defTabSz="1218984">
              <a:lnSpc>
                <a:spcPct val="120000"/>
              </a:lnSpc>
              <a:defRPr/>
            </a:pPr>
            <a:r>
              <a:rPr lang="en-US" sz="3600" b="1" dirty="0">
                <a:solidFill>
                  <a:schemeClr val="tx2"/>
                </a:solidFill>
                <a:latin typeface="Roboto Regular"/>
                <a:cs typeface="Roboto Regular"/>
              </a:rPr>
              <a:t>EVOLVE FROM HISTORICAL DASHBOARD TO PREDICTIVE BROADBOND CONSUMPTION USAGE</a:t>
            </a:r>
          </a:p>
        </p:txBody>
      </p:sp>
    </p:spTree>
    <p:extLst>
      <p:ext uri="{BB962C8B-B14F-4D97-AF65-F5344CB8AC3E}">
        <p14:creationId xmlns:p14="http://schemas.microsoft.com/office/powerpoint/2010/main" val="143772865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54876" y="1512980"/>
          <a:ext cx="23229406" cy="10945424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rgbClr val="000000"/>
                  </a:outerShdw>
                </a:effectLst>
              </a:tblPr>
              <a:tblGrid>
                <a:gridCol w="272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428364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</a:tblGrid>
              <a:tr h="861516">
                <a:tc>
                  <a:txBody>
                    <a:bodyPr/>
                    <a:lstStyle/>
                    <a:p>
                      <a:pPr algn="ctr" fontAlgn="b"/>
                      <a:endParaRPr lang="en-GB" sz="2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Q1</a:t>
                      </a:r>
                      <a:r>
                        <a:rPr lang="en-GB" sz="2400" b="1" i="0" u="none" strike="noStrike" baseline="0" dirty="0">
                          <a:solidFill>
                            <a:srgbClr val="FFFFFF"/>
                          </a:solidFill>
                          <a:latin typeface="Calibri"/>
                        </a:rPr>
                        <a:t> – FY21</a:t>
                      </a:r>
                      <a:endParaRPr lang="en-GB" sz="2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Q2 – FY21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Q3 – FY21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Q4 –</a:t>
                      </a:r>
                      <a:r>
                        <a:rPr lang="en-GB" sz="2400" b="1" i="0" u="none" strike="noStrike" baseline="0" dirty="0">
                          <a:solidFill>
                            <a:srgbClr val="FFFFFF"/>
                          </a:solidFill>
                          <a:latin typeface="Calibri"/>
                        </a:rPr>
                        <a:t> FY21</a:t>
                      </a:r>
                      <a:endParaRPr lang="en-GB" sz="24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4824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Work Area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Sept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Oct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Nov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Jan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Feb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Apr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May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Jun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Jul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GB" sz="2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Aug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324"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1" i="0" u="none" strike="noStrike" cap="none" spc="0">
                          <a:ln w="10160">
                            <a:solidFill>
                              <a:schemeClr val="accent5"/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22860" dir="5400000" algn="tl" rotWithShape="0">
                              <a:srgbClr val="000000">
                                <a:alpha val="30000"/>
                              </a:srgbClr>
                            </a:outerShdw>
                          </a:effectLst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1" i="0" u="none" strike="noStrike" cap="none" spc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888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9220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004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5224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27574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3650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32251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4687" y="662400"/>
            <a:ext cx="20052000" cy="771000"/>
          </a:xfrm>
        </p:spPr>
        <p:txBody>
          <a:bodyPr/>
          <a:lstStyle/>
          <a:p>
            <a:r>
              <a:rPr lang="en-US" dirty="0"/>
              <a:t>CAP To Azure – FY21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 flipH="1">
            <a:off x="12617725" y="13123122"/>
            <a:ext cx="11148020" cy="323776"/>
          </a:xfrm>
        </p:spPr>
        <p:txBody>
          <a:bodyPr/>
          <a:lstStyle/>
          <a:p>
            <a:pPr defTabSz="1828800">
              <a:defRPr/>
            </a:pPr>
            <a:r>
              <a:rPr lang="en-US" dirty="0">
                <a:solidFill>
                  <a:srgbClr val="000000">
                    <a:alpha val="50000"/>
                  </a:srgbClr>
                </a:solidFill>
                <a:latin typeface="Graphik"/>
              </a:rPr>
              <a:t>Copyright © 2016 Accenture  All rights reserved.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3245907" y="3206378"/>
            <a:ext cx="709468" cy="9371592"/>
          </a:xfrm>
          <a:prstGeom prst="rect">
            <a:avLst/>
          </a:prstGeom>
          <a:solidFill>
            <a:srgbClr val="FFFFD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49558" y="3213914"/>
            <a:ext cx="347386" cy="930497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7852793" y="3189453"/>
            <a:ext cx="1308456" cy="9339614"/>
            <a:chOff x="1365661" y="1607329"/>
            <a:chExt cx="654379" cy="4936965"/>
          </a:xfrm>
        </p:grpSpPr>
        <p:sp>
          <p:nvSpPr>
            <p:cNvPr id="178" name="Rectangle 177"/>
            <p:cNvSpPr/>
            <p:nvPr/>
          </p:nvSpPr>
          <p:spPr>
            <a:xfrm>
              <a:off x="1365661" y="1612710"/>
              <a:ext cx="654379" cy="4931584"/>
            </a:xfrm>
            <a:prstGeom prst="rect">
              <a:avLst/>
            </a:prstGeom>
            <a:solidFill>
              <a:srgbClr val="FFFFD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>
                <a:defRPr/>
              </a:pPr>
              <a:endParaRPr lang="en-US" sz="3600">
                <a:solidFill>
                  <a:srgbClr val="FFFFFF"/>
                </a:solidFill>
                <a:latin typeface="Graphik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620569" y="1607329"/>
              <a:ext cx="185486" cy="4931584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>
                <a:defRPr/>
              </a:pPr>
              <a:endParaRPr lang="en-US" sz="3600">
                <a:solidFill>
                  <a:srgbClr val="FFFFFF"/>
                </a:solidFill>
                <a:latin typeface="Graphik"/>
              </a:endParaRPr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12984535" y="3183526"/>
            <a:ext cx="1308456" cy="9355740"/>
            <a:chOff x="1365661" y="1607329"/>
            <a:chExt cx="654379" cy="4936965"/>
          </a:xfrm>
        </p:grpSpPr>
        <p:sp>
          <p:nvSpPr>
            <p:cNvPr id="181" name="Rectangle 180"/>
            <p:cNvSpPr/>
            <p:nvPr/>
          </p:nvSpPr>
          <p:spPr>
            <a:xfrm>
              <a:off x="1365661" y="1612710"/>
              <a:ext cx="654379" cy="4931584"/>
            </a:xfrm>
            <a:prstGeom prst="rect">
              <a:avLst/>
            </a:prstGeom>
            <a:solidFill>
              <a:srgbClr val="FFFFD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>
                <a:defRPr/>
              </a:pPr>
              <a:endParaRPr lang="en-US" sz="3600">
                <a:solidFill>
                  <a:srgbClr val="FFFFFF"/>
                </a:solidFill>
                <a:latin typeface="Graphik"/>
              </a:endParaRP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20569" y="1607329"/>
              <a:ext cx="185486" cy="4931584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>
                <a:defRPr/>
              </a:pPr>
              <a:endParaRPr lang="en-US" sz="3600">
                <a:solidFill>
                  <a:srgbClr val="FFFFFF"/>
                </a:solidFill>
                <a:latin typeface="Graphik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18135089" y="3179032"/>
            <a:ext cx="1308456" cy="9381952"/>
            <a:chOff x="1365661" y="1607329"/>
            <a:chExt cx="654379" cy="4936965"/>
          </a:xfrm>
        </p:grpSpPr>
        <p:sp>
          <p:nvSpPr>
            <p:cNvPr id="184" name="Rectangle 183"/>
            <p:cNvSpPr/>
            <p:nvPr/>
          </p:nvSpPr>
          <p:spPr>
            <a:xfrm>
              <a:off x="1365661" y="1612710"/>
              <a:ext cx="654379" cy="4931584"/>
            </a:xfrm>
            <a:prstGeom prst="rect">
              <a:avLst/>
            </a:prstGeom>
            <a:solidFill>
              <a:srgbClr val="FFFFD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>
                <a:defRPr/>
              </a:pPr>
              <a:endParaRPr lang="en-US" sz="3600">
                <a:solidFill>
                  <a:srgbClr val="FFFFFF"/>
                </a:solidFill>
                <a:latin typeface="Graphik"/>
              </a:endParaRPr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620569" y="1607329"/>
              <a:ext cx="185486" cy="4931584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8800">
                <a:defRPr/>
              </a:pPr>
              <a:endParaRPr lang="en-US" sz="3600">
                <a:solidFill>
                  <a:srgbClr val="FFFFFF"/>
                </a:solidFill>
                <a:latin typeface="Graphik"/>
              </a:endParaRPr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23363727" y="3195884"/>
            <a:ext cx="375180" cy="9839148"/>
          </a:xfrm>
          <a:prstGeom prst="rect">
            <a:avLst/>
          </a:prstGeom>
          <a:solidFill>
            <a:srgbClr val="FFFFD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1598" y="3892866"/>
            <a:ext cx="2503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200" b="1" dirty="0">
                <a:solidFill>
                  <a:srgbClr val="000000"/>
                </a:solidFill>
                <a:latin typeface="Graphik"/>
              </a:rPr>
              <a:t>Data Lake Build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112" y="4612845"/>
            <a:ext cx="337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000" b="1" dirty="0">
                <a:solidFill>
                  <a:srgbClr val="000000"/>
                </a:solidFill>
                <a:latin typeface="Graphik"/>
              </a:rPr>
              <a:t>CAP Migration - GBHD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3975" y="5946080"/>
            <a:ext cx="2961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000" b="1" dirty="0">
                <a:solidFill>
                  <a:srgbClr val="000000"/>
                </a:solidFill>
                <a:latin typeface="Graphik"/>
              </a:rPr>
              <a:t>Cloud 1.0 - Wireless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6235316" y="168061"/>
            <a:ext cx="7657022" cy="12363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095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21854638" y="912754"/>
            <a:ext cx="269378" cy="243376"/>
          </a:xfrm>
          <a:prstGeom prst="flowChartConnector">
            <a:avLst/>
          </a:prstGeom>
          <a:solidFill>
            <a:schemeClr val="tx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33202" y="247245"/>
            <a:ext cx="116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>
              <a:defRPr/>
            </a:pPr>
            <a:r>
              <a:rPr lang="en-US" sz="2400" dirty="0">
                <a:solidFill>
                  <a:srgbClr val="000000"/>
                </a:solidFill>
                <a:latin typeface="Graphik"/>
              </a:rPr>
              <a:t>Legend: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26807" y="278020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>
              <a:defRPr/>
            </a:pPr>
            <a:r>
              <a:rPr lang="en-US" sz="2000" dirty="0">
                <a:solidFill>
                  <a:srgbClr val="000000"/>
                </a:solidFill>
                <a:latin typeface="Graphik"/>
              </a:rPr>
              <a:t>On schedule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51534" y="278078"/>
            <a:ext cx="1516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>
              <a:defRPr/>
            </a:pPr>
            <a:r>
              <a:rPr lang="en-US" sz="2000" dirty="0">
                <a:solidFill>
                  <a:srgbClr val="000000"/>
                </a:solidFill>
                <a:latin typeface="Graphik"/>
              </a:rPr>
              <a:t> Minor Delay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113281" y="760028"/>
            <a:ext cx="1328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>
              <a:defRPr/>
            </a:pPr>
            <a:r>
              <a:rPr lang="en-US" sz="2000" dirty="0">
                <a:solidFill>
                  <a:srgbClr val="000000"/>
                </a:solidFill>
                <a:latin typeface="Graphik"/>
              </a:rPr>
              <a:t>Completed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17754486" y="402552"/>
            <a:ext cx="269378" cy="243376"/>
          </a:xfrm>
          <a:prstGeom prst="flowChartConnector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21853686" y="402552"/>
            <a:ext cx="269378" cy="243376"/>
          </a:xfrm>
          <a:prstGeom prst="flowChartConnector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5" name="Flowchart: Connector 14"/>
          <p:cNvSpPr/>
          <p:nvPr/>
        </p:nvSpPr>
        <p:spPr>
          <a:xfrm>
            <a:off x="19806108" y="402552"/>
            <a:ext cx="269378" cy="243376"/>
          </a:xfrm>
          <a:prstGeom prst="flowChartConnector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22035448" y="278078"/>
            <a:ext cx="1507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>
              <a:defRPr/>
            </a:pPr>
            <a:r>
              <a:rPr lang="en-US" sz="2000" dirty="0">
                <a:solidFill>
                  <a:srgbClr val="000000"/>
                </a:solidFill>
                <a:latin typeface="Graphik"/>
              </a:rPr>
              <a:t> Major Delay</a:t>
            </a:r>
          </a:p>
        </p:txBody>
      </p:sp>
      <p:sp>
        <p:nvSpPr>
          <p:cNvPr id="201" name="Flowchart: Connector 200"/>
          <p:cNvSpPr/>
          <p:nvPr/>
        </p:nvSpPr>
        <p:spPr>
          <a:xfrm>
            <a:off x="19816844" y="890892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20075486" y="738166"/>
            <a:ext cx="1390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>
              <a:defRPr/>
            </a:pPr>
            <a:r>
              <a:rPr lang="en-US" sz="2000" dirty="0">
                <a:solidFill>
                  <a:srgbClr val="000000"/>
                </a:solidFill>
                <a:latin typeface="Graphik"/>
              </a:rPr>
              <a:t>Not Started</a:t>
            </a:r>
          </a:p>
        </p:txBody>
      </p:sp>
      <p:sp>
        <p:nvSpPr>
          <p:cNvPr id="249" name="5-Point Star 248"/>
          <p:cNvSpPr/>
          <p:nvPr/>
        </p:nvSpPr>
        <p:spPr>
          <a:xfrm>
            <a:off x="17709909" y="813873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8023389" y="731202"/>
            <a:ext cx="1230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>
              <a:defRPr/>
            </a:pPr>
            <a:r>
              <a:rPr lang="en-US" sz="2000" dirty="0">
                <a:solidFill>
                  <a:srgbClr val="000000"/>
                </a:solidFill>
                <a:latin typeface="Graphik"/>
              </a:rPr>
              <a:t>Milestone</a:t>
            </a:r>
          </a:p>
        </p:txBody>
      </p:sp>
      <p:sp>
        <p:nvSpPr>
          <p:cNvPr id="299" name="5-Point Star 248">
            <a:extLst>
              <a:ext uri="{FF2B5EF4-FFF2-40B4-BE49-F238E27FC236}">
                <a16:creationId xmlns:a16="http://schemas.microsoft.com/office/drawing/2014/main" id="{BD275AEE-B696-4052-B5D7-02B5996E6F9D}"/>
              </a:ext>
            </a:extLst>
          </p:cNvPr>
          <p:cNvSpPr/>
          <p:nvPr/>
        </p:nvSpPr>
        <p:spPr>
          <a:xfrm>
            <a:off x="5540285" y="3790107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D461AB3D-70DA-4E87-83FA-F24CF42B607F}"/>
              </a:ext>
            </a:extLst>
          </p:cNvPr>
          <p:cNvSpPr txBox="1"/>
          <p:nvPr/>
        </p:nvSpPr>
        <p:spPr>
          <a:xfrm>
            <a:off x="5888616" y="3731746"/>
            <a:ext cx="1937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>
              <a:defRPr/>
            </a:pPr>
            <a:r>
              <a:rPr lang="en-US" sz="2000" b="1">
                <a:solidFill>
                  <a:srgbClr val="000000"/>
                </a:solidFill>
                <a:latin typeface="Graphik"/>
              </a:rPr>
              <a:t>Data Lake Ready</a:t>
            </a:r>
          </a:p>
        </p:txBody>
      </p:sp>
      <p:sp>
        <p:nvSpPr>
          <p:cNvPr id="303" name="Flowchart: Connector 302">
            <a:extLst>
              <a:ext uri="{FF2B5EF4-FFF2-40B4-BE49-F238E27FC236}">
                <a16:creationId xmlns:a16="http://schemas.microsoft.com/office/drawing/2014/main" id="{537C24D6-12F0-4361-9001-3F54966CCF6A}"/>
              </a:ext>
            </a:extLst>
          </p:cNvPr>
          <p:cNvSpPr/>
          <p:nvPr/>
        </p:nvSpPr>
        <p:spPr>
          <a:xfrm>
            <a:off x="5877270" y="480772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306" name="Flowchart: Connector 305">
            <a:extLst>
              <a:ext uri="{FF2B5EF4-FFF2-40B4-BE49-F238E27FC236}">
                <a16:creationId xmlns:a16="http://schemas.microsoft.com/office/drawing/2014/main" id="{384EF878-A64C-4696-A86E-04C88EACD440}"/>
              </a:ext>
            </a:extLst>
          </p:cNvPr>
          <p:cNvSpPr/>
          <p:nvPr/>
        </p:nvSpPr>
        <p:spPr>
          <a:xfrm>
            <a:off x="6401074" y="5300118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309" name="5-Point Star 248">
            <a:extLst>
              <a:ext uri="{FF2B5EF4-FFF2-40B4-BE49-F238E27FC236}">
                <a16:creationId xmlns:a16="http://schemas.microsoft.com/office/drawing/2014/main" id="{AD5B690B-56DA-42F8-BBD6-AF60D57E2289}"/>
              </a:ext>
            </a:extLst>
          </p:cNvPr>
          <p:cNvSpPr/>
          <p:nvPr/>
        </p:nvSpPr>
        <p:spPr>
          <a:xfrm>
            <a:off x="10408427" y="5198727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310" name="5-Point Star 248">
            <a:extLst>
              <a:ext uri="{FF2B5EF4-FFF2-40B4-BE49-F238E27FC236}">
                <a16:creationId xmlns:a16="http://schemas.microsoft.com/office/drawing/2014/main" id="{7D8C3635-D6AF-46B5-A751-7C117D2A7E66}"/>
              </a:ext>
            </a:extLst>
          </p:cNvPr>
          <p:cNvSpPr/>
          <p:nvPr/>
        </p:nvSpPr>
        <p:spPr>
          <a:xfrm>
            <a:off x="13662727" y="4693901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9F242CBB-15A4-487C-8121-89F42D25C882}"/>
              </a:ext>
            </a:extLst>
          </p:cNvPr>
          <p:cNvSpPr txBox="1"/>
          <p:nvPr/>
        </p:nvSpPr>
        <p:spPr>
          <a:xfrm>
            <a:off x="5837245" y="5494114"/>
            <a:ext cx="1596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 dirty="0">
                <a:solidFill>
                  <a:srgbClr val="000000"/>
                </a:solidFill>
                <a:latin typeface="Graphik"/>
              </a:rPr>
              <a:t>Data </a:t>
            </a:r>
            <a:r>
              <a:rPr lang="en-US" sz="1400">
                <a:solidFill>
                  <a:srgbClr val="000000"/>
                </a:solidFill>
                <a:latin typeface="Graphik"/>
              </a:rPr>
              <a:t>Ingestion</a:t>
            </a:r>
            <a:endParaRPr lang="en-US" sz="1400" dirty="0">
              <a:solidFill>
                <a:srgbClr val="000000"/>
              </a:solidFill>
              <a:latin typeface="Graphik"/>
            </a:endParaRPr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1B3F1735-7303-4852-8570-BCCD01AAB4A3}"/>
              </a:ext>
            </a:extLst>
          </p:cNvPr>
          <p:cNvCxnSpPr>
            <a:cxnSpLocks/>
          </p:cNvCxnSpPr>
          <p:nvPr/>
        </p:nvCxnSpPr>
        <p:spPr>
          <a:xfrm>
            <a:off x="6230806" y="4908374"/>
            <a:ext cx="747735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18E9FB94-6C01-42CE-943E-C86A0AACBA9C}"/>
              </a:ext>
            </a:extLst>
          </p:cNvPr>
          <p:cNvCxnSpPr>
            <a:cxnSpLocks/>
          </p:cNvCxnSpPr>
          <p:nvPr/>
        </p:nvCxnSpPr>
        <p:spPr>
          <a:xfrm>
            <a:off x="6712423" y="5410666"/>
            <a:ext cx="36960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59FB2B38-940F-47C5-91A9-2B43E4A2BC58}"/>
              </a:ext>
            </a:extLst>
          </p:cNvPr>
          <p:cNvCxnSpPr>
            <a:cxnSpLocks/>
          </p:cNvCxnSpPr>
          <p:nvPr/>
        </p:nvCxnSpPr>
        <p:spPr>
          <a:xfrm flipV="1">
            <a:off x="11064877" y="6243622"/>
            <a:ext cx="7635868" cy="11492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5-Point Star 248">
            <a:extLst>
              <a:ext uri="{FF2B5EF4-FFF2-40B4-BE49-F238E27FC236}">
                <a16:creationId xmlns:a16="http://schemas.microsoft.com/office/drawing/2014/main" id="{5F9BBA59-3DEA-4981-8371-069556DC7522}"/>
              </a:ext>
            </a:extLst>
          </p:cNvPr>
          <p:cNvSpPr/>
          <p:nvPr/>
        </p:nvSpPr>
        <p:spPr>
          <a:xfrm>
            <a:off x="18700745" y="6099247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C081D095-C396-44C3-A192-DB1ACC5ED74E}"/>
              </a:ext>
            </a:extLst>
          </p:cNvPr>
          <p:cNvCxnSpPr>
            <a:cxnSpLocks/>
          </p:cNvCxnSpPr>
          <p:nvPr/>
        </p:nvCxnSpPr>
        <p:spPr>
          <a:xfrm flipV="1">
            <a:off x="7556220" y="7174997"/>
            <a:ext cx="9164850" cy="2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5-Point Star 248">
            <a:extLst>
              <a:ext uri="{FF2B5EF4-FFF2-40B4-BE49-F238E27FC236}">
                <a16:creationId xmlns:a16="http://schemas.microsoft.com/office/drawing/2014/main" id="{44BD7AED-7FCC-4175-A2FE-193E705230F7}"/>
              </a:ext>
            </a:extLst>
          </p:cNvPr>
          <p:cNvSpPr/>
          <p:nvPr/>
        </p:nvSpPr>
        <p:spPr>
          <a:xfrm>
            <a:off x="16783401" y="6971747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366" name="Flowchart: Connector 365">
            <a:extLst>
              <a:ext uri="{FF2B5EF4-FFF2-40B4-BE49-F238E27FC236}">
                <a16:creationId xmlns:a16="http://schemas.microsoft.com/office/drawing/2014/main" id="{82394115-696C-48DD-94CA-19B547E961A3}"/>
              </a:ext>
            </a:extLst>
          </p:cNvPr>
          <p:cNvSpPr/>
          <p:nvPr/>
        </p:nvSpPr>
        <p:spPr>
          <a:xfrm>
            <a:off x="16028440" y="7543590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AB53F4D8-6F44-4DC9-904B-B1FAAEBEF40E}"/>
              </a:ext>
            </a:extLst>
          </p:cNvPr>
          <p:cNvCxnSpPr>
            <a:cxnSpLocks/>
          </p:cNvCxnSpPr>
          <p:nvPr/>
        </p:nvCxnSpPr>
        <p:spPr>
          <a:xfrm>
            <a:off x="16354893" y="7664870"/>
            <a:ext cx="3478208" cy="1884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5-Point Star 248">
            <a:extLst>
              <a:ext uri="{FF2B5EF4-FFF2-40B4-BE49-F238E27FC236}">
                <a16:creationId xmlns:a16="http://schemas.microsoft.com/office/drawing/2014/main" id="{7B051B2D-D902-43AB-8E6C-A3A991966336}"/>
              </a:ext>
            </a:extLst>
          </p:cNvPr>
          <p:cNvSpPr/>
          <p:nvPr/>
        </p:nvSpPr>
        <p:spPr>
          <a:xfrm>
            <a:off x="19800853" y="7338379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374" name="5-Point Star 248">
            <a:extLst>
              <a:ext uri="{FF2B5EF4-FFF2-40B4-BE49-F238E27FC236}">
                <a16:creationId xmlns:a16="http://schemas.microsoft.com/office/drawing/2014/main" id="{57543C54-7277-4498-9C71-C962E3B598CB}"/>
              </a:ext>
            </a:extLst>
          </p:cNvPr>
          <p:cNvSpPr/>
          <p:nvPr/>
        </p:nvSpPr>
        <p:spPr>
          <a:xfrm>
            <a:off x="14887997" y="4753639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8D12F447-5F82-414E-B108-19B4A31CD7BA}"/>
              </a:ext>
            </a:extLst>
          </p:cNvPr>
          <p:cNvSpPr txBox="1"/>
          <p:nvPr/>
        </p:nvSpPr>
        <p:spPr>
          <a:xfrm>
            <a:off x="15225639" y="4709962"/>
            <a:ext cx="3549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000" b="1">
                <a:solidFill>
                  <a:srgbClr val="000000"/>
                </a:solidFill>
                <a:latin typeface="Graphik"/>
              </a:rPr>
              <a:t>CAP Migration Complete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5C8C94C8-98CC-4B00-B18F-9BA1E0BE0A44}"/>
              </a:ext>
            </a:extLst>
          </p:cNvPr>
          <p:cNvSpPr txBox="1"/>
          <p:nvPr/>
        </p:nvSpPr>
        <p:spPr>
          <a:xfrm>
            <a:off x="15552502" y="7770345"/>
            <a:ext cx="242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 dirty="0" err="1">
                <a:solidFill>
                  <a:srgbClr val="000000"/>
                </a:solidFill>
                <a:latin typeface="Graphik"/>
              </a:rPr>
              <a:t>PulseSecure</a:t>
            </a:r>
            <a:endParaRPr lang="en-US" sz="14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448" name="Flowchart: Connector 447">
            <a:extLst>
              <a:ext uri="{FF2B5EF4-FFF2-40B4-BE49-F238E27FC236}">
                <a16:creationId xmlns:a16="http://schemas.microsoft.com/office/drawing/2014/main" id="{F6EBA9D6-2CD3-47C0-80F8-782554C6F778}"/>
              </a:ext>
            </a:extLst>
          </p:cNvPr>
          <p:cNvSpPr/>
          <p:nvPr/>
        </p:nvSpPr>
        <p:spPr>
          <a:xfrm>
            <a:off x="17765664" y="8157006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449" name="5-Point Star 248">
            <a:extLst>
              <a:ext uri="{FF2B5EF4-FFF2-40B4-BE49-F238E27FC236}">
                <a16:creationId xmlns:a16="http://schemas.microsoft.com/office/drawing/2014/main" id="{4C6FB116-7D69-47C7-9D3A-EA672841A8BC}"/>
              </a:ext>
            </a:extLst>
          </p:cNvPr>
          <p:cNvSpPr/>
          <p:nvPr/>
        </p:nvSpPr>
        <p:spPr>
          <a:xfrm>
            <a:off x="19841145" y="8016999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4BA7DD41-972D-4A45-8D44-A1BA7A16F4BB}"/>
              </a:ext>
            </a:extLst>
          </p:cNvPr>
          <p:cNvSpPr txBox="1"/>
          <p:nvPr/>
        </p:nvSpPr>
        <p:spPr>
          <a:xfrm>
            <a:off x="17523442" y="7824829"/>
            <a:ext cx="242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 dirty="0">
                <a:solidFill>
                  <a:srgbClr val="000000"/>
                </a:solidFill>
                <a:latin typeface="Graphik"/>
              </a:rPr>
              <a:t>DLC</a:t>
            </a: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8863C329-E011-4D3F-A790-AAB9CBBEA691}"/>
              </a:ext>
            </a:extLst>
          </p:cNvPr>
          <p:cNvCxnSpPr>
            <a:cxnSpLocks/>
          </p:cNvCxnSpPr>
          <p:nvPr/>
        </p:nvCxnSpPr>
        <p:spPr>
          <a:xfrm>
            <a:off x="18063743" y="8253784"/>
            <a:ext cx="1738876" cy="8492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Flowchart: Connector 456">
            <a:extLst>
              <a:ext uri="{FF2B5EF4-FFF2-40B4-BE49-F238E27FC236}">
                <a16:creationId xmlns:a16="http://schemas.microsoft.com/office/drawing/2014/main" id="{DA336E7C-EEEA-46E5-A1AE-F6D8F27D3C5C}"/>
              </a:ext>
            </a:extLst>
          </p:cNvPr>
          <p:cNvSpPr/>
          <p:nvPr/>
        </p:nvSpPr>
        <p:spPr>
          <a:xfrm>
            <a:off x="17874892" y="8704028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458" name="5-Point Star 248">
            <a:extLst>
              <a:ext uri="{FF2B5EF4-FFF2-40B4-BE49-F238E27FC236}">
                <a16:creationId xmlns:a16="http://schemas.microsoft.com/office/drawing/2014/main" id="{6AAFC81E-AAD6-4324-B316-35496FDE8C80}"/>
              </a:ext>
            </a:extLst>
          </p:cNvPr>
          <p:cNvSpPr/>
          <p:nvPr/>
        </p:nvSpPr>
        <p:spPr>
          <a:xfrm>
            <a:off x="19950373" y="8564021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917D1C0F-E6F2-4B44-9D0A-F02F2EE89EA0}"/>
              </a:ext>
            </a:extLst>
          </p:cNvPr>
          <p:cNvSpPr txBox="1"/>
          <p:nvPr/>
        </p:nvSpPr>
        <p:spPr>
          <a:xfrm>
            <a:off x="17667715" y="8894634"/>
            <a:ext cx="89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 dirty="0">
                <a:solidFill>
                  <a:srgbClr val="000000"/>
                </a:solidFill>
                <a:latin typeface="Graphik"/>
              </a:rPr>
              <a:t>IPAM</a:t>
            </a:r>
          </a:p>
        </p:txBody>
      </p: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6B74D784-8CF9-426B-958F-B6903087940A}"/>
              </a:ext>
            </a:extLst>
          </p:cNvPr>
          <p:cNvCxnSpPr>
            <a:cxnSpLocks/>
          </p:cNvCxnSpPr>
          <p:nvPr/>
        </p:nvCxnSpPr>
        <p:spPr>
          <a:xfrm>
            <a:off x="18172971" y="8800806"/>
            <a:ext cx="1738876" cy="8492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B35BC026-6850-4633-A98A-89E414A2D856}"/>
              </a:ext>
            </a:extLst>
          </p:cNvPr>
          <p:cNvSpPr txBox="1"/>
          <p:nvPr/>
        </p:nvSpPr>
        <p:spPr>
          <a:xfrm>
            <a:off x="673976" y="9232281"/>
            <a:ext cx="2426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000" b="1" dirty="0">
                <a:solidFill>
                  <a:srgbClr val="000000"/>
                </a:solidFill>
                <a:latin typeface="Graphik"/>
              </a:rPr>
              <a:t>New Ingestions + </a:t>
            </a:r>
            <a:r>
              <a:rPr lang="en-US" sz="2000" b="1" dirty="0" err="1">
                <a:solidFill>
                  <a:srgbClr val="000000"/>
                </a:solidFill>
                <a:latin typeface="Graphik"/>
              </a:rPr>
              <a:t>PoCs</a:t>
            </a:r>
            <a:r>
              <a:rPr lang="en-US" sz="2000" b="1" dirty="0">
                <a:solidFill>
                  <a:srgbClr val="000000"/>
                </a:solidFill>
                <a:latin typeface="Graphik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Graphik"/>
              </a:rPr>
              <a:t>Envs</a:t>
            </a:r>
            <a:r>
              <a:rPr lang="en-US" sz="2000" b="1" dirty="0">
                <a:solidFill>
                  <a:srgbClr val="000000"/>
                </a:solidFill>
                <a:latin typeface="Graphik"/>
              </a:rPr>
              <a:t>.</a:t>
            </a:r>
          </a:p>
        </p:txBody>
      </p:sp>
      <p:sp>
        <p:nvSpPr>
          <p:cNvPr id="462" name="Flowchart: Connector 461">
            <a:extLst>
              <a:ext uri="{FF2B5EF4-FFF2-40B4-BE49-F238E27FC236}">
                <a16:creationId xmlns:a16="http://schemas.microsoft.com/office/drawing/2014/main" id="{8D6A4DDB-47A5-4C24-99BE-051CFEBC0B54}"/>
              </a:ext>
            </a:extLst>
          </p:cNvPr>
          <p:cNvSpPr/>
          <p:nvPr/>
        </p:nvSpPr>
        <p:spPr>
          <a:xfrm>
            <a:off x="15097214" y="959651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463" name="5-Point Star 248">
            <a:extLst>
              <a:ext uri="{FF2B5EF4-FFF2-40B4-BE49-F238E27FC236}">
                <a16:creationId xmlns:a16="http://schemas.microsoft.com/office/drawing/2014/main" id="{78DB3E50-6FFC-44AE-9EFE-CE71116180F1}"/>
              </a:ext>
            </a:extLst>
          </p:cNvPr>
          <p:cNvSpPr/>
          <p:nvPr/>
        </p:nvSpPr>
        <p:spPr>
          <a:xfrm>
            <a:off x="22825879" y="9485833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EB10182-0E66-4B06-865A-D66966080B33}"/>
              </a:ext>
            </a:extLst>
          </p:cNvPr>
          <p:cNvSpPr txBox="1"/>
          <p:nvPr/>
        </p:nvSpPr>
        <p:spPr>
          <a:xfrm>
            <a:off x="14201733" y="9245724"/>
            <a:ext cx="264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 dirty="0">
                <a:solidFill>
                  <a:srgbClr val="000000"/>
                </a:solidFill>
                <a:latin typeface="Graphik"/>
              </a:rPr>
              <a:t>Ingestions – Event Grid</a:t>
            </a:r>
          </a:p>
        </p:txBody>
      </p: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F17464A5-0176-4C75-895A-41B8852BA1E9}"/>
              </a:ext>
            </a:extLst>
          </p:cNvPr>
          <p:cNvCxnSpPr>
            <a:cxnSpLocks/>
          </p:cNvCxnSpPr>
          <p:nvPr/>
        </p:nvCxnSpPr>
        <p:spPr>
          <a:xfrm>
            <a:off x="15395293" y="9725950"/>
            <a:ext cx="7303008" cy="0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746A38B9-4A9D-4E53-A903-CB014B4DE24B}"/>
              </a:ext>
            </a:extLst>
          </p:cNvPr>
          <p:cNvSpPr txBox="1"/>
          <p:nvPr/>
        </p:nvSpPr>
        <p:spPr>
          <a:xfrm>
            <a:off x="544837" y="3036317"/>
            <a:ext cx="1173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IN" sz="2400" b="1" dirty="0">
                <a:solidFill>
                  <a:srgbClr val="000000"/>
                </a:solidFill>
                <a:latin typeface="Graphik"/>
              </a:rPr>
              <a:t> From CAP to Azure </a:t>
            </a:r>
            <a:r>
              <a:rPr lang="en-IN" sz="2400" b="1" dirty="0" err="1">
                <a:solidFill>
                  <a:srgbClr val="000000"/>
                </a:solidFill>
                <a:latin typeface="Graphik"/>
              </a:rPr>
              <a:t>LitC</a:t>
            </a:r>
            <a:endParaRPr lang="en-US" sz="22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2170C1D-3BE0-4333-AFF9-F4C54FDC4F6F}"/>
              </a:ext>
            </a:extLst>
          </p:cNvPr>
          <p:cNvSpPr txBox="1"/>
          <p:nvPr/>
        </p:nvSpPr>
        <p:spPr>
          <a:xfrm>
            <a:off x="673976" y="10952195"/>
            <a:ext cx="242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000" b="1">
                <a:solidFill>
                  <a:srgbClr val="000000"/>
                </a:solidFill>
                <a:latin typeface="Graphik"/>
              </a:rPr>
              <a:t>CAP Migration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78449E0-2E69-451A-8AA4-1214645E35D6}"/>
              </a:ext>
            </a:extLst>
          </p:cNvPr>
          <p:cNvSpPr txBox="1"/>
          <p:nvPr/>
        </p:nvSpPr>
        <p:spPr>
          <a:xfrm>
            <a:off x="648267" y="10328655"/>
            <a:ext cx="1173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IN" sz="2400" b="1" dirty="0">
                <a:solidFill>
                  <a:srgbClr val="000000"/>
                </a:solidFill>
                <a:latin typeface="Graphik"/>
              </a:rPr>
              <a:t>IP Address Mapping and Chargeback</a:t>
            </a:r>
            <a:endParaRPr lang="en-US" sz="22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470" name="Flowchart: Connector 469">
            <a:extLst>
              <a:ext uri="{FF2B5EF4-FFF2-40B4-BE49-F238E27FC236}">
                <a16:creationId xmlns:a16="http://schemas.microsoft.com/office/drawing/2014/main" id="{3AB5165E-3EA1-490A-A833-14CD8C2BCD1B}"/>
              </a:ext>
            </a:extLst>
          </p:cNvPr>
          <p:cNvSpPr/>
          <p:nvPr/>
        </p:nvSpPr>
        <p:spPr>
          <a:xfrm>
            <a:off x="7519028" y="1116615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471" name="5-Point Star 248">
            <a:extLst>
              <a:ext uri="{FF2B5EF4-FFF2-40B4-BE49-F238E27FC236}">
                <a16:creationId xmlns:a16="http://schemas.microsoft.com/office/drawing/2014/main" id="{344553D9-CFEE-4509-8F9F-5AC223F36D42}"/>
              </a:ext>
            </a:extLst>
          </p:cNvPr>
          <p:cNvSpPr/>
          <p:nvPr/>
        </p:nvSpPr>
        <p:spPr>
          <a:xfrm>
            <a:off x="13037885" y="11089471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3D6B381D-8102-4454-BA03-BAB99C3CB6F7}"/>
              </a:ext>
            </a:extLst>
          </p:cNvPr>
          <p:cNvCxnSpPr>
            <a:cxnSpLocks/>
          </p:cNvCxnSpPr>
          <p:nvPr/>
        </p:nvCxnSpPr>
        <p:spPr>
          <a:xfrm>
            <a:off x="7872563" y="11266805"/>
            <a:ext cx="5153548" cy="21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Flowchart: Connector 473">
            <a:extLst>
              <a:ext uri="{FF2B5EF4-FFF2-40B4-BE49-F238E27FC236}">
                <a16:creationId xmlns:a16="http://schemas.microsoft.com/office/drawing/2014/main" id="{1ABFD674-D00B-424B-9C52-EB86F5270A2C}"/>
              </a:ext>
            </a:extLst>
          </p:cNvPr>
          <p:cNvSpPr/>
          <p:nvPr/>
        </p:nvSpPr>
        <p:spPr>
          <a:xfrm>
            <a:off x="14281996" y="11520820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475" name="5-Point Star 248">
            <a:extLst>
              <a:ext uri="{FF2B5EF4-FFF2-40B4-BE49-F238E27FC236}">
                <a16:creationId xmlns:a16="http://schemas.microsoft.com/office/drawing/2014/main" id="{FB664032-F56A-4448-83AB-A9293BC15CA4}"/>
              </a:ext>
            </a:extLst>
          </p:cNvPr>
          <p:cNvSpPr/>
          <p:nvPr/>
        </p:nvSpPr>
        <p:spPr>
          <a:xfrm>
            <a:off x="19800853" y="11444137"/>
            <a:ext cx="410268" cy="354666"/>
          </a:xfrm>
          <a:prstGeom prst="star5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FFFFFF"/>
              </a:solidFill>
              <a:latin typeface="Graphik"/>
            </a:endParaRPr>
          </a:p>
        </p:txBody>
      </p: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87F9FC57-E826-4C4C-A301-BD274A0ED47F}"/>
              </a:ext>
            </a:extLst>
          </p:cNvPr>
          <p:cNvCxnSpPr>
            <a:cxnSpLocks/>
          </p:cNvCxnSpPr>
          <p:nvPr/>
        </p:nvCxnSpPr>
        <p:spPr>
          <a:xfrm>
            <a:off x="14635531" y="11621471"/>
            <a:ext cx="5153548" cy="21038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BAB469E1-96BC-4235-B72A-6B7C6C58EBF2}"/>
              </a:ext>
            </a:extLst>
          </p:cNvPr>
          <p:cNvSpPr txBox="1"/>
          <p:nvPr/>
        </p:nvSpPr>
        <p:spPr>
          <a:xfrm>
            <a:off x="13712822" y="11798803"/>
            <a:ext cx="4140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IN" sz="1400">
                <a:solidFill>
                  <a:srgbClr val="000000"/>
                </a:solidFill>
                <a:latin typeface="Graphik"/>
              </a:rPr>
              <a:t>Visualization</a:t>
            </a:r>
            <a:endParaRPr lang="en-US" sz="1400" dirty="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302098B5-4D70-4284-B8AC-D324A5FA33D2}"/>
              </a:ext>
            </a:extLst>
          </p:cNvPr>
          <p:cNvSpPr/>
          <p:nvPr/>
        </p:nvSpPr>
        <p:spPr>
          <a:xfrm>
            <a:off x="7837360" y="480772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91B63221-4245-49B0-93E5-CC80AC168E87}"/>
              </a:ext>
            </a:extLst>
          </p:cNvPr>
          <p:cNvSpPr/>
          <p:nvPr/>
        </p:nvSpPr>
        <p:spPr>
          <a:xfrm>
            <a:off x="9683216" y="4820946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4657859D-9F9F-4BA3-B868-E81278C83B43}"/>
              </a:ext>
            </a:extLst>
          </p:cNvPr>
          <p:cNvSpPr/>
          <p:nvPr/>
        </p:nvSpPr>
        <p:spPr>
          <a:xfrm>
            <a:off x="12651368" y="480772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BFC40B-4403-4C3C-9F81-1B17D8A070F4}"/>
              </a:ext>
            </a:extLst>
          </p:cNvPr>
          <p:cNvSpPr txBox="1"/>
          <p:nvPr/>
        </p:nvSpPr>
        <p:spPr>
          <a:xfrm>
            <a:off x="5366087" y="4337742"/>
            <a:ext cx="16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Data Ingestion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274552-026F-4A9C-B41B-5F02CD80906B}"/>
              </a:ext>
            </a:extLst>
          </p:cNvPr>
          <p:cNvSpPr txBox="1"/>
          <p:nvPr/>
        </p:nvSpPr>
        <p:spPr>
          <a:xfrm>
            <a:off x="9174371" y="4333718"/>
            <a:ext cx="16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Visualization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B39F89-9637-4B49-92D4-E39C68E96958}"/>
              </a:ext>
            </a:extLst>
          </p:cNvPr>
          <p:cNvSpPr txBox="1"/>
          <p:nvPr/>
        </p:nvSpPr>
        <p:spPr>
          <a:xfrm>
            <a:off x="7224781" y="4333718"/>
            <a:ext cx="16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Transformation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E7371-87ED-46CD-B051-0ACC2625EBCD}"/>
              </a:ext>
            </a:extLst>
          </p:cNvPr>
          <p:cNvSpPr txBox="1"/>
          <p:nvPr/>
        </p:nvSpPr>
        <p:spPr>
          <a:xfrm>
            <a:off x="12394057" y="4337743"/>
            <a:ext cx="16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UAT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5C5502E-2396-40D5-B3EB-029FACBB9DC8}"/>
              </a:ext>
            </a:extLst>
          </p:cNvPr>
          <p:cNvSpPr txBox="1"/>
          <p:nvPr/>
        </p:nvSpPr>
        <p:spPr>
          <a:xfrm>
            <a:off x="9272612" y="5519946"/>
            <a:ext cx="82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 dirty="0">
                <a:solidFill>
                  <a:srgbClr val="000000"/>
                </a:solidFill>
                <a:latin typeface="Graphik"/>
              </a:rPr>
              <a:t>UAT</a:t>
            </a:r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B481A77A-7C03-4724-BD4A-EC2988B7EB0E}"/>
              </a:ext>
            </a:extLst>
          </p:cNvPr>
          <p:cNvSpPr/>
          <p:nvPr/>
        </p:nvSpPr>
        <p:spPr>
          <a:xfrm>
            <a:off x="9501465" y="5270000"/>
            <a:ext cx="228760" cy="244324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51B70A-62D4-4607-878F-C67C7525C7EA}"/>
              </a:ext>
            </a:extLst>
          </p:cNvPr>
          <p:cNvSpPr txBox="1"/>
          <p:nvPr/>
        </p:nvSpPr>
        <p:spPr>
          <a:xfrm>
            <a:off x="673976" y="5227829"/>
            <a:ext cx="337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000" b="1">
                <a:solidFill>
                  <a:srgbClr val="000000"/>
                </a:solidFill>
                <a:latin typeface="Graphik"/>
              </a:rPr>
              <a:t>CAP Migration - SNOW</a:t>
            </a:r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ACB50973-E3C3-45A4-B566-2F5249BD834C}"/>
              </a:ext>
            </a:extLst>
          </p:cNvPr>
          <p:cNvSpPr/>
          <p:nvPr/>
        </p:nvSpPr>
        <p:spPr>
          <a:xfrm>
            <a:off x="11038318" y="6149506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EEE43E5A-1846-402B-9F8C-622DE4E9838E}"/>
              </a:ext>
            </a:extLst>
          </p:cNvPr>
          <p:cNvSpPr/>
          <p:nvPr/>
        </p:nvSpPr>
        <p:spPr>
          <a:xfrm>
            <a:off x="12998408" y="6149506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FDC19032-5F77-4F32-A7DF-84087A121A07}"/>
              </a:ext>
            </a:extLst>
          </p:cNvPr>
          <p:cNvSpPr/>
          <p:nvPr/>
        </p:nvSpPr>
        <p:spPr>
          <a:xfrm>
            <a:off x="14844264" y="6162728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60D4D3D1-461C-4005-855B-4B838AFDC339}"/>
              </a:ext>
            </a:extLst>
          </p:cNvPr>
          <p:cNvSpPr/>
          <p:nvPr/>
        </p:nvSpPr>
        <p:spPr>
          <a:xfrm>
            <a:off x="17860438" y="6162728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E76EE88-3061-4725-8A1D-43D1636E6DB0}"/>
              </a:ext>
            </a:extLst>
          </p:cNvPr>
          <p:cNvSpPr txBox="1"/>
          <p:nvPr/>
        </p:nvSpPr>
        <p:spPr>
          <a:xfrm>
            <a:off x="10527135" y="5679524"/>
            <a:ext cx="16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Data Ingestion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F4A1952-3E09-426E-9DA3-3D36EDFDF328}"/>
              </a:ext>
            </a:extLst>
          </p:cNvPr>
          <p:cNvSpPr txBox="1"/>
          <p:nvPr/>
        </p:nvSpPr>
        <p:spPr>
          <a:xfrm>
            <a:off x="14335419" y="5675500"/>
            <a:ext cx="16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Visualization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A45FF67-9812-481F-B021-9559FB279DD0}"/>
              </a:ext>
            </a:extLst>
          </p:cNvPr>
          <p:cNvSpPr txBox="1"/>
          <p:nvPr/>
        </p:nvSpPr>
        <p:spPr>
          <a:xfrm>
            <a:off x="12385829" y="5675500"/>
            <a:ext cx="16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Transformation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091429D-9B9D-41A0-8120-E01D1B953708}"/>
              </a:ext>
            </a:extLst>
          </p:cNvPr>
          <p:cNvSpPr txBox="1"/>
          <p:nvPr/>
        </p:nvSpPr>
        <p:spPr>
          <a:xfrm>
            <a:off x="17573551" y="5714920"/>
            <a:ext cx="83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UAT</a:t>
            </a:r>
          </a:p>
        </p:txBody>
      </p:sp>
      <p:sp>
        <p:nvSpPr>
          <p:cNvPr id="111" name="Flowchart: Connector 110">
            <a:extLst>
              <a:ext uri="{FF2B5EF4-FFF2-40B4-BE49-F238E27FC236}">
                <a16:creationId xmlns:a16="http://schemas.microsoft.com/office/drawing/2014/main" id="{EA1E0C0A-F8DB-4B86-A79C-48ECDEE65F72}"/>
              </a:ext>
            </a:extLst>
          </p:cNvPr>
          <p:cNvSpPr/>
          <p:nvPr/>
        </p:nvSpPr>
        <p:spPr>
          <a:xfrm>
            <a:off x="8478486" y="533368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1243B7-5E2E-403E-B0D9-D763168C5BC3}"/>
              </a:ext>
            </a:extLst>
          </p:cNvPr>
          <p:cNvSpPr txBox="1"/>
          <p:nvPr/>
        </p:nvSpPr>
        <p:spPr>
          <a:xfrm>
            <a:off x="7693635" y="5506056"/>
            <a:ext cx="16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Transformation</a:t>
            </a:r>
          </a:p>
        </p:txBody>
      </p:sp>
      <p:sp>
        <p:nvSpPr>
          <p:cNvPr id="113" name="Flowchart: Connector 112">
            <a:extLst>
              <a:ext uri="{FF2B5EF4-FFF2-40B4-BE49-F238E27FC236}">
                <a16:creationId xmlns:a16="http://schemas.microsoft.com/office/drawing/2014/main" id="{34080544-28E1-4DF1-BDE5-EA0771F617D6}"/>
              </a:ext>
            </a:extLst>
          </p:cNvPr>
          <p:cNvSpPr/>
          <p:nvPr/>
        </p:nvSpPr>
        <p:spPr>
          <a:xfrm>
            <a:off x="7506760" y="7070462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14" name="Flowchart: Connector 113">
            <a:extLst>
              <a:ext uri="{FF2B5EF4-FFF2-40B4-BE49-F238E27FC236}">
                <a16:creationId xmlns:a16="http://schemas.microsoft.com/office/drawing/2014/main" id="{65B6EEC0-31C8-4F3D-9846-EECAD7D529E9}"/>
              </a:ext>
            </a:extLst>
          </p:cNvPr>
          <p:cNvSpPr/>
          <p:nvPr/>
        </p:nvSpPr>
        <p:spPr>
          <a:xfrm>
            <a:off x="9466850" y="7070462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15" name="Flowchart: Connector 114">
            <a:extLst>
              <a:ext uri="{FF2B5EF4-FFF2-40B4-BE49-F238E27FC236}">
                <a16:creationId xmlns:a16="http://schemas.microsoft.com/office/drawing/2014/main" id="{85EFCCB4-5412-4C34-BD03-F453673E9755}"/>
              </a:ext>
            </a:extLst>
          </p:cNvPr>
          <p:cNvSpPr/>
          <p:nvPr/>
        </p:nvSpPr>
        <p:spPr>
          <a:xfrm>
            <a:off x="11312706" y="708368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16" name="Flowchart: Connector 115">
            <a:extLst>
              <a:ext uri="{FF2B5EF4-FFF2-40B4-BE49-F238E27FC236}">
                <a16:creationId xmlns:a16="http://schemas.microsoft.com/office/drawing/2014/main" id="{510B3D98-4622-4141-9EC4-2634082CD7D6}"/>
              </a:ext>
            </a:extLst>
          </p:cNvPr>
          <p:cNvSpPr/>
          <p:nvPr/>
        </p:nvSpPr>
        <p:spPr>
          <a:xfrm>
            <a:off x="14895200" y="708950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17" name="Flowchart: Connector 116">
            <a:extLst>
              <a:ext uri="{FF2B5EF4-FFF2-40B4-BE49-F238E27FC236}">
                <a16:creationId xmlns:a16="http://schemas.microsoft.com/office/drawing/2014/main" id="{B3C98FF4-4718-4F9B-A934-39216537F538}"/>
              </a:ext>
            </a:extLst>
          </p:cNvPr>
          <p:cNvSpPr/>
          <p:nvPr/>
        </p:nvSpPr>
        <p:spPr>
          <a:xfrm>
            <a:off x="16299312" y="706336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4A8FFE-7464-432E-AE14-439625CEDEB1}"/>
              </a:ext>
            </a:extLst>
          </p:cNvPr>
          <p:cNvSpPr txBox="1"/>
          <p:nvPr/>
        </p:nvSpPr>
        <p:spPr>
          <a:xfrm>
            <a:off x="6894401" y="6711318"/>
            <a:ext cx="152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Incident </a:t>
            </a:r>
            <a:r>
              <a:rPr lang="en-US" sz="1400" err="1">
                <a:solidFill>
                  <a:srgbClr val="000000"/>
                </a:solidFill>
                <a:latin typeface="Graphik"/>
              </a:rPr>
              <a:t>Mgmt</a:t>
            </a:r>
            <a:endParaRPr lang="en-US" sz="14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B4FF9F-8872-4480-968C-2989CF8A8E08}"/>
              </a:ext>
            </a:extLst>
          </p:cNvPr>
          <p:cNvSpPr txBox="1"/>
          <p:nvPr/>
        </p:nvSpPr>
        <p:spPr>
          <a:xfrm>
            <a:off x="9367325" y="6691204"/>
            <a:ext cx="152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Change </a:t>
            </a:r>
            <a:r>
              <a:rPr lang="en-US" sz="1400" err="1">
                <a:solidFill>
                  <a:srgbClr val="000000"/>
                </a:solidFill>
                <a:latin typeface="Graphik"/>
              </a:rPr>
              <a:t>Mgmt</a:t>
            </a:r>
            <a:endParaRPr lang="en-US" sz="14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F8AA1DD-E872-4F75-8E0F-CB61AA2F3F6A}"/>
              </a:ext>
            </a:extLst>
          </p:cNvPr>
          <p:cNvSpPr txBox="1"/>
          <p:nvPr/>
        </p:nvSpPr>
        <p:spPr>
          <a:xfrm>
            <a:off x="11154927" y="6711770"/>
            <a:ext cx="152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Problem </a:t>
            </a:r>
            <a:r>
              <a:rPr lang="en-US" sz="1400" err="1">
                <a:solidFill>
                  <a:srgbClr val="000000"/>
                </a:solidFill>
                <a:latin typeface="Graphik"/>
              </a:rPr>
              <a:t>Mgmt</a:t>
            </a:r>
            <a:endParaRPr lang="en-US" sz="14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C77391E2-A7F4-459F-A136-70B2286E26B2}"/>
              </a:ext>
            </a:extLst>
          </p:cNvPr>
          <p:cNvSpPr/>
          <p:nvPr/>
        </p:nvSpPr>
        <p:spPr>
          <a:xfrm>
            <a:off x="8961716" y="7065516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881F656-69F1-435E-B13C-44602E4F0BCA}"/>
              </a:ext>
            </a:extLst>
          </p:cNvPr>
          <p:cNvSpPr txBox="1"/>
          <p:nvPr/>
        </p:nvSpPr>
        <p:spPr>
          <a:xfrm>
            <a:off x="8062755" y="7343362"/>
            <a:ext cx="152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Incident UAT</a:t>
            </a:r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CEBDBAEE-CF3B-4949-9481-6F3737372EE6}"/>
              </a:ext>
            </a:extLst>
          </p:cNvPr>
          <p:cNvSpPr/>
          <p:nvPr/>
        </p:nvSpPr>
        <p:spPr>
          <a:xfrm>
            <a:off x="10802100" y="708368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FF43D62-04C8-4A38-B68E-A3CDDD4C20DE}"/>
              </a:ext>
            </a:extLst>
          </p:cNvPr>
          <p:cNvSpPr txBox="1"/>
          <p:nvPr/>
        </p:nvSpPr>
        <p:spPr>
          <a:xfrm>
            <a:off x="9975311" y="7294264"/>
            <a:ext cx="152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Change UAT</a:t>
            </a:r>
          </a:p>
        </p:txBody>
      </p:sp>
      <p:sp>
        <p:nvSpPr>
          <p:cNvPr id="128" name="Flowchart: Connector 127">
            <a:extLst>
              <a:ext uri="{FF2B5EF4-FFF2-40B4-BE49-F238E27FC236}">
                <a16:creationId xmlns:a16="http://schemas.microsoft.com/office/drawing/2014/main" id="{4E785D56-7658-4C05-93C6-7ADD435CDF4E}"/>
              </a:ext>
            </a:extLst>
          </p:cNvPr>
          <p:cNvSpPr/>
          <p:nvPr/>
        </p:nvSpPr>
        <p:spPr>
          <a:xfrm>
            <a:off x="12898626" y="7065516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0D8775E-B594-4C83-8618-11DC99595FA3}"/>
              </a:ext>
            </a:extLst>
          </p:cNvPr>
          <p:cNvSpPr txBox="1"/>
          <p:nvPr/>
        </p:nvSpPr>
        <p:spPr>
          <a:xfrm>
            <a:off x="12297507" y="7343362"/>
            <a:ext cx="152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Problem UAT</a:t>
            </a:r>
          </a:p>
        </p:txBody>
      </p:sp>
      <p:sp>
        <p:nvSpPr>
          <p:cNvPr id="130" name="Flowchart: Connector 129">
            <a:extLst>
              <a:ext uri="{FF2B5EF4-FFF2-40B4-BE49-F238E27FC236}">
                <a16:creationId xmlns:a16="http://schemas.microsoft.com/office/drawing/2014/main" id="{3F1AA3F0-C120-4C99-B44A-967916627AEC}"/>
              </a:ext>
            </a:extLst>
          </p:cNvPr>
          <p:cNvSpPr/>
          <p:nvPr/>
        </p:nvSpPr>
        <p:spPr>
          <a:xfrm>
            <a:off x="13348100" y="706336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6B7B65D-5C9A-487C-A642-500AE3EBB5CD}"/>
              </a:ext>
            </a:extLst>
          </p:cNvPr>
          <p:cNvSpPr txBox="1"/>
          <p:nvPr/>
        </p:nvSpPr>
        <p:spPr>
          <a:xfrm>
            <a:off x="13140493" y="6650099"/>
            <a:ext cx="152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RITM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3A95005-1665-4736-B2A5-D59A84FA410E}"/>
              </a:ext>
            </a:extLst>
          </p:cNvPr>
          <p:cNvSpPr txBox="1"/>
          <p:nvPr/>
        </p:nvSpPr>
        <p:spPr>
          <a:xfrm>
            <a:off x="14366269" y="7396448"/>
            <a:ext cx="152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RITM UAT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3F23F0C-4C01-4160-A77D-7CDF771F4EBC}"/>
              </a:ext>
            </a:extLst>
          </p:cNvPr>
          <p:cNvSpPr txBox="1"/>
          <p:nvPr/>
        </p:nvSpPr>
        <p:spPr>
          <a:xfrm>
            <a:off x="16189450" y="7273830"/>
            <a:ext cx="171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Firewall UX UAT</a:t>
            </a:r>
          </a:p>
        </p:txBody>
      </p: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F2693EEE-8823-4CA3-8F8A-92F8EB68B77B}"/>
              </a:ext>
            </a:extLst>
          </p:cNvPr>
          <p:cNvSpPr/>
          <p:nvPr/>
        </p:nvSpPr>
        <p:spPr>
          <a:xfrm>
            <a:off x="15322134" y="7068440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1C2E72-B30B-4DFF-AD8B-52D62D08635D}"/>
              </a:ext>
            </a:extLst>
          </p:cNvPr>
          <p:cNvSpPr txBox="1"/>
          <p:nvPr/>
        </p:nvSpPr>
        <p:spPr>
          <a:xfrm>
            <a:off x="15087431" y="6696156"/>
            <a:ext cx="152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Firewall UX</a:t>
            </a:r>
          </a:p>
        </p:txBody>
      </p:sp>
      <p:sp>
        <p:nvSpPr>
          <p:cNvPr id="137" name="Flowchart: Connector 136">
            <a:extLst>
              <a:ext uri="{FF2B5EF4-FFF2-40B4-BE49-F238E27FC236}">
                <a16:creationId xmlns:a16="http://schemas.microsoft.com/office/drawing/2014/main" id="{DCA2205B-D52F-4D6A-8714-01C731C646D2}"/>
              </a:ext>
            </a:extLst>
          </p:cNvPr>
          <p:cNvSpPr/>
          <p:nvPr/>
        </p:nvSpPr>
        <p:spPr>
          <a:xfrm>
            <a:off x="18892864" y="7543182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AB8628-7E1A-40A7-A0C2-83B8D396A4D2}"/>
              </a:ext>
            </a:extLst>
          </p:cNvPr>
          <p:cNvSpPr txBox="1"/>
          <p:nvPr/>
        </p:nvSpPr>
        <p:spPr>
          <a:xfrm>
            <a:off x="18659857" y="7188888"/>
            <a:ext cx="83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UAT</a:t>
            </a:r>
          </a:p>
        </p:txBody>
      </p:sp>
      <p:sp>
        <p:nvSpPr>
          <p:cNvPr id="140" name="Flowchart: Connector 139">
            <a:extLst>
              <a:ext uri="{FF2B5EF4-FFF2-40B4-BE49-F238E27FC236}">
                <a16:creationId xmlns:a16="http://schemas.microsoft.com/office/drawing/2014/main" id="{7878E817-C163-498A-87C4-D52457BC8080}"/>
              </a:ext>
            </a:extLst>
          </p:cNvPr>
          <p:cNvSpPr/>
          <p:nvPr/>
        </p:nvSpPr>
        <p:spPr>
          <a:xfrm>
            <a:off x="19184576" y="8175690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0B673E5-363B-483F-BAA0-50EDB3EC77BC}"/>
              </a:ext>
            </a:extLst>
          </p:cNvPr>
          <p:cNvSpPr txBox="1"/>
          <p:nvPr/>
        </p:nvSpPr>
        <p:spPr>
          <a:xfrm>
            <a:off x="18951569" y="7821396"/>
            <a:ext cx="83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UAT</a:t>
            </a:r>
          </a:p>
        </p:txBody>
      </p:sp>
      <p:sp>
        <p:nvSpPr>
          <p:cNvPr id="142" name="Flowchart: Connector 141">
            <a:extLst>
              <a:ext uri="{FF2B5EF4-FFF2-40B4-BE49-F238E27FC236}">
                <a16:creationId xmlns:a16="http://schemas.microsoft.com/office/drawing/2014/main" id="{054DB349-1219-4B5B-92ED-04CBC09C33FA}"/>
              </a:ext>
            </a:extLst>
          </p:cNvPr>
          <p:cNvSpPr/>
          <p:nvPr/>
        </p:nvSpPr>
        <p:spPr>
          <a:xfrm>
            <a:off x="19335262" y="8674142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BDFD170-02BF-48F3-AC3F-FA482E65DD3C}"/>
              </a:ext>
            </a:extLst>
          </p:cNvPr>
          <p:cNvSpPr txBox="1"/>
          <p:nvPr/>
        </p:nvSpPr>
        <p:spPr>
          <a:xfrm>
            <a:off x="19213015" y="8899148"/>
            <a:ext cx="83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UAT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45CB5B2-624C-4F57-856B-171AAAA2909E}"/>
              </a:ext>
            </a:extLst>
          </p:cNvPr>
          <p:cNvSpPr txBox="1"/>
          <p:nvPr/>
        </p:nvSpPr>
        <p:spPr>
          <a:xfrm>
            <a:off x="673975" y="6862654"/>
            <a:ext cx="2961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000" b="1" dirty="0">
                <a:solidFill>
                  <a:srgbClr val="000000"/>
                </a:solidFill>
                <a:latin typeface="Graphik"/>
              </a:rPr>
              <a:t>Viz </a:t>
            </a:r>
            <a:r>
              <a:rPr lang="en-US" sz="2000" b="1" dirty="0" err="1">
                <a:solidFill>
                  <a:srgbClr val="000000"/>
                </a:solidFill>
                <a:latin typeface="Graphik"/>
              </a:rPr>
              <a:t>Upg</a:t>
            </a:r>
            <a:r>
              <a:rPr lang="en-US" sz="2000" b="1" dirty="0">
                <a:solidFill>
                  <a:srgbClr val="000000"/>
                </a:solidFill>
                <a:latin typeface="Graphik"/>
              </a:rPr>
              <a:t> - SNOW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9D6BFCA-9A96-46B4-AD33-F6F0415CC4D6}"/>
              </a:ext>
            </a:extLst>
          </p:cNvPr>
          <p:cNvSpPr txBox="1"/>
          <p:nvPr/>
        </p:nvSpPr>
        <p:spPr>
          <a:xfrm>
            <a:off x="673975" y="7414460"/>
            <a:ext cx="318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000" b="1" dirty="0">
                <a:solidFill>
                  <a:srgbClr val="000000"/>
                </a:solidFill>
                <a:latin typeface="Graphik"/>
              </a:rPr>
              <a:t>Viz </a:t>
            </a:r>
            <a:r>
              <a:rPr lang="en-US" sz="2000" b="1" dirty="0" err="1">
                <a:solidFill>
                  <a:srgbClr val="000000"/>
                </a:solidFill>
                <a:latin typeface="Graphik"/>
              </a:rPr>
              <a:t>Upg</a:t>
            </a:r>
            <a:r>
              <a:rPr lang="en-US" sz="2000" b="1" dirty="0">
                <a:solidFill>
                  <a:srgbClr val="000000"/>
                </a:solidFill>
                <a:latin typeface="Graphik"/>
              </a:rPr>
              <a:t> - Pulse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86B9BD5-C57D-4F1D-8FEA-8F375B0BD918}"/>
              </a:ext>
            </a:extLst>
          </p:cNvPr>
          <p:cNvSpPr txBox="1"/>
          <p:nvPr/>
        </p:nvSpPr>
        <p:spPr>
          <a:xfrm>
            <a:off x="673975" y="7981378"/>
            <a:ext cx="318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000" b="1">
                <a:solidFill>
                  <a:srgbClr val="000000"/>
                </a:solidFill>
                <a:latin typeface="Graphik"/>
              </a:rPr>
              <a:t>Viz </a:t>
            </a:r>
            <a:r>
              <a:rPr lang="en-US" sz="2000" b="1" err="1">
                <a:solidFill>
                  <a:srgbClr val="000000"/>
                </a:solidFill>
                <a:latin typeface="Graphik"/>
              </a:rPr>
              <a:t>Upg</a:t>
            </a:r>
            <a:r>
              <a:rPr lang="en-US" sz="2000" b="1">
                <a:solidFill>
                  <a:srgbClr val="000000"/>
                </a:solidFill>
                <a:latin typeface="Graphik"/>
              </a:rPr>
              <a:t> – Device LC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2757C72-898F-4394-9CF5-0319B37BE585}"/>
              </a:ext>
            </a:extLst>
          </p:cNvPr>
          <p:cNvSpPr txBox="1"/>
          <p:nvPr/>
        </p:nvSpPr>
        <p:spPr>
          <a:xfrm>
            <a:off x="673975" y="8501570"/>
            <a:ext cx="3189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000" b="1">
                <a:solidFill>
                  <a:srgbClr val="000000"/>
                </a:solidFill>
                <a:latin typeface="Graphik"/>
              </a:rPr>
              <a:t>Viz </a:t>
            </a:r>
            <a:r>
              <a:rPr lang="en-US" sz="2000" b="1" err="1">
                <a:solidFill>
                  <a:srgbClr val="000000"/>
                </a:solidFill>
                <a:latin typeface="Graphik"/>
              </a:rPr>
              <a:t>Upg</a:t>
            </a:r>
            <a:r>
              <a:rPr lang="en-US" sz="2000" b="1">
                <a:solidFill>
                  <a:srgbClr val="000000"/>
                </a:solidFill>
                <a:latin typeface="Graphik"/>
              </a:rPr>
              <a:t> - IPAM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52C44AB-E26E-4394-B569-E3EA2C6D4C28}"/>
              </a:ext>
            </a:extLst>
          </p:cNvPr>
          <p:cNvSpPr txBox="1"/>
          <p:nvPr/>
        </p:nvSpPr>
        <p:spPr>
          <a:xfrm>
            <a:off x="17154185" y="9880109"/>
            <a:ext cx="2640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 dirty="0">
                <a:solidFill>
                  <a:srgbClr val="000000"/>
                </a:solidFill>
                <a:latin typeface="Graphik"/>
              </a:rPr>
              <a:t>IPAM/Logs TBD</a:t>
            </a:r>
          </a:p>
        </p:txBody>
      </p:sp>
      <p:sp>
        <p:nvSpPr>
          <p:cNvPr id="150" name="Flowchart: Connector 149">
            <a:extLst>
              <a:ext uri="{FF2B5EF4-FFF2-40B4-BE49-F238E27FC236}">
                <a16:creationId xmlns:a16="http://schemas.microsoft.com/office/drawing/2014/main" id="{4CA20729-0946-4C23-8410-068FD901B37D}"/>
              </a:ext>
            </a:extLst>
          </p:cNvPr>
          <p:cNvSpPr/>
          <p:nvPr/>
        </p:nvSpPr>
        <p:spPr>
          <a:xfrm>
            <a:off x="18037560" y="9579762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51" name="Flowchart: Connector 150">
            <a:extLst>
              <a:ext uri="{FF2B5EF4-FFF2-40B4-BE49-F238E27FC236}">
                <a16:creationId xmlns:a16="http://schemas.microsoft.com/office/drawing/2014/main" id="{7862F747-9D85-43F2-BBC6-05DEEB0BD586}"/>
              </a:ext>
            </a:extLst>
          </p:cNvPr>
          <p:cNvSpPr/>
          <p:nvPr/>
        </p:nvSpPr>
        <p:spPr>
          <a:xfrm>
            <a:off x="19113828" y="9634386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F8D0948-DEFC-4A2F-9EE2-124F780D560B}"/>
              </a:ext>
            </a:extLst>
          </p:cNvPr>
          <p:cNvSpPr txBox="1"/>
          <p:nvPr/>
        </p:nvSpPr>
        <p:spPr>
          <a:xfrm>
            <a:off x="18880821" y="9280092"/>
            <a:ext cx="83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UAT</a:t>
            </a:r>
          </a:p>
        </p:txBody>
      </p:sp>
      <p:sp>
        <p:nvSpPr>
          <p:cNvPr id="153" name="Flowchart: Connector 152">
            <a:extLst>
              <a:ext uri="{FF2B5EF4-FFF2-40B4-BE49-F238E27FC236}">
                <a16:creationId xmlns:a16="http://schemas.microsoft.com/office/drawing/2014/main" id="{6AD16615-F099-4A16-9D14-A0CDB1829FAF}"/>
              </a:ext>
            </a:extLst>
          </p:cNvPr>
          <p:cNvSpPr/>
          <p:nvPr/>
        </p:nvSpPr>
        <p:spPr>
          <a:xfrm>
            <a:off x="17132108" y="9594978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417FB93-4827-4043-95AD-75CC114E25A8}"/>
              </a:ext>
            </a:extLst>
          </p:cNvPr>
          <p:cNvSpPr txBox="1"/>
          <p:nvPr/>
        </p:nvSpPr>
        <p:spPr>
          <a:xfrm>
            <a:off x="16849521" y="9249968"/>
            <a:ext cx="83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UAT</a:t>
            </a:r>
          </a:p>
        </p:txBody>
      </p:sp>
      <p:sp>
        <p:nvSpPr>
          <p:cNvPr id="155" name="Flowchart: Connector 154">
            <a:extLst>
              <a:ext uri="{FF2B5EF4-FFF2-40B4-BE49-F238E27FC236}">
                <a16:creationId xmlns:a16="http://schemas.microsoft.com/office/drawing/2014/main" id="{9874C44B-C3DB-4E95-8B8F-D5344CA46D74}"/>
              </a:ext>
            </a:extLst>
          </p:cNvPr>
          <p:cNvSpPr/>
          <p:nvPr/>
        </p:nvSpPr>
        <p:spPr>
          <a:xfrm>
            <a:off x="20333306" y="9634386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F663382-1E6C-457F-A6EB-11967DCC9CF8}"/>
              </a:ext>
            </a:extLst>
          </p:cNvPr>
          <p:cNvSpPr txBox="1"/>
          <p:nvPr/>
        </p:nvSpPr>
        <p:spPr>
          <a:xfrm>
            <a:off x="20100299" y="9280092"/>
            <a:ext cx="833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Pilots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43E92FF-FBE3-4829-87E6-25DF01C914B7}"/>
              </a:ext>
            </a:extLst>
          </p:cNvPr>
          <p:cNvSpPr txBox="1"/>
          <p:nvPr/>
        </p:nvSpPr>
        <p:spPr>
          <a:xfrm>
            <a:off x="673976" y="11520820"/>
            <a:ext cx="2426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2000" b="1">
                <a:solidFill>
                  <a:srgbClr val="000000"/>
                </a:solidFill>
                <a:latin typeface="Graphik"/>
              </a:rPr>
              <a:t>Viz - Upgrade</a:t>
            </a:r>
          </a:p>
        </p:txBody>
      </p:sp>
      <p:sp>
        <p:nvSpPr>
          <p:cNvPr id="158" name="Flowchart: Connector 157">
            <a:extLst>
              <a:ext uri="{FF2B5EF4-FFF2-40B4-BE49-F238E27FC236}">
                <a16:creationId xmlns:a16="http://schemas.microsoft.com/office/drawing/2014/main" id="{B1A03090-55B9-4C5B-A773-1BDED764BCE3}"/>
              </a:ext>
            </a:extLst>
          </p:cNvPr>
          <p:cNvSpPr/>
          <p:nvPr/>
        </p:nvSpPr>
        <p:spPr>
          <a:xfrm>
            <a:off x="18287290" y="11555426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59" name="Flowchart: Connector 158">
            <a:extLst>
              <a:ext uri="{FF2B5EF4-FFF2-40B4-BE49-F238E27FC236}">
                <a16:creationId xmlns:a16="http://schemas.microsoft.com/office/drawing/2014/main" id="{78EC21FB-1FDC-458C-B070-3B59FDF74EA2}"/>
              </a:ext>
            </a:extLst>
          </p:cNvPr>
          <p:cNvSpPr/>
          <p:nvPr/>
        </p:nvSpPr>
        <p:spPr>
          <a:xfrm>
            <a:off x="10713922" y="11162694"/>
            <a:ext cx="269378" cy="243376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317F487-3F5B-47C0-9334-1F1F9D771032}"/>
              </a:ext>
            </a:extLst>
          </p:cNvPr>
          <p:cNvSpPr txBox="1"/>
          <p:nvPr/>
        </p:nvSpPr>
        <p:spPr>
          <a:xfrm>
            <a:off x="6873813" y="11423610"/>
            <a:ext cx="16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Data Ingestion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DE682B3-7DEC-443B-B1E5-E23BC73A72CD}"/>
              </a:ext>
            </a:extLst>
          </p:cNvPr>
          <p:cNvSpPr txBox="1"/>
          <p:nvPr/>
        </p:nvSpPr>
        <p:spPr>
          <a:xfrm>
            <a:off x="10102669" y="11419068"/>
            <a:ext cx="164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Transformation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FA4D206-EB36-4397-90D4-2AD9F45E9C68}"/>
              </a:ext>
            </a:extLst>
          </p:cNvPr>
          <p:cNvSpPr txBox="1"/>
          <p:nvPr/>
        </p:nvSpPr>
        <p:spPr>
          <a:xfrm>
            <a:off x="12274330" y="11459492"/>
            <a:ext cx="82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UAT</a:t>
            </a:r>
          </a:p>
        </p:txBody>
      </p:sp>
      <p:sp>
        <p:nvSpPr>
          <p:cNvPr id="163" name="Flowchart: Connector 162">
            <a:extLst>
              <a:ext uri="{FF2B5EF4-FFF2-40B4-BE49-F238E27FC236}">
                <a16:creationId xmlns:a16="http://schemas.microsoft.com/office/drawing/2014/main" id="{3FCC51C5-0F28-494A-AB8D-24E8A369138D}"/>
              </a:ext>
            </a:extLst>
          </p:cNvPr>
          <p:cNvSpPr/>
          <p:nvPr/>
        </p:nvSpPr>
        <p:spPr>
          <a:xfrm>
            <a:off x="12518595" y="11135544"/>
            <a:ext cx="228760" cy="244324"/>
          </a:xfrm>
          <a:prstGeom prst="flowChartConnector">
            <a:avLst/>
          </a:prstGeom>
          <a:solidFill>
            <a:srgbClr val="0070C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defRPr/>
            </a:pPr>
            <a:endParaRPr lang="en-US" sz="3600">
              <a:solidFill>
                <a:srgbClr val="000000"/>
              </a:solidFill>
              <a:latin typeface="Graphik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93DA7B5-A500-4619-95CB-F062C26562ED}"/>
              </a:ext>
            </a:extLst>
          </p:cNvPr>
          <p:cNvSpPr txBox="1"/>
          <p:nvPr/>
        </p:nvSpPr>
        <p:spPr>
          <a:xfrm>
            <a:off x="18064034" y="11836946"/>
            <a:ext cx="821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defRPr/>
            </a:pPr>
            <a:r>
              <a:rPr lang="en-US" sz="1400">
                <a:solidFill>
                  <a:srgbClr val="000000"/>
                </a:solidFill>
                <a:latin typeface="Graphik"/>
              </a:rPr>
              <a:t>UAT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CA4C31C-757E-4104-94B1-A3E5F92E1B37}"/>
              </a:ext>
            </a:extLst>
          </p:cNvPr>
          <p:cNvCxnSpPr>
            <a:cxnSpLocks/>
          </p:cNvCxnSpPr>
          <p:nvPr/>
        </p:nvCxnSpPr>
        <p:spPr>
          <a:xfrm>
            <a:off x="735313" y="13123122"/>
            <a:ext cx="1652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ED4346-1B7D-4AB0-A245-260CBF0EF11C}"/>
              </a:ext>
            </a:extLst>
          </p:cNvPr>
          <p:cNvSpPr txBox="1"/>
          <p:nvPr/>
        </p:nvSpPr>
        <p:spPr>
          <a:xfrm flipH="1">
            <a:off x="2679367" y="12861244"/>
            <a:ext cx="1533021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828800"/>
            <a:r>
              <a:rPr lang="en-US" sz="2800" b="1" dirty="0">
                <a:solidFill>
                  <a:srgbClr val="00B050"/>
                </a:solidFill>
                <a:latin typeface="Graphik"/>
              </a:rPr>
              <a:t>Critical Applications need to move out of CAP by March 2021</a:t>
            </a:r>
          </a:p>
        </p:txBody>
      </p:sp>
    </p:spTree>
    <p:extLst>
      <p:ext uri="{BB962C8B-B14F-4D97-AF65-F5344CB8AC3E}">
        <p14:creationId xmlns:p14="http://schemas.microsoft.com/office/powerpoint/2010/main" val="24564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12B9-B510-4AB6-8227-3C467FB1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Resource Estimates</a:t>
            </a:r>
            <a:br>
              <a:rPr lang="en-IN" dirty="0"/>
            </a:br>
            <a:r>
              <a:rPr lang="en-IN" sz="4800" dirty="0"/>
              <a:t>CAP and Cloud 1.0 to Cloud 2.0 (Azure) Migration</a:t>
            </a:r>
            <a:endParaRPr lang="en-US" sz="4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F2ECB5-358F-4521-BE7C-CF891C887841}"/>
              </a:ext>
            </a:extLst>
          </p:cNvPr>
          <p:cNvGraphicFramePr>
            <a:graphicFrameLocks noGrp="1"/>
          </p:cNvGraphicFramePr>
          <p:nvPr/>
        </p:nvGraphicFramePr>
        <p:xfrm>
          <a:off x="656787" y="3266286"/>
          <a:ext cx="20974136" cy="4258184"/>
        </p:xfrm>
        <a:graphic>
          <a:graphicData uri="http://schemas.openxmlformats.org/drawingml/2006/table">
            <a:tbl>
              <a:tblPr/>
              <a:tblGrid>
                <a:gridCol w="3165686">
                  <a:extLst>
                    <a:ext uri="{9D8B030D-6E8A-4147-A177-3AD203B41FA5}">
                      <a16:colId xmlns:a16="http://schemas.microsoft.com/office/drawing/2014/main" val="1846262892"/>
                    </a:ext>
                  </a:extLst>
                </a:gridCol>
                <a:gridCol w="2638986">
                  <a:extLst>
                    <a:ext uri="{9D8B030D-6E8A-4147-A177-3AD203B41FA5}">
                      <a16:colId xmlns:a16="http://schemas.microsoft.com/office/drawing/2014/main" val="1056021511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1983699306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3811182458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2080811805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2009038915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2443184359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2349732180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3194904643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2453437889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3655294751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3987514350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4258098099"/>
                    </a:ext>
                  </a:extLst>
                </a:gridCol>
                <a:gridCol w="1264122">
                  <a:extLst>
                    <a:ext uri="{9D8B030D-6E8A-4147-A177-3AD203B41FA5}">
                      <a16:colId xmlns:a16="http://schemas.microsoft.com/office/drawing/2014/main" val="2559372053"/>
                    </a:ext>
                  </a:extLst>
                </a:gridCol>
              </a:tblGrid>
              <a:tr h="3978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Payroll - Expense Description</a:t>
                      </a:r>
                    </a:p>
                  </a:txBody>
                  <a:tcPr marL="13290" marR="13290" marT="13290" marB="7973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FTE - FY21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67491"/>
                  </a:ext>
                </a:extLst>
              </a:tr>
              <a:tr h="6777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 Enterprise ID / TBD</a:t>
                      </a:r>
                    </a:p>
                  </a:txBody>
                  <a:tcPr marL="13290" marR="13290" marT="13290" marB="7973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 Type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 2020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 2020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 2020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 2020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2021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FEB 2021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 2021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 2021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 2021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 2021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2021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 2021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90123"/>
                  </a:ext>
                </a:extLst>
              </a:tr>
              <a:tr h="3978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</a:t>
                      </a:r>
                    </a:p>
                  </a:txBody>
                  <a:tcPr marL="13290" marR="13290" marT="13290" marB="7973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8-Consultant 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38591"/>
                  </a:ext>
                </a:extLst>
              </a:tr>
              <a:tr h="3978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Microsoft SME</a:t>
                      </a:r>
                    </a:p>
                  </a:txBody>
                  <a:tcPr marL="13290" marR="13290" marT="13290" marB="7973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9-Consultant 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159262"/>
                  </a:ext>
                </a:extLst>
              </a:tr>
              <a:tr h="3978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Developer</a:t>
                      </a:r>
                    </a:p>
                  </a:txBody>
                  <a:tcPr marL="13290" marR="13290" marT="13290" marB="7973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10-Analyst -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984517"/>
                  </a:ext>
                </a:extLst>
              </a:tr>
              <a:tr h="3978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Engineer</a:t>
                      </a:r>
                    </a:p>
                  </a:txBody>
                  <a:tcPr marL="13290" marR="13290" marT="13290" marB="7973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10-Analyst 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962059"/>
                  </a:ext>
                </a:extLst>
              </a:tr>
              <a:tr h="3978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Visualization</a:t>
                      </a:r>
                    </a:p>
                  </a:txBody>
                  <a:tcPr marL="13290" marR="13290" marT="13290" marB="7973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10-Analyst 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304069"/>
                  </a:ext>
                </a:extLst>
              </a:tr>
              <a:tr h="3978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Arch.</a:t>
                      </a:r>
                    </a:p>
                  </a:txBody>
                  <a:tcPr marL="13290" marR="13290" marT="13290" marB="7973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9-Consultant 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754339"/>
                  </a:ext>
                </a:extLst>
              </a:tr>
              <a:tr h="3978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Operations</a:t>
                      </a:r>
                    </a:p>
                  </a:txBody>
                  <a:tcPr marL="13290" marR="13290" marT="13290" marB="7973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10-Analyst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13067"/>
                  </a:ext>
                </a:extLst>
              </a:tr>
              <a:tr h="39782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 Plan - Total</a:t>
                      </a:r>
                    </a:p>
                  </a:txBody>
                  <a:tcPr marL="13290" marR="13290" marT="13290" marB="79736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3.25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290" marR="13290" marT="13290" marB="79736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17862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FFF527C-D0CC-4E85-8158-D4761DDC56EE}"/>
              </a:ext>
            </a:extLst>
          </p:cNvPr>
          <p:cNvSpPr/>
          <p:nvPr/>
        </p:nvSpPr>
        <p:spPr>
          <a:xfrm>
            <a:off x="656786" y="8366619"/>
            <a:ext cx="22466058" cy="406581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571500" indent="-571500" defTabSz="1828800">
              <a:buFont typeface="Arial" panose="020B0604020202020204" pitchFamily="34" charset="0"/>
              <a:buChar char="•"/>
            </a:pPr>
            <a:r>
              <a:rPr lang="en-US" sz="3200" dirty="0">
                <a:ln w="0">
                  <a:noFill/>
                </a:ln>
                <a:solidFill>
                  <a:srgbClr val="000000"/>
                </a:solidFill>
                <a:latin typeface="Graphik"/>
              </a:rPr>
              <a:t>Start Date Sep 2020 </a:t>
            </a:r>
          </a:p>
          <a:p>
            <a:pPr marL="571500" indent="-571500" defTabSz="1828800">
              <a:buFont typeface="Arial" panose="020B0604020202020204" pitchFamily="34" charset="0"/>
              <a:buChar char="•"/>
            </a:pPr>
            <a:r>
              <a:rPr lang="en-US" sz="3200" dirty="0">
                <a:ln w="0">
                  <a:noFill/>
                </a:ln>
                <a:solidFill>
                  <a:srgbClr val="000000"/>
                </a:solidFill>
                <a:latin typeface="Graphik"/>
              </a:rPr>
              <a:t>Applications in Scope :  </a:t>
            </a:r>
          </a:p>
          <a:p>
            <a:pPr marL="1485900" lvl="1" indent="-571500" defTabSz="1828800">
              <a:buFont typeface="Arial" panose="020B0604020202020204" pitchFamily="34" charset="0"/>
              <a:buChar char="•"/>
            </a:pPr>
            <a:r>
              <a:rPr lang="en-US" sz="3200" dirty="0">
                <a:ln w="0">
                  <a:noFill/>
                </a:ln>
                <a:solidFill>
                  <a:srgbClr val="000000"/>
                </a:solidFill>
                <a:latin typeface="Graphik"/>
              </a:rPr>
              <a:t>Global Bandwidth </a:t>
            </a:r>
          </a:p>
          <a:p>
            <a:pPr marL="1485900" lvl="1" indent="-571500" defTabSz="1828800">
              <a:buFont typeface="Arial" panose="020B0604020202020204" pitchFamily="34" charset="0"/>
              <a:buChar char="•"/>
            </a:pPr>
            <a:r>
              <a:rPr lang="en-US" sz="3200" dirty="0">
                <a:ln w="0">
                  <a:noFill/>
                </a:ln>
                <a:solidFill>
                  <a:srgbClr val="000000"/>
                </a:solidFill>
                <a:latin typeface="Graphik"/>
              </a:rPr>
              <a:t>ServiceNow and </a:t>
            </a:r>
          </a:p>
          <a:p>
            <a:pPr marL="1485900" lvl="1" indent="-571500" defTabSz="1828800">
              <a:buFont typeface="Arial" panose="020B0604020202020204" pitchFamily="34" charset="0"/>
              <a:buChar char="•"/>
            </a:pPr>
            <a:r>
              <a:rPr lang="en-US" sz="3200" dirty="0">
                <a:ln w="0">
                  <a:noFill/>
                </a:ln>
                <a:solidFill>
                  <a:srgbClr val="000000"/>
                </a:solidFill>
                <a:latin typeface="Graphik"/>
              </a:rPr>
              <a:t>IP Address Mapping </a:t>
            </a:r>
          </a:p>
          <a:p>
            <a:pPr marL="1485900" lvl="1" indent="-571500" defTabSz="1828800">
              <a:buFont typeface="Arial" panose="020B0604020202020204" pitchFamily="34" charset="0"/>
              <a:buChar char="•"/>
            </a:pPr>
            <a:r>
              <a:rPr lang="en-US" sz="3200" dirty="0">
                <a:ln w="0">
                  <a:noFill/>
                </a:ln>
                <a:solidFill>
                  <a:srgbClr val="000000"/>
                </a:solidFill>
                <a:latin typeface="Graphik"/>
              </a:rPr>
              <a:t>Cloud 1.0 Applications / Dashboard</a:t>
            </a:r>
          </a:p>
          <a:p>
            <a:pPr marL="571500" indent="-571500" defTabSz="1828800">
              <a:buFont typeface="Arial" panose="020B0604020202020204" pitchFamily="34" charset="0"/>
              <a:buChar char="•"/>
            </a:pPr>
            <a:r>
              <a:rPr lang="en-US" sz="3200" dirty="0">
                <a:ln w="0">
                  <a:noFill/>
                </a:ln>
                <a:solidFill>
                  <a:srgbClr val="000000"/>
                </a:solidFill>
                <a:latin typeface="Graphik"/>
              </a:rPr>
              <a:t>70% of resources will be focused on CAP Migration and 30% on Cloud 1.0 migration</a:t>
            </a:r>
          </a:p>
          <a:p>
            <a:pPr defTabSz="1828800"/>
            <a:endParaRPr lang="en-US" sz="3200" dirty="0">
              <a:ln w="0">
                <a:noFill/>
              </a:ln>
              <a:solidFill>
                <a:srgbClr val="000000"/>
              </a:solidFill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39970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0B215B-76E4-E14D-A6C0-F786D0F88558}"/>
              </a:ext>
            </a:extLst>
          </p:cNvPr>
          <p:cNvSpPr txBox="1"/>
          <p:nvPr/>
        </p:nvSpPr>
        <p:spPr>
          <a:xfrm>
            <a:off x="779130" y="5149840"/>
            <a:ext cx="1709420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914446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828891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743337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3657783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229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5486674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6401120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7315566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sz="10800" dirty="0">
                <a:solidFill>
                  <a:schemeClr val="tx2"/>
                </a:solidFill>
                <a:latin typeface="Arial Black"/>
              </a:rPr>
              <a:t>PROPOSED APPROACH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0E62038D-C8AB-3E40-802C-0B8BA3FE3A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01838" y="740056"/>
            <a:ext cx="5483750" cy="11910708"/>
          </a:xfrm>
        </p:spPr>
      </p:pic>
    </p:spTree>
    <p:extLst>
      <p:ext uri="{BB962C8B-B14F-4D97-AF65-F5344CB8AC3E}">
        <p14:creationId xmlns:p14="http://schemas.microsoft.com/office/powerpoint/2010/main" val="16659547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349538" y="1087120"/>
            <a:ext cx="20392214" cy="11076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6600" dirty="0">
                <a:solidFill>
                  <a:schemeClr val="tx2"/>
                </a:solidFill>
                <a:latin typeface="Roboto Black"/>
              </a:rPr>
              <a:t>ENGAGEMENT PHILOSOPHY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04067" y="1038935"/>
            <a:ext cx="200900" cy="1203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9231B40F-19B9-44D9-B942-E0256C25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136" y="3577368"/>
            <a:ext cx="3689503" cy="36631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A98C1F-370E-4055-BC91-7C5E24BF16B6}"/>
              </a:ext>
            </a:extLst>
          </p:cNvPr>
          <p:cNvSpPr/>
          <p:nvPr/>
        </p:nvSpPr>
        <p:spPr>
          <a:xfrm>
            <a:off x="2833744" y="7472886"/>
            <a:ext cx="22622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TOOLS</a:t>
            </a:r>
            <a:endParaRPr lang="id-ID" dirty="0">
              <a:solidFill>
                <a:schemeClr val="tx2"/>
              </a:solidFill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15FCBD5A-A7F2-4AA3-B5E0-594C931A0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7997" y="3594953"/>
            <a:ext cx="3689503" cy="36631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ED7B70-665B-4DEF-A870-8438EC8796F7}"/>
              </a:ext>
            </a:extLst>
          </p:cNvPr>
          <p:cNvSpPr/>
          <p:nvPr/>
        </p:nvSpPr>
        <p:spPr>
          <a:xfrm>
            <a:off x="11102663" y="7490471"/>
            <a:ext cx="25001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TALENT</a:t>
            </a:r>
            <a:endParaRPr lang="id-ID" dirty="0">
              <a:solidFill>
                <a:schemeClr val="tx2"/>
              </a:solidFill>
            </a:endParaRPr>
          </a:p>
        </p:txBody>
      </p:sp>
      <p:pic>
        <p:nvPicPr>
          <p:cNvPr id="5" name="Graphic 4" descr="Add">
            <a:extLst>
              <a:ext uri="{FF2B5EF4-FFF2-40B4-BE49-F238E27FC236}">
                <a16:creationId xmlns:a16="http://schemas.microsoft.com/office/drawing/2014/main" id="{F3D83799-D6F0-476A-BAD4-3109019E8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8649" y="4908143"/>
            <a:ext cx="1327287" cy="132728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9669973B-DF82-4A51-852C-6BB907F1C9AC}"/>
              </a:ext>
            </a:extLst>
          </p:cNvPr>
          <p:cNvSpPr/>
          <p:nvPr/>
        </p:nvSpPr>
        <p:spPr>
          <a:xfrm>
            <a:off x="1904067" y="8397098"/>
            <a:ext cx="412164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DISCOVERY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CONVERSION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MIGRATION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SYNCHRONIZATION</a:t>
            </a:r>
            <a:endParaRPr lang="id-ID" sz="3200" dirty="0">
              <a:solidFill>
                <a:schemeClr val="accent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F939F6-C5DD-4030-8FFB-80B3266CFA1C}"/>
              </a:ext>
            </a:extLst>
          </p:cNvPr>
          <p:cNvSpPr/>
          <p:nvPr/>
        </p:nvSpPr>
        <p:spPr>
          <a:xfrm>
            <a:off x="10467460" y="8414683"/>
            <a:ext cx="3770584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ANALYSIS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IMPLEMENTATION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MODERNIZATION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OPTIMIZATION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525E9198-955B-0040-8C62-18FD91EA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401" y="3594953"/>
            <a:ext cx="3689503" cy="36631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63FDB2-7682-B044-A8C9-227684A9964D}"/>
              </a:ext>
            </a:extLst>
          </p:cNvPr>
          <p:cNvSpPr/>
          <p:nvPr/>
        </p:nvSpPr>
        <p:spPr>
          <a:xfrm>
            <a:off x="18368195" y="7490471"/>
            <a:ext cx="29899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TEAMING</a:t>
            </a:r>
            <a:endParaRPr lang="id-ID" dirty="0">
              <a:solidFill>
                <a:schemeClr val="tx2"/>
              </a:solidFill>
            </a:endParaRPr>
          </a:p>
        </p:txBody>
      </p:sp>
      <p:pic>
        <p:nvPicPr>
          <p:cNvPr id="15" name="Graphic 14" descr="Add">
            <a:extLst>
              <a:ext uri="{FF2B5EF4-FFF2-40B4-BE49-F238E27FC236}">
                <a16:creationId xmlns:a16="http://schemas.microsoft.com/office/drawing/2014/main" id="{392B1761-FACD-5142-BFA8-82F421111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79053" y="4908143"/>
            <a:ext cx="1327287" cy="13272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B9C0199-B0EC-6947-87EF-3B5B82771DE6}"/>
              </a:ext>
            </a:extLst>
          </p:cNvPr>
          <p:cNvSpPr/>
          <p:nvPr/>
        </p:nvSpPr>
        <p:spPr>
          <a:xfrm>
            <a:off x="16301645" y="8414683"/>
            <a:ext cx="712304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COLLABORATE WITH CLIENT SMEs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DEFINE SUCCESS CRITRIA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REMOVE IMPEDEIMENTS</a:t>
            </a:r>
          </a:p>
          <a:p>
            <a:pPr algn="ctr"/>
            <a:r>
              <a:rPr lang="en-US" sz="3200" dirty="0">
                <a:solidFill>
                  <a:schemeClr val="accent2"/>
                </a:solidFill>
              </a:rPr>
              <a:t>KNOWLEDGE SHARING</a:t>
            </a:r>
          </a:p>
        </p:txBody>
      </p:sp>
      <p:pic>
        <p:nvPicPr>
          <p:cNvPr id="4" name="Graphic 3" descr="Brain in head">
            <a:extLst>
              <a:ext uri="{FF2B5EF4-FFF2-40B4-BE49-F238E27FC236}">
                <a16:creationId xmlns:a16="http://schemas.microsoft.com/office/drawing/2014/main" id="{ADC8BBD3-F04E-40D6-8FE6-86253CF69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74007" y="4420490"/>
            <a:ext cx="1957481" cy="1957481"/>
          </a:xfrm>
          <a:prstGeom prst="rect">
            <a:avLst/>
          </a:prstGeom>
        </p:spPr>
      </p:pic>
      <p:pic>
        <p:nvPicPr>
          <p:cNvPr id="8" name="Graphic 7" descr="Tools">
            <a:extLst>
              <a:ext uri="{FF2B5EF4-FFF2-40B4-BE49-F238E27FC236}">
                <a16:creationId xmlns:a16="http://schemas.microsoft.com/office/drawing/2014/main" id="{1CC54E61-9403-4C3D-822B-6C7CC7417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6146" y="4420491"/>
            <a:ext cx="1957481" cy="1957481"/>
          </a:xfrm>
          <a:prstGeom prst="rect">
            <a:avLst/>
          </a:prstGeom>
        </p:spPr>
      </p:pic>
      <p:pic>
        <p:nvPicPr>
          <p:cNvPr id="11" name="Graphic 10" descr="Group brainstorm">
            <a:extLst>
              <a:ext uri="{FF2B5EF4-FFF2-40B4-BE49-F238E27FC236}">
                <a16:creationId xmlns:a16="http://schemas.microsoft.com/office/drawing/2014/main" id="{88FD02E5-2194-4C14-9A6C-401D61A4C3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884411" y="4368509"/>
            <a:ext cx="1957481" cy="195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1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349538" y="1087120"/>
            <a:ext cx="20392214" cy="11076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6600" dirty="0">
                <a:solidFill>
                  <a:schemeClr val="tx2"/>
                </a:solidFill>
                <a:latin typeface="Roboto Black"/>
              </a:rPr>
              <a:t>PHASED DELIVERY APPROACH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904067" y="1038935"/>
            <a:ext cx="200900" cy="12039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30" name="IDEATION">
            <a:extLst>
              <a:ext uri="{FF2B5EF4-FFF2-40B4-BE49-F238E27FC236}">
                <a16:creationId xmlns:a16="http://schemas.microsoft.com/office/drawing/2014/main" id="{241386B9-293D-45E5-BF58-2D1C1867AE38}"/>
              </a:ext>
            </a:extLst>
          </p:cNvPr>
          <p:cNvSpPr txBox="1"/>
          <p:nvPr/>
        </p:nvSpPr>
        <p:spPr>
          <a:xfrm>
            <a:off x="-427365" y="7853776"/>
            <a:ext cx="5320916" cy="140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defTabSz="1828636">
              <a:defRPr sz="2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hangingPunct="0"/>
            <a:r>
              <a:rPr lang="en-US" b="1" kern="0" dirty="0"/>
              <a:t>Discovery Phase</a:t>
            </a:r>
          </a:p>
        </p:txBody>
      </p:sp>
      <p:sp>
        <p:nvSpPr>
          <p:cNvPr id="31" name="IDEATION">
            <a:extLst>
              <a:ext uri="{FF2B5EF4-FFF2-40B4-BE49-F238E27FC236}">
                <a16:creationId xmlns:a16="http://schemas.microsoft.com/office/drawing/2014/main" id="{5157F6FC-39B8-4C82-AFCA-800D4C331D20}"/>
              </a:ext>
            </a:extLst>
          </p:cNvPr>
          <p:cNvSpPr txBox="1"/>
          <p:nvPr/>
        </p:nvSpPr>
        <p:spPr>
          <a:xfrm>
            <a:off x="9025849" y="7853776"/>
            <a:ext cx="6933621" cy="140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defTabSz="1828636">
              <a:defRPr sz="2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hangingPunct="0"/>
            <a:r>
              <a:rPr lang="en-US" b="1" kern="0" dirty="0"/>
              <a:t>AUTOMATION AND VALIDATION PHASE </a:t>
            </a:r>
          </a:p>
        </p:txBody>
      </p:sp>
      <p:sp>
        <p:nvSpPr>
          <p:cNvPr id="32" name="IDEATION">
            <a:extLst>
              <a:ext uri="{FF2B5EF4-FFF2-40B4-BE49-F238E27FC236}">
                <a16:creationId xmlns:a16="http://schemas.microsoft.com/office/drawing/2014/main" id="{60080BEE-5EBA-47A8-9F32-42A032F56B56}"/>
              </a:ext>
            </a:extLst>
          </p:cNvPr>
          <p:cNvSpPr txBox="1"/>
          <p:nvPr/>
        </p:nvSpPr>
        <p:spPr>
          <a:xfrm>
            <a:off x="17745107" y="7867418"/>
            <a:ext cx="4813181" cy="1404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defTabSz="1828636">
              <a:defRPr sz="2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hangingPunct="0"/>
            <a:r>
              <a:rPr lang="en-US" b="1" kern="0" dirty="0"/>
              <a:t>RELEASE</a:t>
            </a:r>
          </a:p>
        </p:txBody>
      </p:sp>
      <p:sp>
        <p:nvSpPr>
          <p:cNvPr id="33" name="Brainstormed on possible ways to solve problems using AI and ML">
            <a:extLst>
              <a:ext uri="{FF2B5EF4-FFF2-40B4-BE49-F238E27FC236}">
                <a16:creationId xmlns:a16="http://schemas.microsoft.com/office/drawing/2014/main" id="{AB124D7E-922C-40EE-A5A0-783D1600CABF}"/>
              </a:ext>
            </a:extLst>
          </p:cNvPr>
          <p:cNvSpPr/>
          <p:nvPr/>
        </p:nvSpPr>
        <p:spPr>
          <a:xfrm>
            <a:off x="989153" y="9272212"/>
            <a:ext cx="5996438" cy="2639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tIns="91440" bIns="91440"/>
          <a:lstStyle>
            <a:lvl1pPr defTabSz="1828800">
              <a:defRPr sz="2800" b="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365760" indent="-365760" hangingPunct="0">
              <a:buFont typeface="Arial" panose="020B0604020202020204" pitchFamily="34" charset="0"/>
              <a:buChar char="•"/>
            </a:pPr>
            <a:r>
              <a:rPr lang="en-US" kern="0" dirty="0"/>
              <a:t>1-3 Weeks </a:t>
            </a:r>
          </a:p>
          <a:p>
            <a:pPr marL="365760" indent="-365760" hangingPunct="0">
              <a:buFont typeface="Arial" panose="020B0604020202020204" pitchFamily="34" charset="0"/>
              <a:buChar char="•"/>
            </a:pPr>
            <a:r>
              <a:rPr lang="en-US" kern="0" dirty="0"/>
              <a:t>Backlog, Non Functional Requirements, </a:t>
            </a:r>
          </a:p>
          <a:p>
            <a:pPr marL="365760" indent="-365760" hangingPunct="0">
              <a:buFont typeface="Arial" panose="020B0604020202020204" pitchFamily="34" charset="0"/>
              <a:buChar char="•"/>
            </a:pPr>
            <a:r>
              <a:rPr lang="en-US" kern="0" dirty="0"/>
              <a:t>Capture Benchmarks</a:t>
            </a:r>
          </a:p>
          <a:p>
            <a:pPr marL="365760" indent="-365760" hangingPunct="0">
              <a:buFont typeface="Arial" panose="020B0604020202020204" pitchFamily="34" charset="0"/>
              <a:buChar char="•"/>
            </a:pPr>
            <a:r>
              <a:rPr lang="en-US" kern="0" dirty="0"/>
              <a:t>Release Planning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4" name="Prioritized high value…">
            <a:extLst>
              <a:ext uri="{FF2B5EF4-FFF2-40B4-BE49-F238E27FC236}">
                <a16:creationId xmlns:a16="http://schemas.microsoft.com/office/drawing/2014/main" id="{CBC88FF6-F828-47CE-A11F-94471571801A}"/>
              </a:ext>
            </a:extLst>
          </p:cNvPr>
          <p:cNvSpPr/>
          <p:nvPr/>
        </p:nvSpPr>
        <p:spPr>
          <a:xfrm>
            <a:off x="4720856" y="3703336"/>
            <a:ext cx="6804837" cy="128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tIns="91440" bIns="91440"/>
          <a:lstStyle/>
          <a:p>
            <a:pPr marL="365760" indent="-365760" defTabSz="1828800" hangingPunct="0">
              <a:buFont typeface="Arial" panose="020B0604020202020204" pitchFamily="34" charset="0"/>
              <a:buChar char="•"/>
              <a:defRPr sz="2800" b="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kern="0" dirty="0">
                <a:solidFill>
                  <a:srgbClr val="53585F"/>
                </a:solidFill>
                <a:latin typeface="Helvetica"/>
                <a:cs typeface="Helvetica"/>
                <a:sym typeface="Helvetica"/>
              </a:rPr>
              <a:t>2 Weeks Sprinting</a:t>
            </a:r>
          </a:p>
          <a:p>
            <a:pPr marL="365760" indent="-365760" defTabSz="1828800" hangingPunct="0">
              <a:buFont typeface="Arial" panose="020B0604020202020204" pitchFamily="34" charset="0"/>
              <a:buChar char="•"/>
              <a:defRPr sz="2800" b="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kern="0" dirty="0">
                <a:solidFill>
                  <a:srgbClr val="53585F"/>
                </a:solidFill>
                <a:latin typeface="Helvetica"/>
                <a:cs typeface="Helvetica"/>
                <a:sym typeface="Helvetica"/>
              </a:rPr>
              <a:t>Backlog refining</a:t>
            </a:r>
          </a:p>
          <a:p>
            <a:pPr marL="365760" indent="-365760" defTabSz="1828800" hangingPunct="0">
              <a:buFont typeface="Arial" panose="020B0604020202020204" pitchFamily="34" charset="0"/>
              <a:buChar char="•"/>
              <a:defRPr sz="2800" b="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800" kern="0" dirty="0">
                <a:solidFill>
                  <a:srgbClr val="53585F"/>
                </a:solidFill>
                <a:latin typeface="Helvetica"/>
                <a:cs typeface="Helvetica"/>
                <a:sym typeface="Helvetica"/>
              </a:rPr>
              <a:t>Azure Data lake, Databricks in place</a:t>
            </a:r>
          </a:p>
        </p:txBody>
      </p:sp>
      <p:sp>
        <p:nvSpPr>
          <p:cNvPr id="35" name="PRIORITIZATION">
            <a:extLst>
              <a:ext uri="{FF2B5EF4-FFF2-40B4-BE49-F238E27FC236}">
                <a16:creationId xmlns:a16="http://schemas.microsoft.com/office/drawing/2014/main" id="{0F0E99FE-1F64-4896-BC80-7CA3DC5D4B7C}"/>
              </a:ext>
            </a:extLst>
          </p:cNvPr>
          <p:cNvSpPr txBox="1"/>
          <p:nvPr/>
        </p:nvSpPr>
        <p:spPr>
          <a:xfrm>
            <a:off x="4588488" y="3006500"/>
            <a:ext cx="4942392" cy="726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>
            <a:lvl1pPr defTabSz="1828636">
              <a:defRPr sz="2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hangingPunct="0"/>
            <a:r>
              <a:rPr lang="en-US" b="1" kern="0" dirty="0"/>
              <a:t>IMPLEMENTATION PHASE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50B232-BB13-4883-BC15-EE6D145EDAA6}"/>
              </a:ext>
            </a:extLst>
          </p:cNvPr>
          <p:cNvGrpSpPr/>
          <p:nvPr/>
        </p:nvGrpSpPr>
        <p:grpSpPr>
          <a:xfrm>
            <a:off x="1250535" y="5535240"/>
            <a:ext cx="21035306" cy="2659256"/>
            <a:chOff x="1250535" y="6617581"/>
            <a:chExt cx="17679931" cy="2270349"/>
          </a:xfrm>
        </p:grpSpPr>
        <p:sp>
          <p:nvSpPr>
            <p:cNvPr id="36" name="Shape">
              <a:extLst>
                <a:ext uri="{FF2B5EF4-FFF2-40B4-BE49-F238E27FC236}">
                  <a16:creationId xmlns:a16="http://schemas.microsoft.com/office/drawing/2014/main" id="{EB890D3E-13BE-4312-A445-BF039F3C346B}"/>
                </a:ext>
              </a:extLst>
            </p:cNvPr>
            <p:cNvSpPr/>
            <p:nvPr/>
          </p:nvSpPr>
          <p:spPr>
            <a:xfrm>
              <a:off x="1250535" y="6623484"/>
              <a:ext cx="6226601" cy="2253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4" y="16422"/>
                  </a:moveTo>
                  <a:cubicBezTo>
                    <a:pt x="9675" y="16433"/>
                    <a:pt x="8806" y="17044"/>
                    <a:pt x="8060" y="17837"/>
                  </a:cubicBezTo>
                  <a:cubicBezTo>
                    <a:pt x="6802" y="19315"/>
                    <a:pt x="5917" y="21373"/>
                    <a:pt x="4441" y="21582"/>
                  </a:cubicBezTo>
                  <a:cubicBezTo>
                    <a:pt x="4414" y="21589"/>
                    <a:pt x="4387" y="21593"/>
                    <a:pt x="4363" y="21593"/>
                  </a:cubicBezTo>
                  <a:lnTo>
                    <a:pt x="4326" y="21600"/>
                  </a:lnTo>
                  <a:cubicBezTo>
                    <a:pt x="4282" y="21600"/>
                    <a:pt x="4238" y="21600"/>
                    <a:pt x="4191" y="21600"/>
                  </a:cubicBezTo>
                  <a:lnTo>
                    <a:pt x="4190" y="21600"/>
                  </a:lnTo>
                  <a:cubicBezTo>
                    <a:pt x="4155" y="21600"/>
                    <a:pt x="4120" y="21600"/>
                    <a:pt x="4085" y="21600"/>
                  </a:cubicBezTo>
                  <a:cubicBezTo>
                    <a:pt x="4051" y="21600"/>
                    <a:pt x="4014" y="21593"/>
                    <a:pt x="3980" y="21589"/>
                  </a:cubicBezTo>
                  <a:cubicBezTo>
                    <a:pt x="3944" y="21589"/>
                    <a:pt x="3909" y="21582"/>
                    <a:pt x="3873" y="21574"/>
                  </a:cubicBezTo>
                  <a:cubicBezTo>
                    <a:pt x="3839" y="21571"/>
                    <a:pt x="3805" y="21556"/>
                    <a:pt x="3768" y="21549"/>
                  </a:cubicBezTo>
                  <a:cubicBezTo>
                    <a:pt x="3734" y="21538"/>
                    <a:pt x="3700" y="21531"/>
                    <a:pt x="3666" y="21520"/>
                  </a:cubicBezTo>
                  <a:cubicBezTo>
                    <a:pt x="3632" y="21505"/>
                    <a:pt x="3598" y="21494"/>
                    <a:pt x="3564" y="21479"/>
                  </a:cubicBezTo>
                  <a:cubicBezTo>
                    <a:pt x="3529" y="21468"/>
                    <a:pt x="3495" y="21457"/>
                    <a:pt x="3461" y="21435"/>
                  </a:cubicBezTo>
                  <a:cubicBezTo>
                    <a:pt x="3427" y="21424"/>
                    <a:pt x="3392" y="21406"/>
                    <a:pt x="3358" y="21392"/>
                  </a:cubicBezTo>
                  <a:cubicBezTo>
                    <a:pt x="3326" y="21373"/>
                    <a:pt x="3292" y="21355"/>
                    <a:pt x="3258" y="21337"/>
                  </a:cubicBezTo>
                  <a:cubicBezTo>
                    <a:pt x="3227" y="21318"/>
                    <a:pt x="3192" y="21293"/>
                    <a:pt x="3157" y="21275"/>
                  </a:cubicBezTo>
                  <a:cubicBezTo>
                    <a:pt x="3126" y="21249"/>
                    <a:pt x="3092" y="21231"/>
                    <a:pt x="3061" y="21205"/>
                  </a:cubicBezTo>
                  <a:cubicBezTo>
                    <a:pt x="2994" y="21161"/>
                    <a:pt x="2929" y="21103"/>
                    <a:pt x="2865" y="21051"/>
                  </a:cubicBezTo>
                  <a:cubicBezTo>
                    <a:pt x="1577" y="19944"/>
                    <a:pt x="547" y="17267"/>
                    <a:pt x="163" y="13811"/>
                  </a:cubicBezTo>
                  <a:cubicBezTo>
                    <a:pt x="135" y="13555"/>
                    <a:pt x="108" y="13288"/>
                    <a:pt x="88" y="13018"/>
                  </a:cubicBezTo>
                  <a:cubicBezTo>
                    <a:pt x="81" y="12930"/>
                    <a:pt x="74" y="12842"/>
                    <a:pt x="67" y="12754"/>
                  </a:cubicBezTo>
                  <a:cubicBezTo>
                    <a:pt x="61" y="12659"/>
                    <a:pt x="57" y="12572"/>
                    <a:pt x="48" y="12484"/>
                  </a:cubicBezTo>
                  <a:cubicBezTo>
                    <a:pt x="40" y="12301"/>
                    <a:pt x="30" y="12118"/>
                    <a:pt x="23" y="11928"/>
                  </a:cubicBezTo>
                  <a:cubicBezTo>
                    <a:pt x="20" y="11840"/>
                    <a:pt x="14" y="11745"/>
                    <a:pt x="13" y="11650"/>
                  </a:cubicBezTo>
                  <a:cubicBezTo>
                    <a:pt x="7" y="11460"/>
                    <a:pt x="3" y="11274"/>
                    <a:pt x="3" y="11083"/>
                  </a:cubicBezTo>
                  <a:cubicBezTo>
                    <a:pt x="0" y="10988"/>
                    <a:pt x="0" y="10893"/>
                    <a:pt x="0" y="10798"/>
                  </a:cubicBezTo>
                  <a:cubicBezTo>
                    <a:pt x="0" y="10707"/>
                    <a:pt x="0" y="10612"/>
                    <a:pt x="3" y="10517"/>
                  </a:cubicBezTo>
                  <a:cubicBezTo>
                    <a:pt x="3" y="10326"/>
                    <a:pt x="7" y="10140"/>
                    <a:pt x="13" y="9950"/>
                  </a:cubicBezTo>
                  <a:cubicBezTo>
                    <a:pt x="14" y="9855"/>
                    <a:pt x="20" y="9767"/>
                    <a:pt x="23" y="9672"/>
                  </a:cubicBezTo>
                  <a:cubicBezTo>
                    <a:pt x="30" y="9489"/>
                    <a:pt x="40" y="9299"/>
                    <a:pt x="48" y="9123"/>
                  </a:cubicBezTo>
                  <a:cubicBezTo>
                    <a:pt x="57" y="9028"/>
                    <a:pt x="61" y="8941"/>
                    <a:pt x="67" y="8853"/>
                  </a:cubicBezTo>
                  <a:lnTo>
                    <a:pt x="67" y="8846"/>
                  </a:lnTo>
                  <a:cubicBezTo>
                    <a:pt x="74" y="8758"/>
                    <a:pt x="81" y="8670"/>
                    <a:pt x="88" y="8582"/>
                  </a:cubicBezTo>
                  <a:cubicBezTo>
                    <a:pt x="108" y="8312"/>
                    <a:pt x="135" y="8052"/>
                    <a:pt x="163" y="7789"/>
                  </a:cubicBezTo>
                  <a:cubicBezTo>
                    <a:pt x="547" y="4333"/>
                    <a:pt x="1577" y="1656"/>
                    <a:pt x="2865" y="549"/>
                  </a:cubicBezTo>
                  <a:cubicBezTo>
                    <a:pt x="2929" y="497"/>
                    <a:pt x="2994" y="446"/>
                    <a:pt x="3061" y="395"/>
                  </a:cubicBezTo>
                  <a:cubicBezTo>
                    <a:pt x="3092" y="369"/>
                    <a:pt x="3126" y="351"/>
                    <a:pt x="3157" y="325"/>
                  </a:cubicBezTo>
                  <a:cubicBezTo>
                    <a:pt x="3192" y="307"/>
                    <a:pt x="3227" y="289"/>
                    <a:pt x="3258" y="263"/>
                  </a:cubicBezTo>
                  <a:cubicBezTo>
                    <a:pt x="3292" y="245"/>
                    <a:pt x="3326" y="227"/>
                    <a:pt x="3358" y="212"/>
                  </a:cubicBezTo>
                  <a:cubicBezTo>
                    <a:pt x="3392" y="194"/>
                    <a:pt x="3427" y="176"/>
                    <a:pt x="3461" y="165"/>
                  </a:cubicBezTo>
                  <a:cubicBezTo>
                    <a:pt x="3495" y="143"/>
                    <a:pt x="3529" y="132"/>
                    <a:pt x="3564" y="121"/>
                  </a:cubicBezTo>
                  <a:cubicBezTo>
                    <a:pt x="3598" y="106"/>
                    <a:pt x="3632" y="95"/>
                    <a:pt x="3666" y="80"/>
                  </a:cubicBezTo>
                  <a:cubicBezTo>
                    <a:pt x="3700" y="69"/>
                    <a:pt x="3734" y="62"/>
                    <a:pt x="3768" y="51"/>
                  </a:cubicBezTo>
                  <a:cubicBezTo>
                    <a:pt x="3805" y="44"/>
                    <a:pt x="3839" y="37"/>
                    <a:pt x="3873" y="29"/>
                  </a:cubicBezTo>
                  <a:cubicBezTo>
                    <a:pt x="3909" y="18"/>
                    <a:pt x="3944" y="18"/>
                    <a:pt x="3980" y="11"/>
                  </a:cubicBezTo>
                  <a:cubicBezTo>
                    <a:pt x="4014" y="7"/>
                    <a:pt x="4049" y="7"/>
                    <a:pt x="4085" y="0"/>
                  </a:cubicBezTo>
                  <a:cubicBezTo>
                    <a:pt x="4120" y="0"/>
                    <a:pt x="4155" y="0"/>
                    <a:pt x="4190" y="0"/>
                  </a:cubicBezTo>
                  <a:lnTo>
                    <a:pt x="4214" y="0"/>
                  </a:lnTo>
                  <a:cubicBezTo>
                    <a:pt x="4226" y="0"/>
                    <a:pt x="4241" y="0"/>
                    <a:pt x="4255" y="0"/>
                  </a:cubicBezTo>
                  <a:cubicBezTo>
                    <a:pt x="4272" y="0"/>
                    <a:pt x="4292" y="0"/>
                    <a:pt x="4311" y="0"/>
                  </a:cubicBezTo>
                  <a:cubicBezTo>
                    <a:pt x="5869" y="106"/>
                    <a:pt x="6768" y="2249"/>
                    <a:pt x="8060" y="3763"/>
                  </a:cubicBezTo>
                  <a:cubicBezTo>
                    <a:pt x="8803" y="4556"/>
                    <a:pt x="9671" y="5160"/>
                    <a:pt x="10824" y="5178"/>
                  </a:cubicBezTo>
                  <a:lnTo>
                    <a:pt x="10834" y="5178"/>
                  </a:lnTo>
                  <a:lnTo>
                    <a:pt x="10834" y="16422"/>
                  </a:lnTo>
                  <a:close/>
                  <a:moveTo>
                    <a:pt x="13517" y="17815"/>
                  </a:moveTo>
                  <a:cubicBezTo>
                    <a:pt x="12794" y="17044"/>
                    <a:pt x="11949" y="16459"/>
                    <a:pt x="10834" y="16422"/>
                  </a:cubicBezTo>
                  <a:lnTo>
                    <a:pt x="10834" y="5178"/>
                  </a:lnTo>
                  <a:cubicBezTo>
                    <a:pt x="11949" y="5141"/>
                    <a:pt x="12794" y="4556"/>
                    <a:pt x="13517" y="3785"/>
                  </a:cubicBezTo>
                  <a:cubicBezTo>
                    <a:pt x="14790" y="2311"/>
                    <a:pt x="15673" y="227"/>
                    <a:pt x="17162" y="18"/>
                  </a:cubicBezTo>
                  <a:cubicBezTo>
                    <a:pt x="17189" y="11"/>
                    <a:pt x="17213" y="11"/>
                    <a:pt x="17237" y="7"/>
                  </a:cubicBezTo>
                  <a:lnTo>
                    <a:pt x="17277" y="7"/>
                  </a:lnTo>
                  <a:cubicBezTo>
                    <a:pt x="17321" y="0"/>
                    <a:pt x="17365" y="0"/>
                    <a:pt x="17409" y="0"/>
                  </a:cubicBezTo>
                  <a:lnTo>
                    <a:pt x="17412" y="0"/>
                  </a:lnTo>
                  <a:cubicBezTo>
                    <a:pt x="17446" y="0"/>
                    <a:pt x="17483" y="0"/>
                    <a:pt x="17517" y="0"/>
                  </a:cubicBezTo>
                  <a:cubicBezTo>
                    <a:pt x="17554" y="7"/>
                    <a:pt x="17588" y="7"/>
                    <a:pt x="17622" y="11"/>
                  </a:cubicBezTo>
                  <a:cubicBezTo>
                    <a:pt x="17659" y="18"/>
                    <a:pt x="17693" y="18"/>
                    <a:pt x="17727" y="29"/>
                  </a:cubicBezTo>
                  <a:cubicBezTo>
                    <a:pt x="17761" y="37"/>
                    <a:pt x="17798" y="44"/>
                    <a:pt x="17832" y="51"/>
                  </a:cubicBezTo>
                  <a:cubicBezTo>
                    <a:pt x="17866" y="62"/>
                    <a:pt x="17900" y="69"/>
                    <a:pt x="17934" y="80"/>
                  </a:cubicBezTo>
                  <a:cubicBezTo>
                    <a:pt x="17969" y="95"/>
                    <a:pt x="18003" y="106"/>
                    <a:pt x="18037" y="121"/>
                  </a:cubicBezTo>
                  <a:cubicBezTo>
                    <a:pt x="18071" y="132"/>
                    <a:pt x="18105" y="143"/>
                    <a:pt x="18139" y="165"/>
                  </a:cubicBezTo>
                  <a:cubicBezTo>
                    <a:pt x="18173" y="176"/>
                    <a:pt x="18208" y="194"/>
                    <a:pt x="18243" y="212"/>
                  </a:cubicBezTo>
                  <a:cubicBezTo>
                    <a:pt x="18277" y="227"/>
                    <a:pt x="18308" y="245"/>
                    <a:pt x="18342" y="263"/>
                  </a:cubicBezTo>
                  <a:cubicBezTo>
                    <a:pt x="18376" y="289"/>
                    <a:pt x="18409" y="307"/>
                    <a:pt x="18443" y="325"/>
                  </a:cubicBezTo>
                  <a:cubicBezTo>
                    <a:pt x="18474" y="351"/>
                    <a:pt x="18508" y="369"/>
                    <a:pt x="18541" y="395"/>
                  </a:cubicBezTo>
                  <a:cubicBezTo>
                    <a:pt x="18606" y="446"/>
                    <a:pt x="18673" y="497"/>
                    <a:pt x="18737" y="549"/>
                  </a:cubicBezTo>
                  <a:cubicBezTo>
                    <a:pt x="20027" y="1656"/>
                    <a:pt x="21055" y="4333"/>
                    <a:pt x="21440" y="7789"/>
                  </a:cubicBezTo>
                  <a:cubicBezTo>
                    <a:pt x="21467" y="8052"/>
                    <a:pt x="21494" y="8312"/>
                    <a:pt x="21515" y="8582"/>
                  </a:cubicBezTo>
                  <a:cubicBezTo>
                    <a:pt x="21519" y="8670"/>
                    <a:pt x="21528" y="8758"/>
                    <a:pt x="21535" y="8846"/>
                  </a:cubicBezTo>
                  <a:lnTo>
                    <a:pt x="21535" y="8853"/>
                  </a:lnTo>
                  <a:cubicBezTo>
                    <a:pt x="21539" y="8941"/>
                    <a:pt x="21546" y="9028"/>
                    <a:pt x="21552" y="9123"/>
                  </a:cubicBezTo>
                  <a:cubicBezTo>
                    <a:pt x="21562" y="9299"/>
                    <a:pt x="21572" y="9489"/>
                    <a:pt x="21579" y="9672"/>
                  </a:cubicBezTo>
                  <a:cubicBezTo>
                    <a:pt x="21583" y="9767"/>
                    <a:pt x="21586" y="9855"/>
                    <a:pt x="21589" y="9950"/>
                  </a:cubicBezTo>
                  <a:cubicBezTo>
                    <a:pt x="21593" y="10140"/>
                    <a:pt x="21599" y="10326"/>
                    <a:pt x="21600" y="10517"/>
                  </a:cubicBezTo>
                  <a:cubicBezTo>
                    <a:pt x="21600" y="10612"/>
                    <a:pt x="21600" y="10707"/>
                    <a:pt x="21600" y="10798"/>
                  </a:cubicBezTo>
                  <a:cubicBezTo>
                    <a:pt x="21600" y="10893"/>
                    <a:pt x="21600" y="10988"/>
                    <a:pt x="21600" y="11083"/>
                  </a:cubicBezTo>
                  <a:cubicBezTo>
                    <a:pt x="21599" y="11274"/>
                    <a:pt x="21593" y="11460"/>
                    <a:pt x="21589" y="11650"/>
                  </a:cubicBezTo>
                  <a:cubicBezTo>
                    <a:pt x="21586" y="11745"/>
                    <a:pt x="21583" y="11840"/>
                    <a:pt x="21579" y="11928"/>
                  </a:cubicBezTo>
                  <a:cubicBezTo>
                    <a:pt x="21572" y="12118"/>
                    <a:pt x="21562" y="12301"/>
                    <a:pt x="21552" y="12484"/>
                  </a:cubicBezTo>
                  <a:cubicBezTo>
                    <a:pt x="21546" y="12572"/>
                    <a:pt x="21539" y="12659"/>
                    <a:pt x="21535" y="12754"/>
                  </a:cubicBezTo>
                  <a:cubicBezTo>
                    <a:pt x="21528" y="12842"/>
                    <a:pt x="21519" y="12930"/>
                    <a:pt x="21515" y="13018"/>
                  </a:cubicBezTo>
                  <a:cubicBezTo>
                    <a:pt x="21494" y="13288"/>
                    <a:pt x="21467" y="13555"/>
                    <a:pt x="21440" y="13811"/>
                  </a:cubicBezTo>
                  <a:cubicBezTo>
                    <a:pt x="21055" y="17267"/>
                    <a:pt x="20027" y="19944"/>
                    <a:pt x="18737" y="21051"/>
                  </a:cubicBezTo>
                  <a:cubicBezTo>
                    <a:pt x="18673" y="21103"/>
                    <a:pt x="18606" y="21161"/>
                    <a:pt x="18541" y="21205"/>
                  </a:cubicBezTo>
                  <a:cubicBezTo>
                    <a:pt x="18508" y="21231"/>
                    <a:pt x="18474" y="21249"/>
                    <a:pt x="18443" y="21275"/>
                  </a:cubicBezTo>
                  <a:cubicBezTo>
                    <a:pt x="18409" y="21293"/>
                    <a:pt x="18376" y="21318"/>
                    <a:pt x="18342" y="21337"/>
                  </a:cubicBezTo>
                  <a:cubicBezTo>
                    <a:pt x="18308" y="21355"/>
                    <a:pt x="18277" y="21373"/>
                    <a:pt x="18243" y="21392"/>
                  </a:cubicBezTo>
                  <a:cubicBezTo>
                    <a:pt x="18208" y="21406"/>
                    <a:pt x="18173" y="21424"/>
                    <a:pt x="18139" y="21435"/>
                  </a:cubicBezTo>
                  <a:cubicBezTo>
                    <a:pt x="18105" y="21457"/>
                    <a:pt x="18071" y="21468"/>
                    <a:pt x="18037" y="21479"/>
                  </a:cubicBezTo>
                  <a:cubicBezTo>
                    <a:pt x="18003" y="21494"/>
                    <a:pt x="17969" y="21505"/>
                    <a:pt x="17934" y="21520"/>
                  </a:cubicBezTo>
                  <a:cubicBezTo>
                    <a:pt x="17900" y="21531"/>
                    <a:pt x="17866" y="21538"/>
                    <a:pt x="17832" y="21549"/>
                  </a:cubicBezTo>
                  <a:cubicBezTo>
                    <a:pt x="17798" y="21556"/>
                    <a:pt x="17761" y="21571"/>
                    <a:pt x="17727" y="21574"/>
                  </a:cubicBezTo>
                  <a:cubicBezTo>
                    <a:pt x="17693" y="21582"/>
                    <a:pt x="17659" y="21589"/>
                    <a:pt x="17622" y="21589"/>
                  </a:cubicBezTo>
                  <a:cubicBezTo>
                    <a:pt x="17588" y="21593"/>
                    <a:pt x="17554" y="21600"/>
                    <a:pt x="17517" y="21600"/>
                  </a:cubicBezTo>
                  <a:cubicBezTo>
                    <a:pt x="17483" y="21600"/>
                    <a:pt x="17446" y="21600"/>
                    <a:pt x="17412" y="21600"/>
                  </a:cubicBezTo>
                  <a:lnTo>
                    <a:pt x="17409" y="21600"/>
                  </a:lnTo>
                  <a:cubicBezTo>
                    <a:pt x="17365" y="21600"/>
                    <a:pt x="17321" y="21600"/>
                    <a:pt x="17277" y="21600"/>
                  </a:cubicBezTo>
                  <a:cubicBezTo>
                    <a:pt x="17264" y="21593"/>
                    <a:pt x="17253" y="21593"/>
                    <a:pt x="17237" y="21593"/>
                  </a:cubicBezTo>
                  <a:cubicBezTo>
                    <a:pt x="17213" y="21593"/>
                    <a:pt x="17189" y="21589"/>
                    <a:pt x="17162" y="21582"/>
                  </a:cubicBezTo>
                  <a:cubicBezTo>
                    <a:pt x="15673" y="21373"/>
                    <a:pt x="14790" y="19289"/>
                    <a:pt x="13517" y="17815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tIns="91440" bIns="91440"/>
            <a:lstStyle/>
            <a:p>
              <a:pPr algn="r" defTabSz="1828636" hangingPunct="0">
                <a:lnSpc>
                  <a:spcPct val="150000"/>
                </a:lnSpc>
                <a:spcBef>
                  <a:spcPts val="2000"/>
                </a:spcBef>
                <a:defRPr sz="2000" spc="500">
                  <a:solidFill>
                    <a:srgbClr val="000000">
                      <a:alpha val="50000"/>
                    </a:srgb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000" b="1" kern="0" spc="500" dirty="0">
                <a:solidFill>
                  <a:srgbClr val="000000">
                    <a:alpha val="50000"/>
                  </a:srgbClr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2AF5D4FA-B84C-4E26-B0E4-C42AD975E8B1}"/>
                </a:ext>
              </a:extLst>
            </p:cNvPr>
            <p:cNvSpPr/>
            <p:nvPr/>
          </p:nvSpPr>
          <p:spPr>
            <a:xfrm>
              <a:off x="5096769" y="6623484"/>
              <a:ext cx="6226601" cy="2253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4" y="16422"/>
                  </a:moveTo>
                  <a:cubicBezTo>
                    <a:pt x="9675" y="16433"/>
                    <a:pt x="8806" y="17044"/>
                    <a:pt x="8060" y="17837"/>
                  </a:cubicBezTo>
                  <a:cubicBezTo>
                    <a:pt x="6802" y="19315"/>
                    <a:pt x="5917" y="21373"/>
                    <a:pt x="4441" y="21582"/>
                  </a:cubicBezTo>
                  <a:cubicBezTo>
                    <a:pt x="4414" y="21589"/>
                    <a:pt x="4387" y="21593"/>
                    <a:pt x="4363" y="21593"/>
                  </a:cubicBezTo>
                  <a:lnTo>
                    <a:pt x="4326" y="21600"/>
                  </a:lnTo>
                  <a:cubicBezTo>
                    <a:pt x="4282" y="21600"/>
                    <a:pt x="4238" y="21600"/>
                    <a:pt x="4191" y="21600"/>
                  </a:cubicBezTo>
                  <a:lnTo>
                    <a:pt x="4190" y="21600"/>
                  </a:lnTo>
                  <a:cubicBezTo>
                    <a:pt x="4155" y="21600"/>
                    <a:pt x="4120" y="21600"/>
                    <a:pt x="4085" y="21600"/>
                  </a:cubicBezTo>
                  <a:cubicBezTo>
                    <a:pt x="4051" y="21600"/>
                    <a:pt x="4014" y="21593"/>
                    <a:pt x="3980" y="21589"/>
                  </a:cubicBezTo>
                  <a:cubicBezTo>
                    <a:pt x="3944" y="21589"/>
                    <a:pt x="3909" y="21582"/>
                    <a:pt x="3873" y="21574"/>
                  </a:cubicBezTo>
                  <a:cubicBezTo>
                    <a:pt x="3839" y="21571"/>
                    <a:pt x="3805" y="21556"/>
                    <a:pt x="3768" y="21549"/>
                  </a:cubicBezTo>
                  <a:cubicBezTo>
                    <a:pt x="3734" y="21538"/>
                    <a:pt x="3700" y="21531"/>
                    <a:pt x="3666" y="21520"/>
                  </a:cubicBezTo>
                  <a:cubicBezTo>
                    <a:pt x="3632" y="21505"/>
                    <a:pt x="3598" y="21494"/>
                    <a:pt x="3564" y="21479"/>
                  </a:cubicBezTo>
                  <a:cubicBezTo>
                    <a:pt x="3529" y="21468"/>
                    <a:pt x="3495" y="21457"/>
                    <a:pt x="3461" y="21435"/>
                  </a:cubicBezTo>
                  <a:cubicBezTo>
                    <a:pt x="3427" y="21424"/>
                    <a:pt x="3392" y="21406"/>
                    <a:pt x="3358" y="21392"/>
                  </a:cubicBezTo>
                  <a:cubicBezTo>
                    <a:pt x="3326" y="21373"/>
                    <a:pt x="3292" y="21355"/>
                    <a:pt x="3258" y="21337"/>
                  </a:cubicBezTo>
                  <a:cubicBezTo>
                    <a:pt x="3227" y="21318"/>
                    <a:pt x="3192" y="21293"/>
                    <a:pt x="3157" y="21275"/>
                  </a:cubicBezTo>
                  <a:cubicBezTo>
                    <a:pt x="3126" y="21249"/>
                    <a:pt x="3092" y="21231"/>
                    <a:pt x="3061" y="21205"/>
                  </a:cubicBezTo>
                  <a:cubicBezTo>
                    <a:pt x="2994" y="21161"/>
                    <a:pt x="2929" y="21103"/>
                    <a:pt x="2865" y="21051"/>
                  </a:cubicBezTo>
                  <a:cubicBezTo>
                    <a:pt x="1577" y="19944"/>
                    <a:pt x="547" y="17267"/>
                    <a:pt x="163" y="13811"/>
                  </a:cubicBezTo>
                  <a:cubicBezTo>
                    <a:pt x="135" y="13555"/>
                    <a:pt x="108" y="13288"/>
                    <a:pt x="88" y="13018"/>
                  </a:cubicBezTo>
                  <a:cubicBezTo>
                    <a:pt x="81" y="12930"/>
                    <a:pt x="74" y="12842"/>
                    <a:pt x="67" y="12754"/>
                  </a:cubicBezTo>
                  <a:cubicBezTo>
                    <a:pt x="61" y="12659"/>
                    <a:pt x="57" y="12572"/>
                    <a:pt x="48" y="12484"/>
                  </a:cubicBezTo>
                  <a:cubicBezTo>
                    <a:pt x="40" y="12301"/>
                    <a:pt x="30" y="12118"/>
                    <a:pt x="23" y="11928"/>
                  </a:cubicBezTo>
                  <a:cubicBezTo>
                    <a:pt x="20" y="11840"/>
                    <a:pt x="14" y="11745"/>
                    <a:pt x="13" y="11650"/>
                  </a:cubicBezTo>
                  <a:cubicBezTo>
                    <a:pt x="7" y="11460"/>
                    <a:pt x="3" y="11274"/>
                    <a:pt x="3" y="11083"/>
                  </a:cubicBezTo>
                  <a:cubicBezTo>
                    <a:pt x="0" y="10988"/>
                    <a:pt x="0" y="10893"/>
                    <a:pt x="0" y="10798"/>
                  </a:cubicBezTo>
                  <a:cubicBezTo>
                    <a:pt x="0" y="10707"/>
                    <a:pt x="0" y="10612"/>
                    <a:pt x="3" y="10517"/>
                  </a:cubicBezTo>
                  <a:cubicBezTo>
                    <a:pt x="3" y="10326"/>
                    <a:pt x="7" y="10140"/>
                    <a:pt x="13" y="9950"/>
                  </a:cubicBezTo>
                  <a:cubicBezTo>
                    <a:pt x="14" y="9855"/>
                    <a:pt x="20" y="9767"/>
                    <a:pt x="23" y="9672"/>
                  </a:cubicBezTo>
                  <a:cubicBezTo>
                    <a:pt x="30" y="9489"/>
                    <a:pt x="40" y="9299"/>
                    <a:pt x="48" y="9123"/>
                  </a:cubicBezTo>
                  <a:cubicBezTo>
                    <a:pt x="57" y="9028"/>
                    <a:pt x="61" y="8941"/>
                    <a:pt x="67" y="8853"/>
                  </a:cubicBezTo>
                  <a:lnTo>
                    <a:pt x="67" y="8846"/>
                  </a:lnTo>
                  <a:cubicBezTo>
                    <a:pt x="74" y="8758"/>
                    <a:pt x="81" y="8670"/>
                    <a:pt x="88" y="8582"/>
                  </a:cubicBezTo>
                  <a:cubicBezTo>
                    <a:pt x="108" y="8312"/>
                    <a:pt x="135" y="8052"/>
                    <a:pt x="163" y="7789"/>
                  </a:cubicBezTo>
                  <a:cubicBezTo>
                    <a:pt x="547" y="4333"/>
                    <a:pt x="1577" y="1656"/>
                    <a:pt x="2865" y="549"/>
                  </a:cubicBezTo>
                  <a:cubicBezTo>
                    <a:pt x="2929" y="497"/>
                    <a:pt x="2994" y="446"/>
                    <a:pt x="3061" y="395"/>
                  </a:cubicBezTo>
                  <a:cubicBezTo>
                    <a:pt x="3092" y="369"/>
                    <a:pt x="3126" y="351"/>
                    <a:pt x="3157" y="325"/>
                  </a:cubicBezTo>
                  <a:cubicBezTo>
                    <a:pt x="3192" y="307"/>
                    <a:pt x="3227" y="289"/>
                    <a:pt x="3258" y="263"/>
                  </a:cubicBezTo>
                  <a:cubicBezTo>
                    <a:pt x="3292" y="245"/>
                    <a:pt x="3326" y="227"/>
                    <a:pt x="3358" y="212"/>
                  </a:cubicBezTo>
                  <a:cubicBezTo>
                    <a:pt x="3392" y="194"/>
                    <a:pt x="3427" y="176"/>
                    <a:pt x="3461" y="165"/>
                  </a:cubicBezTo>
                  <a:cubicBezTo>
                    <a:pt x="3495" y="143"/>
                    <a:pt x="3529" y="132"/>
                    <a:pt x="3564" y="121"/>
                  </a:cubicBezTo>
                  <a:cubicBezTo>
                    <a:pt x="3598" y="106"/>
                    <a:pt x="3632" y="95"/>
                    <a:pt x="3666" y="80"/>
                  </a:cubicBezTo>
                  <a:cubicBezTo>
                    <a:pt x="3700" y="69"/>
                    <a:pt x="3734" y="62"/>
                    <a:pt x="3768" y="51"/>
                  </a:cubicBezTo>
                  <a:cubicBezTo>
                    <a:pt x="3805" y="44"/>
                    <a:pt x="3839" y="37"/>
                    <a:pt x="3873" y="29"/>
                  </a:cubicBezTo>
                  <a:cubicBezTo>
                    <a:pt x="3909" y="18"/>
                    <a:pt x="3944" y="18"/>
                    <a:pt x="3980" y="11"/>
                  </a:cubicBezTo>
                  <a:cubicBezTo>
                    <a:pt x="4014" y="7"/>
                    <a:pt x="4049" y="7"/>
                    <a:pt x="4085" y="0"/>
                  </a:cubicBezTo>
                  <a:cubicBezTo>
                    <a:pt x="4120" y="0"/>
                    <a:pt x="4155" y="0"/>
                    <a:pt x="4190" y="0"/>
                  </a:cubicBezTo>
                  <a:lnTo>
                    <a:pt x="4214" y="0"/>
                  </a:lnTo>
                  <a:cubicBezTo>
                    <a:pt x="4226" y="0"/>
                    <a:pt x="4241" y="0"/>
                    <a:pt x="4255" y="0"/>
                  </a:cubicBezTo>
                  <a:cubicBezTo>
                    <a:pt x="4272" y="0"/>
                    <a:pt x="4292" y="0"/>
                    <a:pt x="4311" y="0"/>
                  </a:cubicBezTo>
                  <a:cubicBezTo>
                    <a:pt x="5869" y="106"/>
                    <a:pt x="6768" y="2249"/>
                    <a:pt x="8060" y="3763"/>
                  </a:cubicBezTo>
                  <a:cubicBezTo>
                    <a:pt x="8803" y="4556"/>
                    <a:pt x="9671" y="5160"/>
                    <a:pt x="10824" y="5178"/>
                  </a:cubicBezTo>
                  <a:lnTo>
                    <a:pt x="10834" y="5178"/>
                  </a:lnTo>
                  <a:lnTo>
                    <a:pt x="10834" y="16422"/>
                  </a:lnTo>
                  <a:close/>
                  <a:moveTo>
                    <a:pt x="13517" y="17815"/>
                  </a:moveTo>
                  <a:cubicBezTo>
                    <a:pt x="12794" y="17044"/>
                    <a:pt x="11949" y="16459"/>
                    <a:pt x="10834" y="16422"/>
                  </a:cubicBezTo>
                  <a:lnTo>
                    <a:pt x="10834" y="5178"/>
                  </a:lnTo>
                  <a:cubicBezTo>
                    <a:pt x="11949" y="5141"/>
                    <a:pt x="12794" y="4556"/>
                    <a:pt x="13517" y="3785"/>
                  </a:cubicBezTo>
                  <a:cubicBezTo>
                    <a:pt x="14790" y="2311"/>
                    <a:pt x="15673" y="227"/>
                    <a:pt x="17162" y="18"/>
                  </a:cubicBezTo>
                  <a:cubicBezTo>
                    <a:pt x="17189" y="11"/>
                    <a:pt x="17213" y="11"/>
                    <a:pt x="17237" y="7"/>
                  </a:cubicBezTo>
                  <a:lnTo>
                    <a:pt x="17277" y="7"/>
                  </a:lnTo>
                  <a:cubicBezTo>
                    <a:pt x="17321" y="0"/>
                    <a:pt x="17365" y="0"/>
                    <a:pt x="17409" y="0"/>
                  </a:cubicBezTo>
                  <a:lnTo>
                    <a:pt x="17412" y="0"/>
                  </a:lnTo>
                  <a:cubicBezTo>
                    <a:pt x="17446" y="0"/>
                    <a:pt x="17483" y="0"/>
                    <a:pt x="17517" y="0"/>
                  </a:cubicBezTo>
                  <a:cubicBezTo>
                    <a:pt x="17554" y="7"/>
                    <a:pt x="17588" y="7"/>
                    <a:pt x="17622" y="11"/>
                  </a:cubicBezTo>
                  <a:cubicBezTo>
                    <a:pt x="17659" y="18"/>
                    <a:pt x="17693" y="18"/>
                    <a:pt x="17727" y="29"/>
                  </a:cubicBezTo>
                  <a:cubicBezTo>
                    <a:pt x="17761" y="37"/>
                    <a:pt x="17798" y="44"/>
                    <a:pt x="17832" y="51"/>
                  </a:cubicBezTo>
                  <a:cubicBezTo>
                    <a:pt x="17866" y="62"/>
                    <a:pt x="17900" y="69"/>
                    <a:pt x="17934" y="80"/>
                  </a:cubicBezTo>
                  <a:cubicBezTo>
                    <a:pt x="17969" y="95"/>
                    <a:pt x="18003" y="106"/>
                    <a:pt x="18037" y="121"/>
                  </a:cubicBezTo>
                  <a:cubicBezTo>
                    <a:pt x="18071" y="132"/>
                    <a:pt x="18105" y="143"/>
                    <a:pt x="18139" y="165"/>
                  </a:cubicBezTo>
                  <a:cubicBezTo>
                    <a:pt x="18173" y="176"/>
                    <a:pt x="18208" y="194"/>
                    <a:pt x="18243" y="212"/>
                  </a:cubicBezTo>
                  <a:cubicBezTo>
                    <a:pt x="18277" y="227"/>
                    <a:pt x="18308" y="245"/>
                    <a:pt x="18342" y="263"/>
                  </a:cubicBezTo>
                  <a:cubicBezTo>
                    <a:pt x="18376" y="289"/>
                    <a:pt x="18409" y="307"/>
                    <a:pt x="18443" y="325"/>
                  </a:cubicBezTo>
                  <a:cubicBezTo>
                    <a:pt x="18474" y="351"/>
                    <a:pt x="18508" y="369"/>
                    <a:pt x="18541" y="395"/>
                  </a:cubicBezTo>
                  <a:cubicBezTo>
                    <a:pt x="18606" y="446"/>
                    <a:pt x="18673" y="497"/>
                    <a:pt x="18737" y="549"/>
                  </a:cubicBezTo>
                  <a:cubicBezTo>
                    <a:pt x="20027" y="1656"/>
                    <a:pt x="21055" y="4333"/>
                    <a:pt x="21440" y="7789"/>
                  </a:cubicBezTo>
                  <a:cubicBezTo>
                    <a:pt x="21467" y="8052"/>
                    <a:pt x="21494" y="8312"/>
                    <a:pt x="21515" y="8582"/>
                  </a:cubicBezTo>
                  <a:cubicBezTo>
                    <a:pt x="21519" y="8670"/>
                    <a:pt x="21528" y="8758"/>
                    <a:pt x="21535" y="8846"/>
                  </a:cubicBezTo>
                  <a:lnTo>
                    <a:pt x="21535" y="8853"/>
                  </a:lnTo>
                  <a:cubicBezTo>
                    <a:pt x="21539" y="8941"/>
                    <a:pt x="21546" y="9028"/>
                    <a:pt x="21552" y="9123"/>
                  </a:cubicBezTo>
                  <a:cubicBezTo>
                    <a:pt x="21562" y="9299"/>
                    <a:pt x="21572" y="9489"/>
                    <a:pt x="21579" y="9672"/>
                  </a:cubicBezTo>
                  <a:cubicBezTo>
                    <a:pt x="21583" y="9767"/>
                    <a:pt x="21586" y="9855"/>
                    <a:pt x="21589" y="9950"/>
                  </a:cubicBezTo>
                  <a:cubicBezTo>
                    <a:pt x="21593" y="10140"/>
                    <a:pt x="21599" y="10326"/>
                    <a:pt x="21600" y="10517"/>
                  </a:cubicBezTo>
                  <a:cubicBezTo>
                    <a:pt x="21600" y="10612"/>
                    <a:pt x="21600" y="10707"/>
                    <a:pt x="21600" y="10798"/>
                  </a:cubicBezTo>
                  <a:cubicBezTo>
                    <a:pt x="21600" y="10893"/>
                    <a:pt x="21600" y="10988"/>
                    <a:pt x="21600" y="11083"/>
                  </a:cubicBezTo>
                  <a:cubicBezTo>
                    <a:pt x="21599" y="11274"/>
                    <a:pt x="21593" y="11460"/>
                    <a:pt x="21589" y="11650"/>
                  </a:cubicBezTo>
                  <a:cubicBezTo>
                    <a:pt x="21586" y="11745"/>
                    <a:pt x="21583" y="11840"/>
                    <a:pt x="21579" y="11928"/>
                  </a:cubicBezTo>
                  <a:cubicBezTo>
                    <a:pt x="21572" y="12118"/>
                    <a:pt x="21562" y="12301"/>
                    <a:pt x="21552" y="12484"/>
                  </a:cubicBezTo>
                  <a:cubicBezTo>
                    <a:pt x="21546" y="12572"/>
                    <a:pt x="21539" y="12659"/>
                    <a:pt x="21535" y="12754"/>
                  </a:cubicBezTo>
                  <a:cubicBezTo>
                    <a:pt x="21528" y="12842"/>
                    <a:pt x="21519" y="12930"/>
                    <a:pt x="21515" y="13018"/>
                  </a:cubicBezTo>
                  <a:cubicBezTo>
                    <a:pt x="21494" y="13288"/>
                    <a:pt x="21467" y="13555"/>
                    <a:pt x="21440" y="13811"/>
                  </a:cubicBezTo>
                  <a:cubicBezTo>
                    <a:pt x="21055" y="17267"/>
                    <a:pt x="20027" y="19944"/>
                    <a:pt x="18737" y="21051"/>
                  </a:cubicBezTo>
                  <a:cubicBezTo>
                    <a:pt x="18673" y="21103"/>
                    <a:pt x="18606" y="21161"/>
                    <a:pt x="18541" y="21205"/>
                  </a:cubicBezTo>
                  <a:cubicBezTo>
                    <a:pt x="18508" y="21231"/>
                    <a:pt x="18474" y="21249"/>
                    <a:pt x="18443" y="21275"/>
                  </a:cubicBezTo>
                  <a:cubicBezTo>
                    <a:pt x="18409" y="21293"/>
                    <a:pt x="18376" y="21318"/>
                    <a:pt x="18342" y="21337"/>
                  </a:cubicBezTo>
                  <a:cubicBezTo>
                    <a:pt x="18308" y="21355"/>
                    <a:pt x="18277" y="21373"/>
                    <a:pt x="18243" y="21392"/>
                  </a:cubicBezTo>
                  <a:cubicBezTo>
                    <a:pt x="18208" y="21406"/>
                    <a:pt x="18173" y="21424"/>
                    <a:pt x="18139" y="21435"/>
                  </a:cubicBezTo>
                  <a:cubicBezTo>
                    <a:pt x="18105" y="21457"/>
                    <a:pt x="18071" y="21468"/>
                    <a:pt x="18037" y="21479"/>
                  </a:cubicBezTo>
                  <a:cubicBezTo>
                    <a:pt x="18003" y="21494"/>
                    <a:pt x="17969" y="21505"/>
                    <a:pt x="17934" y="21520"/>
                  </a:cubicBezTo>
                  <a:cubicBezTo>
                    <a:pt x="17900" y="21531"/>
                    <a:pt x="17866" y="21538"/>
                    <a:pt x="17832" y="21549"/>
                  </a:cubicBezTo>
                  <a:cubicBezTo>
                    <a:pt x="17798" y="21556"/>
                    <a:pt x="17761" y="21571"/>
                    <a:pt x="17727" y="21574"/>
                  </a:cubicBezTo>
                  <a:cubicBezTo>
                    <a:pt x="17693" y="21582"/>
                    <a:pt x="17659" y="21589"/>
                    <a:pt x="17622" y="21589"/>
                  </a:cubicBezTo>
                  <a:cubicBezTo>
                    <a:pt x="17588" y="21593"/>
                    <a:pt x="17554" y="21600"/>
                    <a:pt x="17517" y="21600"/>
                  </a:cubicBezTo>
                  <a:cubicBezTo>
                    <a:pt x="17483" y="21600"/>
                    <a:pt x="17446" y="21600"/>
                    <a:pt x="17412" y="21600"/>
                  </a:cubicBezTo>
                  <a:lnTo>
                    <a:pt x="17409" y="21600"/>
                  </a:lnTo>
                  <a:cubicBezTo>
                    <a:pt x="17365" y="21600"/>
                    <a:pt x="17321" y="21600"/>
                    <a:pt x="17277" y="21600"/>
                  </a:cubicBezTo>
                  <a:cubicBezTo>
                    <a:pt x="17264" y="21593"/>
                    <a:pt x="17253" y="21593"/>
                    <a:pt x="17237" y="21593"/>
                  </a:cubicBezTo>
                  <a:cubicBezTo>
                    <a:pt x="17213" y="21593"/>
                    <a:pt x="17189" y="21589"/>
                    <a:pt x="17162" y="21582"/>
                  </a:cubicBezTo>
                  <a:cubicBezTo>
                    <a:pt x="15673" y="21373"/>
                    <a:pt x="14790" y="19289"/>
                    <a:pt x="13517" y="17815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tIns="91440" bIns="91440"/>
            <a:lstStyle/>
            <a:p>
              <a:pPr algn="r" defTabSz="1828636" hangingPunct="0">
                <a:lnSpc>
                  <a:spcPct val="150000"/>
                </a:lnSpc>
                <a:spcBef>
                  <a:spcPts val="2000"/>
                </a:spcBef>
                <a:defRPr sz="2000" spc="500">
                  <a:solidFill>
                    <a:srgbClr val="000000">
                      <a:alpha val="50000"/>
                    </a:srgb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000" b="1" kern="0" spc="500">
                <a:solidFill>
                  <a:srgbClr val="000000">
                    <a:alpha val="50000"/>
                  </a:srgbClr>
                </a:solidFill>
                <a:latin typeface="Helvetica"/>
                <a:cs typeface="Helvetica"/>
                <a:sym typeface="Helvetica"/>
              </a:endParaRPr>
            </a:p>
          </p:txBody>
        </p:sp>
        <p:sp>
          <p:nvSpPr>
            <p:cNvPr id="38" name="Shape">
              <a:extLst>
                <a:ext uri="{FF2B5EF4-FFF2-40B4-BE49-F238E27FC236}">
                  <a16:creationId xmlns:a16="http://schemas.microsoft.com/office/drawing/2014/main" id="{E94008DA-8EA8-4298-9FDE-9299FD5F5860}"/>
                </a:ext>
              </a:extLst>
            </p:cNvPr>
            <p:cNvSpPr/>
            <p:nvPr/>
          </p:nvSpPr>
          <p:spPr>
            <a:xfrm>
              <a:off x="5272279" y="6773896"/>
              <a:ext cx="2035908" cy="195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6" y="21600"/>
                  </a:moveTo>
                  <a:cubicBezTo>
                    <a:pt x="16744" y="21600"/>
                    <a:pt x="21600" y="16744"/>
                    <a:pt x="21600" y="10804"/>
                  </a:cubicBezTo>
                  <a:cubicBezTo>
                    <a:pt x="21600" y="4852"/>
                    <a:pt x="16744" y="0"/>
                    <a:pt x="10796" y="0"/>
                  </a:cubicBezTo>
                  <a:cubicBezTo>
                    <a:pt x="4852" y="0"/>
                    <a:pt x="0" y="4852"/>
                    <a:pt x="0" y="10804"/>
                  </a:cubicBezTo>
                  <a:cubicBezTo>
                    <a:pt x="0" y="16744"/>
                    <a:pt x="4852" y="21600"/>
                    <a:pt x="10796" y="216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tIns="91440" bIns="91440"/>
            <a:lstStyle/>
            <a:p>
              <a:pPr algn="r" defTabSz="1828636" hangingPunct="0">
                <a:lnSpc>
                  <a:spcPct val="150000"/>
                </a:lnSpc>
                <a:spcBef>
                  <a:spcPts val="2000"/>
                </a:spcBef>
                <a:defRPr sz="2000" spc="500">
                  <a:solidFill>
                    <a:srgbClr val="000000">
                      <a:alpha val="50000"/>
                    </a:srgb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000" b="1" kern="0" spc="500">
                <a:solidFill>
                  <a:srgbClr val="000000">
                    <a:alpha val="50000"/>
                  </a:srgbClr>
                </a:solidFill>
                <a:latin typeface="Helvetica"/>
                <a:cs typeface="Helvetica"/>
                <a:sym typeface="Helvetica"/>
              </a:endParaRPr>
            </a:p>
          </p:txBody>
        </p:sp>
        <p:grpSp>
          <p:nvGrpSpPr>
            <p:cNvPr id="39" name="Group">
              <a:extLst>
                <a:ext uri="{FF2B5EF4-FFF2-40B4-BE49-F238E27FC236}">
                  <a16:creationId xmlns:a16="http://schemas.microsoft.com/office/drawing/2014/main" id="{EEA29713-E57E-467C-9BB7-32400D96A5B5}"/>
                </a:ext>
              </a:extLst>
            </p:cNvPr>
            <p:cNvGrpSpPr/>
            <p:nvPr/>
          </p:nvGrpSpPr>
          <p:grpSpPr>
            <a:xfrm>
              <a:off x="8908054" y="6617581"/>
              <a:ext cx="6226603" cy="2253414"/>
              <a:chOff x="-2" y="-2"/>
              <a:chExt cx="6758435" cy="2568577"/>
            </a:xfrm>
          </p:grpSpPr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id="{F15269BD-BD1E-4BEE-BB61-FB488F464842}"/>
                  </a:ext>
                </a:extLst>
              </p:cNvPr>
              <p:cNvSpPr/>
              <p:nvPr/>
            </p:nvSpPr>
            <p:spPr>
              <a:xfrm>
                <a:off x="-2" y="-2"/>
                <a:ext cx="6758435" cy="2568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4" y="16422"/>
                    </a:moveTo>
                    <a:cubicBezTo>
                      <a:pt x="9675" y="16433"/>
                      <a:pt x="8806" y="17044"/>
                      <a:pt x="8060" y="17837"/>
                    </a:cubicBezTo>
                    <a:cubicBezTo>
                      <a:pt x="6802" y="19315"/>
                      <a:pt x="5917" y="21373"/>
                      <a:pt x="4441" y="21582"/>
                    </a:cubicBezTo>
                    <a:cubicBezTo>
                      <a:pt x="4414" y="21589"/>
                      <a:pt x="4387" y="21593"/>
                      <a:pt x="4363" y="21593"/>
                    </a:cubicBezTo>
                    <a:lnTo>
                      <a:pt x="4326" y="21600"/>
                    </a:lnTo>
                    <a:cubicBezTo>
                      <a:pt x="4282" y="21600"/>
                      <a:pt x="4238" y="21600"/>
                      <a:pt x="4191" y="21600"/>
                    </a:cubicBezTo>
                    <a:lnTo>
                      <a:pt x="4190" y="21600"/>
                    </a:lnTo>
                    <a:cubicBezTo>
                      <a:pt x="4155" y="21600"/>
                      <a:pt x="4120" y="21600"/>
                      <a:pt x="4085" y="21600"/>
                    </a:cubicBezTo>
                    <a:cubicBezTo>
                      <a:pt x="4051" y="21600"/>
                      <a:pt x="4014" y="21593"/>
                      <a:pt x="3980" y="21589"/>
                    </a:cubicBezTo>
                    <a:cubicBezTo>
                      <a:pt x="3944" y="21589"/>
                      <a:pt x="3909" y="21582"/>
                      <a:pt x="3873" y="21574"/>
                    </a:cubicBezTo>
                    <a:cubicBezTo>
                      <a:pt x="3839" y="21571"/>
                      <a:pt x="3805" y="21556"/>
                      <a:pt x="3768" y="21549"/>
                    </a:cubicBezTo>
                    <a:cubicBezTo>
                      <a:pt x="3734" y="21538"/>
                      <a:pt x="3700" y="21531"/>
                      <a:pt x="3666" y="21520"/>
                    </a:cubicBezTo>
                    <a:cubicBezTo>
                      <a:pt x="3632" y="21505"/>
                      <a:pt x="3598" y="21494"/>
                      <a:pt x="3564" y="21479"/>
                    </a:cubicBezTo>
                    <a:cubicBezTo>
                      <a:pt x="3529" y="21468"/>
                      <a:pt x="3495" y="21457"/>
                      <a:pt x="3461" y="21435"/>
                    </a:cubicBezTo>
                    <a:cubicBezTo>
                      <a:pt x="3427" y="21424"/>
                      <a:pt x="3392" y="21406"/>
                      <a:pt x="3358" y="21392"/>
                    </a:cubicBezTo>
                    <a:cubicBezTo>
                      <a:pt x="3326" y="21373"/>
                      <a:pt x="3292" y="21355"/>
                      <a:pt x="3258" y="21337"/>
                    </a:cubicBezTo>
                    <a:cubicBezTo>
                      <a:pt x="3227" y="21318"/>
                      <a:pt x="3192" y="21293"/>
                      <a:pt x="3157" y="21275"/>
                    </a:cubicBezTo>
                    <a:cubicBezTo>
                      <a:pt x="3126" y="21249"/>
                      <a:pt x="3092" y="21231"/>
                      <a:pt x="3061" y="21205"/>
                    </a:cubicBezTo>
                    <a:cubicBezTo>
                      <a:pt x="2994" y="21161"/>
                      <a:pt x="2929" y="21103"/>
                      <a:pt x="2865" y="21051"/>
                    </a:cubicBezTo>
                    <a:cubicBezTo>
                      <a:pt x="1577" y="19944"/>
                      <a:pt x="547" y="17267"/>
                      <a:pt x="163" y="13811"/>
                    </a:cubicBezTo>
                    <a:cubicBezTo>
                      <a:pt x="135" y="13555"/>
                      <a:pt x="108" y="13288"/>
                      <a:pt x="88" y="13018"/>
                    </a:cubicBezTo>
                    <a:cubicBezTo>
                      <a:pt x="81" y="12930"/>
                      <a:pt x="74" y="12842"/>
                      <a:pt x="67" y="12754"/>
                    </a:cubicBezTo>
                    <a:cubicBezTo>
                      <a:pt x="61" y="12659"/>
                      <a:pt x="57" y="12572"/>
                      <a:pt x="48" y="12484"/>
                    </a:cubicBezTo>
                    <a:cubicBezTo>
                      <a:pt x="40" y="12301"/>
                      <a:pt x="30" y="12118"/>
                      <a:pt x="23" y="11928"/>
                    </a:cubicBezTo>
                    <a:cubicBezTo>
                      <a:pt x="20" y="11840"/>
                      <a:pt x="14" y="11745"/>
                      <a:pt x="13" y="11650"/>
                    </a:cubicBezTo>
                    <a:cubicBezTo>
                      <a:pt x="7" y="11460"/>
                      <a:pt x="3" y="11274"/>
                      <a:pt x="3" y="11083"/>
                    </a:cubicBezTo>
                    <a:cubicBezTo>
                      <a:pt x="0" y="10988"/>
                      <a:pt x="0" y="10893"/>
                      <a:pt x="0" y="10798"/>
                    </a:cubicBezTo>
                    <a:cubicBezTo>
                      <a:pt x="0" y="10707"/>
                      <a:pt x="0" y="10612"/>
                      <a:pt x="3" y="10517"/>
                    </a:cubicBezTo>
                    <a:cubicBezTo>
                      <a:pt x="3" y="10326"/>
                      <a:pt x="7" y="10140"/>
                      <a:pt x="13" y="9950"/>
                    </a:cubicBezTo>
                    <a:cubicBezTo>
                      <a:pt x="14" y="9855"/>
                      <a:pt x="20" y="9767"/>
                      <a:pt x="23" y="9672"/>
                    </a:cubicBezTo>
                    <a:cubicBezTo>
                      <a:pt x="30" y="9489"/>
                      <a:pt x="40" y="9299"/>
                      <a:pt x="48" y="9123"/>
                    </a:cubicBezTo>
                    <a:cubicBezTo>
                      <a:pt x="57" y="9028"/>
                      <a:pt x="61" y="8941"/>
                      <a:pt x="67" y="8853"/>
                    </a:cubicBezTo>
                    <a:lnTo>
                      <a:pt x="67" y="8846"/>
                    </a:lnTo>
                    <a:cubicBezTo>
                      <a:pt x="74" y="8758"/>
                      <a:pt x="81" y="8670"/>
                      <a:pt x="88" y="8582"/>
                    </a:cubicBezTo>
                    <a:cubicBezTo>
                      <a:pt x="108" y="8312"/>
                      <a:pt x="135" y="8052"/>
                      <a:pt x="163" y="7789"/>
                    </a:cubicBezTo>
                    <a:cubicBezTo>
                      <a:pt x="547" y="4333"/>
                      <a:pt x="1577" y="1656"/>
                      <a:pt x="2865" y="549"/>
                    </a:cubicBezTo>
                    <a:cubicBezTo>
                      <a:pt x="2929" y="497"/>
                      <a:pt x="2994" y="446"/>
                      <a:pt x="3061" y="395"/>
                    </a:cubicBezTo>
                    <a:cubicBezTo>
                      <a:pt x="3092" y="369"/>
                      <a:pt x="3126" y="351"/>
                      <a:pt x="3157" y="325"/>
                    </a:cubicBezTo>
                    <a:cubicBezTo>
                      <a:pt x="3192" y="307"/>
                      <a:pt x="3227" y="289"/>
                      <a:pt x="3258" y="263"/>
                    </a:cubicBezTo>
                    <a:cubicBezTo>
                      <a:pt x="3292" y="245"/>
                      <a:pt x="3326" y="227"/>
                      <a:pt x="3358" y="212"/>
                    </a:cubicBezTo>
                    <a:cubicBezTo>
                      <a:pt x="3392" y="194"/>
                      <a:pt x="3427" y="176"/>
                      <a:pt x="3461" y="165"/>
                    </a:cubicBezTo>
                    <a:cubicBezTo>
                      <a:pt x="3495" y="143"/>
                      <a:pt x="3529" y="132"/>
                      <a:pt x="3564" y="121"/>
                    </a:cubicBezTo>
                    <a:cubicBezTo>
                      <a:pt x="3598" y="106"/>
                      <a:pt x="3632" y="95"/>
                      <a:pt x="3666" y="80"/>
                    </a:cubicBezTo>
                    <a:cubicBezTo>
                      <a:pt x="3700" y="69"/>
                      <a:pt x="3734" y="62"/>
                      <a:pt x="3768" y="51"/>
                    </a:cubicBezTo>
                    <a:cubicBezTo>
                      <a:pt x="3805" y="44"/>
                      <a:pt x="3839" y="37"/>
                      <a:pt x="3873" y="29"/>
                    </a:cubicBezTo>
                    <a:cubicBezTo>
                      <a:pt x="3909" y="18"/>
                      <a:pt x="3944" y="18"/>
                      <a:pt x="3980" y="11"/>
                    </a:cubicBezTo>
                    <a:cubicBezTo>
                      <a:pt x="4014" y="7"/>
                      <a:pt x="4049" y="7"/>
                      <a:pt x="4085" y="0"/>
                    </a:cubicBezTo>
                    <a:cubicBezTo>
                      <a:pt x="4120" y="0"/>
                      <a:pt x="4155" y="0"/>
                      <a:pt x="4190" y="0"/>
                    </a:cubicBezTo>
                    <a:lnTo>
                      <a:pt x="4214" y="0"/>
                    </a:lnTo>
                    <a:cubicBezTo>
                      <a:pt x="4226" y="0"/>
                      <a:pt x="4241" y="0"/>
                      <a:pt x="4255" y="0"/>
                    </a:cubicBezTo>
                    <a:cubicBezTo>
                      <a:pt x="4272" y="0"/>
                      <a:pt x="4292" y="0"/>
                      <a:pt x="4311" y="0"/>
                    </a:cubicBezTo>
                    <a:cubicBezTo>
                      <a:pt x="5869" y="106"/>
                      <a:pt x="6768" y="2249"/>
                      <a:pt x="8060" y="3763"/>
                    </a:cubicBezTo>
                    <a:cubicBezTo>
                      <a:pt x="8803" y="4556"/>
                      <a:pt x="9671" y="5160"/>
                      <a:pt x="10824" y="5178"/>
                    </a:cubicBezTo>
                    <a:lnTo>
                      <a:pt x="10834" y="5178"/>
                    </a:lnTo>
                    <a:lnTo>
                      <a:pt x="10834" y="16422"/>
                    </a:lnTo>
                    <a:close/>
                    <a:moveTo>
                      <a:pt x="13517" y="17815"/>
                    </a:moveTo>
                    <a:cubicBezTo>
                      <a:pt x="12794" y="17044"/>
                      <a:pt x="11949" y="16459"/>
                      <a:pt x="10834" y="16422"/>
                    </a:cubicBezTo>
                    <a:lnTo>
                      <a:pt x="10834" y="5178"/>
                    </a:lnTo>
                    <a:cubicBezTo>
                      <a:pt x="11949" y="5141"/>
                      <a:pt x="12794" y="4556"/>
                      <a:pt x="13517" y="3785"/>
                    </a:cubicBezTo>
                    <a:cubicBezTo>
                      <a:pt x="14790" y="2311"/>
                      <a:pt x="15673" y="227"/>
                      <a:pt x="17162" y="18"/>
                    </a:cubicBezTo>
                    <a:cubicBezTo>
                      <a:pt x="17189" y="11"/>
                      <a:pt x="17213" y="11"/>
                      <a:pt x="17237" y="7"/>
                    </a:cubicBezTo>
                    <a:lnTo>
                      <a:pt x="17277" y="7"/>
                    </a:lnTo>
                    <a:cubicBezTo>
                      <a:pt x="17321" y="0"/>
                      <a:pt x="17365" y="0"/>
                      <a:pt x="17409" y="0"/>
                    </a:cubicBezTo>
                    <a:lnTo>
                      <a:pt x="17412" y="0"/>
                    </a:lnTo>
                    <a:cubicBezTo>
                      <a:pt x="17446" y="0"/>
                      <a:pt x="17483" y="0"/>
                      <a:pt x="17517" y="0"/>
                    </a:cubicBezTo>
                    <a:cubicBezTo>
                      <a:pt x="17554" y="7"/>
                      <a:pt x="17588" y="7"/>
                      <a:pt x="17622" y="11"/>
                    </a:cubicBezTo>
                    <a:cubicBezTo>
                      <a:pt x="17659" y="18"/>
                      <a:pt x="17693" y="18"/>
                      <a:pt x="17727" y="29"/>
                    </a:cubicBezTo>
                    <a:cubicBezTo>
                      <a:pt x="17761" y="37"/>
                      <a:pt x="17798" y="44"/>
                      <a:pt x="17832" y="51"/>
                    </a:cubicBezTo>
                    <a:cubicBezTo>
                      <a:pt x="17866" y="62"/>
                      <a:pt x="17900" y="69"/>
                      <a:pt x="17934" y="80"/>
                    </a:cubicBezTo>
                    <a:cubicBezTo>
                      <a:pt x="17969" y="95"/>
                      <a:pt x="18003" y="106"/>
                      <a:pt x="18037" y="121"/>
                    </a:cubicBezTo>
                    <a:cubicBezTo>
                      <a:pt x="18071" y="132"/>
                      <a:pt x="18105" y="143"/>
                      <a:pt x="18139" y="165"/>
                    </a:cubicBezTo>
                    <a:cubicBezTo>
                      <a:pt x="18173" y="176"/>
                      <a:pt x="18208" y="194"/>
                      <a:pt x="18243" y="212"/>
                    </a:cubicBezTo>
                    <a:cubicBezTo>
                      <a:pt x="18277" y="227"/>
                      <a:pt x="18308" y="245"/>
                      <a:pt x="18342" y="263"/>
                    </a:cubicBezTo>
                    <a:cubicBezTo>
                      <a:pt x="18376" y="289"/>
                      <a:pt x="18409" y="307"/>
                      <a:pt x="18443" y="325"/>
                    </a:cubicBezTo>
                    <a:cubicBezTo>
                      <a:pt x="18474" y="351"/>
                      <a:pt x="18508" y="369"/>
                      <a:pt x="18541" y="395"/>
                    </a:cubicBezTo>
                    <a:cubicBezTo>
                      <a:pt x="18606" y="446"/>
                      <a:pt x="18673" y="497"/>
                      <a:pt x="18737" y="549"/>
                    </a:cubicBezTo>
                    <a:cubicBezTo>
                      <a:pt x="20027" y="1656"/>
                      <a:pt x="21055" y="4333"/>
                      <a:pt x="21440" y="7789"/>
                    </a:cubicBezTo>
                    <a:cubicBezTo>
                      <a:pt x="21467" y="8052"/>
                      <a:pt x="21494" y="8312"/>
                      <a:pt x="21515" y="8582"/>
                    </a:cubicBezTo>
                    <a:cubicBezTo>
                      <a:pt x="21519" y="8670"/>
                      <a:pt x="21528" y="8758"/>
                      <a:pt x="21535" y="8846"/>
                    </a:cubicBezTo>
                    <a:lnTo>
                      <a:pt x="21535" y="8853"/>
                    </a:lnTo>
                    <a:cubicBezTo>
                      <a:pt x="21539" y="8941"/>
                      <a:pt x="21546" y="9028"/>
                      <a:pt x="21552" y="9123"/>
                    </a:cubicBezTo>
                    <a:cubicBezTo>
                      <a:pt x="21562" y="9299"/>
                      <a:pt x="21572" y="9489"/>
                      <a:pt x="21579" y="9672"/>
                    </a:cubicBezTo>
                    <a:cubicBezTo>
                      <a:pt x="21583" y="9767"/>
                      <a:pt x="21586" y="9855"/>
                      <a:pt x="21589" y="9950"/>
                    </a:cubicBezTo>
                    <a:cubicBezTo>
                      <a:pt x="21593" y="10140"/>
                      <a:pt x="21599" y="10326"/>
                      <a:pt x="21600" y="10517"/>
                    </a:cubicBezTo>
                    <a:cubicBezTo>
                      <a:pt x="21600" y="10612"/>
                      <a:pt x="21600" y="10707"/>
                      <a:pt x="21600" y="10798"/>
                    </a:cubicBezTo>
                    <a:cubicBezTo>
                      <a:pt x="21600" y="10893"/>
                      <a:pt x="21600" y="10988"/>
                      <a:pt x="21600" y="11083"/>
                    </a:cubicBezTo>
                    <a:cubicBezTo>
                      <a:pt x="21599" y="11274"/>
                      <a:pt x="21593" y="11460"/>
                      <a:pt x="21589" y="11650"/>
                    </a:cubicBezTo>
                    <a:cubicBezTo>
                      <a:pt x="21586" y="11745"/>
                      <a:pt x="21583" y="11840"/>
                      <a:pt x="21579" y="11928"/>
                    </a:cubicBezTo>
                    <a:cubicBezTo>
                      <a:pt x="21572" y="12118"/>
                      <a:pt x="21562" y="12301"/>
                      <a:pt x="21552" y="12484"/>
                    </a:cubicBezTo>
                    <a:cubicBezTo>
                      <a:pt x="21546" y="12572"/>
                      <a:pt x="21539" y="12659"/>
                      <a:pt x="21535" y="12754"/>
                    </a:cubicBezTo>
                    <a:cubicBezTo>
                      <a:pt x="21528" y="12842"/>
                      <a:pt x="21519" y="12930"/>
                      <a:pt x="21515" y="13018"/>
                    </a:cubicBezTo>
                    <a:cubicBezTo>
                      <a:pt x="21494" y="13288"/>
                      <a:pt x="21467" y="13555"/>
                      <a:pt x="21440" y="13811"/>
                    </a:cubicBezTo>
                    <a:cubicBezTo>
                      <a:pt x="21055" y="17267"/>
                      <a:pt x="20027" y="19944"/>
                      <a:pt x="18737" y="21051"/>
                    </a:cubicBezTo>
                    <a:cubicBezTo>
                      <a:pt x="18673" y="21103"/>
                      <a:pt x="18606" y="21161"/>
                      <a:pt x="18541" y="21205"/>
                    </a:cubicBezTo>
                    <a:cubicBezTo>
                      <a:pt x="18508" y="21231"/>
                      <a:pt x="18474" y="21249"/>
                      <a:pt x="18443" y="21275"/>
                    </a:cubicBezTo>
                    <a:cubicBezTo>
                      <a:pt x="18409" y="21293"/>
                      <a:pt x="18376" y="21318"/>
                      <a:pt x="18342" y="21337"/>
                    </a:cubicBezTo>
                    <a:cubicBezTo>
                      <a:pt x="18308" y="21355"/>
                      <a:pt x="18277" y="21373"/>
                      <a:pt x="18243" y="21392"/>
                    </a:cubicBezTo>
                    <a:cubicBezTo>
                      <a:pt x="18208" y="21406"/>
                      <a:pt x="18173" y="21424"/>
                      <a:pt x="18139" y="21435"/>
                    </a:cubicBezTo>
                    <a:cubicBezTo>
                      <a:pt x="18105" y="21457"/>
                      <a:pt x="18071" y="21468"/>
                      <a:pt x="18037" y="21479"/>
                    </a:cubicBezTo>
                    <a:cubicBezTo>
                      <a:pt x="18003" y="21494"/>
                      <a:pt x="17969" y="21505"/>
                      <a:pt x="17934" y="21520"/>
                    </a:cubicBezTo>
                    <a:cubicBezTo>
                      <a:pt x="17900" y="21531"/>
                      <a:pt x="17866" y="21538"/>
                      <a:pt x="17832" y="21549"/>
                    </a:cubicBezTo>
                    <a:cubicBezTo>
                      <a:pt x="17798" y="21556"/>
                      <a:pt x="17761" y="21571"/>
                      <a:pt x="17727" y="21574"/>
                    </a:cubicBezTo>
                    <a:cubicBezTo>
                      <a:pt x="17693" y="21582"/>
                      <a:pt x="17659" y="21589"/>
                      <a:pt x="17622" y="21589"/>
                    </a:cubicBezTo>
                    <a:cubicBezTo>
                      <a:pt x="17588" y="21593"/>
                      <a:pt x="17554" y="21600"/>
                      <a:pt x="17517" y="21600"/>
                    </a:cubicBezTo>
                    <a:cubicBezTo>
                      <a:pt x="17483" y="21600"/>
                      <a:pt x="17446" y="21600"/>
                      <a:pt x="17412" y="21600"/>
                    </a:cubicBezTo>
                    <a:lnTo>
                      <a:pt x="17409" y="21600"/>
                    </a:lnTo>
                    <a:cubicBezTo>
                      <a:pt x="17365" y="21600"/>
                      <a:pt x="17321" y="21600"/>
                      <a:pt x="17277" y="21600"/>
                    </a:cubicBezTo>
                    <a:cubicBezTo>
                      <a:pt x="17264" y="21593"/>
                      <a:pt x="17253" y="21593"/>
                      <a:pt x="17237" y="21593"/>
                    </a:cubicBezTo>
                    <a:cubicBezTo>
                      <a:pt x="17213" y="21593"/>
                      <a:pt x="17189" y="21589"/>
                      <a:pt x="17162" y="21582"/>
                    </a:cubicBezTo>
                    <a:cubicBezTo>
                      <a:pt x="15673" y="21373"/>
                      <a:pt x="14790" y="19289"/>
                      <a:pt x="13517" y="1781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91440" rIns="91440" bIns="91440" numCol="1" anchor="t">
                <a:noAutofit/>
              </a:bodyPr>
              <a:lstStyle/>
              <a:p>
                <a:pPr algn="r" defTabSz="1828636" hangingPunct="0">
                  <a:lnSpc>
                    <a:spcPct val="150000"/>
                  </a:lnSpc>
                  <a:spcBef>
                    <a:spcPts val="2000"/>
                  </a:spcBef>
                  <a:defRPr sz="2000" spc="500">
                    <a:solidFill>
                      <a:srgbClr val="000000">
                        <a:alpha val="50000"/>
                      </a:srgb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000" b="1" kern="0" spc="500">
                  <a:solidFill>
                    <a:srgbClr val="000000">
                      <a:alpha val="50000"/>
                    </a:srgbClr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F3E19B98-D659-49C3-BEFE-84103D882AEF}"/>
                  </a:ext>
                </a:extLst>
              </p:cNvPr>
              <p:cNvSpPr/>
              <p:nvPr/>
            </p:nvSpPr>
            <p:spPr>
              <a:xfrm>
                <a:off x="180724" y="179766"/>
                <a:ext cx="2212977" cy="222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4" y="21600"/>
                      <a:pt x="21600" y="16744"/>
                      <a:pt x="21600" y="10804"/>
                    </a:cubicBezTo>
                    <a:cubicBezTo>
                      <a:pt x="21600" y="4852"/>
                      <a:pt x="16744" y="0"/>
                      <a:pt x="10804" y="0"/>
                    </a:cubicBezTo>
                    <a:cubicBezTo>
                      <a:pt x="4852" y="0"/>
                      <a:pt x="0" y="4852"/>
                      <a:pt x="0" y="10804"/>
                    </a:cubicBezTo>
                    <a:cubicBezTo>
                      <a:pt x="0" y="16744"/>
                      <a:pt x="4852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91440" rIns="91440" bIns="91440" numCol="1" anchor="t">
                <a:noAutofit/>
              </a:bodyPr>
              <a:lstStyle/>
              <a:p>
                <a:pPr algn="r" defTabSz="1828636" hangingPunct="0">
                  <a:lnSpc>
                    <a:spcPct val="150000"/>
                  </a:lnSpc>
                  <a:spcBef>
                    <a:spcPts val="2000"/>
                  </a:spcBef>
                  <a:defRPr sz="2000" spc="500">
                    <a:solidFill>
                      <a:srgbClr val="000000">
                        <a:alpha val="50000"/>
                      </a:srgb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000" b="1" kern="0" spc="500">
                  <a:solidFill>
                    <a:srgbClr val="000000">
                      <a:alpha val="50000"/>
                    </a:srgbClr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</p:grpSp>
        <p:grpSp>
          <p:nvGrpSpPr>
            <p:cNvPr id="45" name="Group">
              <a:extLst>
                <a:ext uri="{FF2B5EF4-FFF2-40B4-BE49-F238E27FC236}">
                  <a16:creationId xmlns:a16="http://schemas.microsoft.com/office/drawing/2014/main" id="{DD924CB6-91ED-42C6-A60D-60DE83E47879}"/>
                </a:ext>
              </a:extLst>
            </p:cNvPr>
            <p:cNvGrpSpPr/>
            <p:nvPr/>
          </p:nvGrpSpPr>
          <p:grpSpPr>
            <a:xfrm>
              <a:off x="12703863" y="6634516"/>
              <a:ext cx="6226603" cy="2253414"/>
              <a:chOff x="-2" y="-2"/>
              <a:chExt cx="6758435" cy="2568577"/>
            </a:xfrm>
          </p:grpSpPr>
          <p:sp>
            <p:nvSpPr>
              <p:cNvPr id="46" name="Shape">
                <a:extLst>
                  <a:ext uri="{FF2B5EF4-FFF2-40B4-BE49-F238E27FC236}">
                    <a16:creationId xmlns:a16="http://schemas.microsoft.com/office/drawing/2014/main" id="{B83CB67D-7CA1-48CC-B211-8301B1918F9D}"/>
                  </a:ext>
                </a:extLst>
              </p:cNvPr>
              <p:cNvSpPr/>
              <p:nvPr/>
            </p:nvSpPr>
            <p:spPr>
              <a:xfrm>
                <a:off x="-2" y="-2"/>
                <a:ext cx="6758435" cy="25685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34" y="16422"/>
                    </a:moveTo>
                    <a:cubicBezTo>
                      <a:pt x="9675" y="16433"/>
                      <a:pt x="8806" y="17044"/>
                      <a:pt x="8060" y="17837"/>
                    </a:cubicBezTo>
                    <a:cubicBezTo>
                      <a:pt x="6802" y="19315"/>
                      <a:pt x="5917" y="21373"/>
                      <a:pt x="4441" y="21582"/>
                    </a:cubicBezTo>
                    <a:cubicBezTo>
                      <a:pt x="4414" y="21589"/>
                      <a:pt x="4387" y="21593"/>
                      <a:pt x="4363" y="21593"/>
                    </a:cubicBezTo>
                    <a:lnTo>
                      <a:pt x="4326" y="21600"/>
                    </a:lnTo>
                    <a:cubicBezTo>
                      <a:pt x="4282" y="21600"/>
                      <a:pt x="4238" y="21600"/>
                      <a:pt x="4191" y="21600"/>
                    </a:cubicBezTo>
                    <a:lnTo>
                      <a:pt x="4190" y="21600"/>
                    </a:lnTo>
                    <a:cubicBezTo>
                      <a:pt x="4155" y="21600"/>
                      <a:pt x="4120" y="21600"/>
                      <a:pt x="4085" y="21600"/>
                    </a:cubicBezTo>
                    <a:cubicBezTo>
                      <a:pt x="4051" y="21600"/>
                      <a:pt x="4014" y="21593"/>
                      <a:pt x="3980" y="21589"/>
                    </a:cubicBezTo>
                    <a:cubicBezTo>
                      <a:pt x="3944" y="21589"/>
                      <a:pt x="3909" y="21582"/>
                      <a:pt x="3873" y="21574"/>
                    </a:cubicBezTo>
                    <a:cubicBezTo>
                      <a:pt x="3839" y="21571"/>
                      <a:pt x="3805" y="21556"/>
                      <a:pt x="3768" y="21549"/>
                    </a:cubicBezTo>
                    <a:cubicBezTo>
                      <a:pt x="3734" y="21538"/>
                      <a:pt x="3700" y="21531"/>
                      <a:pt x="3666" y="21520"/>
                    </a:cubicBezTo>
                    <a:cubicBezTo>
                      <a:pt x="3632" y="21505"/>
                      <a:pt x="3598" y="21494"/>
                      <a:pt x="3564" y="21479"/>
                    </a:cubicBezTo>
                    <a:cubicBezTo>
                      <a:pt x="3529" y="21468"/>
                      <a:pt x="3495" y="21457"/>
                      <a:pt x="3461" y="21435"/>
                    </a:cubicBezTo>
                    <a:cubicBezTo>
                      <a:pt x="3427" y="21424"/>
                      <a:pt x="3392" y="21406"/>
                      <a:pt x="3358" y="21392"/>
                    </a:cubicBezTo>
                    <a:cubicBezTo>
                      <a:pt x="3326" y="21373"/>
                      <a:pt x="3292" y="21355"/>
                      <a:pt x="3258" y="21337"/>
                    </a:cubicBezTo>
                    <a:cubicBezTo>
                      <a:pt x="3227" y="21318"/>
                      <a:pt x="3192" y="21293"/>
                      <a:pt x="3157" y="21275"/>
                    </a:cubicBezTo>
                    <a:cubicBezTo>
                      <a:pt x="3126" y="21249"/>
                      <a:pt x="3092" y="21231"/>
                      <a:pt x="3061" y="21205"/>
                    </a:cubicBezTo>
                    <a:cubicBezTo>
                      <a:pt x="2994" y="21161"/>
                      <a:pt x="2929" y="21103"/>
                      <a:pt x="2865" y="21051"/>
                    </a:cubicBezTo>
                    <a:cubicBezTo>
                      <a:pt x="1577" y="19944"/>
                      <a:pt x="547" y="17267"/>
                      <a:pt x="163" y="13811"/>
                    </a:cubicBezTo>
                    <a:cubicBezTo>
                      <a:pt x="135" y="13555"/>
                      <a:pt x="108" y="13288"/>
                      <a:pt x="88" y="13018"/>
                    </a:cubicBezTo>
                    <a:cubicBezTo>
                      <a:pt x="81" y="12930"/>
                      <a:pt x="74" y="12842"/>
                      <a:pt x="67" y="12754"/>
                    </a:cubicBezTo>
                    <a:cubicBezTo>
                      <a:pt x="61" y="12659"/>
                      <a:pt x="57" y="12572"/>
                      <a:pt x="48" y="12484"/>
                    </a:cubicBezTo>
                    <a:cubicBezTo>
                      <a:pt x="40" y="12301"/>
                      <a:pt x="30" y="12118"/>
                      <a:pt x="23" y="11928"/>
                    </a:cubicBezTo>
                    <a:cubicBezTo>
                      <a:pt x="20" y="11840"/>
                      <a:pt x="14" y="11745"/>
                      <a:pt x="13" y="11650"/>
                    </a:cubicBezTo>
                    <a:cubicBezTo>
                      <a:pt x="7" y="11460"/>
                      <a:pt x="3" y="11274"/>
                      <a:pt x="3" y="11083"/>
                    </a:cubicBezTo>
                    <a:cubicBezTo>
                      <a:pt x="0" y="10988"/>
                      <a:pt x="0" y="10893"/>
                      <a:pt x="0" y="10798"/>
                    </a:cubicBezTo>
                    <a:cubicBezTo>
                      <a:pt x="0" y="10707"/>
                      <a:pt x="0" y="10612"/>
                      <a:pt x="3" y="10517"/>
                    </a:cubicBezTo>
                    <a:cubicBezTo>
                      <a:pt x="3" y="10326"/>
                      <a:pt x="7" y="10140"/>
                      <a:pt x="13" y="9950"/>
                    </a:cubicBezTo>
                    <a:cubicBezTo>
                      <a:pt x="14" y="9855"/>
                      <a:pt x="20" y="9767"/>
                      <a:pt x="23" y="9672"/>
                    </a:cubicBezTo>
                    <a:cubicBezTo>
                      <a:pt x="30" y="9489"/>
                      <a:pt x="40" y="9299"/>
                      <a:pt x="48" y="9123"/>
                    </a:cubicBezTo>
                    <a:cubicBezTo>
                      <a:pt x="57" y="9028"/>
                      <a:pt x="61" y="8941"/>
                      <a:pt x="67" y="8853"/>
                    </a:cubicBezTo>
                    <a:lnTo>
                      <a:pt x="67" y="8846"/>
                    </a:lnTo>
                    <a:cubicBezTo>
                      <a:pt x="74" y="8758"/>
                      <a:pt x="81" y="8670"/>
                      <a:pt x="88" y="8582"/>
                    </a:cubicBezTo>
                    <a:cubicBezTo>
                      <a:pt x="108" y="8312"/>
                      <a:pt x="135" y="8052"/>
                      <a:pt x="163" y="7789"/>
                    </a:cubicBezTo>
                    <a:cubicBezTo>
                      <a:pt x="547" y="4333"/>
                      <a:pt x="1577" y="1656"/>
                      <a:pt x="2865" y="549"/>
                    </a:cubicBezTo>
                    <a:cubicBezTo>
                      <a:pt x="2929" y="497"/>
                      <a:pt x="2994" y="446"/>
                      <a:pt x="3061" y="395"/>
                    </a:cubicBezTo>
                    <a:cubicBezTo>
                      <a:pt x="3092" y="369"/>
                      <a:pt x="3126" y="351"/>
                      <a:pt x="3157" y="325"/>
                    </a:cubicBezTo>
                    <a:cubicBezTo>
                      <a:pt x="3192" y="307"/>
                      <a:pt x="3227" y="289"/>
                      <a:pt x="3258" y="263"/>
                    </a:cubicBezTo>
                    <a:cubicBezTo>
                      <a:pt x="3292" y="245"/>
                      <a:pt x="3326" y="227"/>
                      <a:pt x="3358" y="212"/>
                    </a:cubicBezTo>
                    <a:cubicBezTo>
                      <a:pt x="3392" y="194"/>
                      <a:pt x="3427" y="176"/>
                      <a:pt x="3461" y="165"/>
                    </a:cubicBezTo>
                    <a:cubicBezTo>
                      <a:pt x="3495" y="143"/>
                      <a:pt x="3529" y="132"/>
                      <a:pt x="3564" y="121"/>
                    </a:cubicBezTo>
                    <a:cubicBezTo>
                      <a:pt x="3598" y="106"/>
                      <a:pt x="3632" y="95"/>
                      <a:pt x="3666" y="80"/>
                    </a:cubicBezTo>
                    <a:cubicBezTo>
                      <a:pt x="3700" y="69"/>
                      <a:pt x="3734" y="62"/>
                      <a:pt x="3768" y="51"/>
                    </a:cubicBezTo>
                    <a:cubicBezTo>
                      <a:pt x="3805" y="44"/>
                      <a:pt x="3839" y="37"/>
                      <a:pt x="3873" y="29"/>
                    </a:cubicBezTo>
                    <a:cubicBezTo>
                      <a:pt x="3909" y="18"/>
                      <a:pt x="3944" y="18"/>
                      <a:pt x="3980" y="11"/>
                    </a:cubicBezTo>
                    <a:cubicBezTo>
                      <a:pt x="4014" y="7"/>
                      <a:pt x="4049" y="7"/>
                      <a:pt x="4085" y="0"/>
                    </a:cubicBezTo>
                    <a:cubicBezTo>
                      <a:pt x="4120" y="0"/>
                      <a:pt x="4155" y="0"/>
                      <a:pt x="4190" y="0"/>
                    </a:cubicBezTo>
                    <a:lnTo>
                      <a:pt x="4214" y="0"/>
                    </a:lnTo>
                    <a:cubicBezTo>
                      <a:pt x="4226" y="0"/>
                      <a:pt x="4241" y="0"/>
                      <a:pt x="4255" y="0"/>
                    </a:cubicBezTo>
                    <a:cubicBezTo>
                      <a:pt x="4272" y="0"/>
                      <a:pt x="4292" y="0"/>
                      <a:pt x="4311" y="0"/>
                    </a:cubicBezTo>
                    <a:cubicBezTo>
                      <a:pt x="5869" y="106"/>
                      <a:pt x="6768" y="2249"/>
                      <a:pt x="8060" y="3763"/>
                    </a:cubicBezTo>
                    <a:cubicBezTo>
                      <a:pt x="8803" y="4556"/>
                      <a:pt x="9671" y="5160"/>
                      <a:pt x="10824" y="5178"/>
                    </a:cubicBezTo>
                    <a:lnTo>
                      <a:pt x="10834" y="5178"/>
                    </a:lnTo>
                    <a:lnTo>
                      <a:pt x="10834" y="16422"/>
                    </a:lnTo>
                    <a:close/>
                    <a:moveTo>
                      <a:pt x="13517" y="17815"/>
                    </a:moveTo>
                    <a:cubicBezTo>
                      <a:pt x="12794" y="17044"/>
                      <a:pt x="11949" y="16459"/>
                      <a:pt x="10834" y="16422"/>
                    </a:cubicBezTo>
                    <a:lnTo>
                      <a:pt x="10834" y="5178"/>
                    </a:lnTo>
                    <a:cubicBezTo>
                      <a:pt x="11949" y="5141"/>
                      <a:pt x="12794" y="4556"/>
                      <a:pt x="13517" y="3785"/>
                    </a:cubicBezTo>
                    <a:cubicBezTo>
                      <a:pt x="14790" y="2311"/>
                      <a:pt x="15673" y="227"/>
                      <a:pt x="17162" y="18"/>
                    </a:cubicBezTo>
                    <a:cubicBezTo>
                      <a:pt x="17189" y="11"/>
                      <a:pt x="17213" y="11"/>
                      <a:pt x="17237" y="7"/>
                    </a:cubicBezTo>
                    <a:lnTo>
                      <a:pt x="17277" y="7"/>
                    </a:lnTo>
                    <a:cubicBezTo>
                      <a:pt x="17321" y="0"/>
                      <a:pt x="17365" y="0"/>
                      <a:pt x="17409" y="0"/>
                    </a:cubicBezTo>
                    <a:lnTo>
                      <a:pt x="17412" y="0"/>
                    </a:lnTo>
                    <a:cubicBezTo>
                      <a:pt x="17446" y="0"/>
                      <a:pt x="17483" y="0"/>
                      <a:pt x="17517" y="0"/>
                    </a:cubicBezTo>
                    <a:cubicBezTo>
                      <a:pt x="17554" y="7"/>
                      <a:pt x="17588" y="7"/>
                      <a:pt x="17622" y="11"/>
                    </a:cubicBezTo>
                    <a:cubicBezTo>
                      <a:pt x="17659" y="18"/>
                      <a:pt x="17693" y="18"/>
                      <a:pt x="17727" y="29"/>
                    </a:cubicBezTo>
                    <a:cubicBezTo>
                      <a:pt x="17761" y="37"/>
                      <a:pt x="17798" y="44"/>
                      <a:pt x="17832" y="51"/>
                    </a:cubicBezTo>
                    <a:cubicBezTo>
                      <a:pt x="17866" y="62"/>
                      <a:pt x="17900" y="69"/>
                      <a:pt x="17934" y="80"/>
                    </a:cubicBezTo>
                    <a:cubicBezTo>
                      <a:pt x="17969" y="95"/>
                      <a:pt x="18003" y="106"/>
                      <a:pt x="18037" y="121"/>
                    </a:cubicBezTo>
                    <a:cubicBezTo>
                      <a:pt x="18071" y="132"/>
                      <a:pt x="18105" y="143"/>
                      <a:pt x="18139" y="165"/>
                    </a:cubicBezTo>
                    <a:cubicBezTo>
                      <a:pt x="18173" y="176"/>
                      <a:pt x="18208" y="194"/>
                      <a:pt x="18243" y="212"/>
                    </a:cubicBezTo>
                    <a:cubicBezTo>
                      <a:pt x="18277" y="227"/>
                      <a:pt x="18308" y="245"/>
                      <a:pt x="18342" y="263"/>
                    </a:cubicBezTo>
                    <a:cubicBezTo>
                      <a:pt x="18376" y="289"/>
                      <a:pt x="18409" y="307"/>
                      <a:pt x="18443" y="325"/>
                    </a:cubicBezTo>
                    <a:cubicBezTo>
                      <a:pt x="18474" y="351"/>
                      <a:pt x="18508" y="369"/>
                      <a:pt x="18541" y="395"/>
                    </a:cubicBezTo>
                    <a:cubicBezTo>
                      <a:pt x="18606" y="446"/>
                      <a:pt x="18673" y="497"/>
                      <a:pt x="18737" y="549"/>
                    </a:cubicBezTo>
                    <a:cubicBezTo>
                      <a:pt x="20027" y="1656"/>
                      <a:pt x="21055" y="4333"/>
                      <a:pt x="21440" y="7789"/>
                    </a:cubicBezTo>
                    <a:cubicBezTo>
                      <a:pt x="21467" y="8052"/>
                      <a:pt x="21494" y="8312"/>
                      <a:pt x="21515" y="8582"/>
                    </a:cubicBezTo>
                    <a:cubicBezTo>
                      <a:pt x="21519" y="8670"/>
                      <a:pt x="21528" y="8758"/>
                      <a:pt x="21535" y="8846"/>
                    </a:cubicBezTo>
                    <a:lnTo>
                      <a:pt x="21535" y="8853"/>
                    </a:lnTo>
                    <a:cubicBezTo>
                      <a:pt x="21539" y="8941"/>
                      <a:pt x="21546" y="9028"/>
                      <a:pt x="21552" y="9123"/>
                    </a:cubicBezTo>
                    <a:cubicBezTo>
                      <a:pt x="21562" y="9299"/>
                      <a:pt x="21572" y="9489"/>
                      <a:pt x="21579" y="9672"/>
                    </a:cubicBezTo>
                    <a:cubicBezTo>
                      <a:pt x="21583" y="9767"/>
                      <a:pt x="21586" y="9855"/>
                      <a:pt x="21589" y="9950"/>
                    </a:cubicBezTo>
                    <a:cubicBezTo>
                      <a:pt x="21593" y="10140"/>
                      <a:pt x="21599" y="10326"/>
                      <a:pt x="21600" y="10517"/>
                    </a:cubicBezTo>
                    <a:cubicBezTo>
                      <a:pt x="21600" y="10612"/>
                      <a:pt x="21600" y="10707"/>
                      <a:pt x="21600" y="10798"/>
                    </a:cubicBezTo>
                    <a:cubicBezTo>
                      <a:pt x="21600" y="10893"/>
                      <a:pt x="21600" y="10988"/>
                      <a:pt x="21600" y="11083"/>
                    </a:cubicBezTo>
                    <a:cubicBezTo>
                      <a:pt x="21599" y="11274"/>
                      <a:pt x="21593" y="11460"/>
                      <a:pt x="21589" y="11650"/>
                    </a:cubicBezTo>
                    <a:cubicBezTo>
                      <a:pt x="21586" y="11745"/>
                      <a:pt x="21583" y="11840"/>
                      <a:pt x="21579" y="11928"/>
                    </a:cubicBezTo>
                    <a:cubicBezTo>
                      <a:pt x="21572" y="12118"/>
                      <a:pt x="21562" y="12301"/>
                      <a:pt x="21552" y="12484"/>
                    </a:cubicBezTo>
                    <a:cubicBezTo>
                      <a:pt x="21546" y="12572"/>
                      <a:pt x="21539" y="12659"/>
                      <a:pt x="21535" y="12754"/>
                    </a:cubicBezTo>
                    <a:cubicBezTo>
                      <a:pt x="21528" y="12842"/>
                      <a:pt x="21519" y="12930"/>
                      <a:pt x="21515" y="13018"/>
                    </a:cubicBezTo>
                    <a:cubicBezTo>
                      <a:pt x="21494" y="13288"/>
                      <a:pt x="21467" y="13555"/>
                      <a:pt x="21440" y="13811"/>
                    </a:cubicBezTo>
                    <a:cubicBezTo>
                      <a:pt x="21055" y="17267"/>
                      <a:pt x="20027" y="19944"/>
                      <a:pt x="18737" y="21051"/>
                    </a:cubicBezTo>
                    <a:cubicBezTo>
                      <a:pt x="18673" y="21103"/>
                      <a:pt x="18606" y="21161"/>
                      <a:pt x="18541" y="21205"/>
                    </a:cubicBezTo>
                    <a:cubicBezTo>
                      <a:pt x="18508" y="21231"/>
                      <a:pt x="18474" y="21249"/>
                      <a:pt x="18443" y="21275"/>
                    </a:cubicBezTo>
                    <a:cubicBezTo>
                      <a:pt x="18409" y="21293"/>
                      <a:pt x="18376" y="21318"/>
                      <a:pt x="18342" y="21337"/>
                    </a:cubicBezTo>
                    <a:cubicBezTo>
                      <a:pt x="18308" y="21355"/>
                      <a:pt x="18277" y="21373"/>
                      <a:pt x="18243" y="21392"/>
                    </a:cubicBezTo>
                    <a:cubicBezTo>
                      <a:pt x="18208" y="21406"/>
                      <a:pt x="18173" y="21424"/>
                      <a:pt x="18139" y="21435"/>
                    </a:cubicBezTo>
                    <a:cubicBezTo>
                      <a:pt x="18105" y="21457"/>
                      <a:pt x="18071" y="21468"/>
                      <a:pt x="18037" y="21479"/>
                    </a:cubicBezTo>
                    <a:cubicBezTo>
                      <a:pt x="18003" y="21494"/>
                      <a:pt x="17969" y="21505"/>
                      <a:pt x="17934" y="21520"/>
                    </a:cubicBezTo>
                    <a:cubicBezTo>
                      <a:pt x="17900" y="21531"/>
                      <a:pt x="17866" y="21538"/>
                      <a:pt x="17832" y="21549"/>
                    </a:cubicBezTo>
                    <a:cubicBezTo>
                      <a:pt x="17798" y="21556"/>
                      <a:pt x="17761" y="21571"/>
                      <a:pt x="17727" y="21574"/>
                    </a:cubicBezTo>
                    <a:cubicBezTo>
                      <a:pt x="17693" y="21582"/>
                      <a:pt x="17659" y="21589"/>
                      <a:pt x="17622" y="21589"/>
                    </a:cubicBezTo>
                    <a:cubicBezTo>
                      <a:pt x="17588" y="21593"/>
                      <a:pt x="17554" y="21600"/>
                      <a:pt x="17517" y="21600"/>
                    </a:cubicBezTo>
                    <a:cubicBezTo>
                      <a:pt x="17483" y="21600"/>
                      <a:pt x="17446" y="21600"/>
                      <a:pt x="17412" y="21600"/>
                    </a:cubicBezTo>
                    <a:lnTo>
                      <a:pt x="17409" y="21600"/>
                    </a:lnTo>
                    <a:cubicBezTo>
                      <a:pt x="17365" y="21600"/>
                      <a:pt x="17321" y="21600"/>
                      <a:pt x="17277" y="21600"/>
                    </a:cubicBezTo>
                    <a:cubicBezTo>
                      <a:pt x="17264" y="21593"/>
                      <a:pt x="17253" y="21593"/>
                      <a:pt x="17237" y="21593"/>
                    </a:cubicBezTo>
                    <a:cubicBezTo>
                      <a:pt x="17213" y="21593"/>
                      <a:pt x="17189" y="21589"/>
                      <a:pt x="17162" y="21582"/>
                    </a:cubicBezTo>
                    <a:cubicBezTo>
                      <a:pt x="15673" y="21373"/>
                      <a:pt x="14790" y="19289"/>
                      <a:pt x="13517" y="17815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91440" rIns="91440" bIns="91440" numCol="1" anchor="t">
                <a:noAutofit/>
              </a:bodyPr>
              <a:lstStyle/>
              <a:p>
                <a:pPr algn="r" defTabSz="1828636" hangingPunct="0">
                  <a:lnSpc>
                    <a:spcPct val="150000"/>
                  </a:lnSpc>
                  <a:spcBef>
                    <a:spcPts val="2000"/>
                  </a:spcBef>
                  <a:defRPr sz="2000" spc="500">
                    <a:solidFill>
                      <a:srgbClr val="000000">
                        <a:alpha val="50000"/>
                      </a:srgb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000" b="1" kern="0" spc="500">
                  <a:solidFill>
                    <a:srgbClr val="000000">
                      <a:alpha val="50000"/>
                    </a:srgbClr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  <p:sp>
            <p:nvSpPr>
              <p:cNvPr id="47" name="Shape">
                <a:extLst>
                  <a:ext uri="{FF2B5EF4-FFF2-40B4-BE49-F238E27FC236}">
                    <a16:creationId xmlns:a16="http://schemas.microsoft.com/office/drawing/2014/main" id="{5582BE69-9E63-453B-ABF1-EA31995BA121}"/>
                  </a:ext>
                </a:extLst>
              </p:cNvPr>
              <p:cNvSpPr/>
              <p:nvPr/>
            </p:nvSpPr>
            <p:spPr>
              <a:xfrm>
                <a:off x="180724" y="179766"/>
                <a:ext cx="2212977" cy="2228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4" y="21600"/>
                    </a:moveTo>
                    <a:cubicBezTo>
                      <a:pt x="16744" y="21600"/>
                      <a:pt x="21600" y="16744"/>
                      <a:pt x="21600" y="10804"/>
                    </a:cubicBezTo>
                    <a:cubicBezTo>
                      <a:pt x="21600" y="4852"/>
                      <a:pt x="16744" y="0"/>
                      <a:pt x="10804" y="0"/>
                    </a:cubicBezTo>
                    <a:cubicBezTo>
                      <a:pt x="4852" y="0"/>
                      <a:pt x="0" y="4852"/>
                      <a:pt x="0" y="10804"/>
                    </a:cubicBezTo>
                    <a:cubicBezTo>
                      <a:pt x="0" y="16744"/>
                      <a:pt x="4852" y="21600"/>
                      <a:pt x="10804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1440" tIns="91440" rIns="91440" bIns="91440" numCol="1" anchor="t">
                <a:noAutofit/>
              </a:bodyPr>
              <a:lstStyle/>
              <a:p>
                <a:pPr algn="r" defTabSz="1828636" hangingPunct="0">
                  <a:lnSpc>
                    <a:spcPct val="150000"/>
                  </a:lnSpc>
                  <a:spcBef>
                    <a:spcPts val="2000"/>
                  </a:spcBef>
                  <a:defRPr sz="2000" spc="500">
                    <a:solidFill>
                      <a:srgbClr val="000000">
                        <a:alpha val="50000"/>
                      </a:srgbClr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 sz="2000" b="1" kern="0" spc="500">
                  <a:solidFill>
                    <a:srgbClr val="000000">
                      <a:alpha val="50000"/>
                    </a:srgbClr>
                  </a:solidFill>
                  <a:latin typeface="Helvetica"/>
                  <a:cs typeface="Helvetica"/>
                  <a:sym typeface="Helvetica"/>
                </a:endParaRPr>
              </a:p>
            </p:txBody>
          </p:sp>
        </p:grpSp>
        <p:sp>
          <p:nvSpPr>
            <p:cNvPr id="51" name="Shape">
              <a:extLst>
                <a:ext uri="{FF2B5EF4-FFF2-40B4-BE49-F238E27FC236}">
                  <a16:creationId xmlns:a16="http://schemas.microsoft.com/office/drawing/2014/main" id="{610BB233-60E5-498A-BD03-D2290D0E980A}"/>
                </a:ext>
              </a:extLst>
            </p:cNvPr>
            <p:cNvSpPr/>
            <p:nvPr/>
          </p:nvSpPr>
          <p:spPr>
            <a:xfrm>
              <a:off x="16669102" y="6773896"/>
              <a:ext cx="2035908" cy="1955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4" y="21600"/>
                  </a:moveTo>
                  <a:cubicBezTo>
                    <a:pt x="16744" y="21600"/>
                    <a:pt x="21600" y="16748"/>
                    <a:pt x="21600" y="10804"/>
                  </a:cubicBezTo>
                  <a:cubicBezTo>
                    <a:pt x="21600" y="4856"/>
                    <a:pt x="16744" y="0"/>
                    <a:pt x="10804" y="0"/>
                  </a:cubicBezTo>
                  <a:cubicBezTo>
                    <a:pt x="4852" y="0"/>
                    <a:pt x="0" y="4856"/>
                    <a:pt x="0" y="10804"/>
                  </a:cubicBezTo>
                  <a:cubicBezTo>
                    <a:pt x="0" y="16748"/>
                    <a:pt x="4852" y="21600"/>
                    <a:pt x="10804" y="216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tIns="91440" bIns="91440"/>
            <a:lstStyle/>
            <a:p>
              <a:pPr algn="r" defTabSz="1828636" hangingPunct="0">
                <a:lnSpc>
                  <a:spcPct val="150000"/>
                </a:lnSpc>
                <a:spcBef>
                  <a:spcPts val="2000"/>
                </a:spcBef>
                <a:defRPr sz="2000" spc="500">
                  <a:solidFill>
                    <a:srgbClr val="000000">
                      <a:alpha val="50000"/>
                    </a:srgb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000" b="1" kern="0" spc="500">
                <a:solidFill>
                  <a:srgbClr val="000000">
                    <a:alpha val="50000"/>
                  </a:srgbClr>
                </a:solidFill>
                <a:latin typeface="Helvetica"/>
                <a:cs typeface="Helvetica"/>
                <a:sym typeface="Helvetica"/>
              </a:endParaRPr>
            </a:p>
          </p:txBody>
        </p:sp>
        <p:pic>
          <p:nvPicPr>
            <p:cNvPr id="53" name="Graphic 52" descr="Checklist">
              <a:extLst>
                <a:ext uri="{FF2B5EF4-FFF2-40B4-BE49-F238E27FC236}">
                  <a16:creationId xmlns:a16="http://schemas.microsoft.com/office/drawing/2014/main" id="{B953F675-365B-47DE-BB21-3F04B20EB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34309" y="7275148"/>
              <a:ext cx="1119332" cy="106586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5" name="Shape">
              <a:extLst>
                <a:ext uri="{FF2B5EF4-FFF2-40B4-BE49-F238E27FC236}">
                  <a16:creationId xmlns:a16="http://schemas.microsoft.com/office/drawing/2014/main" id="{D5F85811-F778-4BB4-9473-3299241A18B5}"/>
                </a:ext>
              </a:extLst>
            </p:cNvPr>
            <p:cNvSpPr/>
            <p:nvPr/>
          </p:nvSpPr>
          <p:spPr>
            <a:xfrm>
              <a:off x="1410005" y="6773896"/>
              <a:ext cx="2035908" cy="1958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96" y="21600"/>
                  </a:moveTo>
                  <a:cubicBezTo>
                    <a:pt x="16744" y="21600"/>
                    <a:pt x="21600" y="16744"/>
                    <a:pt x="21600" y="10804"/>
                  </a:cubicBezTo>
                  <a:cubicBezTo>
                    <a:pt x="21600" y="4852"/>
                    <a:pt x="16744" y="0"/>
                    <a:pt x="10796" y="0"/>
                  </a:cubicBezTo>
                  <a:cubicBezTo>
                    <a:pt x="4852" y="0"/>
                    <a:pt x="0" y="4852"/>
                    <a:pt x="0" y="10804"/>
                  </a:cubicBezTo>
                  <a:cubicBezTo>
                    <a:pt x="0" y="16744"/>
                    <a:pt x="4852" y="21600"/>
                    <a:pt x="10796" y="216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tIns="91440" bIns="91440"/>
            <a:lstStyle/>
            <a:p>
              <a:pPr algn="r" defTabSz="1828636" hangingPunct="0">
                <a:lnSpc>
                  <a:spcPct val="150000"/>
                </a:lnSpc>
                <a:spcBef>
                  <a:spcPts val="2000"/>
                </a:spcBef>
                <a:defRPr sz="2000" spc="500">
                  <a:solidFill>
                    <a:srgbClr val="000000">
                      <a:alpha val="50000"/>
                    </a:srgbClr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2000" b="1" kern="0" spc="500">
                <a:solidFill>
                  <a:srgbClr val="000000">
                    <a:alpha val="50000"/>
                  </a:srgbClr>
                </a:solidFill>
                <a:latin typeface="Helvetica"/>
                <a:cs typeface="Helvetica"/>
                <a:sym typeface="Helvetica"/>
              </a:endParaRPr>
            </a:p>
          </p:txBody>
        </p:sp>
        <p:pic>
          <p:nvPicPr>
            <p:cNvPr id="56" name="Image" descr="Puzzle pieces">
              <a:extLst>
                <a:ext uri="{FF2B5EF4-FFF2-40B4-BE49-F238E27FC236}">
                  <a16:creationId xmlns:a16="http://schemas.microsoft.com/office/drawing/2014/main" id="{D186035C-7367-448E-9B39-23A2E8F61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719901" y="7073988"/>
              <a:ext cx="1426095" cy="1357974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42" name="Image" descr="Hierarchy">
              <a:extLst>
                <a:ext uri="{FF2B5EF4-FFF2-40B4-BE49-F238E27FC236}">
                  <a16:creationId xmlns:a16="http://schemas.microsoft.com/office/drawing/2014/main" id="{1CC6D243-748E-4BAE-9083-33FD59121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3352144" y="7275148"/>
              <a:ext cx="1075280" cy="109225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57" name="Brainstormed on possible ways to solve problems using AI and ML">
            <a:extLst>
              <a:ext uri="{FF2B5EF4-FFF2-40B4-BE49-F238E27FC236}">
                <a16:creationId xmlns:a16="http://schemas.microsoft.com/office/drawing/2014/main" id="{2D035835-3FDB-436E-98A6-B340EFF8979E}"/>
              </a:ext>
            </a:extLst>
          </p:cNvPr>
          <p:cNvSpPr/>
          <p:nvPr/>
        </p:nvSpPr>
        <p:spPr>
          <a:xfrm>
            <a:off x="9072299" y="9265849"/>
            <a:ext cx="6887171" cy="1467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tIns="91440" bIns="91440"/>
          <a:lstStyle>
            <a:lvl1pPr defTabSz="1828800">
              <a:defRPr sz="2800" b="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365760" indent="-365760" hangingPunct="0">
              <a:buFont typeface="Arial" panose="020B0604020202020204" pitchFamily="34" charset="0"/>
              <a:buChar char="•"/>
            </a:pPr>
            <a:r>
              <a:rPr lang="en-US" kern="0" dirty="0"/>
              <a:t>Automate pipelines with Azure DevOps</a:t>
            </a:r>
          </a:p>
          <a:p>
            <a:pPr marL="365760" indent="-365760" hangingPunct="0">
              <a:buFont typeface="Arial" panose="020B0604020202020204" pitchFamily="34" charset="0"/>
              <a:buChar char="•"/>
            </a:pPr>
            <a:r>
              <a:rPr lang="en-US" kern="0" dirty="0"/>
              <a:t>Production planning and hardening</a:t>
            </a:r>
          </a:p>
          <a:p>
            <a:pPr marL="365760" indent="-365760" hangingPunct="0">
              <a:buFont typeface="Arial" panose="020B0604020202020204" pitchFamily="34" charset="0"/>
              <a:buChar char="•"/>
            </a:pPr>
            <a:r>
              <a:rPr lang="en-US" kern="0" dirty="0"/>
              <a:t>Documentation and Enablement </a:t>
            </a:r>
          </a:p>
        </p:txBody>
      </p:sp>
      <p:sp>
        <p:nvSpPr>
          <p:cNvPr id="60" name="Prioritized high value…">
            <a:extLst>
              <a:ext uri="{FF2B5EF4-FFF2-40B4-BE49-F238E27FC236}">
                <a16:creationId xmlns:a16="http://schemas.microsoft.com/office/drawing/2014/main" id="{8702E57C-FB64-42D9-9964-2B65BC3D32A4}"/>
              </a:ext>
            </a:extLst>
          </p:cNvPr>
          <p:cNvSpPr/>
          <p:nvPr/>
        </p:nvSpPr>
        <p:spPr>
          <a:xfrm>
            <a:off x="13575850" y="3706394"/>
            <a:ext cx="6804837" cy="1286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tIns="91440" bIns="91440"/>
          <a:lstStyle/>
          <a:p>
            <a:pPr marL="365760" indent="-365760" defTabSz="1828800" hangingPunct="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53585F"/>
                </a:solidFill>
                <a:latin typeface="Helvetica"/>
                <a:sym typeface="Helvetica"/>
              </a:rPr>
              <a:t>Integrate the downstream applications</a:t>
            </a:r>
          </a:p>
          <a:p>
            <a:pPr marL="365760" indent="-365760" defTabSz="1828800" hangingPunct="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53585F"/>
                </a:solidFill>
                <a:latin typeface="Helvetica"/>
                <a:sym typeface="Helvetica"/>
              </a:rPr>
              <a:t>Integrate Power BI, Qlik</a:t>
            </a:r>
          </a:p>
          <a:p>
            <a:pPr marL="365760" indent="-365760" defTabSz="1828800" hangingPunct="0">
              <a:buFont typeface="Arial" panose="020B0604020202020204" pitchFamily="34" charset="0"/>
              <a:buChar char="•"/>
            </a:pPr>
            <a:r>
              <a:rPr lang="en-US" sz="2800" kern="0" dirty="0">
                <a:solidFill>
                  <a:srgbClr val="53585F"/>
                </a:solidFill>
                <a:latin typeface="Helvetica"/>
                <a:sym typeface="Helvetica"/>
              </a:rPr>
              <a:t>Integration testing and UAT</a:t>
            </a:r>
          </a:p>
        </p:txBody>
      </p:sp>
      <p:sp>
        <p:nvSpPr>
          <p:cNvPr id="61" name="PRIORITIZATION">
            <a:extLst>
              <a:ext uri="{FF2B5EF4-FFF2-40B4-BE49-F238E27FC236}">
                <a16:creationId xmlns:a16="http://schemas.microsoft.com/office/drawing/2014/main" id="{A29FE371-D1B3-4609-8A25-24C4E0FC08B8}"/>
              </a:ext>
            </a:extLst>
          </p:cNvPr>
          <p:cNvSpPr txBox="1"/>
          <p:nvPr/>
        </p:nvSpPr>
        <p:spPr>
          <a:xfrm>
            <a:off x="13465939" y="2982854"/>
            <a:ext cx="4942392" cy="726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>
            <a:normAutofit fontScale="92500"/>
          </a:bodyPr>
          <a:lstStyle>
            <a:lvl1pPr defTabSz="1828636">
              <a:defRPr sz="2800">
                <a:solidFill>
                  <a:srgbClr val="222222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 hangingPunct="0"/>
            <a:r>
              <a:rPr lang="en-US" b="1" kern="0" dirty="0"/>
              <a:t>INTEGRATION AND TESTING</a:t>
            </a:r>
          </a:p>
        </p:txBody>
      </p:sp>
      <p:sp>
        <p:nvSpPr>
          <p:cNvPr id="62" name="Brainstormed on possible ways to solve problems using AI and ML">
            <a:extLst>
              <a:ext uri="{FF2B5EF4-FFF2-40B4-BE49-F238E27FC236}">
                <a16:creationId xmlns:a16="http://schemas.microsoft.com/office/drawing/2014/main" id="{A0186DBC-D3AA-4B65-BBEF-FFF266E4E40E}"/>
              </a:ext>
            </a:extLst>
          </p:cNvPr>
          <p:cNvSpPr/>
          <p:nvPr/>
        </p:nvSpPr>
        <p:spPr>
          <a:xfrm>
            <a:off x="19217611" y="9416937"/>
            <a:ext cx="4653041" cy="2639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tIns="91440" bIns="91440"/>
          <a:lstStyle>
            <a:lvl1pPr defTabSz="1828800">
              <a:defRPr sz="2800" b="0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365760" indent="-365760" hangingPunct="0">
              <a:buFont typeface="Arial" panose="020B0604020202020204" pitchFamily="34" charset="0"/>
              <a:buChar char="•"/>
            </a:pPr>
            <a:r>
              <a:rPr lang="en-US" kern="0" dirty="0"/>
              <a:t>Production Release </a:t>
            </a:r>
          </a:p>
          <a:p>
            <a:pPr marL="365760" indent="-365760" hangingPunct="0">
              <a:buFont typeface="Arial" panose="020B0604020202020204" pitchFamily="34" charset="0"/>
              <a:buChar char="•"/>
            </a:pPr>
            <a:r>
              <a:rPr lang="en-US" kern="0" dirty="0"/>
              <a:t>Data processing on Azure Databricks </a:t>
            </a:r>
          </a:p>
          <a:p>
            <a:pPr marL="365760" indent="-365760" hangingPunct="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685800" indent="-685800" hangingPunct="0">
              <a:buFont typeface="+mj-lt"/>
              <a:buAutoNum type="arabicPeriod"/>
            </a:pPr>
            <a:endParaRPr lang="en-US" kern="0" dirty="0"/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91323268-C83E-478C-974B-497A8205C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4285" y="6041805"/>
            <a:ext cx="1703184" cy="1703185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AE2C035-EFF0-2740-BA15-FFBBD0D88F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rot="16200000">
            <a:off x="20143721" y="6230669"/>
            <a:ext cx="1325459" cy="132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4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60B215B-76E4-E14D-A6C0-F786D0F88558}"/>
              </a:ext>
            </a:extLst>
          </p:cNvPr>
          <p:cNvSpPr txBox="1"/>
          <p:nvPr/>
        </p:nvSpPr>
        <p:spPr>
          <a:xfrm>
            <a:off x="584790" y="4987250"/>
            <a:ext cx="18139145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914446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1828891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2743337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3657783" algn="ctr" rtl="0" fontAlgn="base">
              <a:spcBef>
                <a:spcPct val="5000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4572229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5486674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6401120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7315566" algn="l" defTabSz="1828891" rtl="0" eaLnBrk="1" latinLnBrk="0" hangingPunct="1">
              <a:defRPr sz="4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sz="10800" dirty="0">
                <a:solidFill>
                  <a:schemeClr val="tx2"/>
                </a:solidFill>
                <a:latin typeface="Arial Black"/>
              </a:rPr>
              <a:t>TECHNICAL ARCHITECTURE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0E62038D-C8AB-3E40-802C-0B8BA3FE3A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01838" y="740056"/>
            <a:ext cx="5483750" cy="11910708"/>
          </a:xfrm>
        </p:spPr>
      </p:pic>
    </p:spTree>
    <p:extLst>
      <p:ext uri="{BB962C8B-B14F-4D97-AF65-F5344CB8AC3E}">
        <p14:creationId xmlns:p14="http://schemas.microsoft.com/office/powerpoint/2010/main" val="493289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4">
      <a:dk1>
        <a:srgbClr val="737572"/>
      </a:dk1>
      <a:lt1>
        <a:sysClr val="window" lastClr="FFFFFF"/>
      </a:lt1>
      <a:dk2>
        <a:srgbClr val="00467F"/>
      </a:dk2>
      <a:lt2>
        <a:srgbClr val="FFFFFF"/>
      </a:lt2>
      <a:accent1>
        <a:srgbClr val="00467F"/>
      </a:accent1>
      <a:accent2>
        <a:srgbClr val="7C8185"/>
      </a:accent2>
      <a:accent3>
        <a:srgbClr val="00467F"/>
      </a:accent3>
      <a:accent4>
        <a:srgbClr val="7C8185"/>
      </a:accent4>
      <a:accent5>
        <a:srgbClr val="037AA9"/>
      </a:accent5>
      <a:accent6>
        <a:srgbClr val="7C8185"/>
      </a:accent6>
      <a:hlink>
        <a:srgbClr val="037AA9"/>
      </a:hlink>
      <a:folHlink>
        <a:srgbClr val="0046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BAAAA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IO 2020">
  <a:themeElements>
    <a:clrScheme name="Accenture Core Brand April 2018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5A5A5A"/>
      </a:hlink>
      <a:folHlink>
        <a:srgbClr val="969696"/>
      </a:folHlink>
    </a:clrScheme>
    <a:fontScheme name="Accenture Graphik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IO 2020" id="{75C4BE1B-8AB1-44C3-8C98-F385C4E10FCC}" vid="{98A6A2A2-C93B-4B6A-8473-2036C616FC8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4">
    <a:dk1>
      <a:srgbClr val="737572"/>
    </a:dk1>
    <a:lt1>
      <a:sysClr val="window" lastClr="FFFFFF"/>
    </a:lt1>
    <a:dk2>
      <a:srgbClr val="00467F"/>
    </a:dk2>
    <a:lt2>
      <a:srgbClr val="FFFFFF"/>
    </a:lt2>
    <a:accent1>
      <a:srgbClr val="00467F"/>
    </a:accent1>
    <a:accent2>
      <a:srgbClr val="7C8185"/>
    </a:accent2>
    <a:accent3>
      <a:srgbClr val="00467F"/>
    </a:accent3>
    <a:accent4>
      <a:srgbClr val="7C8185"/>
    </a:accent4>
    <a:accent5>
      <a:srgbClr val="037AA9"/>
    </a:accent5>
    <a:accent6>
      <a:srgbClr val="7C8185"/>
    </a:accent6>
    <a:hlink>
      <a:srgbClr val="037AA9"/>
    </a:hlink>
    <a:folHlink>
      <a:srgbClr val="0046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A00AF1088FA24AB1372D8C6B1882AD" ma:contentTypeVersion="5" ma:contentTypeDescription="Create a new document." ma:contentTypeScope="" ma:versionID="96cb141106079410280416fe5501c4e2">
  <xsd:schema xmlns:xsd="http://www.w3.org/2001/XMLSchema" xmlns:xs="http://www.w3.org/2001/XMLSchema" xmlns:p="http://schemas.microsoft.com/office/2006/metadata/properties" xmlns:ns2="1a8e3de2-441b-4de3-876a-9bb7a6c1a418" targetNamespace="http://schemas.microsoft.com/office/2006/metadata/properties" ma:root="true" ma:fieldsID="a1cbc488e5a9b7a6c504eaa865fe29a0" ns2:_="">
    <xsd:import namespace="1a8e3de2-441b-4de3-876a-9bb7a6c1a4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e3de2-441b-4de3-876a-9bb7a6c1a4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487955-3725-43EA-B51B-B6B5D275B5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D326D0-4C17-497D-A2C9-4E2E4EE3669F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1a8e3de2-441b-4de3-876a-9bb7a6c1a418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C962FF7-4DDE-4759-B131-F6B0C40A8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8e3de2-441b-4de3-876a-9bb7a6c1a4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1291</Words>
  <Application>Microsoft Macintosh PowerPoint</Application>
  <PresentationFormat>Custom</PresentationFormat>
  <Paragraphs>516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Arial Black</vt:lpstr>
      <vt:lpstr>Calibri</vt:lpstr>
      <vt:lpstr>Graphik</vt:lpstr>
      <vt:lpstr>Graphik Black</vt:lpstr>
      <vt:lpstr>Graphik Semibold</vt:lpstr>
      <vt:lpstr>Helvetica</vt:lpstr>
      <vt:lpstr>Open Sans</vt:lpstr>
      <vt:lpstr>Open Sans Regular</vt:lpstr>
      <vt:lpstr>Roboto</vt:lpstr>
      <vt:lpstr>Roboto Black</vt:lpstr>
      <vt:lpstr>Roboto Light</vt:lpstr>
      <vt:lpstr>Roboto Regular</vt:lpstr>
      <vt:lpstr>Office Theme</vt:lpstr>
      <vt:lpstr>CIO 2020</vt:lpstr>
      <vt:lpstr>PowerPoint Presentation</vt:lpstr>
      <vt:lpstr>PowerPoint Presentation</vt:lpstr>
      <vt:lpstr>PowerPoint Presentation</vt:lpstr>
      <vt:lpstr>CAP To Azure – FY21</vt:lpstr>
      <vt:lpstr>Project Resource Estimates CAP and Cloud 1.0 to Cloud 2.0 (Azure) Migration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Louis Twelve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Twelve</dc:creator>
  <cp:lastModifiedBy>Karan Kundal</cp:lastModifiedBy>
  <cp:revision>52</cp:revision>
  <dcterms:created xsi:type="dcterms:W3CDTF">2015-02-19T08:45:44Z</dcterms:created>
  <dcterms:modified xsi:type="dcterms:W3CDTF">2020-07-23T18:07:49Z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0x0101001FA00AF1088FA24AB1372D8C6B1882AD</vt:lpwstr>
  </property>
</Properties>
</file>