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324" r:id="rId3"/>
    <p:sldId id="349" r:id="rId4"/>
    <p:sldId id="350" r:id="rId5"/>
    <p:sldId id="351" r:id="rId6"/>
    <p:sldId id="352" r:id="rId7"/>
    <p:sldId id="354" r:id="rId8"/>
    <p:sldId id="353" r:id="rId9"/>
    <p:sldId id="355" r:id="rId10"/>
    <p:sldId id="356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C4146-2D11-4C37-96F2-A7FF7D1D71A1}" v="12" dt="2023-11-19T12:56:26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2T10:30:57.9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26,'0'-4,"4"-2,6 1,4 0,5 2,2 2,2 0,6 0,1 1,0 0,-2 1,0-1,-2 0,-5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2T10:31:03.8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0,'4'0,"5"0,6 0,3 0,4 0,1 0,1 0,1 0,0 0,0 0,-1 0,-4 4,-2 2,1-1,1-1,1-1,1-1,-4-1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2T10:33:40.8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2,'47'0,"-12"-1,0 1,0 2,62 12,-71-10,-1-1,1 0,41-3,-56 0,9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2T10:34:23.7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0,'8'0,"7"0,5 0,3 0,1 0,1 0,0 0,1 0,-1 0,-1 0,0 0,0 0,0 0,-1 0,1 0,0 0,0 0,-5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255DB-E4C3-420B-9C6C-36571A57988F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DF194-1A29-4531-B1DD-C456EF0563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220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5F3C6B-E1D1-C718-26A6-2BBD6DBAB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93D29D9-D3BC-7D69-1D5F-1E2A50AE8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1DD04AD-D810-F989-3322-817029BD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6D334A1-D273-6249-3239-95ECE198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9D9A7AB-7061-BEC1-B13F-37CE0730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608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BE242-ED0D-BB33-6B99-5485E032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52658EEE-7D92-7A17-F0F4-72E447F9F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6B5EBF0-F834-9DB1-4201-76AAFFDB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D43A577-25F9-DF90-F00B-B5C2DB4A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58E6717-66CC-AE60-69C8-FFBC23E5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864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D9E75997-7B32-58B5-878C-512AE877A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C3FB9DF-216C-B55C-42DF-4CD39839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98D1CCB-ABAC-9FC6-8907-ACDCE467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C2AA56C-DCF8-E3AA-63FF-F7E00E9B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2266F01-90BA-0265-EC9E-CD26407F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541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A1A0F4-90F1-6C04-DCA7-036FB989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FEE056-47B0-F27D-FF0D-4FA58A81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6841260-05C7-76F0-E2FB-773FC9F2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766ACD8-9A5C-79B6-AC9B-58356379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26C555E-3F62-AB77-8F43-76FA82AE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526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BE3152-7D8E-BAB7-8069-2457494C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28F6187-63E8-DDB9-57EF-A4965FF96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86D4C0E-6E17-4EA2-C9AD-83FE716D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FD36EF9-5842-18D6-44A3-D8B53099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1378752-FE71-3ECE-9C28-926EC427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26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C279EC-A730-478E-73C3-37F4CF75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CBB393-3995-8505-0106-73ED99A79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B60A9D8-2823-D117-DB8F-721934D2F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1C1EB41-8745-6C45-0DC0-390BBA5C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FD4782D-2638-8CA0-F9B7-805F219B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3FD35E7-07FC-D69F-4024-F4D2377D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365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D8B735-2976-A05E-63FF-7349BC08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E4788AB-3906-8D97-95FD-84E2A7E68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C6CADB8-BFA0-8C74-90D0-2181CC470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3FA07EF-C0FF-FB45-C5CC-0D89086C3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F1F91F0E-0F1F-EF0C-FB1C-6720A85B6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AF32AF88-F4FA-A51B-6437-E3D9301B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3EA1DA5-18AF-CB5B-5EC0-75971516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0D46FD74-B858-4757-9A74-B35EF947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172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B3F0EA-FE09-0E89-2F56-F6CA1886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9C0F634E-BD07-F4EF-9ADD-BE580660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43B05037-773C-72D6-AC89-67C71B4C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64B541B6-7AF2-26BE-F804-2D3854AE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000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271017C6-0CE2-6692-739B-6C2B2088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3F1B575-2E5B-19F3-3C92-19231B17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0D5BDB5-6ED4-EF1B-D469-25825168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572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1C55B8-9672-572B-9023-FD8F9EB9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0D0A03-AAE1-2D41-2CD7-798FDE2FB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13B85A5-CF21-8C4A-21CA-EC2418114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53A9BB3-DBB0-3F67-0820-163D687A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DEBA480-86A5-95F6-E033-2382EA59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E9E7222-9A7F-F91B-1CE7-F6201D83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962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605C3D-61DF-AED3-AF10-5E4DFD3E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02A059F8-4EEB-08AC-65F2-D19F878DE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D8D7295-8632-1111-BCE7-B49C7F87D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13551A8-46C3-1AB9-0A20-9E2C34D2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023E98C-CED9-8AEF-3312-2A4AABC5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4DD1E92-A662-39FA-BE6C-43B8578A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121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1F98B54E-B8A2-0E82-4E97-5ED50C5C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18E4E3E-7112-3787-62F9-24E3785A2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F9F7B50-F6C4-525C-82B5-20E4E549D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7BA33-7FC1-48A5-A0C3-BAFAFEF79BC6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01C103D-6E03-10DB-45A8-FECAB33DB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7D10838-648D-B5D7-013D-FABB4784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BA529AAE-4941-4D6F-0212-533E1FBFE38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234738" y="0"/>
            <a:ext cx="979487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sk-SK" sz="80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&amp; PARTNERS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99EA2169-6EBF-8D75-DF0A-7BC2C6A57E1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2099925" y="6827520"/>
            <a:ext cx="98425" cy="304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sk-SK" sz="2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5acXjzUk</a:t>
            </a:r>
          </a:p>
        </p:txBody>
      </p:sp>
    </p:spTree>
    <p:extLst>
      <p:ext uri="{BB962C8B-B14F-4D97-AF65-F5344CB8AC3E}">
        <p14:creationId xmlns:p14="http://schemas.microsoft.com/office/powerpoint/2010/main" val="253928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3.xml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354CC2-4FBE-43CF-89AE-6322CA802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094148"/>
            <a:ext cx="9144000" cy="1085545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0070C0"/>
                </a:solidFill>
              </a:rPr>
              <a:t>O-notace </a:t>
            </a:r>
            <a:r>
              <a:rPr lang="cs-CZ" b="1" dirty="0" err="1">
                <a:solidFill>
                  <a:srgbClr val="0070C0"/>
                </a:solidFill>
              </a:rPr>
              <a:t>ťahák</a:t>
            </a:r>
            <a:endParaRPr lang="cs-CZ" b="1" dirty="0">
              <a:solidFill>
                <a:srgbClr val="0070C0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7904BB-8861-4604-8657-4271F307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468673"/>
            <a:ext cx="9144000" cy="1655762"/>
          </a:xfrm>
        </p:spPr>
        <p:txBody>
          <a:bodyPr/>
          <a:lstStyle/>
          <a:p>
            <a:r>
              <a:rPr lang="cs-CZ" sz="2800" dirty="0"/>
              <a:t>Bc. Katarína</a:t>
            </a:r>
            <a:r>
              <a:rPr lang="cs-CZ" dirty="0"/>
              <a:t> </a:t>
            </a:r>
            <a:r>
              <a:rPr lang="cs-CZ" sz="2800" dirty="0"/>
              <a:t>Olejková</a:t>
            </a:r>
            <a:endParaRPr lang="cs-CZ" dirty="0"/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3268916D-52DC-41F0-9524-B336D547F8E8}"/>
              </a:ext>
            </a:extLst>
          </p:cNvPr>
          <p:cNvSpPr txBox="1">
            <a:spLocks/>
          </p:cNvSpPr>
          <p:nvPr/>
        </p:nvSpPr>
        <p:spPr>
          <a:xfrm>
            <a:off x="1524000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000" dirty="0">
                <a:solidFill>
                  <a:srgbClr val="0070C0"/>
                </a:solidFill>
              </a:rPr>
              <a:t>KATEDRA INFORMATIKY</a:t>
            </a:r>
          </a:p>
          <a:p>
            <a:r>
              <a:rPr lang="cs-CZ" sz="2000" dirty="0">
                <a:solidFill>
                  <a:srgbClr val="0070C0"/>
                </a:solidFill>
              </a:rPr>
              <a:t>UNIVERZITA PALACKÉHO V OLOMOUCI</a:t>
            </a:r>
          </a:p>
        </p:txBody>
      </p:sp>
      <p:pic>
        <p:nvPicPr>
          <p:cNvPr id="1026" name="Picture 2" descr="Cora Speaks: Chceš studovat psychologii?">
            <a:extLst>
              <a:ext uri="{FF2B5EF4-FFF2-40B4-BE49-F238E27FC236}">
                <a16:creationId xmlns:a16="http://schemas.microsoft.com/office/drawing/2014/main" id="{2885F088-DDC0-439D-BD2C-56B58715E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67" y="3046632"/>
            <a:ext cx="2371665" cy="215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27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D5043-5A08-1689-6A73-250F632A7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7C8EF0-736A-9769-2FF4-F8E9776E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>
                <a:solidFill>
                  <a:srgbClr val="0070C0"/>
                </a:solidFill>
                <a:latin typeface="Calibri Light" panose="020F0302020204030204"/>
              </a:rPr>
              <a:t>Ostrá </a:t>
            </a:r>
            <a:r>
              <a:rPr lang="cs-CZ" b="1" dirty="0" err="1">
                <a:solidFill>
                  <a:srgbClr val="0070C0"/>
                </a:solidFill>
                <a:latin typeface="Calibri Light" panose="020F0302020204030204"/>
              </a:rPr>
              <a:t>dolná</a:t>
            </a:r>
            <a:r>
              <a:rPr lang="cs-CZ" b="1" dirty="0">
                <a:solidFill>
                  <a:srgbClr val="0070C0"/>
                </a:solidFill>
                <a:latin typeface="Calibri Light" panose="020F0302020204030204"/>
              </a:rPr>
              <a:t> mez </a:t>
            </a:r>
            <a:r>
              <a:rPr lang="el-GR" b="1" dirty="0">
                <a:solidFill>
                  <a:srgbClr val="0070C0"/>
                </a:solidFill>
                <a:latin typeface="Calibri Light" panose="020F0302020204030204"/>
              </a:rPr>
              <a:t>ω</a:t>
            </a:r>
            <a:r>
              <a:rPr lang="el-GR" dirty="0">
                <a:solidFill>
                  <a:srgbClr val="0070C0"/>
                </a:solidFill>
                <a:latin typeface="Calibri Light" panose="020F0302020204030204"/>
              </a:rPr>
              <a:t>(𝑔)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8C534D3-6839-09ED-790A-86B90FB72D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8384" y="1825625"/>
                <a:ext cx="11653615" cy="4667250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časové zložitosti T(n):</a:t>
                </a:r>
              </a:p>
              <a:p>
                <a:pPr lvl="1"/>
                <a:r>
                  <a:rPr lang="sk-SK" b="1" dirty="0"/>
                  <a:t>n! 	</a:t>
                </a:r>
                <a:r>
                  <a:rPr lang="sk-SK" dirty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cs-CZ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sk-SK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sk-SK" b="1" dirty="0"/>
                  <a:t>	</a:t>
                </a:r>
                <a:r>
                  <a:rPr lang="sk-SK" dirty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cs-CZ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sk-SK" b="1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sk-SK" b="1" dirty="0"/>
                  <a:t>	</a:t>
                </a:r>
                <a:r>
                  <a:rPr lang="sk-SK" dirty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cs-CZ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sk-SK" b="1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sk-SK" b="1" dirty="0"/>
                  <a:t>	</a:t>
                </a:r>
                <a:r>
                  <a:rPr lang="sk-SK" dirty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cs-CZ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sk-SK" b="1" dirty="0"/>
              </a:p>
              <a:p>
                <a:pPr lvl="1"/>
                <a:r>
                  <a:rPr lang="sk-SK" b="1" dirty="0"/>
                  <a:t>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sk-SK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cs-CZ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sk-SK" b="1" dirty="0"/>
                  <a:t>	</a:t>
                </a:r>
                <a:r>
                  <a:rPr lang="sk-SK" dirty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sk-SK" b="1" dirty="0"/>
              </a:p>
              <a:p>
                <a:pPr lvl="1"/>
                <a:r>
                  <a:rPr lang="sk-SK" b="1" dirty="0"/>
                  <a:t>n		</a:t>
                </a:r>
                <a:r>
                  <a:rPr lang="sk-SK" dirty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sk-SK" b="1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sk-SK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sk-SK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cs-CZ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sk-SK" b="1" dirty="0"/>
                  <a:t>	</a:t>
                </a:r>
                <a:r>
                  <a:rPr lang="sk-SK" dirty="0"/>
                  <a:t>=</a:t>
                </a:r>
                <a14:m>
                  <m:oMath xmlns:m="http://schemas.openxmlformats.org/officeDocument/2006/math">
                    <m:r>
                      <a:rPr lang="cs-CZ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sk-SK" b="1" dirty="0"/>
              </a:p>
              <a:p>
                <a:pPr lvl="1"/>
                <a:r>
                  <a:rPr lang="sk-SK" b="1" dirty="0"/>
                  <a:t>1		</a:t>
                </a:r>
                <a:r>
                  <a:rPr lang="sk-SK" dirty="0"/>
                  <a:t>=</a:t>
                </a:r>
                <a:endParaRPr lang="sk-SK" b="1" dirty="0"/>
              </a:p>
              <a:p>
                <a:pPr lvl="1"/>
                <a:endParaRPr lang="cs-CZ" dirty="0"/>
              </a:p>
              <a:p>
                <a:pPr lvl="1"/>
                <a:endParaRPr lang="cs-CZ" dirty="0"/>
              </a:p>
              <a:p>
                <a:pPr marL="457200" lvl="1" indent="0">
                  <a:buNone/>
                </a:pPr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8C534D3-6839-09ED-790A-86B90FB72D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8384" y="1825625"/>
                <a:ext cx="11653615" cy="4667250"/>
              </a:xfrm>
              <a:blipFill>
                <a:blip r:embed="rId2"/>
                <a:stretch>
                  <a:fillRect l="-941" t="-20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37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4C13B-7E0C-ECFC-B3B4-91E527590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9B0B8-5782-C466-A8B8-1C43EFA0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cs-CZ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O-notace </a:t>
            </a:r>
            <a:r>
              <a:rPr kumimoji="0" lang="cs-CZ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ťah</a:t>
            </a:r>
            <a:r>
              <a:rPr lang="cs-CZ" b="1" dirty="0" err="1">
                <a:solidFill>
                  <a:srgbClr val="0070C0"/>
                </a:solidFill>
                <a:latin typeface="Calibri Light" panose="020F0302020204030204"/>
              </a:rPr>
              <a:t>ák</a:t>
            </a:r>
            <a:r>
              <a:rPr lang="cs-CZ" b="1" dirty="0">
                <a:solidFill>
                  <a:srgbClr val="0070C0"/>
                </a:solidFill>
                <a:latin typeface="Calibri Light" panose="020F0302020204030204"/>
              </a:rPr>
              <a:t> – Neostrá mez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9C1FB20-AFB7-44F5-04F6-D1DD60D94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cs-CZ" dirty="0"/>
                  <a:t>Horná mez -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sk-SK" dirty="0"/>
              </a:p>
              <a:p>
                <a:r>
                  <a:rPr lang="sk-SK" dirty="0"/>
                  <a:t>Dolná </a:t>
                </a:r>
                <a:r>
                  <a:rPr lang="sk-SK" dirty="0" err="1"/>
                  <a:t>mez</a:t>
                </a:r>
                <a:r>
                  <a:rPr lang="sk-SK" dirty="0"/>
                  <a:t>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dirty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sk-SK" dirty="0"/>
              </a:p>
              <a:p>
                <a:r>
                  <a:rPr lang="sk-SK" dirty="0"/>
                  <a:t>Obojstranná </a:t>
                </a:r>
                <a:r>
                  <a:rPr lang="sk-SK" dirty="0" err="1"/>
                  <a:t>mez</a:t>
                </a:r>
                <a:r>
                  <a:rPr lang="sk-SK" dirty="0"/>
                  <a:t> -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Θ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sk-SK" dirty="0"/>
              </a:p>
              <a:p>
                <a:endParaRPr lang="sk-SK" dirty="0"/>
              </a:p>
              <a:p>
                <a:pPr lvl="1"/>
                <a:endParaRPr lang="cs-CZ" dirty="0"/>
              </a:p>
              <a:p>
                <a:pPr lvl="1"/>
                <a:endParaRPr lang="cs-CZ" dirty="0"/>
              </a:p>
              <a:p>
                <a:pPr marL="457200" lvl="1" indent="0">
                  <a:buNone/>
                </a:pPr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9C1FB20-AFB7-44F5-04F6-D1DD60D94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>
            <a:extLst>
              <a:ext uri="{FF2B5EF4-FFF2-40B4-BE49-F238E27FC236}">
                <a16:creationId xmlns:a16="http://schemas.microsoft.com/office/drawing/2014/main" id="{48A95990-4042-4483-B1F6-1C833BA60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422" y="1690688"/>
            <a:ext cx="5534203" cy="1439104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0B6EF8FB-9347-1B9D-3C6B-97A353211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024" y="3269900"/>
            <a:ext cx="5675776" cy="1541433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A3A3428A-7DF2-9A6A-EC69-6A2315CB8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5684" y="4951441"/>
            <a:ext cx="5367678" cy="15588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Písanie rukou 6">
                <a:extLst>
                  <a:ext uri="{FF2B5EF4-FFF2-40B4-BE49-F238E27FC236}">
                    <a16:creationId xmlns:a16="http://schemas.microsoft.com/office/drawing/2014/main" id="{03C8EFE9-2F8F-29EB-886A-F5363D0876D5}"/>
                  </a:ext>
                </a:extLst>
              </p14:cNvPr>
              <p14:cNvContentPartPr/>
              <p14:nvPr/>
            </p14:nvContentPartPr>
            <p14:xfrm>
              <a:off x="9784827" y="2879176"/>
              <a:ext cx="102240" cy="9720"/>
            </p14:xfrm>
          </p:contentPart>
        </mc:Choice>
        <mc:Fallback>
          <p:pic>
            <p:nvPicPr>
              <p:cNvPr id="7" name="Písanie rukou 6">
                <a:extLst>
                  <a:ext uri="{FF2B5EF4-FFF2-40B4-BE49-F238E27FC236}">
                    <a16:creationId xmlns:a16="http://schemas.microsoft.com/office/drawing/2014/main" id="{03C8EFE9-2F8F-29EB-886A-F5363D0876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30827" y="2771176"/>
                <a:ext cx="20988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Písanie rukou 7">
                <a:extLst>
                  <a:ext uri="{FF2B5EF4-FFF2-40B4-BE49-F238E27FC236}">
                    <a16:creationId xmlns:a16="http://schemas.microsoft.com/office/drawing/2014/main" id="{F00603CD-28B2-CF6D-C178-ECFC250D9904}"/>
                  </a:ext>
                </a:extLst>
              </p14:cNvPr>
              <p14:cNvContentPartPr/>
              <p14:nvPr/>
            </p14:nvContentPartPr>
            <p14:xfrm>
              <a:off x="10092267" y="4511776"/>
              <a:ext cx="127080" cy="9000"/>
            </p14:xfrm>
          </p:contentPart>
        </mc:Choice>
        <mc:Fallback>
          <p:pic>
            <p:nvPicPr>
              <p:cNvPr id="8" name="Písanie rukou 7">
                <a:extLst>
                  <a:ext uri="{FF2B5EF4-FFF2-40B4-BE49-F238E27FC236}">
                    <a16:creationId xmlns:a16="http://schemas.microsoft.com/office/drawing/2014/main" id="{F00603CD-28B2-CF6D-C178-ECFC250D990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38627" y="4403776"/>
                <a:ext cx="234720" cy="2246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BlokTextu 8">
            <a:extLst>
              <a:ext uri="{FF2B5EF4-FFF2-40B4-BE49-F238E27FC236}">
                <a16:creationId xmlns:a16="http://schemas.microsoft.com/office/drawing/2014/main" id="{4D2BA0FD-A77F-7750-BE31-74443353D32F}"/>
              </a:ext>
            </a:extLst>
          </p:cNvPr>
          <p:cNvSpPr txBox="1"/>
          <p:nvPr/>
        </p:nvSpPr>
        <p:spPr>
          <a:xfrm>
            <a:off x="10775890" y="2725287"/>
            <a:ext cx="1155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(včetně)</a:t>
            </a:r>
            <a:endParaRPr lang="sk-SK" sz="1400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A6557A3F-029F-85D3-D573-710D13972A8B}"/>
              </a:ext>
            </a:extLst>
          </p:cNvPr>
          <p:cNvSpPr txBox="1"/>
          <p:nvPr/>
        </p:nvSpPr>
        <p:spPr>
          <a:xfrm>
            <a:off x="10775889" y="4366887"/>
            <a:ext cx="1155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(včetně)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232028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AA843-308B-F7B0-F1DE-B765E49C2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D0F4AB-72AD-A17D-5805-F021B22D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>
                <a:solidFill>
                  <a:srgbClr val="0070C0"/>
                </a:solidFill>
                <a:latin typeface="Calibri Light" panose="020F0302020204030204"/>
              </a:rPr>
              <a:t>Neostrá mez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49BD5CC1-65F3-73D0-33B1-C5A0E126D9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časové zložitosti T(n):</a:t>
                </a:r>
              </a:p>
              <a:p>
                <a:pPr lvl="1"/>
                <a:r>
                  <a:rPr lang="sk-SK" dirty="0" err="1"/>
                  <a:t>Faktoriál</a:t>
                </a:r>
                <a:r>
                  <a:rPr lang="sk-SK" dirty="0"/>
                  <a:t> </a:t>
                </a:r>
                <a:r>
                  <a:rPr lang="sk-SK" b="1" dirty="0"/>
                  <a:t>n!</a:t>
                </a:r>
              </a:p>
              <a:p>
                <a:pPr lvl="1"/>
                <a:r>
                  <a:rPr lang="sk-SK" dirty="0"/>
                  <a:t>Exponenciálna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sk-SK" b="1" dirty="0"/>
              </a:p>
              <a:p>
                <a:pPr lvl="1"/>
                <a:r>
                  <a:rPr lang="sk-SK" dirty="0"/>
                  <a:t>Kubická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sk-SK" b="1" dirty="0"/>
              </a:p>
              <a:p>
                <a:pPr lvl="1"/>
                <a:r>
                  <a:rPr lang="sk-SK" dirty="0"/>
                  <a:t>Kvadratická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sk-SK" b="1" dirty="0"/>
              </a:p>
              <a:p>
                <a:pPr lvl="1"/>
                <a:r>
                  <a:rPr lang="sk-SK" dirty="0"/>
                  <a:t>Logaritmicko-lineárna </a:t>
                </a:r>
                <a:r>
                  <a:rPr lang="sk-SK" b="1" dirty="0"/>
                  <a:t>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sk-SK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cs-CZ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endParaRPr lang="sk-SK" b="1" dirty="0"/>
              </a:p>
              <a:p>
                <a:pPr lvl="1"/>
                <a:r>
                  <a:rPr lang="sk-SK" dirty="0"/>
                  <a:t>Lineárna </a:t>
                </a:r>
                <a:r>
                  <a:rPr lang="sk-SK" b="1" dirty="0"/>
                  <a:t>n</a:t>
                </a:r>
              </a:p>
              <a:p>
                <a:pPr lvl="1"/>
                <a:r>
                  <a:rPr lang="sk-SK" dirty="0"/>
                  <a:t>Logaritmická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sk-SK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cs-CZ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endParaRPr lang="sk-SK" b="1" dirty="0"/>
              </a:p>
              <a:p>
                <a:pPr lvl="1"/>
                <a:r>
                  <a:rPr lang="sk-SK" dirty="0"/>
                  <a:t>Konštantná </a:t>
                </a:r>
                <a:r>
                  <a:rPr lang="sk-SK" b="1" dirty="0"/>
                  <a:t>1</a:t>
                </a:r>
              </a:p>
              <a:p>
                <a:pPr lvl="1"/>
                <a:endParaRPr lang="cs-CZ" dirty="0"/>
              </a:p>
              <a:p>
                <a:pPr lvl="1"/>
                <a:endParaRPr lang="cs-CZ" dirty="0"/>
              </a:p>
              <a:p>
                <a:pPr marL="457200" lvl="1" indent="0">
                  <a:buNone/>
                </a:pPr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49BD5CC1-65F3-73D0-33B1-C5A0E126D9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13F4EBA1-A1ED-C012-27F6-65E9744F7CC9}"/>
              </a:ext>
            </a:extLst>
          </p:cNvPr>
          <p:cNvCxnSpPr/>
          <p:nvPr/>
        </p:nvCxnSpPr>
        <p:spPr>
          <a:xfrm>
            <a:off x="6392254" y="2238998"/>
            <a:ext cx="0" cy="311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393E2625-2E42-AB91-09F4-35EB0A5A5851}"/>
              </a:ext>
            </a:extLst>
          </p:cNvPr>
          <p:cNvCxnSpPr>
            <a:cxnSpLocks/>
          </p:cNvCxnSpPr>
          <p:nvPr/>
        </p:nvCxnSpPr>
        <p:spPr>
          <a:xfrm flipV="1">
            <a:off x="8894747" y="2238998"/>
            <a:ext cx="0" cy="311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BlokTextu 9">
                <a:extLst>
                  <a:ext uri="{FF2B5EF4-FFF2-40B4-BE49-F238E27FC236}">
                    <a16:creationId xmlns:a16="http://schemas.microsoft.com/office/drawing/2014/main" id="{3AF63521-7FAE-73F6-3897-6EF784C74B08}"/>
                  </a:ext>
                </a:extLst>
              </p:cNvPr>
              <p:cNvSpPr txBox="1"/>
              <p:nvPr/>
            </p:nvSpPr>
            <p:spPr>
              <a:xfrm>
                <a:off x="6392253" y="3429000"/>
                <a:ext cx="15638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GB" dirty="0"/>
                  <a:t> v</a:t>
                </a:r>
                <a:r>
                  <a:rPr lang="cs-CZ" dirty="0"/>
                  <a:t>četně</a:t>
                </a:r>
                <a:endParaRPr lang="sk-SK" dirty="0"/>
              </a:p>
            </p:txBody>
          </p:sp>
        </mc:Choice>
        <mc:Fallback>
          <p:sp>
            <p:nvSpPr>
              <p:cNvPr id="10" name="BlokTextu 9">
                <a:extLst>
                  <a:ext uri="{FF2B5EF4-FFF2-40B4-BE49-F238E27FC236}">
                    <a16:creationId xmlns:a16="http://schemas.microsoft.com/office/drawing/2014/main" id="{3AF63521-7FAE-73F6-3897-6EF784C74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253" y="3429000"/>
                <a:ext cx="1563881" cy="369332"/>
              </a:xfrm>
              <a:prstGeom prst="rect">
                <a:avLst/>
              </a:prstGeom>
              <a:blipFill>
                <a:blip r:embed="rId3"/>
                <a:stretch>
                  <a:fillRect t="-10000" b="-250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957F3D87-C1E4-8B77-A60C-343B0149691F}"/>
                  </a:ext>
                </a:extLst>
              </p:cNvPr>
              <p:cNvSpPr txBox="1"/>
              <p:nvPr/>
            </p:nvSpPr>
            <p:spPr>
              <a:xfrm>
                <a:off x="8894747" y="3425000"/>
                <a:ext cx="13687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sk-SK" dirty="0"/>
                  <a:t> </a:t>
                </a:r>
                <a:r>
                  <a:rPr lang="sk-SK" dirty="0" err="1"/>
                  <a:t>včetně</a:t>
                </a:r>
                <a:endParaRPr lang="sk-SK" dirty="0"/>
              </a:p>
            </p:txBody>
          </p:sp>
        </mc:Choice>
        <mc:Fallback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957F3D87-C1E4-8B77-A60C-343B01496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747" y="3425000"/>
                <a:ext cx="1368752" cy="369332"/>
              </a:xfrm>
              <a:prstGeom prst="rect">
                <a:avLst/>
              </a:prstGeom>
              <a:blipFill>
                <a:blip r:embed="rId4"/>
                <a:stretch>
                  <a:fillRect t="-10000" r="-3111" b="-26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28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54E1F-A84C-3AA3-4395-2273EE0B5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DF02D6-A3F7-9466-034D-A35337E7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>
                <a:solidFill>
                  <a:srgbClr val="0070C0"/>
                </a:solidFill>
                <a:latin typeface="Calibri Light" panose="020F0302020204030204"/>
              </a:rPr>
              <a:t>Horná mez </a:t>
            </a:r>
            <a:r>
              <a:rPr lang="cs-CZ" dirty="0">
                <a:solidFill>
                  <a:srgbClr val="0070C0"/>
                </a:solidFill>
                <a:latin typeface="Calibri Light" panose="020F0302020204030204"/>
              </a:rPr>
              <a:t>𝑂(𝑔)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2F19277C-8365-8FCF-BB19-1480F1F53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8384" y="1825625"/>
                <a:ext cx="11653615" cy="4667250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časové zložitosti T(n):</a:t>
                </a:r>
              </a:p>
              <a:p>
                <a:pPr lvl="1"/>
                <a:r>
                  <a:rPr lang="sk-SK" b="1" dirty="0"/>
                  <a:t>n! 	</a:t>
                </a:r>
                <a:r>
                  <a:rPr lang="sk-SK" dirty="0"/>
                  <a:t>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cs-CZ" sz="2400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r>
                  <a:rPr lang="sk-SK" b="1" dirty="0"/>
                  <a:t> </a:t>
                </a:r>
                <a:r>
                  <a:rPr lang="sk-SK" dirty="0"/>
                  <a:t>(</a:t>
                </a:r>
                <a:r>
                  <a:rPr lang="sk-SK" dirty="0" err="1"/>
                  <a:t>včetně</a:t>
                </a:r>
                <a:r>
                  <a:rPr lang="sk-SK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sk-SK" b="1" dirty="0"/>
                  <a:t>	</a:t>
                </a:r>
                <a:r>
                  <a:rPr lang="sk-SK" dirty="0"/>
                  <a:t>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r>
                  <a:rPr lang="sk-SK" dirty="0"/>
                  <a:t>,</a:t>
                </a:r>
                <a:r>
                  <a:rPr lang="sk-SK" b="1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sk-SK" b="1" dirty="0"/>
                  <a:t> </a:t>
                </a:r>
                <a:r>
                  <a:rPr lang="sk-SK" dirty="0"/>
                  <a:t>(včetně)</a:t>
                </a:r>
                <a:endParaRPr lang="sk-SK" b="1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sk-SK" b="1" dirty="0"/>
                  <a:t>	</a:t>
                </a:r>
                <a:r>
                  <a:rPr lang="sk-SK" dirty="0"/>
                  <a:t>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r>
                  <a:rPr lang="sk-SK" dirty="0"/>
                  <a:t>,</a:t>
                </a:r>
                <a:r>
                  <a:rPr lang="sk-SK" b="1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cs-CZ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sk-SK" b="1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cs-CZ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sk-SK" dirty="0"/>
                  <a:t> (</a:t>
                </a:r>
                <a:r>
                  <a:rPr lang="sk-SK" dirty="0" err="1"/>
                  <a:t>včetně</a:t>
                </a:r>
                <a:r>
                  <a:rPr lang="sk-SK" dirty="0"/>
                  <a:t>)</a:t>
                </a:r>
                <a:endParaRPr lang="sk-SK" b="1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sk-SK" b="1" dirty="0"/>
                  <a:t>	</a:t>
                </a:r>
                <a:r>
                  <a:rPr lang="sk-SK" dirty="0"/>
                  <a:t>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r>
                  <a:rPr lang="sk-SK" dirty="0"/>
                  <a:t>,</a:t>
                </a:r>
                <a:r>
                  <a:rPr lang="sk-SK" b="1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cs-CZ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sk-SK" b="1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cs-CZ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sk-SK" dirty="0"/>
                  <a:t> (</a:t>
                </a:r>
                <a:r>
                  <a:rPr lang="sk-SK" dirty="0" err="1"/>
                  <a:t>včetně</a:t>
                </a:r>
                <a:r>
                  <a:rPr lang="sk-SK" dirty="0"/>
                  <a:t>)</a:t>
                </a:r>
                <a:endParaRPr lang="sk-SK" b="1" dirty="0"/>
              </a:p>
              <a:p>
                <a:pPr lvl="1"/>
                <a:r>
                  <a:rPr lang="sk-SK" b="1" dirty="0"/>
                  <a:t>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sk-SK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cs-CZ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sk-SK" b="1" dirty="0"/>
                  <a:t>	</a:t>
                </a:r>
                <a:r>
                  <a:rPr lang="sk-SK" dirty="0"/>
                  <a:t>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r>
                  <a:rPr lang="sk-SK" dirty="0"/>
                  <a:t>,</a:t>
                </a:r>
                <a:r>
                  <a:rPr lang="sk-SK" b="1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cs-CZ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sk-SK" b="1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sk-SK" dirty="0"/>
                  <a:t> (</a:t>
                </a:r>
                <a:r>
                  <a:rPr lang="sk-SK" dirty="0" err="1"/>
                  <a:t>včetně</a:t>
                </a:r>
                <a:r>
                  <a:rPr lang="sk-SK" dirty="0"/>
                  <a:t>)</a:t>
                </a:r>
                <a:endParaRPr lang="sk-SK" b="1" dirty="0"/>
              </a:p>
              <a:p>
                <a:pPr lvl="1"/>
                <a:r>
                  <a:rPr lang="sk-SK" b="1" dirty="0"/>
                  <a:t>n		</a:t>
                </a:r>
                <a:r>
                  <a:rPr lang="sk-SK" dirty="0"/>
                  <a:t>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r>
                  <a:rPr lang="sk-SK" dirty="0"/>
                  <a:t>,</a:t>
                </a:r>
                <a:r>
                  <a:rPr lang="sk-SK" b="1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cs-CZ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sk-SK" b="1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cs-CZ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dirty="0"/>
                  <a:t>(</a:t>
                </a:r>
                <a:r>
                  <a:rPr lang="sk-SK" dirty="0" err="1"/>
                  <a:t>včetně</a:t>
                </a:r>
                <a:r>
                  <a:rPr lang="sk-SK" dirty="0"/>
                  <a:t>)</a:t>
                </a:r>
                <a:endParaRPr lang="sk-SK" b="1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sk-SK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sk-SK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cs-CZ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sk-SK" b="1" dirty="0"/>
                  <a:t>	</a:t>
                </a:r>
                <a:r>
                  <a:rPr lang="sk-SK" dirty="0"/>
                  <a:t>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r>
                  <a:rPr lang="sk-SK" dirty="0"/>
                  <a:t>,</a:t>
                </a:r>
                <a:r>
                  <a:rPr lang="sk-SK" b="1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cs-CZ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sk-SK" b="1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cs-CZ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sk-SK" dirty="0"/>
                  <a:t> (</a:t>
                </a:r>
                <a:r>
                  <a:rPr lang="sk-SK" dirty="0" err="1"/>
                  <a:t>včetně</a:t>
                </a:r>
                <a:r>
                  <a:rPr lang="sk-SK" dirty="0"/>
                  <a:t>)</a:t>
                </a:r>
                <a:endParaRPr lang="sk-SK" b="1" dirty="0"/>
              </a:p>
              <a:p>
                <a:pPr lvl="1"/>
                <a:r>
                  <a:rPr lang="sk-SK" b="1" dirty="0"/>
                  <a:t>1		</a:t>
                </a:r>
                <a:r>
                  <a:rPr lang="sk-SK" dirty="0"/>
                  <a:t>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r>
                  <a:rPr lang="sk-SK" dirty="0"/>
                  <a:t>,</a:t>
                </a:r>
                <a:r>
                  <a:rPr lang="sk-SK" b="1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cs-CZ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sk-SK" b="1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cs-CZ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sk-SK" dirty="0"/>
                  <a:t>,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sk-SK" dirty="0"/>
                  <a:t> (</a:t>
                </a:r>
                <a:r>
                  <a:rPr lang="sk-SK" dirty="0" err="1"/>
                  <a:t>včetně</a:t>
                </a:r>
                <a:r>
                  <a:rPr lang="sk-SK" dirty="0"/>
                  <a:t>)</a:t>
                </a:r>
                <a:endParaRPr lang="sk-SK" b="1" dirty="0"/>
              </a:p>
              <a:p>
                <a:pPr lvl="1"/>
                <a:endParaRPr lang="cs-CZ" dirty="0"/>
              </a:p>
              <a:p>
                <a:pPr lvl="1"/>
                <a:endParaRPr lang="cs-CZ" dirty="0"/>
              </a:p>
              <a:p>
                <a:pPr marL="457200" lvl="1" indent="0">
                  <a:buNone/>
                </a:pPr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2F19277C-8365-8FCF-BB19-1480F1F53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8384" y="1825625"/>
                <a:ext cx="11653615" cy="4667250"/>
              </a:xfrm>
              <a:blipFill>
                <a:blip r:embed="rId2"/>
                <a:stretch>
                  <a:fillRect l="-941" t="-20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68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9EE79-19B4-35A6-71BF-A1382FD70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D255BD-AC81-251F-B360-FAB938FF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>
                <a:solidFill>
                  <a:srgbClr val="0070C0"/>
                </a:solidFill>
                <a:latin typeface="Calibri Light" panose="020F0302020204030204"/>
              </a:rPr>
              <a:t>Dolná mez </a:t>
            </a:r>
            <a:r>
              <a:rPr lang="el-GR" b="1" dirty="0">
                <a:solidFill>
                  <a:srgbClr val="0070C0"/>
                </a:solidFill>
                <a:latin typeface="Calibri Light" panose="020F0302020204030204"/>
              </a:rPr>
              <a:t>Ω</a:t>
            </a:r>
            <a:r>
              <a:rPr lang="el-GR" dirty="0">
                <a:solidFill>
                  <a:srgbClr val="0070C0"/>
                </a:solidFill>
                <a:latin typeface="Calibri Light" panose="020F0302020204030204"/>
              </a:rPr>
              <a:t>(𝑔)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2487C6E0-CC08-9D10-DBFF-2C80E40FCD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8384" y="1825625"/>
                <a:ext cx="11653615" cy="4667250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časové zložitosti T(n):</a:t>
                </a:r>
              </a:p>
              <a:p>
                <a:pPr lvl="1"/>
                <a:r>
                  <a:rPr lang="sk-SK" b="1" dirty="0"/>
                  <a:t>n! 	</a:t>
                </a:r>
                <a:r>
                  <a:rPr lang="sk-SK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cs-CZ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cs-CZ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sk-SK" b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r>
                  <a:rPr lang="sk-SK" b="1" dirty="0"/>
                  <a:t> </a:t>
                </a:r>
                <a:r>
                  <a:rPr lang="sk-SK" dirty="0"/>
                  <a:t>(</a:t>
                </a:r>
                <a:r>
                  <a:rPr lang="sk-SK" dirty="0" err="1"/>
                  <a:t>včetně</a:t>
                </a:r>
                <a:r>
                  <a:rPr lang="sk-SK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sk-SK" b="1" dirty="0"/>
                  <a:t>	</a:t>
                </a:r>
                <a:r>
                  <a:rPr lang="sk-SK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cs-CZ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sk-SK" b="1" dirty="0"/>
                  <a:t> </a:t>
                </a:r>
                <a:r>
                  <a:rPr lang="sk-SK" dirty="0"/>
                  <a:t>(včetně)</a:t>
                </a:r>
                <a:endParaRPr lang="sk-SK" b="1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sk-SK" b="1" dirty="0"/>
                  <a:t>	</a:t>
                </a:r>
                <a:r>
                  <a:rPr lang="sk-SK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cs-CZ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sk-SK" dirty="0"/>
                  <a:t> (</a:t>
                </a:r>
                <a:r>
                  <a:rPr lang="sk-SK" dirty="0" err="1"/>
                  <a:t>včetně</a:t>
                </a:r>
                <a:r>
                  <a:rPr lang="sk-SK" dirty="0"/>
                  <a:t>)</a:t>
                </a:r>
                <a:endParaRPr lang="sk-SK" b="1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sk-SK" b="1" dirty="0"/>
                  <a:t>	</a:t>
                </a:r>
                <a:r>
                  <a:rPr lang="sk-SK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cs-CZ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sk-SK" dirty="0"/>
                  <a:t> (</a:t>
                </a:r>
                <a:r>
                  <a:rPr lang="sk-SK" dirty="0" err="1"/>
                  <a:t>včetně</a:t>
                </a:r>
                <a:r>
                  <a:rPr lang="sk-SK" dirty="0"/>
                  <a:t>)</a:t>
                </a:r>
                <a:endParaRPr lang="sk-SK" b="1" dirty="0"/>
              </a:p>
              <a:p>
                <a:pPr lvl="1"/>
                <a:r>
                  <a:rPr lang="sk-SK" b="1" dirty="0"/>
                  <a:t>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sk-SK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cs-CZ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sk-SK" b="1" dirty="0"/>
                  <a:t>	</a:t>
                </a:r>
                <a:r>
                  <a:rPr lang="sk-SK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cs-CZ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sk-SK" dirty="0"/>
                  <a:t> (</a:t>
                </a:r>
                <a:r>
                  <a:rPr lang="sk-SK" dirty="0" err="1"/>
                  <a:t>včetně</a:t>
                </a:r>
                <a:r>
                  <a:rPr lang="sk-SK" dirty="0"/>
                  <a:t>)</a:t>
                </a:r>
                <a:endParaRPr lang="sk-SK" b="1" dirty="0"/>
              </a:p>
              <a:p>
                <a:pPr lvl="1"/>
                <a:r>
                  <a:rPr lang="sk-SK" b="1" dirty="0"/>
                  <a:t>n		</a:t>
                </a:r>
                <a:r>
                  <a:rPr lang="sk-SK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sk-SK" dirty="0"/>
                  <a:t> (</a:t>
                </a:r>
                <a:r>
                  <a:rPr lang="sk-SK" dirty="0" err="1"/>
                  <a:t>včetně</a:t>
                </a:r>
                <a:r>
                  <a:rPr lang="sk-SK" dirty="0"/>
                  <a:t>)</a:t>
                </a:r>
                <a:endParaRPr lang="sk-SK" b="1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sk-SK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sk-SK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cs-CZ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sk-SK" b="1" dirty="0"/>
                  <a:t>	</a:t>
                </a:r>
                <a:r>
                  <a:rPr lang="sk-SK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sk-SK" dirty="0"/>
                  <a:t> (</a:t>
                </a:r>
                <a:r>
                  <a:rPr lang="sk-SK" dirty="0" err="1"/>
                  <a:t>včetně</a:t>
                </a:r>
                <a:r>
                  <a:rPr lang="sk-SK" dirty="0"/>
                  <a:t>)</a:t>
                </a:r>
                <a:endParaRPr lang="sk-SK" b="1" dirty="0"/>
              </a:p>
              <a:p>
                <a:pPr lvl="1"/>
                <a:r>
                  <a:rPr lang="sk-SK" b="1" dirty="0"/>
                  <a:t>1		</a:t>
                </a:r>
                <a:r>
                  <a:rPr lang="sk-SK" dirty="0"/>
                  <a:t>=</a:t>
                </a:r>
                <a14:m>
                  <m:oMath xmlns:m="http://schemas.openxmlformats.org/officeDocument/2006/math">
                    <m:r>
                      <a:rPr lang="cs-CZ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sk-SK" dirty="0"/>
                  <a:t> (</a:t>
                </a:r>
                <a:r>
                  <a:rPr lang="sk-SK" dirty="0" err="1"/>
                  <a:t>včetně</a:t>
                </a:r>
                <a:r>
                  <a:rPr lang="sk-SK" dirty="0"/>
                  <a:t>)</a:t>
                </a:r>
                <a:endParaRPr lang="sk-SK" b="1" dirty="0"/>
              </a:p>
              <a:p>
                <a:pPr lvl="1"/>
                <a:endParaRPr lang="cs-CZ" dirty="0"/>
              </a:p>
              <a:p>
                <a:pPr lvl="1"/>
                <a:endParaRPr lang="cs-CZ" dirty="0"/>
              </a:p>
              <a:p>
                <a:pPr marL="457200" lvl="1" indent="0">
                  <a:buNone/>
                </a:pPr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2487C6E0-CC08-9D10-DBFF-2C80E40FCD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8384" y="1825625"/>
                <a:ext cx="11653615" cy="4667250"/>
              </a:xfrm>
              <a:blipFill>
                <a:blip r:embed="rId2"/>
                <a:stretch>
                  <a:fillRect l="-941" t="-20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68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D0DAF-2B57-2643-8AD3-3895D2E84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A34FFB-8B32-375A-15DD-CF9409118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>
                <a:solidFill>
                  <a:srgbClr val="0070C0"/>
                </a:solidFill>
                <a:latin typeface="Calibri Light" panose="020F0302020204030204"/>
              </a:rPr>
              <a:t>Obojstranná mez </a:t>
            </a:r>
            <a:r>
              <a:rPr lang="el-GR" b="1" dirty="0">
                <a:solidFill>
                  <a:srgbClr val="0070C0"/>
                </a:solidFill>
                <a:latin typeface="Calibri Light" panose="020F0302020204030204"/>
              </a:rPr>
              <a:t>Θ(</a:t>
            </a:r>
            <a:r>
              <a:rPr lang="el-GR" dirty="0">
                <a:solidFill>
                  <a:srgbClr val="0070C0"/>
                </a:solidFill>
                <a:latin typeface="Calibri Light" panose="020F0302020204030204"/>
              </a:rPr>
              <a:t>𝑔</a:t>
            </a:r>
            <a:r>
              <a:rPr lang="el-GR" b="1" dirty="0">
                <a:solidFill>
                  <a:srgbClr val="0070C0"/>
                </a:solidFill>
                <a:latin typeface="Calibri Light" panose="020F0302020204030204"/>
              </a:rPr>
              <a:t>)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B9E9745B-EEF4-5613-46F9-4ACF08BA8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8384" y="1825625"/>
                <a:ext cx="11653615" cy="4667250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časové zložitosti T(n):</a:t>
                </a:r>
              </a:p>
              <a:p>
                <a:pPr lvl="1"/>
                <a:r>
                  <a:rPr lang="sk-SK" b="1" dirty="0"/>
                  <a:t>n! 	</a:t>
                </a:r>
                <a:r>
                  <a:rPr lang="sk-SK" dirty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Θ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endParaRPr lang="sk-SK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sk-SK" b="1" dirty="0"/>
                  <a:t>	</a:t>
                </a:r>
                <a:r>
                  <a:rPr lang="sk-SK" dirty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Θ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sk-SK" b="1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sk-SK" b="1" dirty="0"/>
                  <a:t>	</a:t>
                </a:r>
                <a:r>
                  <a:rPr lang="sk-SK" dirty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Θ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cs-CZ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sk-SK" b="1" dirty="0"/>
                  <a:t>	</a:t>
                </a:r>
                <a:r>
                  <a:rPr lang="sk-SK" dirty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Θ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cs-CZ" dirty="0"/>
              </a:p>
              <a:p>
                <a:pPr lvl="1"/>
                <a:r>
                  <a:rPr lang="sk-SK" b="1" dirty="0"/>
                  <a:t>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sk-SK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cs-CZ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sk-SK" b="1" dirty="0"/>
                  <a:t>	</a:t>
                </a:r>
                <a:r>
                  <a:rPr lang="sk-SK" dirty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Θ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cs-CZ" dirty="0"/>
              </a:p>
              <a:p>
                <a:pPr lvl="1"/>
                <a:r>
                  <a:rPr lang="sk-SK" b="1" dirty="0"/>
                  <a:t>n		</a:t>
                </a:r>
                <a:r>
                  <a:rPr lang="sk-SK" dirty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Θ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cs-CZ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sk-SK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sk-SK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cs-CZ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sk-SK" b="1" dirty="0"/>
                  <a:t>	</a:t>
                </a:r>
                <a:r>
                  <a:rPr lang="sk-SK" dirty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Θ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sk-SK" b="1" dirty="0"/>
              </a:p>
              <a:p>
                <a:pPr lvl="1"/>
                <a:r>
                  <a:rPr lang="sk-SK" b="1" dirty="0"/>
                  <a:t>1		</a:t>
                </a:r>
                <a:r>
                  <a:rPr lang="sk-SK" dirty="0"/>
                  <a:t>=</a:t>
                </a:r>
                <a14:m>
                  <m:oMath xmlns:m="http://schemas.openxmlformats.org/officeDocument/2006/math">
                    <m:r>
                      <a:rPr lang="cs-CZ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/>
                      <m:t>Θ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cs-CZ" dirty="0"/>
              </a:p>
              <a:p>
                <a:pPr lvl="1"/>
                <a:endParaRPr lang="cs-CZ" dirty="0"/>
              </a:p>
              <a:p>
                <a:pPr marL="457200" lvl="1" indent="0">
                  <a:buNone/>
                </a:pPr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B9E9745B-EEF4-5613-46F9-4ACF08BA8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8384" y="1825625"/>
                <a:ext cx="11653615" cy="4667250"/>
              </a:xfrm>
              <a:blipFill>
                <a:blip r:embed="rId2"/>
                <a:stretch>
                  <a:fillRect l="-941" t="-20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76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AA0B4-AE37-7004-B4C3-EC34403E5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661A56-D0D9-82F1-3AEA-032D0C4E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cs-CZ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O-notace </a:t>
            </a:r>
            <a:r>
              <a:rPr kumimoji="0" lang="cs-CZ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ťah</a:t>
            </a:r>
            <a:r>
              <a:rPr lang="cs-CZ" b="1" dirty="0" err="1">
                <a:solidFill>
                  <a:srgbClr val="0070C0"/>
                </a:solidFill>
                <a:latin typeface="Calibri Light" panose="020F0302020204030204"/>
              </a:rPr>
              <a:t>ák</a:t>
            </a:r>
            <a:r>
              <a:rPr lang="cs-CZ" b="1" dirty="0">
                <a:solidFill>
                  <a:srgbClr val="0070C0"/>
                </a:solidFill>
                <a:latin typeface="Calibri Light" panose="020F0302020204030204"/>
              </a:rPr>
              <a:t> – Ostrá mez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69782DB1-41B5-7C85-E5B2-4E2C0106D9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cs-CZ" dirty="0"/>
                  <a:t>Ostrá horná mez -</a:t>
                </a:r>
                <a14:m>
                  <m:oMath xmlns:m="http://schemas.openxmlformats.org/officeDocument/2006/math">
                    <m:r>
                      <a:rPr lang="cs-CZ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i="1" dirty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sk-SK" dirty="0"/>
              </a:p>
              <a:p>
                <a:r>
                  <a:rPr lang="sk-SK" dirty="0"/>
                  <a:t>Ostrá dolná </a:t>
                </a:r>
                <a:r>
                  <a:rPr lang="sk-SK" dirty="0" err="1"/>
                  <a:t>mez</a:t>
                </a:r>
                <a:r>
                  <a:rPr lang="sk-SK" dirty="0"/>
                  <a:t> -</a:t>
                </a:r>
                <a14:m>
                  <m:oMath xmlns:m="http://schemas.openxmlformats.org/officeDocument/2006/math">
                    <m:r>
                      <a:rPr lang="cs-CZ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sk-SK" dirty="0"/>
              </a:p>
              <a:p>
                <a:pPr lvl="1"/>
                <a:endParaRPr lang="cs-CZ" dirty="0"/>
              </a:p>
              <a:p>
                <a:pPr lvl="1"/>
                <a:endParaRPr lang="cs-CZ" dirty="0"/>
              </a:p>
              <a:p>
                <a:pPr marL="457200" lvl="1" indent="0">
                  <a:buNone/>
                </a:pPr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69782DB1-41B5-7C85-E5B2-4E2C0106D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>
            <a:extLst>
              <a:ext uri="{FF2B5EF4-FFF2-40B4-BE49-F238E27FC236}">
                <a16:creationId xmlns:a16="http://schemas.microsoft.com/office/drawing/2014/main" id="{515DD854-1A18-F211-CB5A-363CA2D33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867" y="1690688"/>
            <a:ext cx="5888230" cy="727503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F9B2671C-9AAA-489F-A59E-86D1CFC94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166" y="2494258"/>
            <a:ext cx="5781632" cy="10439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Písanie rukou 5">
                <a:extLst>
                  <a:ext uri="{FF2B5EF4-FFF2-40B4-BE49-F238E27FC236}">
                    <a16:creationId xmlns:a16="http://schemas.microsoft.com/office/drawing/2014/main" id="{D389D196-1231-5744-B094-DC2C2BD74B95}"/>
                  </a:ext>
                </a:extLst>
              </p14:cNvPr>
              <p14:cNvContentPartPr/>
              <p14:nvPr/>
            </p14:nvContentPartPr>
            <p14:xfrm>
              <a:off x="10032147" y="3272107"/>
              <a:ext cx="153360" cy="9720"/>
            </p14:xfrm>
          </p:contentPart>
        </mc:Choice>
        <mc:Fallback>
          <p:pic>
            <p:nvPicPr>
              <p:cNvPr id="6" name="Písanie rukou 5">
                <a:extLst>
                  <a:ext uri="{FF2B5EF4-FFF2-40B4-BE49-F238E27FC236}">
                    <a16:creationId xmlns:a16="http://schemas.microsoft.com/office/drawing/2014/main" id="{D389D196-1231-5744-B094-DC2C2BD74B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78507" y="3164467"/>
                <a:ext cx="261000" cy="22536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Obrázok 7">
            <a:extLst>
              <a:ext uri="{FF2B5EF4-FFF2-40B4-BE49-F238E27FC236}">
                <a16:creationId xmlns:a16="http://schemas.microsoft.com/office/drawing/2014/main" id="{DE30AA47-F7C0-E7F4-A784-DFF3BCFFF7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3253" y="4059676"/>
            <a:ext cx="5651046" cy="14399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Písanie rukou 8">
                <a:extLst>
                  <a:ext uri="{FF2B5EF4-FFF2-40B4-BE49-F238E27FC236}">
                    <a16:creationId xmlns:a16="http://schemas.microsoft.com/office/drawing/2014/main" id="{A5FDBBEF-690D-B702-936A-68A84659676C}"/>
                  </a:ext>
                </a:extLst>
              </p14:cNvPr>
              <p14:cNvContentPartPr/>
              <p14:nvPr/>
            </p14:nvContentPartPr>
            <p14:xfrm>
              <a:off x="10066707" y="5246707"/>
              <a:ext cx="144720" cy="360"/>
            </p14:xfrm>
          </p:contentPart>
        </mc:Choice>
        <mc:Fallback>
          <p:pic>
            <p:nvPicPr>
              <p:cNvPr id="9" name="Písanie rukou 8">
                <a:extLst>
                  <a:ext uri="{FF2B5EF4-FFF2-40B4-BE49-F238E27FC236}">
                    <a16:creationId xmlns:a16="http://schemas.microsoft.com/office/drawing/2014/main" id="{A5FDBBEF-690D-B702-936A-68A84659676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12707" y="5138707"/>
                <a:ext cx="2523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BlokTextu 9">
            <a:extLst>
              <a:ext uri="{FF2B5EF4-FFF2-40B4-BE49-F238E27FC236}">
                <a16:creationId xmlns:a16="http://schemas.microsoft.com/office/drawing/2014/main" id="{531C11A0-121A-0AD8-CD77-3430AA944E20}"/>
              </a:ext>
            </a:extLst>
          </p:cNvPr>
          <p:cNvSpPr txBox="1"/>
          <p:nvPr/>
        </p:nvSpPr>
        <p:spPr>
          <a:xfrm>
            <a:off x="10938260" y="3118218"/>
            <a:ext cx="1606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(</a:t>
            </a:r>
            <a:r>
              <a:rPr lang="cs-CZ" sz="1400" dirty="0" err="1"/>
              <a:t>nie</a:t>
            </a:r>
            <a:r>
              <a:rPr lang="cs-CZ" sz="1400" dirty="0"/>
              <a:t> je včetně)</a:t>
            </a:r>
            <a:endParaRPr lang="sk-SK" sz="1400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1C9D6EE5-47A0-0B1D-8764-30B285F65698}"/>
              </a:ext>
            </a:extLst>
          </p:cNvPr>
          <p:cNvSpPr txBox="1"/>
          <p:nvPr/>
        </p:nvSpPr>
        <p:spPr>
          <a:xfrm>
            <a:off x="10938260" y="5092818"/>
            <a:ext cx="1606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(</a:t>
            </a:r>
            <a:r>
              <a:rPr lang="cs-CZ" sz="1400" dirty="0" err="1"/>
              <a:t>nie</a:t>
            </a:r>
            <a:r>
              <a:rPr lang="cs-CZ" sz="1400" dirty="0"/>
              <a:t> je včetně)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353703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53291-00A8-4D0D-DF8E-8C278CA5D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5DE3F8-5668-0503-C98A-C45C91A1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cs-CZ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Ostrá mez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51E2A50-7411-9CC3-92D3-38F5CD562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časové zložitosti T(n):</a:t>
                </a:r>
              </a:p>
              <a:p>
                <a:pPr lvl="1"/>
                <a:r>
                  <a:rPr lang="sk-SK" dirty="0" err="1"/>
                  <a:t>Faktoriál</a:t>
                </a:r>
                <a:r>
                  <a:rPr lang="sk-SK" dirty="0"/>
                  <a:t> </a:t>
                </a:r>
                <a:r>
                  <a:rPr lang="sk-SK" b="1" dirty="0"/>
                  <a:t>n!</a:t>
                </a:r>
              </a:p>
              <a:p>
                <a:pPr lvl="1"/>
                <a:r>
                  <a:rPr lang="sk-SK" dirty="0"/>
                  <a:t>Exponenciálna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sk-SK" b="1" dirty="0"/>
              </a:p>
              <a:p>
                <a:pPr lvl="1"/>
                <a:r>
                  <a:rPr lang="sk-SK" dirty="0"/>
                  <a:t>Kubická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sk-SK" b="1" dirty="0"/>
              </a:p>
              <a:p>
                <a:pPr lvl="1"/>
                <a:r>
                  <a:rPr lang="sk-SK" dirty="0"/>
                  <a:t>Kvadratická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sk-SK" b="1" dirty="0"/>
              </a:p>
              <a:p>
                <a:pPr lvl="1"/>
                <a:r>
                  <a:rPr lang="sk-SK" dirty="0"/>
                  <a:t>Logaritmicko-lineárna </a:t>
                </a:r>
                <a:r>
                  <a:rPr lang="sk-SK" b="1" dirty="0"/>
                  <a:t>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sk-SK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cs-CZ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endParaRPr lang="sk-SK" b="1" dirty="0"/>
              </a:p>
              <a:p>
                <a:pPr lvl="1"/>
                <a:r>
                  <a:rPr lang="sk-SK" dirty="0"/>
                  <a:t>Lineárna </a:t>
                </a:r>
                <a:r>
                  <a:rPr lang="sk-SK" b="1" dirty="0"/>
                  <a:t>n</a:t>
                </a:r>
              </a:p>
              <a:p>
                <a:pPr lvl="1"/>
                <a:r>
                  <a:rPr lang="sk-SK" dirty="0"/>
                  <a:t>Logaritmická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sk-SK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cs-CZ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endParaRPr lang="sk-SK" b="1" dirty="0"/>
              </a:p>
              <a:p>
                <a:pPr lvl="1"/>
                <a:r>
                  <a:rPr lang="sk-SK" dirty="0"/>
                  <a:t>Konštantná </a:t>
                </a:r>
                <a:r>
                  <a:rPr lang="sk-SK" b="1" dirty="0"/>
                  <a:t>1</a:t>
                </a:r>
              </a:p>
              <a:p>
                <a:pPr lvl="1"/>
                <a:endParaRPr lang="cs-CZ" dirty="0"/>
              </a:p>
              <a:p>
                <a:pPr lvl="1"/>
                <a:endParaRPr lang="cs-CZ" dirty="0"/>
              </a:p>
              <a:p>
                <a:pPr marL="457200" lvl="1" indent="0">
                  <a:buNone/>
                </a:pPr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51E2A50-7411-9CC3-92D3-38F5CD562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CDCD0D15-FB72-EA13-1820-FEA375ABC56B}"/>
              </a:ext>
            </a:extLst>
          </p:cNvPr>
          <p:cNvCxnSpPr/>
          <p:nvPr/>
        </p:nvCxnSpPr>
        <p:spPr>
          <a:xfrm>
            <a:off x="6392254" y="2238998"/>
            <a:ext cx="0" cy="311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7D8D0B0C-D52D-0461-B002-73547BDB6C92}"/>
              </a:ext>
            </a:extLst>
          </p:cNvPr>
          <p:cNvCxnSpPr>
            <a:cxnSpLocks/>
          </p:cNvCxnSpPr>
          <p:nvPr/>
        </p:nvCxnSpPr>
        <p:spPr>
          <a:xfrm flipV="1">
            <a:off x="8894747" y="2238998"/>
            <a:ext cx="0" cy="311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BlokTextu 9">
                <a:extLst>
                  <a:ext uri="{FF2B5EF4-FFF2-40B4-BE49-F238E27FC236}">
                    <a16:creationId xmlns:a16="http://schemas.microsoft.com/office/drawing/2014/main" id="{37E15165-CC1C-8AA4-88EF-3BC9A83545B3}"/>
                  </a:ext>
                </a:extLst>
              </p:cNvPr>
              <p:cNvSpPr txBox="1"/>
              <p:nvPr/>
            </p:nvSpPr>
            <p:spPr>
              <a:xfrm>
                <a:off x="6392254" y="3429000"/>
                <a:ext cx="7349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dirty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0" name="BlokTextu 9">
                <a:extLst>
                  <a:ext uri="{FF2B5EF4-FFF2-40B4-BE49-F238E27FC236}">
                    <a16:creationId xmlns:a16="http://schemas.microsoft.com/office/drawing/2014/main" id="{37E15165-CC1C-8AA4-88EF-3BC9A8354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254" y="3429000"/>
                <a:ext cx="734940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674DA44E-0441-5D8B-E4C3-60AF0DEF57BF}"/>
                  </a:ext>
                </a:extLst>
              </p:cNvPr>
              <p:cNvSpPr txBox="1"/>
              <p:nvPr/>
            </p:nvSpPr>
            <p:spPr>
              <a:xfrm>
                <a:off x="8894747" y="3425000"/>
                <a:ext cx="7349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/>
                        <m:t>ω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674DA44E-0441-5D8B-E4C3-60AF0DEF5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747" y="3425000"/>
                <a:ext cx="734938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418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321D7-32FA-A4F0-1FA2-031AA0E33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21951D-B776-BF99-FB4F-48E7A00FB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>
                <a:solidFill>
                  <a:srgbClr val="0070C0"/>
                </a:solidFill>
                <a:latin typeface="Calibri Light" panose="020F0302020204030204"/>
              </a:rPr>
              <a:t>Ostrá horná mez </a:t>
            </a:r>
            <a:r>
              <a:rPr lang="cs-CZ" dirty="0">
                <a:solidFill>
                  <a:srgbClr val="0070C0"/>
                </a:solidFill>
                <a:latin typeface="Calibri Light" panose="020F0302020204030204"/>
              </a:rPr>
              <a:t>𝑜(𝑔)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A29A47FA-A364-468B-0D96-23073BEFB1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8384" y="1825625"/>
                <a:ext cx="11653615" cy="4667250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časové zložitosti T(n):</a:t>
                </a:r>
              </a:p>
              <a:p>
                <a:pPr lvl="1"/>
                <a:r>
                  <a:rPr lang="sk-SK" b="1" dirty="0"/>
                  <a:t>n! 	</a:t>
                </a:r>
                <a:r>
                  <a:rPr lang="sk-SK" dirty="0"/>
                  <a:t>=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sk-SK" b="1" dirty="0"/>
                  <a:t>	</a:t>
                </a:r>
                <a:r>
                  <a:rPr lang="sk-SK" dirty="0"/>
                  <a:t>= </a:t>
                </a:r>
                <a14:m>
                  <m:oMath xmlns:m="http://schemas.openxmlformats.org/officeDocument/2006/math">
                    <m:r>
                      <a:rPr lang="sk-SK" i="1" dirty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endParaRPr lang="sk-SK" b="1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sk-SK" b="1" dirty="0"/>
                  <a:t>	</a:t>
                </a:r>
                <a:r>
                  <a:rPr lang="sk-SK" dirty="0"/>
                  <a:t>= </a:t>
                </a:r>
                <a14:m>
                  <m:oMath xmlns:m="http://schemas.openxmlformats.org/officeDocument/2006/math">
                    <m:r>
                      <a:rPr lang="sk-SK" i="1" dirty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a:rPr lang="sk-SK" i="1" dirty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cs-CZ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sk-SK" b="1" dirty="0"/>
                  <a:t>	</a:t>
                </a:r>
                <a:r>
                  <a:rPr lang="sk-SK" dirty="0"/>
                  <a:t>= </a:t>
                </a:r>
                <a14:m>
                  <m:oMath xmlns:m="http://schemas.openxmlformats.org/officeDocument/2006/math">
                    <m:r>
                      <a:rPr lang="sk-SK" i="1" dirty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r>
                  <a:rPr lang="sk-SK" dirty="0"/>
                  <a:t>,</a:t>
                </a:r>
                <a:r>
                  <a:rPr lang="sk-SK" b="1" dirty="0"/>
                  <a:t> </a:t>
                </a:r>
                <a14:m>
                  <m:oMath xmlns:m="http://schemas.openxmlformats.org/officeDocument/2006/math">
                    <m:r>
                      <a:rPr lang="sk-SK" i="1" dirty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cs-CZ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sk-SK" b="1" dirty="0"/>
                  <a:t> </a:t>
                </a:r>
                <a14:m>
                  <m:oMath xmlns:m="http://schemas.openxmlformats.org/officeDocument/2006/math">
                    <m:r>
                      <a:rPr lang="sk-SK" i="1" dirty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cs-CZ" dirty="0"/>
              </a:p>
              <a:p>
                <a:pPr lvl="1"/>
                <a:r>
                  <a:rPr lang="sk-SK" b="1" dirty="0"/>
                  <a:t>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sk-SK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cs-CZ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sk-SK" b="1" dirty="0"/>
                  <a:t>	</a:t>
                </a:r>
                <a:r>
                  <a:rPr lang="sk-SK" dirty="0"/>
                  <a:t>= </a:t>
                </a:r>
                <a14:m>
                  <m:oMath xmlns:m="http://schemas.openxmlformats.org/officeDocument/2006/math">
                    <m:r>
                      <a:rPr lang="sk-SK" i="1" dirty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r>
                  <a:rPr lang="sk-SK" dirty="0"/>
                  <a:t>,</a:t>
                </a:r>
                <a:r>
                  <a:rPr lang="sk-SK" b="1" dirty="0"/>
                  <a:t> </a:t>
                </a:r>
                <a14:m>
                  <m:oMath xmlns:m="http://schemas.openxmlformats.org/officeDocument/2006/math">
                    <m:r>
                      <a:rPr lang="sk-SK" i="1" dirty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cs-CZ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sk-SK" b="1" dirty="0"/>
                  <a:t> </a:t>
                </a:r>
                <a14:m>
                  <m:oMath xmlns:m="http://schemas.openxmlformats.org/officeDocument/2006/math">
                    <m:r>
                      <a:rPr lang="sk-SK" i="1" dirty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a:rPr lang="sk-SK" i="1" dirty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cs-CZ" dirty="0"/>
              </a:p>
              <a:p>
                <a:pPr lvl="1"/>
                <a:r>
                  <a:rPr lang="sk-SK" b="1" dirty="0"/>
                  <a:t>n		</a:t>
                </a:r>
                <a:r>
                  <a:rPr lang="sk-SK" dirty="0"/>
                  <a:t>= </a:t>
                </a:r>
                <a14:m>
                  <m:oMath xmlns:m="http://schemas.openxmlformats.org/officeDocument/2006/math">
                    <m:r>
                      <a:rPr lang="sk-SK" i="1" dirty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r>
                  <a:rPr lang="sk-SK" dirty="0"/>
                  <a:t>,</a:t>
                </a:r>
                <a:r>
                  <a:rPr lang="sk-SK" b="1" dirty="0"/>
                  <a:t> </a:t>
                </a:r>
                <a14:m>
                  <m:oMath xmlns:m="http://schemas.openxmlformats.org/officeDocument/2006/math">
                    <m:r>
                      <a:rPr lang="sk-SK" i="1" dirty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cs-CZ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sk-SK" b="1" dirty="0"/>
                  <a:t> </a:t>
                </a:r>
                <a14:m>
                  <m:oMath xmlns:m="http://schemas.openxmlformats.org/officeDocument/2006/math">
                    <m:r>
                      <a:rPr lang="sk-SK" i="1" dirty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a:rPr lang="sk-SK" i="1" dirty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a:rPr lang="sk-SK" i="1" dirty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cs-CZ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sk-SK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sk-SK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cs-CZ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sk-SK" b="1" dirty="0"/>
                  <a:t>	</a:t>
                </a:r>
                <a:r>
                  <a:rPr lang="sk-SK" dirty="0"/>
                  <a:t>= </a:t>
                </a:r>
                <a14:m>
                  <m:oMath xmlns:m="http://schemas.openxmlformats.org/officeDocument/2006/math">
                    <m:r>
                      <a:rPr lang="sk-SK" i="1" dirty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r>
                  <a:rPr lang="sk-SK" dirty="0"/>
                  <a:t>,</a:t>
                </a:r>
                <a:r>
                  <a:rPr lang="sk-SK" b="1" dirty="0"/>
                  <a:t> </a:t>
                </a:r>
                <a14:m>
                  <m:oMath xmlns:m="http://schemas.openxmlformats.org/officeDocument/2006/math">
                    <m:r>
                      <a:rPr lang="sk-SK" i="1" dirty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cs-CZ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sk-SK" b="1" dirty="0"/>
                  <a:t> </a:t>
                </a:r>
                <a14:m>
                  <m:oMath xmlns:m="http://schemas.openxmlformats.org/officeDocument/2006/math">
                    <m:r>
                      <a:rPr lang="sk-SK" i="1" dirty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a:rPr lang="sk-SK" i="1" dirty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a:rPr lang="sk-SK" i="1" dirty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a:rPr lang="sk-SK" i="1" dirty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sk-SK" b="1" dirty="0"/>
              </a:p>
              <a:p>
                <a:pPr lvl="1"/>
                <a:r>
                  <a:rPr lang="sk-SK" b="1" dirty="0"/>
                  <a:t>1		</a:t>
                </a:r>
                <a:r>
                  <a:rPr lang="sk-SK" dirty="0"/>
                  <a:t>= </a:t>
                </a:r>
                <a14:m>
                  <m:oMath xmlns:m="http://schemas.openxmlformats.org/officeDocument/2006/math">
                    <m:r>
                      <a:rPr lang="sk-SK" i="1" dirty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r>
                  <a:rPr lang="sk-SK" dirty="0"/>
                  <a:t>,</a:t>
                </a:r>
                <a:r>
                  <a:rPr lang="sk-SK" b="1" dirty="0"/>
                  <a:t> </a:t>
                </a:r>
                <a14:m>
                  <m:oMath xmlns:m="http://schemas.openxmlformats.org/officeDocument/2006/math">
                    <m:r>
                      <a:rPr lang="sk-SK" i="1" dirty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cs-CZ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sk-SK" b="1" dirty="0"/>
                  <a:t> </a:t>
                </a:r>
                <a14:m>
                  <m:oMath xmlns:m="http://schemas.openxmlformats.org/officeDocument/2006/math">
                    <m:r>
                      <a:rPr lang="sk-SK" i="1" dirty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a:rPr lang="sk-SK" i="1" dirty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cs-CZ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a:rPr lang="sk-SK" i="1" dirty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a:rPr lang="sk-SK" i="1" dirty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cs-CZ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sk-SK" i="1" dirty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cs-CZ" dirty="0"/>
              </a:p>
              <a:p>
                <a:pPr lvl="1"/>
                <a:endParaRPr lang="cs-CZ" dirty="0"/>
              </a:p>
              <a:p>
                <a:pPr marL="457200" lvl="1" indent="0">
                  <a:buNone/>
                </a:pPr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A29A47FA-A364-468B-0D96-23073BEFB1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8384" y="1825625"/>
                <a:ext cx="11653615" cy="4667250"/>
              </a:xfrm>
              <a:blipFill>
                <a:blip r:embed="rId2"/>
                <a:stretch>
                  <a:fillRect l="-941" t="-20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334666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2399</TotalTime>
  <Words>748</Words>
  <Application>Microsoft Office PowerPoint</Application>
  <PresentationFormat>Širokouhlá</PresentationFormat>
  <Paragraphs>106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Motív Office</vt:lpstr>
      <vt:lpstr>O-notace ťahák</vt:lpstr>
      <vt:lpstr>O-notace ťahák – Neostrá mez</vt:lpstr>
      <vt:lpstr>Neostrá mez</vt:lpstr>
      <vt:lpstr>Horná mez 𝑂(𝑔)</vt:lpstr>
      <vt:lpstr>Dolná mez Ω(𝑔)</vt:lpstr>
      <vt:lpstr>Obojstranná mez Θ(𝑔)</vt:lpstr>
      <vt:lpstr>O-notace ťahák – Ostrá mez</vt:lpstr>
      <vt:lpstr>Ostrá mez</vt:lpstr>
      <vt:lpstr>Ostrá horná mez 𝑜(𝑔)</vt:lpstr>
      <vt:lpstr>Ostrá dolná mez ω(𝑔)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Immersive Technologies and Augmented Reality</dc:title>
  <dc:creator>Katarína Olejková</dc:creator>
  <cp:lastModifiedBy>Olejkova Katarina</cp:lastModifiedBy>
  <cp:revision>193</cp:revision>
  <dcterms:created xsi:type="dcterms:W3CDTF">2023-03-28T14:51:09Z</dcterms:created>
  <dcterms:modified xsi:type="dcterms:W3CDTF">2024-11-12T10:36:19Z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fdac3b-4115-4c64-bf62-f9099ec36d84_Enabled">
    <vt:lpwstr>true</vt:lpwstr>
  </property>
  <property fmtid="{D5CDD505-2E9C-101B-9397-08002B2CF9AE}" pid="3" name="MSIP_Label_eafdac3b-4115-4c64-bf62-f9099ec36d84_SetDate">
    <vt:lpwstr>2023-11-18T10:27:22Z</vt:lpwstr>
  </property>
  <property fmtid="{D5CDD505-2E9C-101B-9397-08002B2CF9AE}" pid="4" name="MSIP_Label_eafdac3b-4115-4c64-bf62-f9099ec36d84_Method">
    <vt:lpwstr>Standard</vt:lpwstr>
  </property>
  <property fmtid="{D5CDD505-2E9C-101B-9397-08002B2CF9AE}" pid="5" name="MSIP_Label_eafdac3b-4115-4c64-bf62-f9099ec36d84_Name">
    <vt:lpwstr>InternalAndPartners</vt:lpwstr>
  </property>
  <property fmtid="{D5CDD505-2E9C-101B-9397-08002B2CF9AE}" pid="6" name="MSIP_Label_eafdac3b-4115-4c64-bf62-f9099ec36d84_SiteId">
    <vt:lpwstr>5047bca2-da88-442e-a09a-d9b8af692adc</vt:lpwstr>
  </property>
  <property fmtid="{D5CDD505-2E9C-101B-9397-08002B2CF9AE}" pid="7" name="MSIP_Label_eafdac3b-4115-4c64-bf62-f9099ec36d84_ActionId">
    <vt:lpwstr>1553ea5d-b1ea-478d-9135-3e48b2ddbc77</vt:lpwstr>
  </property>
  <property fmtid="{D5CDD505-2E9C-101B-9397-08002B2CF9AE}" pid="8" name="MSIP_Label_eafdac3b-4115-4c64-bf62-f9099ec36d84_ContentBits">
    <vt:lpwstr>3</vt:lpwstr>
  </property>
  <property fmtid="{D5CDD505-2E9C-101B-9397-08002B2CF9AE}" pid="9" name="ClassificationContentMarkingFooterLocations">
    <vt:lpwstr>Motív Office:10</vt:lpwstr>
  </property>
  <property fmtid="{D5CDD505-2E9C-101B-9397-08002B2CF9AE}" pid="10" name="ClassificationContentMarkingFooterText">
    <vt:lpwstr>5acXjzUk</vt:lpwstr>
  </property>
  <property fmtid="{D5CDD505-2E9C-101B-9397-08002B2CF9AE}" pid="11" name="ClassificationContentMarkingHeaderLocations">
    <vt:lpwstr>Motív Office:9</vt:lpwstr>
  </property>
  <property fmtid="{D5CDD505-2E9C-101B-9397-08002B2CF9AE}" pid="12" name="ClassificationContentMarkingHeaderText">
    <vt:lpwstr>INTERNAL &amp; PARTNERS</vt:lpwstr>
  </property>
</Properties>
</file>