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24" r:id="rId3"/>
    <p:sldId id="337" r:id="rId4"/>
    <p:sldId id="335" r:id="rId5"/>
    <p:sldId id="338" r:id="rId6"/>
    <p:sldId id="340" r:id="rId7"/>
    <p:sldId id="341" r:id="rId8"/>
    <p:sldId id="339" r:id="rId9"/>
    <p:sldId id="325" r:id="rId10"/>
    <p:sldId id="344" r:id="rId11"/>
    <p:sldId id="345" r:id="rId12"/>
    <p:sldId id="347" r:id="rId13"/>
    <p:sldId id="348" r:id="rId14"/>
    <p:sldId id="346" r:id="rId15"/>
    <p:sldId id="329" r:id="rId16"/>
    <p:sldId id="330" r:id="rId17"/>
    <p:sldId id="331" r:id="rId18"/>
    <p:sldId id="332" r:id="rId19"/>
    <p:sldId id="333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cursion.vercel.app/" TargetMode="External"/><Relationship Id="rId2" Type="http://schemas.openxmlformats.org/officeDocument/2006/relationships/hyperlink" Target="https://www.recursionvisualiz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prjBK0p6r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tie-left-the-chat/ALGO1/tree/main/Cvicenie0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Rekurze</a:t>
            </a:r>
            <a:r>
              <a:rPr lang="en-GB" b="1" dirty="0">
                <a:solidFill>
                  <a:srgbClr val="0070C0"/>
                </a:solidFill>
              </a:rPr>
              <a:t> a Quick Sort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56DDD9-08D6-EBD7-B14C-1036AABA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2"/>
            <a:ext cx="10515600" cy="1325563"/>
          </a:xfrm>
        </p:spPr>
        <p:txBody>
          <a:bodyPr/>
          <a:lstStyle/>
          <a:p>
            <a:r>
              <a:rPr lang="sk-SK" dirty="0"/>
              <a:t>Výpočet 5! – zavoláme funkciu </a:t>
            </a:r>
            <a:r>
              <a:rPr lang="sk-SK" dirty="0" err="1"/>
              <a:t>Factorial</a:t>
            </a:r>
            <a:r>
              <a:rPr lang="sk-SK" dirty="0"/>
              <a:t>(5)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6E35DF1-90C0-1E7C-3FA0-A8D777F8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8755"/>
            <a:ext cx="1962150" cy="250507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782EF8D-6DB0-BB0D-FE9B-2A7E2417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38" y="2305842"/>
            <a:ext cx="2324100" cy="364807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456351F-BAA9-5BFC-A798-364CE6A05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994" y="1964927"/>
            <a:ext cx="1943100" cy="45339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1202B2D1-1EB7-E2A2-AD61-F3F3D91DE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251" y="1250661"/>
            <a:ext cx="2095500" cy="554355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717E4314-426F-2A14-FE81-073E3F2EA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6912" y="1510504"/>
            <a:ext cx="1285875" cy="5238750"/>
          </a:xfrm>
          <a:prstGeom prst="rect">
            <a:avLst/>
          </a:prstGeom>
        </p:spPr>
      </p:pic>
      <p:sp>
        <p:nvSpPr>
          <p:cNvPr id="16" name="Šípka: doprava 15">
            <a:extLst>
              <a:ext uri="{FF2B5EF4-FFF2-40B4-BE49-F238E27FC236}">
                <a16:creationId xmlns:a16="http://schemas.microsoft.com/office/drawing/2014/main" id="{EDB7AD8A-DBC7-A20F-5410-EB3D58A0F4D2}"/>
              </a:ext>
            </a:extLst>
          </p:cNvPr>
          <p:cNvSpPr/>
          <p:nvPr/>
        </p:nvSpPr>
        <p:spPr>
          <a:xfrm>
            <a:off x="1570182" y="3740727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: doprava 16">
            <a:extLst>
              <a:ext uri="{FF2B5EF4-FFF2-40B4-BE49-F238E27FC236}">
                <a16:creationId xmlns:a16="http://schemas.microsoft.com/office/drawing/2014/main" id="{7724A0B0-93CF-A81B-BE9D-C814E3625538}"/>
              </a:ext>
            </a:extLst>
          </p:cNvPr>
          <p:cNvSpPr/>
          <p:nvPr/>
        </p:nvSpPr>
        <p:spPr>
          <a:xfrm>
            <a:off x="3849688" y="3763818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: doprava 17">
            <a:extLst>
              <a:ext uri="{FF2B5EF4-FFF2-40B4-BE49-F238E27FC236}">
                <a16:creationId xmlns:a16="http://schemas.microsoft.com/office/drawing/2014/main" id="{9351A89E-8E4B-8A78-897E-B3B2E1CF8CB8}"/>
              </a:ext>
            </a:extLst>
          </p:cNvPr>
          <p:cNvSpPr/>
          <p:nvPr/>
        </p:nvSpPr>
        <p:spPr>
          <a:xfrm>
            <a:off x="6350868" y="3763818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: doprava 18">
            <a:extLst>
              <a:ext uri="{FF2B5EF4-FFF2-40B4-BE49-F238E27FC236}">
                <a16:creationId xmlns:a16="http://schemas.microsoft.com/office/drawing/2014/main" id="{D84D584B-88E0-EB73-A1D5-C3DA7903CEE1}"/>
              </a:ext>
            </a:extLst>
          </p:cNvPr>
          <p:cNvSpPr/>
          <p:nvPr/>
        </p:nvSpPr>
        <p:spPr>
          <a:xfrm>
            <a:off x="8972257" y="3763818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258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19C4B-9ED8-1DBD-AF43-FAB036F83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5C02B-CF59-30DB-00FB-43AF365E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k-SK" dirty="0"/>
              <a:t>Výpočet 5! – zavoláme funkciu </a:t>
            </a:r>
            <a:r>
              <a:rPr lang="sk-SK" dirty="0" err="1"/>
              <a:t>Factorial</a:t>
            </a:r>
            <a:r>
              <a:rPr lang="sk-SK" dirty="0"/>
              <a:t>(5)</a:t>
            </a:r>
          </a:p>
        </p:txBody>
      </p:sp>
      <p:sp>
        <p:nvSpPr>
          <p:cNvPr id="16" name="Šípka: doprava 15">
            <a:extLst>
              <a:ext uri="{FF2B5EF4-FFF2-40B4-BE49-F238E27FC236}">
                <a16:creationId xmlns:a16="http://schemas.microsoft.com/office/drawing/2014/main" id="{314A6DC3-AC76-07BD-865E-351276C7A615}"/>
              </a:ext>
            </a:extLst>
          </p:cNvPr>
          <p:cNvSpPr/>
          <p:nvPr/>
        </p:nvSpPr>
        <p:spPr>
          <a:xfrm>
            <a:off x="1570182" y="3740727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: doprava 16">
            <a:extLst>
              <a:ext uri="{FF2B5EF4-FFF2-40B4-BE49-F238E27FC236}">
                <a16:creationId xmlns:a16="http://schemas.microsoft.com/office/drawing/2014/main" id="{D54194A0-6F59-3B98-54CC-708A7A38706E}"/>
              </a:ext>
            </a:extLst>
          </p:cNvPr>
          <p:cNvSpPr/>
          <p:nvPr/>
        </p:nvSpPr>
        <p:spPr>
          <a:xfrm>
            <a:off x="4513223" y="3763817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: doprava 17">
            <a:extLst>
              <a:ext uri="{FF2B5EF4-FFF2-40B4-BE49-F238E27FC236}">
                <a16:creationId xmlns:a16="http://schemas.microsoft.com/office/drawing/2014/main" id="{F19F3E2C-071E-8545-2E00-5F9AB780A1DD}"/>
              </a:ext>
            </a:extLst>
          </p:cNvPr>
          <p:cNvSpPr/>
          <p:nvPr/>
        </p:nvSpPr>
        <p:spPr>
          <a:xfrm>
            <a:off x="7527876" y="3740727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2C4D5AE-F9DB-CF21-4ADC-FF445235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7" y="1472404"/>
            <a:ext cx="1428750" cy="52578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DA72315-EE46-C3DE-4E23-E87A9F6F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32" y="1447940"/>
            <a:ext cx="1390650" cy="535305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05BFCB1-D113-0AC1-0929-936AFB606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897" y="1491664"/>
            <a:ext cx="1362075" cy="5295900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765AB503-8683-9AB8-1716-110A33FC7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270" y="973714"/>
            <a:ext cx="12763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9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1CB9C-3176-A14A-D649-5A04F14C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16EDFF-F17A-1605-1C01-68DFF064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Príklad – 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Fibonacciho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číslo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16FE20-841A-B5F0-582C-81BAB0F6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err="1"/>
              <a:t>Fibonacciho</a:t>
            </a:r>
            <a:r>
              <a:rPr lang="sk-SK" dirty="0"/>
              <a:t> postupnosť:  0, 1, 1, 2, 3, 5, 8, 13, 21, 34, …</a:t>
            </a:r>
          </a:p>
          <a:p>
            <a:pPr lvl="1"/>
            <a:r>
              <a:rPr lang="sk-SK" dirty="0"/>
              <a:t>každé číslo je súčtom dvoch predchádzajúcich čísel</a:t>
            </a:r>
          </a:p>
          <a:p>
            <a:pPr marL="457200" lvl="1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Výpočet:	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1A68ECC-2EE6-298C-3CBD-C3BAD4D8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9" y="3363046"/>
            <a:ext cx="6609991" cy="1592407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575AEDDA-9EDF-D8DB-32C6-839A16040426}"/>
              </a:ext>
            </a:extLst>
          </p:cNvPr>
          <p:cNvSpPr txBox="1"/>
          <p:nvPr/>
        </p:nvSpPr>
        <p:spPr>
          <a:xfrm>
            <a:off x="8775917" y="3541624"/>
            <a:ext cx="235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BASE CASE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2CC2C06-5048-E752-3AFD-69961EA90AB4}"/>
              </a:ext>
            </a:extLst>
          </p:cNvPr>
          <p:cNvSpPr txBox="1"/>
          <p:nvPr/>
        </p:nvSpPr>
        <p:spPr>
          <a:xfrm>
            <a:off x="8775917" y="3974583"/>
            <a:ext cx="235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BASE CASE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CF021CB-065F-9CC8-0FAA-45E0D88CEF79}"/>
              </a:ext>
            </a:extLst>
          </p:cNvPr>
          <p:cNvSpPr txBox="1"/>
          <p:nvPr/>
        </p:nvSpPr>
        <p:spPr>
          <a:xfrm>
            <a:off x="8775917" y="4407542"/>
            <a:ext cx="235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RECURSIVE CASE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96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730DF-EAE7-F8C4-F303-D1BB2BE5D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26CE84-F42C-0AB2-CC73-45AF5803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Fibonacciho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číslo rekurzívne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8432F7-B871-EDA5-78FA-53F062EA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</a:t>
            </a:r>
            <a:r>
              <a:rPr lang="sk-SK" sz="2800" dirty="0" err="1"/>
              <a:t>Fibonacci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= </a:t>
            </a:r>
            <a:r>
              <a:rPr lang="cs-CZ" sz="2800" dirty="0"/>
              <a:t>0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if</a:t>
            </a:r>
            <a:r>
              <a:rPr lang="sk-SK" sz="2800" dirty="0"/>
              <a:t> n =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return 1 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sk-SK" sz="2800" dirty="0" err="1"/>
              <a:t>Fibonacci</a:t>
            </a:r>
            <a:r>
              <a:rPr lang="sk-SK" sz="2800" dirty="0"/>
              <a:t>(n – 1) + </a:t>
            </a:r>
            <a:r>
              <a:rPr lang="sk-SK" sz="2800" dirty="0" err="1"/>
              <a:t>Fibonacci</a:t>
            </a:r>
            <a:r>
              <a:rPr lang="sk-SK" sz="2800" dirty="0"/>
              <a:t>(n – 2)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sk-SK" dirty="0"/>
              <a:t>Funkcia bude volať samú seba 2x, dokým nedosiahne BASE CASE, potom začne vracať výsledky jednotlivých rekurzívnych volaní</a:t>
            </a:r>
          </a:p>
          <a:p>
            <a:pPr lvl="1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668060A-805F-34A3-3CC7-80B146605EDE}"/>
              </a:ext>
            </a:extLst>
          </p:cNvPr>
          <p:cNvSpPr txBox="1"/>
          <p:nvPr/>
        </p:nvSpPr>
        <p:spPr>
          <a:xfrm>
            <a:off x="4229953" y="2195685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BASE CASE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965C37C-CED9-C575-7F7F-947D96DA0C24}"/>
              </a:ext>
            </a:extLst>
          </p:cNvPr>
          <p:cNvSpPr txBox="1"/>
          <p:nvPr/>
        </p:nvSpPr>
        <p:spPr>
          <a:xfrm>
            <a:off x="4229952" y="3901279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RECURSIVE CASE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A9AFC40-35E3-E966-B2CF-F7016A919B78}"/>
              </a:ext>
            </a:extLst>
          </p:cNvPr>
          <p:cNvSpPr txBox="1"/>
          <p:nvPr/>
        </p:nvSpPr>
        <p:spPr>
          <a:xfrm>
            <a:off x="4229953" y="3048482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53722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45E8-2B6E-6917-372A-024968DF2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D73C8-B45C-082C-3D4B-2B244D7C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>
                <a:solidFill>
                  <a:srgbClr val="0070C0"/>
                </a:solidFill>
                <a:latin typeface="Calibri Light" panose="020F0302020204030204"/>
              </a:rPr>
              <a:t>Vizualiz</a:t>
            </a:r>
            <a:r>
              <a:rPr lang="cs-CZ" b="1" dirty="0" err="1">
                <a:solidFill>
                  <a:srgbClr val="0070C0"/>
                </a:solidFill>
                <a:latin typeface="Calibri Light" panose="020F0302020204030204"/>
              </a:rPr>
              <a:t>ácia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7D5412-5350-69F0-58AB-8AB287C0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https://www.recursionvisualizer.com/</a:t>
            </a:r>
            <a:endParaRPr lang="cs-CZ" dirty="0">
              <a:hlinkClick r:id="rId3"/>
            </a:endParaRPr>
          </a:p>
          <a:p>
            <a:r>
              <a:rPr lang="cs-CZ" dirty="0">
                <a:hlinkClick r:id="rId3"/>
              </a:rPr>
              <a:t>https://recursion.vercel.app/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310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0C242-4014-B933-C86A-271CFBC4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A6A6-5C38-67A5-AD06-E491EE39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Quick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2C7D00-CD46-ECCB-3C4B-09067309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Rekurzívny triediaci algoritmus</a:t>
            </a:r>
          </a:p>
          <a:p>
            <a:endParaRPr lang="sk-SK" dirty="0"/>
          </a:p>
          <a:p>
            <a:r>
              <a:rPr lang="sk-SK" dirty="0"/>
              <a:t>Zvolíme prvok poľa ako </a:t>
            </a:r>
            <a:r>
              <a:rPr lang="sk-SK" dirty="0">
                <a:solidFill>
                  <a:srgbClr val="C00000"/>
                </a:solidFill>
              </a:rPr>
              <a:t>PIVOT</a:t>
            </a:r>
            <a:r>
              <a:rPr lang="sk-SK" dirty="0"/>
              <a:t> (v našom prípade to bude </a:t>
            </a:r>
            <a:r>
              <a:rPr lang="sk-SK" u="sng" dirty="0"/>
              <a:t>posledný</a:t>
            </a:r>
            <a:r>
              <a:rPr lang="sk-SK" dirty="0"/>
              <a:t> prvok vstupného poľa)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s-CZ" dirty="0"/>
              <a:t>R</a:t>
            </a:r>
            <a:r>
              <a:rPr lang="sk-SK" dirty="0" err="1"/>
              <a:t>ozdelíme</a:t>
            </a:r>
            <a:r>
              <a:rPr lang="sk-SK" dirty="0"/>
              <a:t> pole na dve časti podľa pivota –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naľavo</a:t>
            </a:r>
            <a:r>
              <a:rPr lang="sk-SK" dirty="0"/>
              <a:t> budú prvky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menšie</a:t>
            </a:r>
            <a:r>
              <a:rPr lang="sk-SK" dirty="0"/>
              <a:t> ako pivot a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napravo</a:t>
            </a:r>
            <a:r>
              <a:rPr lang="sk-SK" dirty="0"/>
              <a:t> prvky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väčšie</a:t>
            </a:r>
            <a:r>
              <a:rPr lang="sk-SK" dirty="0"/>
              <a:t> ako </a:t>
            </a:r>
            <a:r>
              <a:rPr lang="sk-SK" dirty="0">
                <a:solidFill>
                  <a:srgbClr val="C00000"/>
                </a:solidFill>
              </a:rPr>
              <a:t>pivot</a:t>
            </a:r>
          </a:p>
          <a:p>
            <a:r>
              <a:rPr lang="sk-SK" dirty="0"/>
              <a:t>RECURSIVE CASE - </a:t>
            </a:r>
            <a:r>
              <a:rPr lang="en-GB" dirty="0"/>
              <a:t> </a:t>
            </a:r>
            <a:r>
              <a:rPr lang="sk-SK" dirty="0"/>
              <a:t>funkcia zavolá samú seba na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ľavú</a:t>
            </a:r>
            <a:r>
              <a:rPr lang="sk-SK" dirty="0"/>
              <a:t> a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pravú</a:t>
            </a:r>
            <a:r>
              <a:rPr lang="sk-SK" dirty="0"/>
              <a:t> polovicu (2 rekurzívne volania)</a:t>
            </a:r>
          </a:p>
          <a:p>
            <a:r>
              <a:rPr lang="sk-SK" dirty="0"/>
              <a:t>BASE CASE – keď ľavá alebo pravá polovica bude obsahovať iba 1 prvok, pretože jeden prvok je už zotriedený</a:t>
            </a:r>
          </a:p>
          <a:p>
            <a:pPr lvl="3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763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2B5D-4355-B5DE-171A-F91B344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54C5D0-4F7E-C84C-F7BA-7E1B5B7E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Quick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B90334-F250-0809-828C-124D524A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5110018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</a:t>
            </a:r>
            <a:r>
              <a:rPr lang="sk-SK" sz="2800" dirty="0" err="1"/>
              <a:t>Quick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, p, r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dirty="0"/>
              <a:t> p </a:t>
            </a:r>
            <a:r>
              <a:rPr lang="en-GB" sz="2800" dirty="0"/>
              <a:t>&lt; r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/>
              <a:t>     q </a:t>
            </a:r>
            <a:r>
              <a:rPr lang="sk-SK" sz="2800" dirty="0"/>
              <a:t>←</a:t>
            </a:r>
            <a:r>
              <a:rPr lang="en-GB" sz="2800" dirty="0"/>
              <a:t> Partition(A, p, r)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Quick-Sort(A, p, q – 1)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en-GB" sz="2800" dirty="0"/>
              <a:t>Quick-Sort(A, q + 1, r)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r>
              <a:rPr lang="en-GB" dirty="0"/>
              <a:t>A – </a:t>
            </a:r>
            <a:r>
              <a:rPr lang="en-GB" dirty="0" err="1"/>
              <a:t>vstupn</a:t>
            </a:r>
            <a:r>
              <a:rPr lang="cs-CZ" dirty="0"/>
              <a:t>é pole</a:t>
            </a:r>
          </a:p>
          <a:p>
            <a:pPr lvl="1"/>
            <a:r>
              <a:rPr lang="cs-CZ" dirty="0"/>
              <a:t>p, r – indexy</a:t>
            </a:r>
          </a:p>
          <a:p>
            <a:pPr lvl="1"/>
            <a:r>
              <a:rPr lang="cs-CZ" dirty="0"/>
              <a:t>q – index </a:t>
            </a:r>
            <a:r>
              <a:rPr lang="cs-CZ" dirty="0" err="1"/>
              <a:t>pivota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8BFB8035-A334-24F5-5953-2EB38CBD1DAA}"/>
              </a:ext>
            </a:extLst>
          </p:cNvPr>
          <p:cNvSpPr txBox="1">
            <a:spLocks/>
          </p:cNvSpPr>
          <p:nvPr/>
        </p:nvSpPr>
        <p:spPr>
          <a:xfrm>
            <a:off x="5560291" y="1052945"/>
            <a:ext cx="6136945" cy="5439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sk-SK" sz="2800" dirty="0"/>
              <a:t>     </a:t>
            </a:r>
            <a:r>
              <a:rPr lang="sk-SK" sz="2800" dirty="0" err="1"/>
              <a:t>Partition</a:t>
            </a:r>
            <a:r>
              <a:rPr lang="cs-CZ" sz="2800" dirty="0"/>
              <a:t>(A</a:t>
            </a:r>
            <a:r>
              <a:rPr lang="en-GB" sz="2800" dirty="0"/>
              <a:t>, p, r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x </a:t>
            </a:r>
            <a:r>
              <a:rPr lang="sk-SK" sz="2800" dirty="0"/>
              <a:t>← A</a:t>
            </a:r>
            <a:r>
              <a:rPr lang="en-GB" sz="2800" dirty="0"/>
              <a:t>[r]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p - 1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</a:t>
            </a:r>
            <a:r>
              <a:rPr lang="en-GB" sz="2800" b="1" dirty="0"/>
              <a:t>for</a:t>
            </a:r>
            <a:r>
              <a:rPr lang="en-GB" sz="2800" dirty="0"/>
              <a:t> j </a:t>
            </a:r>
            <a:r>
              <a:rPr lang="sk-SK" sz="2800" dirty="0"/>
              <a:t>←</a:t>
            </a:r>
            <a:r>
              <a:rPr lang="en-GB" sz="2800" dirty="0"/>
              <a:t> p </a:t>
            </a:r>
            <a:r>
              <a:rPr lang="en-GB" sz="2800" b="1" dirty="0"/>
              <a:t>to</a:t>
            </a:r>
            <a:r>
              <a:rPr lang="en-GB" sz="2800" dirty="0"/>
              <a:t> r - 1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en-GB" sz="2800" b="1" dirty="0"/>
              <a:t>if</a:t>
            </a:r>
            <a:r>
              <a:rPr lang="en-GB" sz="2800" dirty="0"/>
              <a:t> A[j] &lt;= x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+ 1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swap(A[</a:t>
            </a:r>
            <a:r>
              <a:rPr lang="en-GB" sz="2800" dirty="0" err="1"/>
              <a:t>i</a:t>
            </a:r>
            <a:r>
              <a:rPr lang="en-GB" sz="2800" dirty="0"/>
              <a:t>], A[j])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swap(A[</a:t>
            </a:r>
            <a:r>
              <a:rPr lang="en-GB" sz="2800" dirty="0" err="1"/>
              <a:t>i</a:t>
            </a:r>
            <a:r>
              <a:rPr lang="en-GB" sz="2800" dirty="0"/>
              <a:t> + 1], A[r])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return </a:t>
            </a:r>
            <a:r>
              <a:rPr lang="en-GB" sz="2800" dirty="0" err="1"/>
              <a:t>i</a:t>
            </a:r>
            <a:r>
              <a:rPr lang="en-GB" sz="2800" dirty="0"/>
              <a:t> + 1</a:t>
            </a:r>
            <a:endParaRPr lang="sk-SK" sz="2800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r>
              <a:rPr lang="en-GB" dirty="0"/>
              <a:t>x - pivot</a:t>
            </a:r>
            <a:endParaRPr lang="cs-CZ" dirty="0"/>
          </a:p>
          <a:p>
            <a:pPr lvl="1"/>
            <a:r>
              <a:rPr lang="cs-CZ" dirty="0"/>
              <a:t>p, r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, j</a:t>
            </a:r>
            <a:r>
              <a:rPr lang="cs-CZ" dirty="0"/>
              <a:t> – indexy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36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F55-F93F-D6A4-8502-01A8D91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A9A90-1A90-B63D-EF03-94081A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Quick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Veľkosť vstupu – </a:t>
                </a:r>
                <a:r>
                  <a:rPr lang="sk-SK" dirty="0" err="1"/>
                  <a:t>veľkos</a:t>
                </a:r>
                <a:r>
                  <a:rPr lang="cs-CZ" dirty="0"/>
                  <a:t>ť</a:t>
                </a:r>
                <a:r>
                  <a:rPr lang="sk-SK" dirty="0"/>
                  <a:t> vstupného poľa</a:t>
                </a:r>
              </a:p>
              <a:p>
                <a:r>
                  <a:rPr lang="sk-SK" dirty="0"/>
                  <a:t>V najhoršom</a:t>
                </a:r>
                <a:r>
                  <a:rPr lang="en-GB" dirty="0"/>
                  <a:t> </a:t>
                </a:r>
                <a:r>
                  <a:rPr lang="sk-SK" dirty="0"/>
                  <a:t>prípade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	  kvadratická</a:t>
                </a:r>
                <a:endParaRPr lang="en-GB" dirty="0"/>
              </a:p>
              <a:p>
                <a:pPr lvl="1"/>
                <a:r>
                  <a:rPr lang="en-GB" dirty="0" err="1"/>
                  <a:t>Vstupn</a:t>
                </a:r>
                <a:r>
                  <a:rPr lang="cs-CZ" dirty="0"/>
                  <a:t>é pole je </a:t>
                </a:r>
                <a:r>
                  <a:rPr lang="cs-CZ" dirty="0" err="1"/>
                  <a:t>zoradené</a:t>
                </a:r>
                <a:r>
                  <a:rPr lang="cs-CZ" dirty="0"/>
                  <a:t> </a:t>
                </a:r>
                <a:r>
                  <a:rPr lang="sk-SK" dirty="0" err="1"/>
                  <a:t>vzestupně</a:t>
                </a:r>
                <a:r>
                  <a:rPr lang="sk-SK" dirty="0"/>
                  <a:t> alebo </a:t>
                </a:r>
                <a:r>
                  <a:rPr lang="sk-SK" dirty="0" err="1"/>
                  <a:t>sestupně</a:t>
                </a:r>
                <a:r>
                  <a:rPr lang="cs-CZ" dirty="0"/>
                  <a:t> a </a:t>
                </a:r>
                <a:r>
                  <a:rPr lang="cs-CZ" dirty="0" err="1"/>
                  <a:t>ako</a:t>
                </a:r>
                <a:r>
                  <a:rPr lang="cs-CZ" dirty="0"/>
                  <a:t> pivot </a:t>
                </a:r>
                <a:r>
                  <a:rPr lang="cs-CZ" dirty="0" err="1"/>
                  <a:t>sa</a:t>
                </a:r>
                <a:r>
                  <a:rPr lang="cs-CZ" dirty="0"/>
                  <a:t> vždy </a:t>
                </a:r>
                <a:r>
                  <a:rPr lang="cs-CZ" dirty="0" err="1"/>
                  <a:t>pri</a:t>
                </a:r>
                <a:r>
                  <a:rPr lang="cs-CZ" dirty="0"/>
                  <a:t> volaní </a:t>
                </a:r>
                <a:r>
                  <a:rPr lang="cs-CZ" dirty="0" err="1"/>
                  <a:t>Partition</a:t>
                </a:r>
                <a:r>
                  <a:rPr lang="cs-CZ" dirty="0"/>
                  <a:t> </a:t>
                </a:r>
                <a:r>
                  <a:rPr lang="cs-CZ" dirty="0" err="1"/>
                  <a:t>vyberie</a:t>
                </a:r>
                <a:r>
                  <a:rPr lang="cs-CZ" dirty="0"/>
                  <a:t> </a:t>
                </a:r>
                <a:r>
                  <a:rPr lang="cs-CZ" dirty="0" err="1"/>
                  <a:t>najmenší</a:t>
                </a:r>
                <a:r>
                  <a:rPr lang="cs-CZ" dirty="0"/>
                  <a:t> </a:t>
                </a:r>
                <a:r>
                  <a:rPr lang="cs-CZ" dirty="0" err="1"/>
                  <a:t>alebo</a:t>
                </a:r>
                <a:r>
                  <a:rPr lang="cs-CZ" dirty="0"/>
                  <a:t> </a:t>
                </a:r>
                <a:r>
                  <a:rPr lang="cs-CZ" dirty="0" err="1"/>
                  <a:t>najv</a:t>
                </a:r>
                <a:r>
                  <a:rPr lang="sk-SK" dirty="0" err="1"/>
                  <a:t>äčší</a:t>
                </a:r>
                <a:r>
                  <a:rPr lang="sk-SK" dirty="0"/>
                  <a:t> prvok</a:t>
                </a:r>
              </a:p>
              <a:p>
                <a:pPr lvl="1"/>
                <a:r>
                  <a:rPr lang="sk-SK" dirty="0"/>
                  <a:t>Vznikne maximálne nevyvážené pole (ľavá alebo pravá polovica sú prázdne)</a:t>
                </a:r>
              </a:p>
              <a:p>
                <a:r>
                  <a:rPr lang="sk-SK" dirty="0"/>
                  <a:t>V priemernom prípade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</a:t>
                </a:r>
                <a:r>
                  <a:rPr lang="sk-SK" dirty="0" err="1"/>
                  <a:t>linearne</a:t>
                </a:r>
                <a:r>
                  <a:rPr lang="sk-SK" dirty="0"/>
                  <a:t> logaritmická</a:t>
                </a:r>
              </a:p>
              <a:p>
                <a:pPr lvl="1"/>
                <a:r>
                  <a:rPr lang="sk-SK" dirty="0"/>
                  <a:t>Pole sa podľa pivota rozdelí na dve polovice, ktoré nie sú rovnako veľké, ale ani jedna nie je prázdna</a:t>
                </a:r>
              </a:p>
              <a:p>
                <a:r>
                  <a:rPr lang="sk-SK" dirty="0"/>
                  <a:t>V najlepšom prípade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</a:t>
                </a:r>
                <a:r>
                  <a:rPr lang="sk-SK" dirty="0" err="1"/>
                  <a:t>linearne</a:t>
                </a:r>
                <a:r>
                  <a:rPr lang="sk-SK" dirty="0"/>
                  <a:t> logaritmická</a:t>
                </a:r>
              </a:p>
              <a:p>
                <a:pPr lvl="1"/>
                <a:r>
                  <a:rPr lang="sk-SK" dirty="0"/>
                  <a:t>Pole sa podľa pivota rozdelí na dve rovnako veľké polovice (max. môže byť jedno o 1 prvok menšie)</a:t>
                </a:r>
              </a:p>
              <a:p>
                <a:pPr lvl="1"/>
                <a:r>
                  <a:rPr lang="sk-SK" dirty="0"/>
                  <a:t>Vznikne maximálne vyvážené pole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  <a:blipFill>
                <a:blip r:embed="rId2"/>
                <a:stretch>
                  <a:fillRect l="-883" t="-2317" r="-662" b="-13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0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5C735-7560-B832-915F-06E59302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EE6A8-78E2-5F9A-A0B7-0E74417E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Quick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D3CB43-BBCC-BDA1-09B7-5557E5A1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626" cy="4667250"/>
          </a:xfrm>
        </p:spPr>
        <p:txBody>
          <a:bodyPr>
            <a:normAutofit/>
          </a:bodyPr>
          <a:lstStyle/>
          <a:p>
            <a:r>
              <a:rPr lang="sk-SK" dirty="0"/>
              <a:t>Animácia:</a:t>
            </a:r>
          </a:p>
          <a:p>
            <a:pPr lvl="1"/>
            <a:r>
              <a:rPr lang="sk-SK" dirty="0" err="1">
                <a:hlinkClick r:id="rId2"/>
              </a:rPr>
              <a:t>Quick</a:t>
            </a:r>
            <a:r>
              <a:rPr lang="sk-SK" dirty="0">
                <a:hlinkClick r:id="rId2"/>
              </a:rPr>
              <a:t> Sort </a:t>
            </a:r>
            <a:r>
              <a:rPr lang="sk-SK" dirty="0" err="1">
                <a:hlinkClick r:id="rId2"/>
              </a:rPr>
              <a:t>Algorithm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159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77F2-671E-5FB6-B9E6-B5EE3927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1ED06-A5C2-3682-CC37-DA20B59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61D36-610E-178D-FFD0-76189673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09"/>
            <a:ext cx="10515600" cy="4886266"/>
          </a:xfrm>
        </p:spPr>
        <p:txBody>
          <a:bodyPr>
            <a:normAutofit/>
          </a:bodyPr>
          <a:lstStyle/>
          <a:p>
            <a:r>
              <a:rPr lang="cs-CZ" dirty="0" err="1"/>
              <a:t>Simulácia</a:t>
            </a:r>
            <a:r>
              <a:rPr lang="cs-CZ" dirty="0"/>
              <a:t> algoritmu</a:t>
            </a:r>
          </a:p>
          <a:p>
            <a:pPr lvl="1"/>
            <a:r>
              <a:rPr lang="cs-CZ" dirty="0"/>
              <a:t>Simulujte kroky algoritmu </a:t>
            </a:r>
            <a:r>
              <a:rPr lang="cs-CZ" dirty="0" err="1"/>
              <a:t>QuickSort</a:t>
            </a:r>
            <a:r>
              <a:rPr lang="cs-CZ" dirty="0"/>
              <a:t> na postupnosti</a:t>
            </a:r>
          </a:p>
          <a:p>
            <a:pPr marL="457200" lvl="1" indent="0">
              <a:buNone/>
            </a:pPr>
            <a:r>
              <a:rPr lang="en-GB" dirty="0"/>
              <a:t>   </a:t>
            </a:r>
            <a:r>
              <a:rPr lang="cs-CZ" dirty="0"/>
              <a:t>A = </a:t>
            </a:r>
            <a:r>
              <a:rPr lang="en-GB" dirty="0"/>
              <a:t>[9,</a:t>
            </a:r>
            <a:r>
              <a:rPr lang="sk-SK" dirty="0"/>
              <a:t> 1,</a:t>
            </a:r>
            <a:r>
              <a:rPr lang="en-GB" dirty="0"/>
              <a:t> 7, 6, </a:t>
            </a:r>
            <a:r>
              <a:rPr lang="sk-SK" dirty="0"/>
              <a:t>0, 8, 4, 5</a:t>
            </a:r>
            <a:r>
              <a:rPr lang="en-GB" dirty="0"/>
              <a:t>]</a:t>
            </a:r>
            <a:endParaRPr lang="sk-SK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 err="1"/>
              <a:t>Implementácia</a:t>
            </a:r>
            <a:endParaRPr lang="cs-CZ" dirty="0"/>
          </a:p>
          <a:p>
            <a:pPr lvl="1"/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šablóny</a:t>
            </a:r>
            <a:r>
              <a:rPr lang="cs-CZ" dirty="0"/>
              <a:t> QuickSort-Sablona.c/.py na </a:t>
            </a:r>
            <a:r>
              <a:rPr lang="cs-CZ" dirty="0">
                <a:hlinkClick r:id="rId2"/>
              </a:rPr>
              <a:t>GitHube</a:t>
            </a:r>
            <a:r>
              <a:rPr lang="cs-CZ" dirty="0"/>
              <a:t> naprogramujte v C </a:t>
            </a:r>
            <a:r>
              <a:rPr lang="cs-CZ" dirty="0" err="1"/>
              <a:t>alebo</a:t>
            </a:r>
            <a:r>
              <a:rPr lang="cs-CZ" dirty="0"/>
              <a:t> Pythone </a:t>
            </a:r>
            <a:r>
              <a:rPr lang="cs-CZ" dirty="0" err="1"/>
              <a:t>Quick</a:t>
            </a:r>
            <a:r>
              <a:rPr lang="cs-CZ" dirty="0"/>
              <a:t> Sort</a:t>
            </a:r>
          </a:p>
          <a:p>
            <a:pPr lvl="1"/>
            <a:r>
              <a:rPr lang="cs-CZ" dirty="0"/>
              <a:t>(</a:t>
            </a:r>
            <a:r>
              <a:rPr lang="cs-CZ" dirty="0" err="1"/>
              <a:t>pomôžte</a:t>
            </a:r>
            <a:r>
              <a:rPr lang="cs-CZ" dirty="0"/>
              <a:t> si </a:t>
            </a:r>
            <a:r>
              <a:rPr lang="cs-CZ" dirty="0" err="1"/>
              <a:t>pseudokódom</a:t>
            </a:r>
            <a:r>
              <a:rPr lang="cs-CZ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u="sng" dirty="0" err="1"/>
              <a:t>Sp</a:t>
            </a:r>
            <a:r>
              <a:rPr lang="sk-SK" u="sng" dirty="0" err="1"/>
              <a:t>ôsob</a:t>
            </a:r>
            <a:r>
              <a:rPr lang="sk-SK" u="sng" dirty="0"/>
              <a:t> odovzdávania – </a:t>
            </a:r>
            <a:r>
              <a:rPr lang="sk-SK" u="sng" dirty="0" err="1"/>
              <a:t>info</a:t>
            </a:r>
            <a:r>
              <a:rPr lang="sk-SK" u="sng" dirty="0"/>
              <a:t> na </a:t>
            </a:r>
            <a:r>
              <a:rPr lang="cs-CZ" u="sng" dirty="0">
                <a:hlinkClick r:id="rId2"/>
              </a:rPr>
              <a:t>GitHube</a:t>
            </a:r>
            <a:r>
              <a:rPr lang="sk-SK" u="sng" dirty="0"/>
              <a:t> na konci README</a:t>
            </a:r>
            <a:endParaRPr lang="cs-CZ" u="sng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81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C13B-7E0C-ECFC-B3B4-91E52759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9B0B8-5782-C466-A8B8-1C43EFA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Rekurze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C1FB20-AFB7-44F5-04F6-D1DD60D9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Programovac</a:t>
            </a:r>
            <a:r>
              <a:rPr lang="cs-CZ" dirty="0"/>
              <a:t>í proces, kde </a:t>
            </a:r>
            <a:r>
              <a:rPr lang="cs-CZ" dirty="0" err="1"/>
              <a:t>funkcia</a:t>
            </a:r>
            <a:r>
              <a:rPr lang="cs-CZ" dirty="0"/>
              <a:t> volá </a:t>
            </a:r>
            <a:r>
              <a:rPr lang="cs-CZ" dirty="0" err="1"/>
              <a:t>samú</a:t>
            </a:r>
            <a:r>
              <a:rPr lang="cs-CZ" dirty="0"/>
              <a:t> </a:t>
            </a:r>
            <a:r>
              <a:rPr lang="cs-CZ" dirty="0" err="1"/>
              <a:t>seba</a:t>
            </a:r>
            <a:r>
              <a:rPr lang="cs-CZ" dirty="0"/>
              <a:t> za </a:t>
            </a:r>
            <a:r>
              <a:rPr lang="cs-CZ" dirty="0" err="1"/>
              <a:t>účelom</a:t>
            </a:r>
            <a:r>
              <a:rPr lang="cs-CZ" dirty="0"/>
              <a:t> </a:t>
            </a:r>
            <a:r>
              <a:rPr lang="cs-CZ" dirty="0" err="1"/>
              <a:t>rozdeliť</a:t>
            </a:r>
            <a:r>
              <a:rPr lang="cs-CZ" dirty="0"/>
              <a:t> problém na </a:t>
            </a:r>
            <a:r>
              <a:rPr lang="cs-CZ" dirty="0" err="1"/>
              <a:t>menšie</a:t>
            </a:r>
            <a:r>
              <a:rPr lang="cs-CZ" dirty="0"/>
              <a:t> </a:t>
            </a:r>
            <a:r>
              <a:rPr lang="cs-CZ" dirty="0" err="1"/>
              <a:t>prípady</a:t>
            </a:r>
            <a:r>
              <a:rPr lang="cs-CZ" dirty="0"/>
              <a:t> toho </a:t>
            </a:r>
            <a:r>
              <a:rPr lang="cs-CZ" dirty="0" err="1"/>
              <a:t>istého</a:t>
            </a:r>
            <a:r>
              <a:rPr lang="cs-CZ" dirty="0"/>
              <a:t> problému. </a:t>
            </a:r>
          </a:p>
          <a:p>
            <a:r>
              <a:rPr lang="cs-CZ" dirty="0" err="1"/>
              <a:t>Vyriešením</a:t>
            </a:r>
            <a:r>
              <a:rPr lang="cs-CZ" dirty="0"/>
              <a:t> menších </a:t>
            </a:r>
            <a:r>
              <a:rPr lang="cs-CZ" dirty="0" err="1"/>
              <a:t>prípadov</a:t>
            </a:r>
            <a:r>
              <a:rPr lang="cs-CZ" dirty="0"/>
              <a:t> dostaneme potom celkové </a:t>
            </a:r>
            <a:r>
              <a:rPr lang="cs-CZ" dirty="0" err="1"/>
              <a:t>riešenie</a:t>
            </a:r>
            <a:r>
              <a:rPr lang="cs-CZ" dirty="0"/>
              <a:t> problému</a:t>
            </a:r>
          </a:p>
          <a:p>
            <a:pPr marL="0" indent="0">
              <a:buNone/>
            </a:pPr>
            <a:endParaRPr lang="cs-CZ" dirty="0"/>
          </a:p>
          <a:p>
            <a:r>
              <a:rPr lang="sk-SK" dirty="0"/>
              <a:t>Funkcia, ktorá volá samú seba sa nazýva – REKURZÍVNA funkcia</a:t>
            </a:r>
          </a:p>
          <a:p>
            <a:r>
              <a:rPr lang="sk-SK" dirty="0"/>
              <a:t>Rekurzívna funkcia rozdeľuje problém na menšie prípady tak, že vo svojom tele volá samú seba s menším vstupom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Volanie, kedy funkcia zavolá samú seba – REKURZÍVNE volanie</a:t>
            </a:r>
          </a:p>
          <a:p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2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B92B-39F4-AE74-577E-D2CB64BFE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39821D-2BAF-3CB7-B93D-338106D3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Vlastnosti r</a:t>
            </a:r>
            <a:r>
              <a:rPr kumimoji="0" lang="en-GB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ekurz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ívnej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funkcie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85C529-ECD0-4921-F693-C7E1DFB8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BASE CASE</a:t>
            </a:r>
          </a:p>
          <a:p>
            <a:r>
              <a:rPr lang="sk-SK" dirty="0"/>
              <a:t>Rekurzívna funkcia vo svojom tele volá samú seba – PROBLÉM     volaná funkcia bude zase volať samú seba atď. tento proces môže pokračovať donekonečna</a:t>
            </a:r>
          </a:p>
          <a:p>
            <a:r>
              <a:rPr lang="sk-SK" dirty="0"/>
              <a:t>Preto musíme definovať BASE CASE, ktorý bude slúžiť ako ukončovacia podmienka </a:t>
            </a:r>
            <a:r>
              <a:rPr lang="sk-SK" dirty="0" err="1"/>
              <a:t>rekurzie</a:t>
            </a:r>
            <a:r>
              <a:rPr lang="sk-SK" dirty="0"/>
              <a:t> (už neprebehne ďalšie rekurzívne volanie)</a:t>
            </a:r>
          </a:p>
          <a:p>
            <a:r>
              <a:rPr lang="sk-SK" dirty="0"/>
              <a:t>BASE CASE – základný, najjednoduchší prípad, pre ktorý je riešenie známe alebo triviálne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51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978C-D437-B071-F293-A44B8924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F3435-BB69-8AF0-859D-29C230C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Vlastnosti r</a:t>
            </a:r>
            <a:r>
              <a:rPr kumimoji="0" lang="en-GB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ekurz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ívnej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funkcie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72B3E0-A619-E624-8298-D7C2B437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RECURSIVE CASE</a:t>
            </a:r>
          </a:p>
          <a:p>
            <a:r>
              <a:rPr lang="sk-SK" dirty="0"/>
              <a:t>Časť rekurzívnej funkcie, kde funkcia volá samú seba s menším vstupom</a:t>
            </a:r>
          </a:p>
          <a:p>
            <a:r>
              <a:rPr lang="sk-SK" dirty="0"/>
              <a:t>Rozdeľuje problém na menšie prípady toho istého problému</a:t>
            </a:r>
          </a:p>
          <a:p>
            <a:r>
              <a:rPr lang="sk-SK" dirty="0"/>
              <a:t>Každým rekurzívnym volaním by sme sa mali priblížiť bližšie k BASE CASE</a:t>
            </a:r>
          </a:p>
          <a:p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37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89E7-BE09-9B30-BA8B-BD9AE80E2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944807-DDB9-4BCC-280B-A58B43F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Príklad - 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Faktoriál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DC57A-88D1-2128-B837-6F54B403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Výpočet:	n! = 1 * 2 ... * n</a:t>
            </a:r>
            <a:r>
              <a:rPr lang="en-GB" dirty="0"/>
              <a:t>	</a:t>
            </a:r>
            <a:r>
              <a:rPr lang="sk-SK" dirty="0"/>
              <a:t> pre n </a:t>
            </a:r>
            <a:r>
              <a:rPr lang="en-GB" dirty="0"/>
              <a:t>&gt; 0</a:t>
            </a:r>
          </a:p>
          <a:p>
            <a:pPr marL="0" indent="0">
              <a:buNone/>
            </a:pPr>
            <a:r>
              <a:rPr lang="en-GB" dirty="0"/>
              <a:t>		5! </a:t>
            </a:r>
            <a:r>
              <a:rPr lang="sk-SK" dirty="0"/>
              <a:t>= 1 * 2 * 3 * 4 * 5</a:t>
            </a:r>
          </a:p>
          <a:p>
            <a:pPr marL="0" indent="0">
              <a:buNone/>
            </a:pPr>
            <a:r>
              <a:rPr lang="sk-SK" dirty="0"/>
              <a:t>		5! = 120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083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1749D-F86B-2BAC-6250-AC8F1669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AB8F0F-A79A-1503-9EAD-CC71AF33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Faktoriál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iteratívne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6F80D4-EA5E-867C-DA97-639769D7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</a:t>
            </a:r>
            <a:r>
              <a:rPr lang="sk-SK" sz="2800" dirty="0" err="1"/>
              <a:t>Factorial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cs-CZ" sz="2800" dirty="0" err="1"/>
              <a:t>fact</a:t>
            </a:r>
            <a:r>
              <a:rPr lang="cs-CZ" sz="2800" dirty="0"/>
              <a:t> </a:t>
            </a:r>
            <a:r>
              <a:rPr lang="sk-SK" sz="2800" dirty="0"/>
              <a:t>←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cs-CZ" sz="2800" b="1" dirty="0" err="1"/>
              <a:t>for</a:t>
            </a:r>
            <a:r>
              <a:rPr lang="cs-CZ" sz="2800" dirty="0"/>
              <a:t> i </a:t>
            </a:r>
            <a:r>
              <a:rPr lang="sk-SK" sz="2800" dirty="0"/>
              <a:t>← 1 </a:t>
            </a:r>
            <a:r>
              <a:rPr lang="sk-SK" sz="2800" b="1" dirty="0"/>
              <a:t>to</a:t>
            </a:r>
            <a:r>
              <a:rPr lang="sk-SK" sz="2800" dirty="0"/>
              <a:t> n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fact</a:t>
            </a:r>
            <a:r>
              <a:rPr lang="sk-SK" sz="2800" b="1" dirty="0"/>
              <a:t> </a:t>
            </a:r>
            <a:r>
              <a:rPr lang="sk-SK" sz="2800" dirty="0"/>
              <a:t>← </a:t>
            </a:r>
            <a:r>
              <a:rPr lang="sk-SK" sz="2800" dirty="0" err="1"/>
              <a:t>fact</a:t>
            </a:r>
            <a:r>
              <a:rPr lang="sk-SK" sz="2800" dirty="0"/>
              <a:t> * i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sk-SK" sz="2800" dirty="0" err="1"/>
              <a:t>fact</a:t>
            </a:r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12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D18A3-686F-0216-27B7-75644FB6C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E01AFF-296F-1720-BE13-CC97E176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Príklad – 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Faktoriál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rekurzívne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0791D8-9AD8-7AFD-9E9E-AE93ECBF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Výpočet:	n! = 1 * 2 ... * n</a:t>
            </a:r>
            <a:r>
              <a:rPr lang="en-GB" dirty="0"/>
              <a:t>	</a:t>
            </a:r>
            <a:r>
              <a:rPr lang="sk-SK" dirty="0"/>
              <a:t> pre n </a:t>
            </a:r>
            <a:r>
              <a:rPr lang="en-GB" dirty="0"/>
              <a:t>&gt; 0</a:t>
            </a:r>
          </a:p>
          <a:p>
            <a:pPr marL="0" indent="0">
              <a:buNone/>
            </a:pPr>
            <a:r>
              <a:rPr lang="en-GB" dirty="0"/>
              <a:t>		5! </a:t>
            </a:r>
            <a:r>
              <a:rPr lang="sk-SK" dirty="0"/>
              <a:t>= 1 * 2 * 3 * 4 * 5</a:t>
            </a:r>
          </a:p>
          <a:p>
            <a:pPr marL="0" indent="0">
              <a:buNone/>
            </a:pPr>
            <a:r>
              <a:rPr lang="sk-SK" dirty="0"/>
              <a:t>		5! = 120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Môžeme uvažovať:</a:t>
            </a:r>
          </a:p>
          <a:p>
            <a:pPr marL="0" indent="0">
              <a:buNone/>
            </a:pPr>
            <a:r>
              <a:rPr lang="sk-SK" dirty="0"/>
              <a:t>5! = 5 * 4!					n! = n * (n – 1)!</a:t>
            </a:r>
          </a:p>
          <a:p>
            <a:pPr marL="0" indent="0">
              <a:buNone/>
            </a:pPr>
            <a:r>
              <a:rPr lang="sk-SK" dirty="0"/>
              <a:t>4! = 4 * 3!					(n – 1)! = (n – 1) * (n – 2)!</a:t>
            </a:r>
          </a:p>
          <a:p>
            <a:pPr marL="0" indent="0">
              <a:buNone/>
            </a:pPr>
            <a:r>
              <a:rPr lang="sk-SK" dirty="0"/>
              <a:t>3! = 3 * 2!					...</a:t>
            </a:r>
          </a:p>
          <a:p>
            <a:pPr marL="0" indent="0">
              <a:buNone/>
            </a:pPr>
            <a:r>
              <a:rPr lang="sk-SK" dirty="0"/>
              <a:t>2! = 2 * 1!		1! = 1			1! = 1</a:t>
            </a:r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145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33896-F396-BD25-0A27-7B4C9587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744B1C-21E4-E186-19B8-4466BC7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Príklad – 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Faktoriál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rekurzívne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C521DA-1875-271B-AE02-9022E55A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1! = 1 			triviálny výpočet – BASE CASE</a:t>
            </a:r>
          </a:p>
          <a:p>
            <a:r>
              <a:rPr lang="sk-SK" dirty="0"/>
              <a:t>n! = n * (n – 1)!		Definovali sme problém výpočtu </a:t>
            </a:r>
            <a:r>
              <a:rPr lang="sk-SK" dirty="0" err="1"/>
              <a:t>faktoriálu</a:t>
            </a:r>
            <a:r>
              <a:rPr lang="sk-SK" dirty="0"/>
              <a:t> 					ako menší prípad toho istého problému – 					RECURSIVE CASE</a:t>
            </a:r>
          </a:p>
          <a:p>
            <a:pPr marL="0" indent="0">
              <a:buNone/>
            </a:pPr>
            <a:r>
              <a:rPr lang="sk-SK" dirty="0"/>
              <a:t>			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05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2086-86C8-FE30-CE2A-7D3BF9F1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F8DEB0-2B05-BAAC-9D91-24C7D978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Faktoriál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rekurzívne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24FF99-1189-03AC-F435-C9F956C9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</a:t>
            </a:r>
            <a:r>
              <a:rPr lang="sk-SK" sz="2800" dirty="0" err="1"/>
              <a:t>Factorial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=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n * </a:t>
            </a:r>
            <a:r>
              <a:rPr lang="sk-SK" sz="2800" dirty="0" err="1"/>
              <a:t>Factorial</a:t>
            </a:r>
            <a:r>
              <a:rPr lang="sk-SK" sz="2800" dirty="0"/>
              <a:t>(n – 1)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sk-SK" dirty="0"/>
              <a:t>Funkcia bude volať samú seba, dokým nedosiahne BASE CASE, potom začne vracať výsledky jednotlivých rekurzívnych volaní</a:t>
            </a:r>
          </a:p>
          <a:p>
            <a:pPr lvl="1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D3584FC-D351-4475-0928-34B3D39CA4EE}"/>
              </a:ext>
            </a:extLst>
          </p:cNvPr>
          <p:cNvSpPr txBox="1"/>
          <p:nvPr/>
        </p:nvSpPr>
        <p:spPr>
          <a:xfrm>
            <a:off x="4308462" y="2299958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BASE CASE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8C8E52B-BAB3-0361-55B3-18C8C9741378}"/>
              </a:ext>
            </a:extLst>
          </p:cNvPr>
          <p:cNvSpPr txBox="1"/>
          <p:nvPr/>
        </p:nvSpPr>
        <p:spPr>
          <a:xfrm>
            <a:off x="6963917" y="3662321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278477535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1055</Words>
  <Application>Microsoft Office PowerPoint</Application>
  <PresentationFormat>Širokouhlá</PresentationFormat>
  <Paragraphs>169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Motív Office</vt:lpstr>
      <vt:lpstr>Rekurze a Quick Sort</vt:lpstr>
      <vt:lpstr>Rekurze</vt:lpstr>
      <vt:lpstr>Vlastnosti rekurzívnej funkcie</vt:lpstr>
      <vt:lpstr>Vlastnosti rekurzívnej funkcie</vt:lpstr>
      <vt:lpstr>Príklad - Faktoriál</vt:lpstr>
      <vt:lpstr>Faktoriál iteratívne</vt:lpstr>
      <vt:lpstr>Príklad – Faktoriál rekurzívne</vt:lpstr>
      <vt:lpstr>Príklad – Faktoriál rekurzívne</vt:lpstr>
      <vt:lpstr>Faktoriál rekurzívne</vt:lpstr>
      <vt:lpstr>Výpočet 5! – zavoláme funkciu Factorial(5)</vt:lpstr>
      <vt:lpstr>Výpočet 5! – zavoláme funkciu Factorial(5)</vt:lpstr>
      <vt:lpstr>Príklad – Fibonacciho číslo</vt:lpstr>
      <vt:lpstr>Fibonacciho číslo rekurzívne</vt:lpstr>
      <vt:lpstr>Vizualizácia</vt:lpstr>
      <vt:lpstr>Quick Sort</vt:lpstr>
      <vt:lpstr>Quick Sort</vt:lpstr>
      <vt:lpstr>Quick Sort - časová zložitosť</vt:lpstr>
      <vt:lpstr>Quick Sort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188</cp:revision>
  <dcterms:created xsi:type="dcterms:W3CDTF">2023-03-28T14:51:09Z</dcterms:created>
  <dcterms:modified xsi:type="dcterms:W3CDTF">2024-11-05T14:59:17Z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