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12" r:id="rId3"/>
    <p:sldId id="323" r:id="rId4"/>
    <p:sldId id="321" r:id="rId5"/>
    <p:sldId id="322" r:id="rId6"/>
    <p:sldId id="315" r:id="rId7"/>
    <p:sldId id="314" r:id="rId8"/>
    <p:sldId id="318" r:id="rId9"/>
    <p:sldId id="316" r:id="rId10"/>
    <p:sldId id="317" r:id="rId11"/>
    <p:sldId id="324" r:id="rId12"/>
    <p:sldId id="325" r:id="rId13"/>
    <p:sldId id="327" r:id="rId14"/>
    <p:sldId id="326" r:id="rId15"/>
    <p:sldId id="328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example.pearsoncmg.com/dsanimation/InsertionSortNeweBook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tie-left-the-chat/ALGO1/tree/main/Cvicenie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Z</a:t>
            </a:r>
            <a:r>
              <a:rPr lang="en-GB" b="1" dirty="0">
                <a:solidFill>
                  <a:srgbClr val="0070C0"/>
                </a:solidFill>
              </a:rPr>
              <a:t>lo</a:t>
            </a:r>
            <a:r>
              <a:rPr lang="cs-CZ" b="1" dirty="0" err="1">
                <a:solidFill>
                  <a:srgbClr val="0070C0"/>
                </a:solidFill>
              </a:rPr>
              <a:t>žitosť</a:t>
            </a:r>
            <a:r>
              <a:rPr lang="cs-CZ" b="1" dirty="0">
                <a:solidFill>
                  <a:srgbClr val="0070C0"/>
                </a:solidFill>
              </a:rPr>
              <a:t> a Insert Sort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 – </a:t>
            </a:r>
            <a:r>
              <a:rPr lang="cs-CZ" sz="3200" dirty="0">
                <a:ln w="0"/>
              </a:rPr>
              <a:t>algoritmus</a:t>
            </a:r>
            <a:r>
              <a:rPr lang="cs-CZ" sz="3200" dirty="0"/>
              <a:t> </a:t>
            </a:r>
            <a:r>
              <a:rPr lang="en-GB" sz="3200" dirty="0" err="1"/>
              <a:t>AritmetickyPrumer</a:t>
            </a:r>
            <a:r>
              <a:rPr lang="cs-CZ" sz="3200" dirty="0"/>
              <a:t>(A</a:t>
            </a:r>
            <a:r>
              <a:rPr lang="en-GB" sz="3200" dirty="0"/>
              <a:t>[0..</a:t>
            </a:r>
            <a:r>
              <a:rPr lang="cs-CZ" sz="3200" dirty="0"/>
              <a:t>n-1</a:t>
            </a:r>
            <a:r>
              <a:rPr lang="en-GB" sz="3200" dirty="0"/>
              <a:t>]</a:t>
            </a:r>
            <a:r>
              <a:rPr lang="cs-CZ" sz="3200" dirty="0"/>
              <a:t>, n</a:t>
            </a:r>
            <a:r>
              <a:rPr lang="sk-SK" sz="3200" dirty="0"/>
              <a:t>) – určite jeho časovú zložitosť v najhoršom prípade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 err="1"/>
              <a:t>AritmetickyPrumer</a:t>
            </a:r>
            <a:r>
              <a:rPr lang="cs-CZ" sz="3200" dirty="0"/>
              <a:t>(A</a:t>
            </a:r>
            <a:r>
              <a:rPr lang="en-GB" sz="3200" dirty="0"/>
              <a:t>[0..n-1], n</a:t>
            </a:r>
            <a:r>
              <a:rPr lang="cs-CZ" sz="32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sum </a:t>
            </a:r>
            <a:r>
              <a:rPr lang="sk-SK" sz="3200" dirty="0"/>
              <a:t>← 0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i </a:t>
            </a:r>
            <a:r>
              <a:rPr lang="sk-SK" sz="3200" dirty="0"/>
              <a:t>← 0 </a:t>
            </a:r>
            <a:r>
              <a:rPr lang="sk-SK" sz="3200" b="1" dirty="0"/>
              <a:t>to</a:t>
            </a:r>
            <a:r>
              <a:rPr lang="sk-SK" sz="3200" dirty="0"/>
              <a:t> n - 1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cs-CZ" sz="3200" dirty="0"/>
              <a:t>sum </a:t>
            </a:r>
            <a:r>
              <a:rPr lang="sk-SK" sz="3200" dirty="0"/>
              <a:t>← </a:t>
            </a:r>
            <a:r>
              <a:rPr lang="sk-SK" sz="3200" dirty="0" err="1"/>
              <a:t>sum</a:t>
            </a:r>
            <a:r>
              <a:rPr lang="sk-SK" sz="3200" dirty="0"/>
              <a:t> + A</a:t>
            </a:r>
            <a:r>
              <a:rPr lang="en-GB" sz="3200" dirty="0"/>
              <a:t>[</a:t>
            </a:r>
            <a:r>
              <a:rPr lang="sk-SK" sz="3200" dirty="0"/>
              <a:t>i</a:t>
            </a:r>
            <a:r>
              <a:rPr lang="en-GB" sz="3200" dirty="0"/>
              <a:t>]</a:t>
            </a:r>
            <a:endParaRPr lang="sk-SK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3200" dirty="0"/>
              <a:t>     </a:t>
            </a:r>
            <a:r>
              <a:rPr lang="sk-SK" sz="3200" dirty="0" err="1"/>
              <a:t>prumer</a:t>
            </a:r>
            <a:r>
              <a:rPr lang="sk-SK" sz="3200" dirty="0"/>
              <a:t> ← </a:t>
            </a:r>
            <a:r>
              <a:rPr lang="sk-SK" sz="3200" dirty="0" err="1"/>
              <a:t>sum</a:t>
            </a:r>
            <a:r>
              <a:rPr lang="sk-SK" sz="3200" dirty="0"/>
              <a:t> / n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return </a:t>
            </a:r>
            <a:r>
              <a:rPr lang="cs-CZ" sz="3200" dirty="0" err="1"/>
              <a:t>prumer</a:t>
            </a:r>
            <a:endParaRPr lang="cs-CZ" sz="3200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956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C13B-7E0C-ECFC-B3B4-91E52759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9B0B8-5782-C466-A8B8-1C43EFA0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Insertion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C1FB20-AFB7-44F5-04F6-D1DD60D9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Triedime zľava doprava</a:t>
            </a:r>
          </a:p>
          <a:p>
            <a:r>
              <a:rPr lang="sk-SK" dirty="0"/>
              <a:t>Každý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prvok</a:t>
            </a:r>
            <a:r>
              <a:rPr lang="sk-SK" dirty="0"/>
              <a:t> porovnáme s 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prvkami</a:t>
            </a:r>
            <a:r>
              <a:rPr lang="sk-SK" dirty="0"/>
              <a:t> na jeho ľavej strane</a:t>
            </a:r>
          </a:p>
          <a:p>
            <a:pPr lvl="1"/>
            <a:r>
              <a:rPr lang="sk-SK" dirty="0"/>
              <a:t>Opakujeme - Ak je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prvok</a:t>
            </a:r>
            <a:r>
              <a:rPr lang="sk-SK" dirty="0"/>
              <a:t> menší ako 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prvok</a:t>
            </a:r>
            <a:r>
              <a:rPr lang="sk-SK" dirty="0"/>
              <a:t> na ľavej strane, vymeníme ich pozície</a:t>
            </a:r>
          </a:p>
          <a:p>
            <a:r>
              <a:rPr lang="sk-SK" dirty="0"/>
              <a:t>Ak sa už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prvok</a:t>
            </a:r>
            <a:r>
              <a:rPr lang="sk-SK" dirty="0"/>
              <a:t> nedá vymeniť, tak je na správnej pozícii</a:t>
            </a:r>
          </a:p>
          <a:p>
            <a:pPr lvl="3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028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2086-86C8-FE30-CE2A-7D3BF9F1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F8DEB0-2B05-BAAC-9D91-24C7D978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Insertion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24FF99-1189-03AC-F435-C9F956C9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 err="1"/>
              <a:t>Insert</a:t>
            </a:r>
            <a:r>
              <a:rPr lang="sk-SK" sz="2800" dirty="0"/>
              <a:t>-Sort</a:t>
            </a:r>
            <a:r>
              <a:rPr lang="cs-CZ" sz="2800" dirty="0"/>
              <a:t>(A</a:t>
            </a:r>
            <a:r>
              <a:rPr lang="en-GB" sz="2800" dirty="0"/>
              <a:t>[0..n-1], n</a:t>
            </a:r>
            <a:r>
              <a:rPr lang="cs-CZ" sz="28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b="1" dirty="0" err="1"/>
              <a:t>for</a:t>
            </a:r>
            <a:r>
              <a:rPr lang="sk-SK" sz="2800" dirty="0"/>
              <a:t> j ← 1 </a:t>
            </a:r>
            <a:r>
              <a:rPr lang="sk-SK" sz="2800" b="1" dirty="0"/>
              <a:t>to</a:t>
            </a:r>
            <a:r>
              <a:rPr lang="sk-SK" sz="2800" dirty="0"/>
              <a:t> n - 1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t </a:t>
            </a:r>
            <a:r>
              <a:rPr lang="sk-SK" sz="2800" dirty="0"/>
              <a:t>← A</a:t>
            </a:r>
            <a:r>
              <a:rPr lang="en-GB" sz="2800" dirty="0"/>
              <a:t>[j]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j - 1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</a:t>
            </a:r>
            <a:r>
              <a:rPr lang="en-GB" sz="2800" b="1" dirty="0"/>
              <a:t>while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&gt;= 0 and A[</a:t>
            </a:r>
            <a:r>
              <a:rPr lang="en-GB" sz="2800" dirty="0" err="1"/>
              <a:t>i</a:t>
            </a:r>
            <a:r>
              <a:rPr lang="en-GB" sz="2800" dirty="0"/>
              <a:t>] &gt; t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A[</a:t>
            </a:r>
            <a:r>
              <a:rPr lang="en-GB" sz="2800" dirty="0" err="1"/>
              <a:t>i</a:t>
            </a:r>
            <a:r>
              <a:rPr lang="en-GB" sz="2800" dirty="0"/>
              <a:t> + 1] </a:t>
            </a:r>
            <a:r>
              <a:rPr lang="sk-SK" sz="2800" dirty="0"/>
              <a:t>←</a:t>
            </a:r>
            <a:r>
              <a:rPr lang="en-GB" sz="2800" dirty="0"/>
              <a:t> A[</a:t>
            </a:r>
            <a:r>
              <a:rPr lang="en-GB" sz="2800" dirty="0" err="1"/>
              <a:t>i</a:t>
            </a:r>
            <a:r>
              <a:rPr lang="en-GB" sz="2800" dirty="0"/>
              <a:t>]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    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–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     A[</a:t>
            </a:r>
            <a:r>
              <a:rPr lang="en-GB" sz="2800" dirty="0" err="1"/>
              <a:t>i</a:t>
            </a:r>
            <a:r>
              <a:rPr lang="en-GB" sz="2800" dirty="0"/>
              <a:t> + 1] </a:t>
            </a:r>
            <a:r>
              <a:rPr lang="sk-SK" sz="2400" dirty="0"/>
              <a:t>←</a:t>
            </a:r>
            <a:r>
              <a:rPr lang="en-GB" sz="2800" dirty="0"/>
              <a:t> t</a:t>
            </a:r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477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B46B8-ECDC-B55A-B75A-4D500DAFC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DF509A-2BAA-1C8D-FF9F-AC30E692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Insertion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2CE065D-44E7-56A6-0C65-A2DDA8F7A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Veľkosť vstupu – </a:t>
                </a:r>
                <a:r>
                  <a:rPr lang="sk-SK" dirty="0" err="1"/>
                  <a:t>veľkos</a:t>
                </a:r>
                <a:r>
                  <a:rPr lang="cs-CZ" dirty="0"/>
                  <a:t>ť</a:t>
                </a:r>
                <a:r>
                  <a:rPr lang="sk-SK" dirty="0"/>
                  <a:t> vstupného poľa</a:t>
                </a:r>
              </a:p>
              <a:p>
                <a:endParaRPr lang="sk-SK" dirty="0"/>
              </a:p>
              <a:p>
                <a:r>
                  <a:rPr lang="sk-SK" dirty="0"/>
                  <a:t>V najhoršom prípade</a:t>
                </a:r>
              </a:p>
              <a:p>
                <a:pPr lvl="1"/>
                <a:r>
                  <a:rPr lang="sk-SK" dirty="0"/>
                  <a:t>Vstupné pole je </a:t>
                </a:r>
                <a:r>
                  <a:rPr lang="sk-SK" dirty="0" err="1"/>
                  <a:t>setřídené</a:t>
                </a:r>
                <a:r>
                  <a:rPr lang="sk-SK" dirty="0"/>
                  <a:t> </a:t>
                </a:r>
                <a:r>
                  <a:rPr lang="sk-SK" dirty="0" err="1"/>
                  <a:t>sestupně</a:t>
                </a:r>
                <a:r>
                  <a:rPr lang="sk-SK" dirty="0"/>
                  <a:t> (od najväčšieho prvku)</a:t>
                </a:r>
              </a:p>
              <a:p>
                <a:pPr lvl="1"/>
                <a:r>
                  <a:rPr lang="sk-SK" dirty="0"/>
                  <a:t>T(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	kvadratická</a:t>
                </a:r>
              </a:p>
              <a:p>
                <a:pPr lvl="3"/>
                <a:endParaRPr lang="sk-SK" dirty="0"/>
              </a:p>
              <a:p>
                <a:r>
                  <a:rPr lang="sk-SK" dirty="0"/>
                  <a:t>V priemernom prípade</a:t>
                </a:r>
              </a:p>
              <a:p>
                <a:pPr lvl="1"/>
                <a:r>
                  <a:rPr lang="sk-SK" dirty="0"/>
                  <a:t>T(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	kvadratická</a:t>
                </a:r>
              </a:p>
              <a:p>
                <a:pPr lvl="2"/>
                <a:endParaRPr lang="sk-SK" dirty="0"/>
              </a:p>
              <a:p>
                <a:r>
                  <a:rPr lang="sk-SK" dirty="0"/>
                  <a:t>V najlepšom prípade</a:t>
                </a:r>
              </a:p>
              <a:p>
                <a:pPr lvl="1"/>
                <a:r>
                  <a:rPr lang="sk-SK" dirty="0"/>
                  <a:t>Vstupné pole je </a:t>
                </a:r>
                <a:r>
                  <a:rPr lang="sk-SK" dirty="0" err="1"/>
                  <a:t>setřídené</a:t>
                </a:r>
                <a:r>
                  <a:rPr lang="sk-SK" dirty="0"/>
                  <a:t> </a:t>
                </a:r>
                <a:r>
                  <a:rPr lang="sk-SK" dirty="0" err="1"/>
                  <a:t>vzestupně</a:t>
                </a:r>
                <a:r>
                  <a:rPr lang="sk-SK" dirty="0"/>
                  <a:t> (od najmenšieho prvku)</a:t>
                </a:r>
              </a:p>
              <a:p>
                <a:pPr lvl="1"/>
                <a:r>
                  <a:rPr lang="sk-SK" dirty="0"/>
                  <a:t>T(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) =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	lineárna</a:t>
                </a:r>
              </a:p>
              <a:p>
                <a:pPr lvl="1"/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E2CE065D-44E7-56A6-0C65-A2DDA8F7A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1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CF1AF-6617-3310-CEAF-77B0D854E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FBF66-E167-29A4-D3F1-CB111904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Insertion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102FCD-9E46-0301-9271-DBB62215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/>
              <a:t>Animácia:</a:t>
            </a:r>
          </a:p>
          <a:p>
            <a:pPr lvl="1"/>
            <a:r>
              <a:rPr lang="sk-SK" dirty="0">
                <a:hlinkClick r:id="rId2"/>
              </a:rPr>
              <a:t>https://liveexample.pearsoncmg.com/dsanimation/InsertionSortNeweBook.html</a:t>
            </a:r>
            <a:endParaRPr lang="sk-SK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689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1B8C7-CA63-CA8A-97BB-81CB6FF34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8A9A71-BA67-692F-64D0-D71D49EA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Úkol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5CD762-7D0B-49D5-034C-A6493FA2E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cs-CZ" dirty="0" err="1"/>
              <a:t>Pomocou</a:t>
            </a:r>
            <a:r>
              <a:rPr lang="cs-CZ" dirty="0"/>
              <a:t> </a:t>
            </a:r>
            <a:r>
              <a:rPr lang="cs-CZ" dirty="0" err="1"/>
              <a:t>šablóny</a:t>
            </a:r>
            <a:r>
              <a:rPr lang="cs-CZ" dirty="0"/>
              <a:t> InsertSort-Sablona.c/.py na </a:t>
            </a:r>
            <a:r>
              <a:rPr lang="cs-CZ" dirty="0">
                <a:hlinkClick r:id="rId2"/>
              </a:rPr>
              <a:t>GitHube</a:t>
            </a:r>
            <a:r>
              <a:rPr lang="cs-CZ" dirty="0"/>
              <a:t> naprogramujte v C </a:t>
            </a:r>
            <a:r>
              <a:rPr lang="cs-CZ" dirty="0" err="1"/>
              <a:t>alebo</a:t>
            </a:r>
            <a:r>
              <a:rPr lang="cs-CZ" dirty="0"/>
              <a:t> Pythone </a:t>
            </a:r>
            <a:r>
              <a:rPr lang="cs-CZ" dirty="0" err="1"/>
              <a:t>Insertion</a:t>
            </a:r>
            <a:r>
              <a:rPr lang="cs-CZ" dirty="0"/>
              <a:t> Sort</a:t>
            </a:r>
          </a:p>
          <a:p>
            <a:pPr lvl="2"/>
            <a:r>
              <a:rPr lang="cs-CZ" dirty="0"/>
              <a:t>(</a:t>
            </a:r>
            <a:r>
              <a:rPr lang="cs-CZ" dirty="0" err="1"/>
              <a:t>pomôžte</a:t>
            </a:r>
            <a:r>
              <a:rPr lang="cs-CZ" dirty="0"/>
              <a:t> si </a:t>
            </a:r>
            <a:r>
              <a:rPr lang="cs-CZ" dirty="0" err="1"/>
              <a:t>pseudokódom</a:t>
            </a:r>
            <a:r>
              <a:rPr lang="cs-CZ" dirty="0"/>
              <a:t> nemusíte ho </a:t>
            </a:r>
            <a:r>
              <a:rPr lang="cs-CZ" dirty="0" err="1"/>
              <a:t>písať</a:t>
            </a:r>
            <a:r>
              <a:rPr lang="cs-CZ" dirty="0"/>
              <a:t> </a:t>
            </a:r>
            <a:r>
              <a:rPr lang="cs-CZ" dirty="0" err="1"/>
              <a:t>zpamäti</a:t>
            </a:r>
            <a:r>
              <a:rPr lang="cs-CZ" dirty="0"/>
              <a:t>)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20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sk-SK" dirty="0"/>
              <a:t>Závisí od veľkosti vstupu</a:t>
            </a:r>
          </a:p>
          <a:p>
            <a:pPr lvl="1"/>
            <a:r>
              <a:rPr lang="sk-SK" dirty="0"/>
              <a:t>Funkcia, ktorá </a:t>
            </a:r>
            <a:r>
              <a:rPr lang="sk-SK" u="sng" dirty="0"/>
              <a:t>veľkosti vstupu</a:t>
            </a:r>
            <a:r>
              <a:rPr lang="sk-SK" dirty="0"/>
              <a:t> priradí </a:t>
            </a:r>
            <a:r>
              <a:rPr lang="sk-SK" u="sng" dirty="0"/>
              <a:t>trvanie výpočtu</a:t>
            </a:r>
            <a:r>
              <a:rPr lang="sk-SK" dirty="0"/>
              <a:t>         </a:t>
            </a:r>
          </a:p>
          <a:p>
            <a:pPr lvl="1"/>
            <a:endParaRPr lang="sk-SK" u="sng" dirty="0"/>
          </a:p>
          <a:p>
            <a:pPr lvl="1"/>
            <a:r>
              <a:rPr lang="sk-SK" dirty="0"/>
              <a:t>Veľkosť vstupu rozumieme, ako: </a:t>
            </a:r>
          </a:p>
          <a:p>
            <a:pPr lvl="2"/>
            <a:r>
              <a:rPr lang="sk-SK" dirty="0"/>
              <a:t>Hodnota čísla</a:t>
            </a:r>
          </a:p>
          <a:p>
            <a:pPr lvl="2"/>
            <a:r>
              <a:rPr lang="sk-SK" dirty="0"/>
              <a:t>Dĺžka textu</a:t>
            </a:r>
          </a:p>
          <a:p>
            <a:pPr lvl="2"/>
            <a:r>
              <a:rPr lang="sk-SK" dirty="0"/>
              <a:t>Počet prvkov v poli</a:t>
            </a:r>
          </a:p>
          <a:p>
            <a:pPr lvl="2"/>
            <a:r>
              <a:rPr lang="sk-SK" dirty="0"/>
              <a:t>Počet cifier</a:t>
            </a:r>
          </a:p>
          <a:p>
            <a:pPr lvl="2"/>
            <a:r>
              <a:rPr lang="sk-SK" dirty="0"/>
              <a:t>Počet uzlov v grafe</a:t>
            </a:r>
          </a:p>
          <a:p>
            <a:pPr lvl="2"/>
            <a:r>
              <a:rPr lang="sk-SK" dirty="0"/>
              <a:t>Atď..</a:t>
            </a:r>
          </a:p>
          <a:p>
            <a:pPr lvl="2"/>
            <a:endParaRPr lang="sk-SK" dirty="0"/>
          </a:p>
          <a:p>
            <a:pPr lvl="1"/>
            <a:r>
              <a:rPr lang="sk-SK" dirty="0"/>
              <a:t>Trvanie výpočtu rozumieme, ako počet </a:t>
            </a:r>
            <a:r>
              <a:rPr lang="sk-SK" dirty="0" err="1"/>
              <a:t>výpočetných</a:t>
            </a:r>
            <a:r>
              <a:rPr lang="sk-SK" dirty="0"/>
              <a:t> krokov algoritmu (inštrukcií)</a:t>
            </a:r>
          </a:p>
          <a:p>
            <a:pPr lvl="2"/>
            <a:r>
              <a:rPr lang="sk-SK" dirty="0"/>
              <a:t>Trvanie výpočtu </a:t>
            </a:r>
            <a:r>
              <a:rPr lang="sk-SK" b="1" dirty="0"/>
              <a:t>nemeriame</a:t>
            </a:r>
            <a:r>
              <a:rPr lang="sk-SK" dirty="0"/>
              <a:t> skutočným časom (napr. počtom sekúnd) lebo ten je závislý od HW počítača</a:t>
            </a:r>
          </a:p>
          <a:p>
            <a:pPr lvl="2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117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65AC-7D16-949F-464F-9EFDFD707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7D49C5-0E6F-8940-DCB6-35F1DA17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04D2C6-060A-4807-8ABE-AD210966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dirty="0"/>
              <a:t>Často sa vyskytujúce časové zložitosti T(n):</a:t>
            </a:r>
          </a:p>
          <a:p>
            <a:pPr lvl="2"/>
            <a:r>
              <a:rPr lang="sk-SK" dirty="0"/>
              <a:t>Konštantná</a:t>
            </a:r>
            <a:r>
              <a:rPr lang="en-GB" dirty="0"/>
              <a:t> – </a:t>
            </a:r>
            <a:r>
              <a:rPr lang="en-GB" dirty="0" err="1"/>
              <a:t>vr</a:t>
            </a:r>
            <a:r>
              <a:rPr lang="cs-CZ" dirty="0" err="1"/>
              <a:t>átenie</a:t>
            </a:r>
            <a:r>
              <a:rPr lang="cs-CZ" dirty="0"/>
              <a:t> prvého prvku v poli</a:t>
            </a:r>
            <a:endParaRPr lang="sk-SK" dirty="0"/>
          </a:p>
          <a:p>
            <a:pPr lvl="2"/>
            <a:r>
              <a:rPr lang="sk-SK" dirty="0"/>
              <a:t>Logaritmická – binárne vyhľadávanie</a:t>
            </a:r>
          </a:p>
          <a:p>
            <a:pPr lvl="2"/>
            <a:r>
              <a:rPr lang="sk-SK" dirty="0"/>
              <a:t>Lineárna - nájdenie maxima v poli</a:t>
            </a:r>
          </a:p>
          <a:p>
            <a:pPr lvl="2"/>
            <a:r>
              <a:rPr lang="sk-SK" dirty="0" err="1"/>
              <a:t>Logaritmicko</a:t>
            </a:r>
            <a:r>
              <a:rPr lang="sk-SK" dirty="0"/>
              <a:t> lineárna – </a:t>
            </a:r>
            <a:r>
              <a:rPr lang="sk-SK" dirty="0" err="1"/>
              <a:t>merge</a:t>
            </a:r>
            <a:r>
              <a:rPr lang="sk-SK" dirty="0"/>
              <a:t>-sort, </a:t>
            </a:r>
            <a:r>
              <a:rPr lang="sk-SK" dirty="0" err="1"/>
              <a:t>quick</a:t>
            </a:r>
            <a:r>
              <a:rPr lang="sk-SK" dirty="0"/>
              <a:t>-sort..</a:t>
            </a:r>
          </a:p>
          <a:p>
            <a:pPr lvl="2"/>
            <a:r>
              <a:rPr lang="sk-SK" dirty="0"/>
              <a:t>Kvadratická – dvojitý vnorený cyklus (</a:t>
            </a:r>
            <a:r>
              <a:rPr lang="sk-SK" dirty="0" err="1"/>
              <a:t>insert</a:t>
            </a:r>
            <a:r>
              <a:rPr lang="sk-SK" dirty="0"/>
              <a:t>-sort, </a:t>
            </a:r>
            <a:r>
              <a:rPr lang="sk-SK" dirty="0" err="1"/>
              <a:t>select</a:t>
            </a:r>
            <a:r>
              <a:rPr lang="sk-SK" dirty="0"/>
              <a:t>-sort)</a:t>
            </a:r>
          </a:p>
          <a:p>
            <a:pPr lvl="2"/>
            <a:r>
              <a:rPr lang="sk-SK" dirty="0"/>
              <a:t>Kubická – trojitý vnorený cyklus</a:t>
            </a:r>
          </a:p>
          <a:p>
            <a:pPr lvl="2"/>
            <a:r>
              <a:rPr lang="sk-SK" dirty="0"/>
              <a:t>Exponenciálna – rekurzívny výpočet </a:t>
            </a:r>
            <a:r>
              <a:rPr lang="sk-SK" dirty="0" err="1"/>
              <a:t>Fibonacciho</a:t>
            </a:r>
            <a:r>
              <a:rPr lang="sk-SK" dirty="0"/>
              <a:t> postupnosti</a:t>
            </a:r>
          </a:p>
          <a:p>
            <a:pPr lvl="2"/>
            <a:r>
              <a:rPr lang="sk-SK" dirty="0" err="1"/>
              <a:t>Faktoriál</a:t>
            </a:r>
            <a:r>
              <a:rPr lang="sk-SK" dirty="0"/>
              <a:t> – výpočet permutácií poľa</a:t>
            </a:r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pic>
        <p:nvPicPr>
          <p:cNvPr id="1026" name="Picture 2" descr="Binary Search. Searching in a sorted array or a binary… | by jb stevenard |  Geek Culture | Medium">
            <a:extLst>
              <a:ext uri="{FF2B5EF4-FFF2-40B4-BE49-F238E27FC236}">
                <a16:creationId xmlns:a16="http://schemas.microsoft.com/office/drawing/2014/main" id="{E8086DE5-912C-2124-555D-9A2AF36D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23" y="1497019"/>
            <a:ext cx="3570439" cy="169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7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1 - </a:t>
            </a:r>
            <a:r>
              <a:rPr lang="cs-CZ" sz="3200" dirty="0"/>
              <a:t>algoritmus </a:t>
            </a:r>
            <a:r>
              <a:rPr lang="cs-CZ" sz="3200" dirty="0" err="1"/>
              <a:t>JeKladne</a:t>
            </a:r>
            <a:r>
              <a:rPr lang="cs-CZ" sz="3200" dirty="0"/>
              <a:t>(n</a:t>
            </a:r>
            <a:r>
              <a:rPr lang="sk-SK" sz="3200" dirty="0"/>
              <a:t>) – určite jeho časovú zložitosť v najhoršom prípade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JeKladne</a:t>
            </a:r>
            <a:r>
              <a:rPr lang="cs-CZ" sz="3200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if</a:t>
            </a:r>
            <a:r>
              <a:rPr lang="cs-CZ" sz="3200" dirty="0"/>
              <a:t> n </a:t>
            </a:r>
            <a:r>
              <a:rPr lang="en-GB" sz="3200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print</a:t>
            </a:r>
            <a:r>
              <a:rPr lang="sk-SK" sz="3200" dirty="0"/>
              <a:t>(</a:t>
            </a:r>
            <a:r>
              <a:rPr lang="en-GB" sz="3200" dirty="0"/>
              <a:t>“</a:t>
            </a:r>
            <a:r>
              <a:rPr lang="cs-CZ" sz="3200" dirty="0" err="1"/>
              <a:t>áno</a:t>
            </a:r>
            <a:r>
              <a:rPr lang="cs-CZ" sz="3200" dirty="0"/>
              <a:t>“)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else</a:t>
            </a:r>
            <a:endParaRPr lang="cs-CZ" sz="3200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dirty="0" err="1"/>
              <a:t>print</a:t>
            </a:r>
            <a:r>
              <a:rPr lang="sk-SK" sz="3200" dirty="0"/>
              <a:t>(</a:t>
            </a:r>
            <a:r>
              <a:rPr lang="en-GB" sz="3200" dirty="0"/>
              <a:t>“</a:t>
            </a:r>
            <a:r>
              <a:rPr lang="cs-CZ" sz="3200" dirty="0" err="1"/>
              <a:t>nie</a:t>
            </a:r>
            <a:r>
              <a:rPr lang="cs-CZ" sz="3200" dirty="0"/>
              <a:t>“)  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397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– </a:t>
            </a:r>
            <a:r>
              <a:rPr lang="cs-CZ" sz="3200" dirty="0">
                <a:ln w="0"/>
              </a:rPr>
              <a:t>algoritmus</a:t>
            </a:r>
            <a:r>
              <a:rPr lang="cs-CZ" sz="3200" dirty="0"/>
              <a:t> </a:t>
            </a:r>
            <a:r>
              <a:rPr lang="cs-CZ" sz="3200" dirty="0" err="1"/>
              <a:t>SudeNeboLiche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sk-SK" sz="3200" dirty="0"/>
              <a:t>– určite jeho časovú zložitosť v najhoršom prípade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SudeNeboLiche</a:t>
            </a:r>
            <a:r>
              <a:rPr lang="cs-CZ" sz="3200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if</a:t>
            </a:r>
            <a:r>
              <a:rPr lang="cs-CZ" sz="3200" dirty="0"/>
              <a:t> n </a:t>
            </a:r>
            <a:r>
              <a:rPr lang="cs-CZ" sz="3200" i="1" dirty="0" err="1"/>
              <a:t>mod</a:t>
            </a:r>
            <a:r>
              <a:rPr lang="cs-CZ" sz="3200" dirty="0"/>
              <a:t> 2 = 0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print</a:t>
            </a:r>
            <a:r>
              <a:rPr lang="sk-SK" sz="3200" dirty="0"/>
              <a:t>(</a:t>
            </a:r>
            <a:r>
              <a:rPr lang="en-GB" sz="3200" dirty="0"/>
              <a:t>“</a:t>
            </a:r>
            <a:r>
              <a:rPr lang="cs-CZ" sz="3200" dirty="0"/>
              <a:t>sudé“)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else</a:t>
            </a:r>
            <a:endParaRPr lang="cs-CZ" sz="3200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dirty="0" err="1"/>
              <a:t>print</a:t>
            </a:r>
            <a:r>
              <a:rPr lang="sk-SK" sz="3200" dirty="0"/>
              <a:t>(</a:t>
            </a:r>
            <a:r>
              <a:rPr lang="en-GB" sz="3200" dirty="0"/>
              <a:t>“</a:t>
            </a:r>
            <a:r>
              <a:rPr lang="cs-CZ" sz="3200" dirty="0"/>
              <a:t>liché“) 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992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– </a:t>
            </a:r>
            <a:r>
              <a:rPr lang="cs-CZ" sz="3200" dirty="0">
                <a:ln w="0"/>
              </a:rPr>
              <a:t>algoritmus</a:t>
            </a:r>
            <a:r>
              <a:rPr lang="cs-CZ" sz="3200" dirty="0"/>
              <a:t> Signum(n</a:t>
            </a:r>
            <a:r>
              <a:rPr lang="sk-SK" sz="3200" dirty="0"/>
              <a:t>) – určite jeho časovú zložitosť v najhoršom prípade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Signum(n)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if</a:t>
            </a:r>
            <a:r>
              <a:rPr lang="cs-CZ" sz="3200" dirty="0"/>
              <a:t> n </a:t>
            </a:r>
            <a:r>
              <a:rPr lang="en-GB" sz="3200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cs-CZ" sz="3200" dirty="0"/>
              <a:t>return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else</a:t>
            </a:r>
            <a:r>
              <a:rPr lang="cs-CZ" sz="3200" b="1" dirty="0"/>
              <a:t> </a:t>
            </a:r>
            <a:r>
              <a:rPr lang="cs-CZ" sz="3200" b="1" dirty="0" err="1"/>
              <a:t>if</a:t>
            </a:r>
            <a:r>
              <a:rPr lang="cs-CZ" sz="3200" b="1" dirty="0"/>
              <a:t> </a:t>
            </a:r>
            <a:r>
              <a:rPr lang="cs-CZ" sz="3200" dirty="0"/>
              <a:t>n = 0</a:t>
            </a:r>
            <a:endParaRPr lang="cs-CZ" sz="3200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return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else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return - 1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2092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cs-CZ" sz="3200" dirty="0">
                <a:ln w="0"/>
              </a:rPr>
              <a:t>algoritmus</a:t>
            </a:r>
            <a:r>
              <a:rPr lang="cs-CZ" sz="3200" dirty="0"/>
              <a:t> </a:t>
            </a:r>
            <a:r>
              <a:rPr lang="cs-CZ" sz="3200" dirty="0" err="1"/>
              <a:t>Sucet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sk-SK" sz="3200" dirty="0"/>
              <a:t>– určite jeho časovú zložitosť v najhoršom prípade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461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Sucet</a:t>
            </a:r>
            <a:r>
              <a:rPr lang="cs-CZ" sz="3200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sum </a:t>
            </a:r>
            <a:r>
              <a:rPr lang="sk-SK" sz="3200" dirty="0"/>
              <a:t>← 0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i </a:t>
            </a:r>
            <a:r>
              <a:rPr lang="sk-SK" sz="3200" dirty="0"/>
              <a:t>← 1 </a:t>
            </a:r>
            <a:r>
              <a:rPr lang="sk-SK" sz="3200" b="1" dirty="0"/>
              <a:t>to</a:t>
            </a:r>
            <a:r>
              <a:rPr lang="sk-SK" sz="3200" dirty="0"/>
              <a:t> n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cs-CZ" sz="3200" dirty="0"/>
              <a:t>sum </a:t>
            </a:r>
            <a:r>
              <a:rPr lang="sk-SK" sz="3200" dirty="0"/>
              <a:t>← </a:t>
            </a:r>
            <a:r>
              <a:rPr lang="sk-SK" sz="3200" dirty="0" err="1"/>
              <a:t>sum</a:t>
            </a:r>
            <a:r>
              <a:rPr lang="sk-SK" sz="3200" dirty="0"/>
              <a:t> + i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return sum  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686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C56A-9804-E1D7-7096-626393EF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9B98F-2814-75CF-7C09-B7E94E03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 – </a:t>
            </a:r>
            <a:r>
              <a:rPr lang="cs-CZ" sz="3200" dirty="0">
                <a:ln w="0"/>
              </a:rPr>
              <a:t>algoritmus</a:t>
            </a:r>
            <a:r>
              <a:rPr lang="cs-CZ" sz="3200" dirty="0"/>
              <a:t> </a:t>
            </a:r>
            <a:r>
              <a:rPr lang="cs-CZ" sz="3200" dirty="0" err="1"/>
              <a:t>Nasobilka</a:t>
            </a:r>
            <a:r>
              <a:rPr lang="cs-CZ" sz="3200" dirty="0"/>
              <a:t>(n</a:t>
            </a:r>
            <a:r>
              <a:rPr lang="sk-SK" sz="3200" dirty="0"/>
              <a:t>) – určite jeho časovú zložitosť v najhoršom prípade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C8A8E6-E7F3-7618-B13B-CD30DDBD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461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Nasobilka</a:t>
            </a:r>
            <a:r>
              <a:rPr lang="cs-CZ" sz="3200" dirty="0"/>
              <a:t>(</a:t>
            </a:r>
            <a:r>
              <a:rPr lang="en-GB" sz="3200" dirty="0"/>
              <a:t>n</a:t>
            </a:r>
            <a:r>
              <a:rPr lang="cs-CZ" sz="32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i </a:t>
            </a:r>
            <a:r>
              <a:rPr lang="sk-SK" sz="3200" dirty="0"/>
              <a:t>← 1 </a:t>
            </a:r>
            <a:r>
              <a:rPr lang="sk-SK" sz="3200" b="1" dirty="0"/>
              <a:t>to</a:t>
            </a:r>
            <a:r>
              <a:rPr lang="sk-SK" sz="3200" dirty="0"/>
              <a:t> n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j </a:t>
            </a:r>
            <a:r>
              <a:rPr lang="sk-SK" sz="3200" dirty="0"/>
              <a:t>← 1 </a:t>
            </a:r>
            <a:r>
              <a:rPr lang="sk-SK" sz="3200" b="1" dirty="0"/>
              <a:t>to</a:t>
            </a:r>
            <a:r>
              <a:rPr lang="sk-SK" sz="3200" dirty="0"/>
              <a:t> n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     </a:t>
            </a:r>
            <a:r>
              <a:rPr lang="en-GB" sz="3200" dirty="0" err="1"/>
              <a:t>soucin</a:t>
            </a:r>
            <a:r>
              <a:rPr lang="en-GB" sz="3200" dirty="0"/>
              <a:t> </a:t>
            </a:r>
            <a:r>
              <a:rPr lang="sk-SK" sz="3200" dirty="0"/>
              <a:t>←</a:t>
            </a:r>
            <a:r>
              <a:rPr lang="en-GB" sz="3200" dirty="0"/>
              <a:t> </a:t>
            </a:r>
            <a:r>
              <a:rPr lang="en-GB" sz="3200" dirty="0" err="1"/>
              <a:t>i</a:t>
            </a:r>
            <a:r>
              <a:rPr lang="en-GB" sz="3200" dirty="0"/>
              <a:t> * j</a:t>
            </a:r>
            <a:endParaRPr lang="sk-SK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          </a:t>
            </a:r>
            <a:r>
              <a:rPr lang="cs-CZ" sz="3200" dirty="0" err="1"/>
              <a:t>print</a:t>
            </a:r>
            <a:r>
              <a:rPr lang="en-GB" sz="3200" dirty="0"/>
              <a:t>(</a:t>
            </a:r>
            <a:r>
              <a:rPr lang="en-GB" sz="3200" dirty="0" err="1"/>
              <a:t>i</a:t>
            </a:r>
            <a:r>
              <a:rPr lang="en-GB" sz="3200" dirty="0"/>
              <a:t> ‘*’ j ‘=‘ </a:t>
            </a:r>
            <a:r>
              <a:rPr lang="en-GB" sz="3200" dirty="0" err="1"/>
              <a:t>soucin</a:t>
            </a:r>
            <a:r>
              <a:rPr lang="en-GB" sz="3200" dirty="0"/>
              <a:t>)</a:t>
            </a:r>
            <a:endParaRPr lang="cs-CZ" sz="3200" dirty="0"/>
          </a:p>
          <a:p>
            <a:pPr marL="457200" lvl="1" indent="0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11183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– </a:t>
            </a:r>
            <a:r>
              <a:rPr lang="cs-CZ" sz="3200" dirty="0">
                <a:ln w="0"/>
              </a:rPr>
              <a:t>algoritmus</a:t>
            </a:r>
            <a:r>
              <a:rPr lang="cs-CZ" sz="3200" dirty="0"/>
              <a:t> </a:t>
            </a:r>
            <a:r>
              <a:rPr lang="cs-CZ" sz="3200" dirty="0" err="1"/>
              <a:t>Sucet</a:t>
            </a:r>
            <a:r>
              <a:rPr lang="en-GB" sz="3200" dirty="0"/>
              <a:t>Pole</a:t>
            </a:r>
            <a:r>
              <a:rPr lang="cs-CZ" sz="3200" dirty="0"/>
              <a:t>(A</a:t>
            </a:r>
            <a:r>
              <a:rPr lang="en-GB" sz="3200" dirty="0"/>
              <a:t>[0..n</a:t>
            </a:r>
            <a:r>
              <a:rPr lang="sk-SK" sz="3200" dirty="0"/>
              <a:t>-1</a:t>
            </a:r>
            <a:r>
              <a:rPr lang="en-GB" sz="3200" dirty="0"/>
              <a:t>]</a:t>
            </a:r>
            <a:r>
              <a:rPr lang="sk-SK" sz="3200" dirty="0"/>
              <a:t>, n) – určite jeho časovú zložitosť v najhoršom prípade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553"/>
            <a:ext cx="10515600" cy="5257041"/>
          </a:xfrm>
        </p:spPr>
        <p:txBody>
          <a:bodyPr>
            <a:normAutofit/>
          </a:bodyPr>
          <a:lstStyle/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 err="1"/>
              <a:t>SucetPole</a:t>
            </a:r>
            <a:r>
              <a:rPr lang="cs-CZ" sz="3200" dirty="0"/>
              <a:t>(A</a:t>
            </a:r>
            <a:r>
              <a:rPr lang="en-GB" sz="3200" dirty="0"/>
              <a:t>[0..n-1], n</a:t>
            </a:r>
            <a:r>
              <a:rPr lang="cs-CZ" sz="3200" dirty="0"/>
              <a:t>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sum </a:t>
            </a:r>
            <a:r>
              <a:rPr lang="sk-SK" sz="3200" dirty="0"/>
              <a:t>← 0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</a:t>
            </a:r>
            <a:r>
              <a:rPr lang="cs-CZ" sz="3200" b="1" dirty="0" err="1"/>
              <a:t>for</a:t>
            </a:r>
            <a:r>
              <a:rPr lang="cs-CZ" sz="3200" b="1" dirty="0"/>
              <a:t> </a:t>
            </a:r>
            <a:r>
              <a:rPr lang="cs-CZ" sz="3200" dirty="0"/>
              <a:t>i </a:t>
            </a:r>
            <a:r>
              <a:rPr lang="sk-SK" sz="3200" dirty="0"/>
              <a:t>← 0 </a:t>
            </a:r>
            <a:r>
              <a:rPr lang="sk-SK" sz="3200" b="1" dirty="0"/>
              <a:t>to</a:t>
            </a:r>
            <a:r>
              <a:rPr lang="sk-SK" sz="3200" dirty="0"/>
              <a:t> n - 1</a:t>
            </a:r>
            <a:endParaRPr lang="en-GB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3200" dirty="0"/>
              <a:t>          </a:t>
            </a:r>
            <a:r>
              <a:rPr lang="cs-CZ" sz="3200" dirty="0"/>
              <a:t>sum </a:t>
            </a:r>
            <a:r>
              <a:rPr lang="sk-SK" sz="3200" dirty="0"/>
              <a:t>← </a:t>
            </a:r>
            <a:r>
              <a:rPr lang="sk-SK" sz="3200" dirty="0" err="1"/>
              <a:t>sum</a:t>
            </a:r>
            <a:r>
              <a:rPr lang="sk-SK" sz="3200" dirty="0"/>
              <a:t> + A</a:t>
            </a:r>
            <a:r>
              <a:rPr lang="en-GB" sz="3200" dirty="0"/>
              <a:t>[</a:t>
            </a:r>
            <a:r>
              <a:rPr lang="sk-SK" sz="3200" dirty="0"/>
              <a:t>i</a:t>
            </a:r>
            <a:r>
              <a:rPr lang="en-GB" sz="3200" dirty="0"/>
              <a:t>]</a:t>
            </a:r>
            <a:endParaRPr lang="cs-CZ" sz="32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3200" dirty="0"/>
              <a:t>     return sum   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613250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709</Words>
  <Application>Microsoft Office PowerPoint</Application>
  <PresentationFormat>Širokouhlá</PresentationFormat>
  <Paragraphs>135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Motív Office</vt:lpstr>
      <vt:lpstr>Zložitosť a Insert Sort</vt:lpstr>
      <vt:lpstr>Časová zložitosť</vt:lpstr>
      <vt:lpstr>Časová zložitosť</vt:lpstr>
      <vt:lpstr>Príklad 1 - algoritmus JeKladne(n) – určite jeho časovú zložitosť v najhoršom prípade</vt:lpstr>
      <vt:lpstr>Príklad 2 – algoritmus SudeNeboLiche(n) – určite jeho časovú zložitosť v najhoršom prípade</vt:lpstr>
      <vt:lpstr>Príklad 3 – algoritmus Signum(n) – určite jeho časovú zložitosť v najhoršom prípade</vt:lpstr>
      <vt:lpstr>Príklad 4 – algoritmus Sucet(n) – určite jeho časovú zložitosť v najhoršom prípade</vt:lpstr>
      <vt:lpstr>Príklad 5 – algoritmus Nasobilka(n) – určite jeho časovú zložitosť v najhoršom prípade</vt:lpstr>
      <vt:lpstr>Príklad 6 – algoritmus SucetPole(A[0..n-1], n) – určite jeho časovú zložitosť v najhoršom prípade</vt:lpstr>
      <vt:lpstr>Príklad 7 – algoritmus AritmetickyPrumer(A[0..n-1], n) – určite jeho časovú zložitosť v najhoršom prípade</vt:lpstr>
      <vt:lpstr>Insertion Sort</vt:lpstr>
      <vt:lpstr>Insertion Sort</vt:lpstr>
      <vt:lpstr>Insertion Sort - časová zložitosť</vt:lpstr>
      <vt:lpstr>Insertion Sort</vt:lpstr>
      <vt:lpstr>Úkol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163</cp:revision>
  <dcterms:created xsi:type="dcterms:W3CDTF">2023-03-28T14:51:09Z</dcterms:created>
  <dcterms:modified xsi:type="dcterms:W3CDTF">2024-10-15T13:38:45Z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