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324" r:id="rId3"/>
    <p:sldId id="325" r:id="rId4"/>
    <p:sldId id="327" r:id="rId5"/>
    <p:sldId id="326" r:id="rId6"/>
    <p:sldId id="329" r:id="rId7"/>
    <p:sldId id="330" r:id="rId8"/>
    <p:sldId id="331" r:id="rId9"/>
    <p:sldId id="332" r:id="rId10"/>
    <p:sldId id="333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C4146-2D11-4C37-96F2-A7FF7D1D71A1}" v="12" dt="2023-11-19T12:56:26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255DB-E4C3-420B-9C6C-36571A57988F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DF194-1A29-4531-B1DD-C456EF0563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220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5F3C6B-E1D1-C718-26A6-2BBD6DBAB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93D29D9-D3BC-7D69-1D5F-1E2A50AE8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1DD04AD-D810-F989-3322-817029BD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6D334A1-D273-6249-3239-95ECE198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9D9A7AB-7061-BEC1-B13F-37CE0730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608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BE242-ED0D-BB33-6B99-5485E032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52658EEE-7D92-7A17-F0F4-72E447F9F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6B5EBF0-F834-9DB1-4201-76AAFFDB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D43A577-25F9-DF90-F00B-B5C2DB4A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58E6717-66CC-AE60-69C8-FFBC23E5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864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D9E75997-7B32-58B5-878C-512AE877A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C3FB9DF-216C-B55C-42DF-4CD39839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98D1CCB-ABAC-9FC6-8907-ACDCE467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C2AA56C-DCF8-E3AA-63FF-F7E00E9B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2266F01-90BA-0265-EC9E-CD26407F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541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A1A0F4-90F1-6C04-DCA7-036FB989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FEE056-47B0-F27D-FF0D-4FA58A81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6841260-05C7-76F0-E2FB-773FC9F2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766ACD8-9A5C-79B6-AC9B-58356379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26C555E-3F62-AB77-8F43-76FA82AE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526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BE3152-7D8E-BAB7-8069-2457494C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28F6187-63E8-DDB9-57EF-A4965FF96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86D4C0E-6E17-4EA2-C9AD-83FE716D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FD36EF9-5842-18D6-44A3-D8B53099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1378752-FE71-3ECE-9C28-926EC427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26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C279EC-A730-478E-73C3-37F4CF75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CBB393-3995-8505-0106-73ED99A79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B60A9D8-2823-D117-DB8F-721934D2F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1C1EB41-8745-6C45-0DC0-390BBA5C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FD4782D-2638-8CA0-F9B7-805F219B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3FD35E7-07FC-D69F-4024-F4D2377D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365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D8B735-2976-A05E-63FF-7349BC08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E4788AB-3906-8D97-95FD-84E2A7E68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C6CADB8-BFA0-8C74-90D0-2181CC470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3FA07EF-C0FF-FB45-C5CC-0D89086C3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F1F91F0E-0F1F-EF0C-FB1C-6720A85B6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AF32AF88-F4FA-A51B-6437-E3D9301B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3EA1DA5-18AF-CB5B-5EC0-75971516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0D46FD74-B858-4757-9A74-B35EF947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172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B3F0EA-FE09-0E89-2F56-F6CA1886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9C0F634E-BD07-F4EF-9ADD-BE580660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43B05037-773C-72D6-AC89-67C71B4C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64B541B6-7AF2-26BE-F804-2D3854AE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000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271017C6-0CE2-6692-739B-6C2B2088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3F1B575-2E5B-19F3-3C92-19231B17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0D5BDB5-6ED4-EF1B-D469-25825168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572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1C55B8-9672-572B-9023-FD8F9EB9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0D0A03-AAE1-2D41-2CD7-798FDE2FB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13B85A5-CF21-8C4A-21CA-EC2418114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53A9BB3-DBB0-3F67-0820-163D687A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DEBA480-86A5-95F6-E033-2382EA59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E9E7222-9A7F-F91B-1CE7-F6201D83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962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605C3D-61DF-AED3-AF10-5E4DFD3E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02A059F8-4EEB-08AC-65F2-D19F878DE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D8D7295-8632-1111-BCE7-B49C7F87D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13551A8-46C3-1AB9-0A20-9E2C34D2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023E98C-CED9-8AEF-3312-2A4AABC5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4DD1E92-A662-39FA-BE6C-43B8578A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121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1F98B54E-B8A2-0E82-4E97-5ED50C5C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18E4E3E-7112-3787-62F9-24E3785A2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F9F7B50-F6C4-525C-82B5-20E4E549D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7BA33-7FC1-48A5-A0C3-BAFAFEF79BC6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01C103D-6E03-10DB-45A8-FECAB33DB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7D10838-648D-B5D7-013D-FABB4784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BA529AAE-4941-4D6F-0212-533E1FBFE38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234738" y="0"/>
            <a:ext cx="979487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sk-SK" sz="80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&amp; PARTNERS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99EA2169-6EBF-8D75-DF0A-7BC2C6A57E1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2099925" y="6827520"/>
            <a:ext cx="98425" cy="304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sk-SK" sz="2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5acXjzUk</a:t>
            </a:r>
          </a:p>
        </p:txBody>
      </p:sp>
    </p:spTree>
    <p:extLst>
      <p:ext uri="{BB962C8B-B14F-4D97-AF65-F5344CB8AC3E}">
        <p14:creationId xmlns:p14="http://schemas.microsoft.com/office/powerpoint/2010/main" val="253928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ttie-left-the-chat/ALGO1/tree/main/Cvicenie0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iveexample.pearsoncmg.com/dsanimation/SelectionSorteBook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iveexample.pearsoncmg.com/dsanimation/BubbleSortNeweBook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354CC2-4FBE-43CF-89AE-6322CA802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094148"/>
            <a:ext cx="9144000" cy="1085545"/>
          </a:xfrm>
        </p:spPr>
        <p:txBody>
          <a:bodyPr>
            <a:normAutofit/>
          </a:bodyPr>
          <a:lstStyle/>
          <a:p>
            <a:r>
              <a:rPr lang="cs-CZ" b="1" dirty="0" err="1">
                <a:solidFill>
                  <a:srgbClr val="0070C0"/>
                </a:solidFill>
              </a:rPr>
              <a:t>Selection</a:t>
            </a:r>
            <a:r>
              <a:rPr lang="cs-CZ" b="1" dirty="0">
                <a:solidFill>
                  <a:srgbClr val="0070C0"/>
                </a:solidFill>
              </a:rPr>
              <a:t> Sort a </a:t>
            </a:r>
            <a:r>
              <a:rPr lang="cs-CZ" b="1" dirty="0" err="1">
                <a:solidFill>
                  <a:srgbClr val="0070C0"/>
                </a:solidFill>
              </a:rPr>
              <a:t>Bubble</a:t>
            </a:r>
            <a:r>
              <a:rPr lang="cs-CZ" b="1" dirty="0">
                <a:solidFill>
                  <a:srgbClr val="0070C0"/>
                </a:solidFill>
              </a:rPr>
              <a:t> Sort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7904BB-8861-4604-8657-4271F307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468673"/>
            <a:ext cx="9144000" cy="1655762"/>
          </a:xfrm>
        </p:spPr>
        <p:txBody>
          <a:bodyPr/>
          <a:lstStyle/>
          <a:p>
            <a:r>
              <a:rPr lang="cs-CZ" sz="2800" dirty="0"/>
              <a:t>Bc. Katarína</a:t>
            </a:r>
            <a:r>
              <a:rPr lang="cs-CZ" dirty="0"/>
              <a:t> </a:t>
            </a:r>
            <a:r>
              <a:rPr lang="cs-CZ" sz="2800" dirty="0"/>
              <a:t>Olejková</a:t>
            </a:r>
            <a:endParaRPr lang="cs-CZ" dirty="0"/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3268916D-52DC-41F0-9524-B336D547F8E8}"/>
              </a:ext>
            </a:extLst>
          </p:cNvPr>
          <p:cNvSpPr txBox="1">
            <a:spLocks/>
          </p:cNvSpPr>
          <p:nvPr/>
        </p:nvSpPr>
        <p:spPr>
          <a:xfrm>
            <a:off x="1524000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000" dirty="0">
                <a:solidFill>
                  <a:srgbClr val="0070C0"/>
                </a:solidFill>
              </a:rPr>
              <a:t>KATEDRA INFORMATIKY</a:t>
            </a:r>
          </a:p>
          <a:p>
            <a:r>
              <a:rPr lang="cs-CZ" sz="2000" dirty="0">
                <a:solidFill>
                  <a:srgbClr val="0070C0"/>
                </a:solidFill>
              </a:rPr>
              <a:t>UNIVERZITA PALACKÉHO V OLOMOUCI</a:t>
            </a:r>
          </a:p>
        </p:txBody>
      </p:sp>
      <p:pic>
        <p:nvPicPr>
          <p:cNvPr id="1026" name="Picture 2" descr="Cora Speaks: Chceš studovat psychologii?">
            <a:extLst>
              <a:ext uri="{FF2B5EF4-FFF2-40B4-BE49-F238E27FC236}">
                <a16:creationId xmlns:a16="http://schemas.microsoft.com/office/drawing/2014/main" id="{2885F088-DDC0-439D-BD2C-56B58715E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67" y="3046632"/>
            <a:ext cx="2371665" cy="215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27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977F2-671E-5FB6-B9E6-B5EE39273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A1ED06-A5C2-3682-CC37-DA20B592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Úkol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9561D36-610E-178D-FFD0-76189673D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609"/>
            <a:ext cx="10515600" cy="4886266"/>
          </a:xfrm>
        </p:spPr>
        <p:txBody>
          <a:bodyPr>
            <a:normAutofit lnSpcReduction="10000"/>
          </a:bodyPr>
          <a:lstStyle/>
          <a:p>
            <a:r>
              <a:rPr lang="cs-CZ" dirty="0" err="1"/>
              <a:t>Simulácia</a:t>
            </a:r>
            <a:r>
              <a:rPr lang="cs-CZ" dirty="0"/>
              <a:t> algoritmu</a:t>
            </a:r>
          </a:p>
          <a:p>
            <a:pPr lvl="1"/>
            <a:r>
              <a:rPr lang="cs-CZ" dirty="0"/>
              <a:t>Simulujte kroky algoritmu </a:t>
            </a:r>
            <a:r>
              <a:rPr lang="cs-CZ" dirty="0" err="1"/>
              <a:t>InsertSort</a:t>
            </a:r>
            <a:r>
              <a:rPr lang="cs-CZ" dirty="0"/>
              <a:t>, </a:t>
            </a:r>
            <a:r>
              <a:rPr lang="cs-CZ" dirty="0" err="1"/>
              <a:t>SelectSort</a:t>
            </a:r>
            <a:r>
              <a:rPr lang="cs-CZ" dirty="0"/>
              <a:t> a </a:t>
            </a:r>
            <a:r>
              <a:rPr lang="cs-CZ" dirty="0" err="1"/>
              <a:t>BubbleSort</a:t>
            </a:r>
            <a:r>
              <a:rPr lang="cs-CZ" dirty="0"/>
              <a:t> na postupnosti</a:t>
            </a:r>
          </a:p>
          <a:p>
            <a:pPr marL="457200" lvl="1" indent="0">
              <a:buNone/>
            </a:pPr>
            <a:r>
              <a:rPr lang="en-GB" dirty="0"/>
              <a:t>   </a:t>
            </a:r>
            <a:r>
              <a:rPr lang="cs-CZ" dirty="0"/>
              <a:t>A = </a:t>
            </a:r>
            <a:r>
              <a:rPr lang="en-GB" dirty="0"/>
              <a:t>[9, 7, 6, 5, 8]</a:t>
            </a:r>
            <a:endParaRPr lang="sk-SK" dirty="0"/>
          </a:p>
          <a:p>
            <a:pPr marL="457200" lvl="1" indent="0">
              <a:buNone/>
            </a:pPr>
            <a:endParaRPr lang="cs-CZ" dirty="0"/>
          </a:p>
          <a:p>
            <a:r>
              <a:rPr lang="cs-CZ" dirty="0" err="1"/>
              <a:t>Implementácia</a:t>
            </a:r>
            <a:endParaRPr lang="cs-CZ" dirty="0"/>
          </a:p>
          <a:p>
            <a:pPr lvl="1"/>
            <a:r>
              <a:rPr lang="cs-CZ" dirty="0" err="1"/>
              <a:t>Pomocou</a:t>
            </a:r>
            <a:r>
              <a:rPr lang="cs-CZ" dirty="0"/>
              <a:t> </a:t>
            </a:r>
            <a:r>
              <a:rPr lang="cs-CZ" dirty="0" err="1"/>
              <a:t>šablóny</a:t>
            </a:r>
            <a:r>
              <a:rPr lang="cs-CZ" dirty="0"/>
              <a:t> SelectSort-Sablona.c/.py na </a:t>
            </a:r>
            <a:r>
              <a:rPr lang="cs-CZ" dirty="0">
                <a:hlinkClick r:id="rId2"/>
              </a:rPr>
              <a:t>GitHube</a:t>
            </a:r>
            <a:r>
              <a:rPr lang="cs-CZ" dirty="0"/>
              <a:t> naprogramujte v C </a:t>
            </a:r>
            <a:r>
              <a:rPr lang="cs-CZ" dirty="0" err="1"/>
              <a:t>alebo</a:t>
            </a:r>
            <a:r>
              <a:rPr lang="cs-CZ" dirty="0"/>
              <a:t> Pythone </a:t>
            </a:r>
            <a:r>
              <a:rPr lang="cs-CZ" dirty="0" err="1"/>
              <a:t>Selection</a:t>
            </a:r>
            <a:r>
              <a:rPr lang="cs-CZ" dirty="0"/>
              <a:t> Sort</a:t>
            </a:r>
          </a:p>
          <a:p>
            <a:pPr lvl="1"/>
            <a:r>
              <a:rPr lang="cs-CZ" dirty="0" err="1"/>
              <a:t>Pomocou</a:t>
            </a:r>
            <a:r>
              <a:rPr lang="cs-CZ" dirty="0"/>
              <a:t> </a:t>
            </a:r>
            <a:r>
              <a:rPr lang="cs-CZ" dirty="0" err="1"/>
              <a:t>šablóny</a:t>
            </a:r>
            <a:r>
              <a:rPr lang="cs-CZ" dirty="0"/>
              <a:t> BubbleSort-Sablona.c/.py na </a:t>
            </a:r>
            <a:r>
              <a:rPr lang="cs-CZ" dirty="0">
                <a:hlinkClick r:id="rId2"/>
              </a:rPr>
              <a:t>GitHube</a:t>
            </a:r>
            <a:r>
              <a:rPr lang="cs-CZ" dirty="0"/>
              <a:t> naprogramujte v C </a:t>
            </a:r>
            <a:r>
              <a:rPr lang="cs-CZ" dirty="0" err="1"/>
              <a:t>alebo</a:t>
            </a:r>
            <a:r>
              <a:rPr lang="cs-CZ" dirty="0"/>
              <a:t> Pythone </a:t>
            </a:r>
            <a:r>
              <a:rPr lang="cs-CZ" dirty="0" err="1"/>
              <a:t>Bubble</a:t>
            </a:r>
            <a:r>
              <a:rPr lang="cs-CZ" dirty="0"/>
              <a:t> Sort</a:t>
            </a:r>
          </a:p>
          <a:p>
            <a:pPr lvl="1"/>
            <a:r>
              <a:rPr lang="cs-CZ" dirty="0"/>
              <a:t>(</a:t>
            </a:r>
            <a:r>
              <a:rPr lang="cs-CZ" dirty="0" err="1"/>
              <a:t>pomôžte</a:t>
            </a:r>
            <a:r>
              <a:rPr lang="cs-CZ" dirty="0"/>
              <a:t> si </a:t>
            </a:r>
            <a:r>
              <a:rPr lang="cs-CZ" dirty="0" err="1"/>
              <a:t>pseudokódom</a:t>
            </a:r>
            <a:r>
              <a:rPr lang="cs-CZ" dirty="0"/>
              <a:t>)</a:t>
            </a:r>
            <a:endParaRPr lang="en-GB" dirty="0"/>
          </a:p>
          <a:p>
            <a:endParaRPr lang="en-GB" dirty="0"/>
          </a:p>
          <a:p>
            <a:r>
              <a:rPr lang="en-GB" u="sng" dirty="0" err="1"/>
              <a:t>Sp</a:t>
            </a:r>
            <a:r>
              <a:rPr lang="sk-SK" u="sng" dirty="0" err="1"/>
              <a:t>ôsob</a:t>
            </a:r>
            <a:r>
              <a:rPr lang="sk-SK" u="sng" dirty="0"/>
              <a:t> odovzdávania – </a:t>
            </a:r>
            <a:r>
              <a:rPr lang="sk-SK" u="sng" dirty="0" err="1"/>
              <a:t>info</a:t>
            </a:r>
            <a:r>
              <a:rPr lang="sk-SK" u="sng" dirty="0"/>
              <a:t> na </a:t>
            </a:r>
            <a:r>
              <a:rPr lang="cs-CZ" u="sng" dirty="0">
                <a:hlinkClick r:id="rId2"/>
              </a:rPr>
              <a:t>GitHube</a:t>
            </a:r>
            <a:r>
              <a:rPr lang="sk-SK" u="sng" dirty="0"/>
              <a:t> na konci README</a:t>
            </a:r>
            <a:endParaRPr lang="cs-CZ" u="sng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9810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4C13B-7E0C-ECFC-B3B4-91E527590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9B0B8-5782-C466-A8B8-1C43EFA0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Selection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Sort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9C1FB20-AFB7-44F5-04F6-D1DD60D94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sk-SK" dirty="0"/>
              <a:t>Triedime zľava doprava</a:t>
            </a:r>
          </a:p>
          <a:p>
            <a:r>
              <a:rPr lang="sk-SK" dirty="0"/>
              <a:t>Pole delíme na </a:t>
            </a:r>
            <a:r>
              <a:rPr lang="sk-SK" dirty="0">
                <a:solidFill>
                  <a:srgbClr val="00B050"/>
                </a:solidFill>
              </a:rPr>
              <a:t>zotriedenú</a:t>
            </a:r>
            <a:r>
              <a:rPr lang="sk-SK" dirty="0"/>
              <a:t> a </a:t>
            </a:r>
            <a:r>
              <a:rPr lang="sk-SK" dirty="0">
                <a:solidFill>
                  <a:srgbClr val="FF0000"/>
                </a:solidFill>
              </a:rPr>
              <a:t>nezotriedenú</a:t>
            </a:r>
            <a:r>
              <a:rPr lang="sk-SK" dirty="0"/>
              <a:t> časť</a:t>
            </a:r>
          </a:p>
          <a:p>
            <a:pPr lvl="1"/>
            <a:r>
              <a:rPr lang="sk-SK" dirty="0"/>
              <a:t>Na začiatku je celé pole nezotriedené</a:t>
            </a:r>
          </a:p>
          <a:p>
            <a:r>
              <a:rPr lang="sk-SK" dirty="0"/>
              <a:t>Vyberieme </a:t>
            </a:r>
            <a:r>
              <a:rPr lang="sk-SK" dirty="0">
                <a:solidFill>
                  <a:srgbClr val="00B0F0"/>
                </a:solidFill>
              </a:rPr>
              <a:t>najmenší prvok</a:t>
            </a:r>
            <a:r>
              <a:rPr lang="sk-SK" dirty="0"/>
              <a:t> v </a:t>
            </a:r>
            <a:r>
              <a:rPr lang="sk-SK" dirty="0">
                <a:solidFill>
                  <a:srgbClr val="FF0000"/>
                </a:solidFill>
              </a:rPr>
              <a:t>nezotriedenej</a:t>
            </a:r>
            <a:r>
              <a:rPr lang="sk-SK" dirty="0"/>
              <a:t> časti poľa a vymeníme ho za prvý prvok, ktorý sa nachádza za </a:t>
            </a:r>
            <a:r>
              <a:rPr lang="sk-SK" dirty="0">
                <a:solidFill>
                  <a:srgbClr val="00B050"/>
                </a:solidFill>
              </a:rPr>
              <a:t>zotriedenou</a:t>
            </a:r>
            <a:r>
              <a:rPr lang="sk-SK" dirty="0"/>
              <a:t> časťou poľa</a:t>
            </a:r>
          </a:p>
          <a:p>
            <a:pPr lvl="1"/>
            <a:endParaRPr lang="sk-SK" dirty="0"/>
          </a:p>
          <a:p>
            <a:pPr lvl="2"/>
            <a:endParaRPr lang="sk-SK" dirty="0"/>
          </a:p>
          <a:p>
            <a:pPr lvl="2"/>
            <a:endParaRPr lang="sk-SK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2028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D2086-86C8-FE30-CE2A-7D3BF9F18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F8DEB0-2B05-BAAC-9D91-24C7D978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Selection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Sort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824FF99-1189-03AC-F435-C9F956C96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 err="1"/>
              <a:t>Select</a:t>
            </a:r>
            <a:r>
              <a:rPr lang="sk-SK" sz="2800" dirty="0"/>
              <a:t>-Sort</a:t>
            </a:r>
            <a:r>
              <a:rPr lang="cs-CZ" sz="2800" dirty="0"/>
              <a:t>(A</a:t>
            </a:r>
            <a:r>
              <a:rPr lang="en-GB" sz="2800" dirty="0"/>
              <a:t>[0..n-1], n</a:t>
            </a:r>
            <a:r>
              <a:rPr lang="cs-CZ" sz="2800" dirty="0"/>
              <a:t>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</a:t>
            </a:r>
            <a:r>
              <a:rPr lang="sk-SK" sz="2800" b="1" dirty="0" err="1"/>
              <a:t>for</a:t>
            </a:r>
            <a:r>
              <a:rPr lang="sk-SK" sz="2800" dirty="0"/>
              <a:t> j ← 1 </a:t>
            </a:r>
            <a:r>
              <a:rPr lang="sk-SK" sz="2800" b="1" dirty="0"/>
              <a:t>to</a:t>
            </a:r>
            <a:r>
              <a:rPr lang="sk-SK" sz="2800" dirty="0"/>
              <a:t> n - 2</a:t>
            </a:r>
            <a:endParaRPr lang="en-GB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     </a:t>
            </a:r>
            <a:r>
              <a:rPr lang="sk-SK" sz="2800" dirty="0" err="1"/>
              <a:t>iMin</a:t>
            </a:r>
            <a:r>
              <a:rPr lang="sk-SK" sz="2800" dirty="0"/>
              <a:t> ← j</a:t>
            </a:r>
            <a:endParaRPr lang="en-GB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/>
              <a:t>         </a:t>
            </a:r>
            <a:r>
              <a:rPr lang="sk-SK" sz="2800" b="1" dirty="0"/>
              <a:t> </a:t>
            </a:r>
            <a:r>
              <a:rPr lang="sk-SK" sz="2800" b="1" dirty="0" err="1"/>
              <a:t>for</a:t>
            </a:r>
            <a:r>
              <a:rPr lang="sk-SK" sz="2800" dirty="0"/>
              <a:t> i ← j + 1 </a:t>
            </a:r>
            <a:r>
              <a:rPr lang="sk-SK" sz="2800" b="1" dirty="0"/>
              <a:t>to</a:t>
            </a:r>
            <a:r>
              <a:rPr lang="sk-SK" sz="2800" dirty="0"/>
              <a:t> n - 1</a:t>
            </a:r>
            <a:endParaRPr lang="en-GB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2800" dirty="0"/>
              <a:t>               </a:t>
            </a:r>
            <a:r>
              <a:rPr lang="sk-SK" sz="2800" b="1" dirty="0" err="1"/>
              <a:t>if</a:t>
            </a:r>
            <a:r>
              <a:rPr lang="sk-SK" sz="2800" dirty="0"/>
              <a:t> A</a:t>
            </a:r>
            <a:r>
              <a:rPr lang="en-GB" sz="2800" dirty="0"/>
              <a:t>[</a:t>
            </a:r>
            <a:r>
              <a:rPr lang="en-GB" sz="2800" dirty="0" err="1"/>
              <a:t>i</a:t>
            </a:r>
            <a:r>
              <a:rPr lang="en-GB" sz="2800" dirty="0"/>
              <a:t>]</a:t>
            </a:r>
            <a:r>
              <a:rPr lang="sk-SK" sz="2800" dirty="0"/>
              <a:t> </a:t>
            </a:r>
            <a:r>
              <a:rPr lang="en-GB" sz="2800" dirty="0"/>
              <a:t>&lt; A[</a:t>
            </a:r>
            <a:r>
              <a:rPr lang="en-GB" sz="2800" dirty="0" err="1"/>
              <a:t>iMin</a:t>
            </a:r>
            <a:r>
              <a:rPr lang="en-GB" sz="2800" dirty="0"/>
              <a:t>] 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2800" dirty="0"/>
              <a:t>                    </a:t>
            </a:r>
            <a:r>
              <a:rPr lang="en-GB" sz="2800" dirty="0" err="1"/>
              <a:t>iMin</a:t>
            </a:r>
            <a:r>
              <a:rPr lang="en-GB" sz="2800" dirty="0"/>
              <a:t> </a:t>
            </a:r>
            <a:r>
              <a:rPr lang="sk-SK" sz="2800" dirty="0"/>
              <a:t>←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endParaRPr lang="en-GB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2800" dirty="0"/>
              <a:t>          t </a:t>
            </a:r>
            <a:r>
              <a:rPr lang="sk-SK" sz="2800" dirty="0"/>
              <a:t>←</a:t>
            </a:r>
            <a:r>
              <a:rPr lang="en-GB" sz="2800" dirty="0"/>
              <a:t> A[j]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2800" dirty="0"/>
              <a:t>          A[j] </a:t>
            </a:r>
            <a:r>
              <a:rPr lang="sk-SK" sz="2800" dirty="0"/>
              <a:t>←</a:t>
            </a:r>
            <a:r>
              <a:rPr lang="en-GB" sz="2800" dirty="0"/>
              <a:t> A[</a:t>
            </a:r>
            <a:r>
              <a:rPr lang="en-GB" sz="2800" dirty="0" err="1"/>
              <a:t>iMin</a:t>
            </a:r>
            <a:r>
              <a:rPr lang="en-GB" sz="2800" dirty="0"/>
              <a:t>]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2800" dirty="0"/>
              <a:t>          A[</a:t>
            </a:r>
            <a:r>
              <a:rPr lang="en-GB" sz="2800" dirty="0" err="1"/>
              <a:t>iMin</a:t>
            </a:r>
            <a:r>
              <a:rPr lang="en-GB" sz="2800" dirty="0"/>
              <a:t>] </a:t>
            </a:r>
            <a:r>
              <a:rPr lang="sk-SK" sz="2800" dirty="0"/>
              <a:t>←</a:t>
            </a:r>
            <a:r>
              <a:rPr lang="en-GB" sz="2800" dirty="0"/>
              <a:t> t</a:t>
            </a:r>
            <a:endParaRPr lang="sk-SK" dirty="0"/>
          </a:p>
          <a:p>
            <a:pPr lvl="2"/>
            <a:endParaRPr lang="sk-SK" dirty="0"/>
          </a:p>
          <a:p>
            <a:pPr lvl="2"/>
            <a:endParaRPr lang="sk-SK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  <p:sp>
        <p:nvSpPr>
          <p:cNvPr id="4" name="Pravá zložená zátvorka 3">
            <a:extLst>
              <a:ext uri="{FF2B5EF4-FFF2-40B4-BE49-F238E27FC236}">
                <a16:creationId xmlns:a16="http://schemas.microsoft.com/office/drawing/2014/main" id="{FE5211D4-EC4A-956D-4A95-6CC6728AC744}"/>
              </a:ext>
            </a:extLst>
          </p:cNvPr>
          <p:cNvSpPr/>
          <p:nvPr/>
        </p:nvSpPr>
        <p:spPr>
          <a:xfrm>
            <a:off x="4734370" y="4571999"/>
            <a:ext cx="470019" cy="12562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AD3584FC-D351-4475-0928-34B3D39CA4EE}"/>
              </a:ext>
            </a:extLst>
          </p:cNvPr>
          <p:cNvSpPr txBox="1"/>
          <p:nvPr/>
        </p:nvSpPr>
        <p:spPr>
          <a:xfrm>
            <a:off x="5204389" y="5015449"/>
            <a:ext cx="304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</a:t>
            </a:r>
            <a:r>
              <a:rPr lang="en-GB" dirty="0" err="1"/>
              <a:t>yme</a:t>
            </a:r>
            <a:r>
              <a:rPr lang="cs-CZ" dirty="0"/>
              <a:t>ň</a:t>
            </a:r>
            <a:r>
              <a:rPr lang="en-GB" dirty="0"/>
              <a:t> A[j]</a:t>
            </a:r>
            <a:r>
              <a:rPr lang="cs-CZ" dirty="0"/>
              <a:t>, </a:t>
            </a:r>
            <a:r>
              <a:rPr lang="en-GB" dirty="0"/>
              <a:t>A[</a:t>
            </a:r>
            <a:r>
              <a:rPr lang="en-GB" dirty="0" err="1"/>
              <a:t>iMin</a:t>
            </a:r>
            <a:r>
              <a:rPr lang="en-GB" dirty="0"/>
              <a:t>]</a:t>
            </a:r>
            <a:r>
              <a:rPr lang="sk-SK" dirty="0"/>
              <a:t>    (swap)</a:t>
            </a:r>
          </a:p>
        </p:txBody>
      </p:sp>
    </p:spTree>
    <p:extLst>
      <p:ext uri="{BB962C8B-B14F-4D97-AF65-F5344CB8AC3E}">
        <p14:creationId xmlns:p14="http://schemas.microsoft.com/office/powerpoint/2010/main" val="278477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B46B8-ECDC-B55A-B75A-4D500DAFC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DF509A-2BAA-1C8D-FF9F-AC30E692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Selection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Sort - časová zložitosť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E2CE065D-44E7-56A6-0C65-A2DDA8F7A1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49000" cy="4667250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Veľkosť vstupu – </a:t>
                </a:r>
                <a:r>
                  <a:rPr lang="sk-SK" dirty="0" err="1"/>
                  <a:t>veľkos</a:t>
                </a:r>
                <a:r>
                  <a:rPr lang="cs-CZ" dirty="0"/>
                  <a:t>ť</a:t>
                </a:r>
                <a:r>
                  <a:rPr lang="sk-SK" dirty="0"/>
                  <a:t> vstupného poľa</a:t>
                </a:r>
              </a:p>
              <a:p>
                <a:endParaRPr lang="sk-SK" dirty="0"/>
              </a:p>
              <a:p>
                <a:r>
                  <a:rPr lang="sk-SK" dirty="0"/>
                  <a:t>V najhoršom, priemernom, najlepšom prípade</a:t>
                </a:r>
              </a:p>
              <a:p>
                <a:pPr lvl="1"/>
                <a:r>
                  <a:rPr lang="sk-SK" dirty="0"/>
                  <a:t>T(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k-SK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cs-CZ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dirty="0"/>
                  <a:t> kvadratická</a:t>
                </a:r>
              </a:p>
              <a:p>
                <a:pPr lvl="1"/>
                <a:r>
                  <a:rPr lang="cs-CZ" dirty="0"/>
                  <a:t>Vždy vykoná </a:t>
                </a:r>
                <a:r>
                  <a:rPr lang="cs-CZ" dirty="0" err="1"/>
                  <a:t>rovnaký</a:t>
                </a:r>
                <a:r>
                  <a:rPr lang="cs-CZ" dirty="0"/>
                  <a:t> počet </a:t>
                </a:r>
                <a:r>
                  <a:rPr lang="cs-CZ" dirty="0" err="1"/>
                  <a:t>krokov</a:t>
                </a:r>
                <a:r>
                  <a:rPr lang="cs-CZ" dirty="0"/>
                  <a:t> bez </a:t>
                </a:r>
                <a:r>
                  <a:rPr lang="cs-CZ" dirty="0" err="1"/>
                  <a:t>ohľadu</a:t>
                </a:r>
                <a:r>
                  <a:rPr lang="cs-CZ" dirty="0"/>
                  <a:t> na </a:t>
                </a:r>
                <a:r>
                  <a:rPr lang="cs-CZ" dirty="0" err="1"/>
                  <a:t>poradie</a:t>
                </a:r>
                <a:r>
                  <a:rPr lang="cs-CZ" dirty="0"/>
                  <a:t> </a:t>
                </a:r>
                <a:r>
                  <a:rPr lang="cs-CZ" dirty="0" err="1"/>
                  <a:t>prvkov</a:t>
                </a:r>
                <a:r>
                  <a:rPr lang="cs-CZ" dirty="0"/>
                  <a:t> v </a:t>
                </a:r>
                <a:r>
                  <a:rPr lang="cs-CZ" dirty="0" err="1"/>
                  <a:t>vstupnom</a:t>
                </a:r>
                <a:r>
                  <a:rPr lang="cs-CZ" dirty="0"/>
                  <a:t> poli</a:t>
                </a:r>
              </a:p>
              <a:p>
                <a:pPr marL="457200" lvl="1" indent="0">
                  <a:buNone/>
                </a:pPr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E2CE065D-44E7-56A6-0C65-A2DDA8F7A1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49000" cy="4667250"/>
              </a:xfrm>
              <a:blipFill>
                <a:blip r:embed="rId2"/>
                <a:stretch>
                  <a:fillRect l="-993" t="-20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1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CF1AF-6617-3310-CEAF-77B0D854E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FBF66-E167-29A4-D3F1-CB111904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Selection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Sort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2102FCD-9E46-0301-9271-DBB62215A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sk-SK" dirty="0"/>
              <a:t>Animácia:</a:t>
            </a:r>
          </a:p>
          <a:p>
            <a:pPr lvl="1"/>
            <a:r>
              <a:rPr lang="sk-SK" dirty="0">
                <a:hlinkClick r:id="rId2"/>
              </a:rPr>
              <a:t>https://liveexample.pearsoncmg.com/dsanimation/SelectionSorteBook.html</a:t>
            </a:r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2689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0C242-4014-B933-C86A-271CFBC4D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19A6A6-5C38-67A5-AD06-E491EE39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Bubble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Sort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92C7D00-CD46-ECCB-3C4B-090673094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sk-SK" dirty="0"/>
              <a:t>Triedime </a:t>
            </a:r>
            <a:r>
              <a:rPr lang="sk-SK" dirty="0" err="1"/>
              <a:t>zprava</a:t>
            </a:r>
            <a:r>
              <a:rPr lang="sk-SK" dirty="0"/>
              <a:t> doľava</a:t>
            </a:r>
          </a:p>
          <a:p>
            <a:r>
              <a:rPr lang="sk-SK" dirty="0"/>
              <a:t>Porovnávame postupne od </a:t>
            </a:r>
            <a:r>
              <a:rPr lang="sk-SK" b="1" dirty="0"/>
              <a:t>konca</a:t>
            </a:r>
            <a:r>
              <a:rPr lang="sk-SK" dirty="0"/>
              <a:t> poľa 2 susedné prvky, ak je </a:t>
            </a:r>
            <a:r>
              <a:rPr lang="sk-SK" dirty="0">
                <a:solidFill>
                  <a:schemeClr val="accent6">
                    <a:lumMod val="75000"/>
                  </a:schemeClr>
                </a:solidFill>
              </a:rPr>
              <a:t>prvok napravo </a:t>
            </a:r>
            <a:r>
              <a:rPr lang="sk-SK" dirty="0"/>
              <a:t>menší vymeníme ho s </a:t>
            </a:r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prvkom vľavo</a:t>
            </a:r>
          </a:p>
          <a:p>
            <a:r>
              <a:rPr lang="sk-SK" dirty="0"/>
              <a:t>Vľavo bude vznikať zotriedené pole – najprv sa vľavo presunie</a:t>
            </a:r>
            <a:r>
              <a:rPr lang="en-GB" dirty="0"/>
              <a:t> (</a:t>
            </a:r>
            <a:r>
              <a:rPr lang="cs-CZ" dirty="0"/>
              <a:t>“</a:t>
            </a:r>
            <a:r>
              <a:rPr lang="en-GB" dirty="0" err="1"/>
              <a:t>prebubl</a:t>
            </a:r>
            <a:r>
              <a:rPr lang="cs-CZ" dirty="0"/>
              <a:t>á“)</a:t>
            </a:r>
            <a:r>
              <a:rPr lang="sk-SK" dirty="0"/>
              <a:t> najmenší prvok potom druhý najmenší atď..</a:t>
            </a:r>
            <a:r>
              <a:rPr lang="en-GB" dirty="0"/>
              <a:t> </a:t>
            </a:r>
            <a:endParaRPr lang="sk-SK" dirty="0"/>
          </a:p>
          <a:p>
            <a:pPr lvl="3"/>
            <a:endParaRPr lang="sk-SK" dirty="0"/>
          </a:p>
          <a:p>
            <a:pPr lvl="1"/>
            <a:endParaRPr lang="sk-SK" dirty="0"/>
          </a:p>
          <a:p>
            <a:pPr lvl="2"/>
            <a:endParaRPr lang="sk-SK" dirty="0"/>
          </a:p>
          <a:p>
            <a:pPr lvl="2"/>
            <a:endParaRPr lang="sk-SK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87630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32B5D-4355-B5DE-171A-F91B34493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54C5D0-4F7E-C84C-F7BA-7E1B5B7E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Bubble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Sort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EB90334-F250-0809-828C-124D524AA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 err="1"/>
              <a:t>Bubble</a:t>
            </a:r>
            <a:r>
              <a:rPr lang="sk-SK" sz="2800" dirty="0"/>
              <a:t>-Sort</a:t>
            </a:r>
            <a:r>
              <a:rPr lang="cs-CZ" sz="2800" dirty="0"/>
              <a:t>(A</a:t>
            </a:r>
            <a:r>
              <a:rPr lang="en-GB" sz="2800" dirty="0"/>
              <a:t>[0..n-1], n</a:t>
            </a:r>
            <a:r>
              <a:rPr lang="cs-CZ" sz="2800" dirty="0"/>
              <a:t>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</a:t>
            </a:r>
            <a:r>
              <a:rPr lang="sk-SK" sz="2800" b="1" dirty="0" err="1"/>
              <a:t>for</a:t>
            </a:r>
            <a:r>
              <a:rPr lang="sk-SK" sz="2800" dirty="0"/>
              <a:t> j ← 0 </a:t>
            </a:r>
            <a:r>
              <a:rPr lang="sk-SK" sz="2800" b="1" dirty="0"/>
              <a:t>to</a:t>
            </a:r>
            <a:r>
              <a:rPr lang="sk-SK" sz="2800" dirty="0"/>
              <a:t> n - 2</a:t>
            </a:r>
            <a:endParaRPr lang="en-GB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/>
              <a:t>          </a:t>
            </a:r>
            <a:r>
              <a:rPr lang="sk-SK" sz="2800" b="1" dirty="0" err="1"/>
              <a:t>for</a:t>
            </a:r>
            <a:r>
              <a:rPr lang="sk-SK" sz="2800" dirty="0"/>
              <a:t> i ← n – 1 </a:t>
            </a:r>
            <a:r>
              <a:rPr lang="sk-SK" sz="2800" b="1" dirty="0" err="1"/>
              <a:t>downto</a:t>
            </a:r>
            <a:r>
              <a:rPr lang="sk-SK" sz="2800" dirty="0"/>
              <a:t> </a:t>
            </a:r>
            <a:r>
              <a:rPr lang="cs-CZ" sz="2800" dirty="0"/>
              <a:t>j + 1</a:t>
            </a:r>
            <a:endParaRPr lang="en-GB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2800" dirty="0"/>
              <a:t>               </a:t>
            </a:r>
            <a:r>
              <a:rPr lang="sk-SK" sz="2800" b="1" dirty="0" err="1"/>
              <a:t>if</a:t>
            </a:r>
            <a:r>
              <a:rPr lang="sk-SK" sz="2800" dirty="0"/>
              <a:t> A</a:t>
            </a:r>
            <a:r>
              <a:rPr lang="en-GB" sz="2800" dirty="0"/>
              <a:t>[</a:t>
            </a:r>
            <a:r>
              <a:rPr lang="en-GB" sz="2800" dirty="0" err="1"/>
              <a:t>i</a:t>
            </a:r>
            <a:r>
              <a:rPr lang="en-GB" sz="2800" dirty="0"/>
              <a:t>]</a:t>
            </a:r>
            <a:r>
              <a:rPr lang="sk-SK" sz="2800" dirty="0"/>
              <a:t> </a:t>
            </a:r>
            <a:r>
              <a:rPr lang="en-GB" sz="2800" dirty="0"/>
              <a:t>&lt; A[</a:t>
            </a:r>
            <a:r>
              <a:rPr lang="cs-CZ" sz="2800" dirty="0"/>
              <a:t>i - 1</a:t>
            </a:r>
            <a:r>
              <a:rPr lang="en-GB" sz="2800" dirty="0"/>
              <a:t>] </a:t>
            </a:r>
            <a:endParaRPr lang="cs-CZ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               </a:t>
            </a:r>
            <a:r>
              <a:rPr lang="en-GB" sz="2800" dirty="0"/>
              <a:t>t </a:t>
            </a:r>
            <a:r>
              <a:rPr lang="sk-SK" sz="2800" dirty="0"/>
              <a:t>←</a:t>
            </a:r>
            <a:r>
              <a:rPr lang="en-GB" sz="2800" dirty="0"/>
              <a:t> A[</a:t>
            </a:r>
            <a:r>
              <a:rPr lang="cs-CZ" sz="2800" dirty="0"/>
              <a:t>i</a:t>
            </a:r>
            <a:r>
              <a:rPr lang="en-GB" sz="2800" dirty="0"/>
              <a:t>]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2800" dirty="0"/>
              <a:t>          </a:t>
            </a:r>
            <a:r>
              <a:rPr lang="cs-CZ" sz="2800" dirty="0"/>
              <a:t>          </a:t>
            </a:r>
            <a:r>
              <a:rPr lang="en-GB" sz="2800" dirty="0"/>
              <a:t>A[</a:t>
            </a:r>
            <a:r>
              <a:rPr lang="cs-CZ" sz="2800" dirty="0"/>
              <a:t>i</a:t>
            </a:r>
            <a:r>
              <a:rPr lang="en-GB" sz="2800" dirty="0"/>
              <a:t>] </a:t>
            </a:r>
            <a:r>
              <a:rPr lang="sk-SK" sz="2800" dirty="0"/>
              <a:t>←</a:t>
            </a:r>
            <a:r>
              <a:rPr lang="en-GB" sz="2800" dirty="0"/>
              <a:t> A[</a:t>
            </a:r>
            <a:r>
              <a:rPr lang="cs-CZ" sz="2800" dirty="0"/>
              <a:t>i - 1</a:t>
            </a:r>
            <a:r>
              <a:rPr lang="en-GB" sz="2800" dirty="0"/>
              <a:t>]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2800" dirty="0"/>
              <a:t>          </a:t>
            </a:r>
            <a:r>
              <a:rPr lang="cs-CZ" sz="2800" dirty="0"/>
              <a:t>          </a:t>
            </a:r>
            <a:r>
              <a:rPr lang="en-GB" sz="2800" dirty="0"/>
              <a:t>A[</a:t>
            </a:r>
            <a:r>
              <a:rPr lang="cs-CZ" sz="2800" dirty="0"/>
              <a:t>i - 1</a:t>
            </a:r>
            <a:r>
              <a:rPr lang="en-GB" sz="2800" dirty="0"/>
              <a:t>] </a:t>
            </a:r>
            <a:r>
              <a:rPr lang="sk-SK" sz="2800" dirty="0"/>
              <a:t>←</a:t>
            </a:r>
            <a:r>
              <a:rPr lang="en-GB" sz="2800" dirty="0"/>
              <a:t> t</a:t>
            </a:r>
            <a:endParaRPr lang="sk-SK" dirty="0"/>
          </a:p>
          <a:p>
            <a:pPr lvl="2"/>
            <a:endParaRPr lang="sk-SK" dirty="0"/>
          </a:p>
          <a:p>
            <a:pPr lvl="2"/>
            <a:endParaRPr lang="sk-SK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  <p:sp>
        <p:nvSpPr>
          <p:cNvPr id="4" name="Pravá zložená zátvorka 3">
            <a:extLst>
              <a:ext uri="{FF2B5EF4-FFF2-40B4-BE49-F238E27FC236}">
                <a16:creationId xmlns:a16="http://schemas.microsoft.com/office/drawing/2014/main" id="{2E7AE2CE-018F-65DE-9D4F-AEE118BCD4B1}"/>
              </a:ext>
            </a:extLst>
          </p:cNvPr>
          <p:cNvSpPr/>
          <p:nvPr/>
        </p:nvSpPr>
        <p:spPr>
          <a:xfrm>
            <a:off x="5418033" y="3715800"/>
            <a:ext cx="470019" cy="12562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C3F4C749-9D4A-0518-71E1-006B82526100}"/>
              </a:ext>
            </a:extLst>
          </p:cNvPr>
          <p:cNvSpPr txBox="1"/>
          <p:nvPr/>
        </p:nvSpPr>
        <p:spPr>
          <a:xfrm>
            <a:off x="5888052" y="4159250"/>
            <a:ext cx="304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</a:t>
            </a:r>
            <a:r>
              <a:rPr lang="en-GB" dirty="0" err="1"/>
              <a:t>yme</a:t>
            </a:r>
            <a:r>
              <a:rPr lang="cs-CZ" dirty="0"/>
              <a:t>ň</a:t>
            </a:r>
            <a:r>
              <a:rPr lang="en-GB" dirty="0"/>
              <a:t> A[</a:t>
            </a:r>
            <a:r>
              <a:rPr lang="cs-CZ" dirty="0"/>
              <a:t>i</a:t>
            </a:r>
            <a:r>
              <a:rPr lang="en-GB" dirty="0"/>
              <a:t>]</a:t>
            </a:r>
            <a:r>
              <a:rPr lang="cs-CZ" dirty="0"/>
              <a:t>, </a:t>
            </a:r>
            <a:r>
              <a:rPr lang="en-GB" dirty="0"/>
              <a:t>A[</a:t>
            </a:r>
            <a:r>
              <a:rPr lang="cs-CZ" dirty="0"/>
              <a:t>i - 1</a:t>
            </a:r>
            <a:r>
              <a:rPr lang="en-GB" dirty="0"/>
              <a:t>]</a:t>
            </a:r>
            <a:r>
              <a:rPr lang="sk-SK" dirty="0"/>
              <a:t>    (swap)</a:t>
            </a:r>
          </a:p>
        </p:txBody>
      </p:sp>
    </p:spTree>
    <p:extLst>
      <p:ext uri="{BB962C8B-B14F-4D97-AF65-F5344CB8AC3E}">
        <p14:creationId xmlns:p14="http://schemas.microsoft.com/office/powerpoint/2010/main" val="2223652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B7F55-F93F-D6A4-8502-01A8D9108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0A9A90-1A90-B63D-EF03-94081A25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Bubble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Sort - časová zložitosť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83DEFCCC-DC66-A84C-9D13-8F3A9B98C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49000" cy="4667250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Veľkosť vstupu – </a:t>
                </a:r>
                <a:r>
                  <a:rPr lang="sk-SK" dirty="0" err="1"/>
                  <a:t>veľkos</a:t>
                </a:r>
                <a:r>
                  <a:rPr lang="cs-CZ" dirty="0"/>
                  <a:t>ť</a:t>
                </a:r>
                <a:r>
                  <a:rPr lang="sk-SK" dirty="0"/>
                  <a:t> vstupného poľa</a:t>
                </a:r>
              </a:p>
              <a:p>
                <a:endParaRPr lang="sk-SK" dirty="0"/>
              </a:p>
              <a:p>
                <a:r>
                  <a:rPr lang="sk-SK" dirty="0"/>
                  <a:t>V najhoršom, priemernom prípade</a:t>
                </a:r>
              </a:p>
              <a:p>
                <a:pPr lvl="1"/>
                <a:r>
                  <a:rPr lang="sk-SK" dirty="0"/>
                  <a:t>T(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k-SK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k-SK" dirty="0"/>
                  <a:t>	  kvadratická</a:t>
                </a:r>
              </a:p>
              <a:p>
                <a:pPr marL="457200" lvl="1" indent="0">
                  <a:buNone/>
                </a:pPr>
                <a:endParaRPr lang="sk-SK" dirty="0"/>
              </a:p>
              <a:p>
                <a:r>
                  <a:rPr lang="sk-SK" dirty="0"/>
                  <a:t>V najlepšom prípade</a:t>
                </a:r>
              </a:p>
              <a:p>
                <a:pPr lvl="1"/>
                <a:r>
                  <a:rPr lang="sk-SK" dirty="0"/>
                  <a:t>T(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k-SK" dirty="0"/>
                  <a:t>) = n     lineárna</a:t>
                </a:r>
              </a:p>
              <a:p>
                <a:pPr lvl="1"/>
                <a:r>
                  <a:rPr lang="sk-SK" dirty="0"/>
                  <a:t>Vstupné pole je </a:t>
                </a:r>
                <a:r>
                  <a:rPr lang="sk-SK" dirty="0" err="1"/>
                  <a:t>setřídené</a:t>
                </a:r>
                <a:r>
                  <a:rPr lang="sk-SK" dirty="0"/>
                  <a:t> </a:t>
                </a:r>
                <a:r>
                  <a:rPr lang="sk-SK" dirty="0" err="1"/>
                  <a:t>vzestupně</a:t>
                </a:r>
                <a:r>
                  <a:rPr lang="sk-SK" dirty="0"/>
                  <a:t> – </a:t>
                </a:r>
                <a:r>
                  <a:rPr lang="sk-SK" dirty="0" err="1"/>
                  <a:t>Bubble</a:t>
                </a:r>
                <a:r>
                  <a:rPr lang="sk-SK" dirty="0"/>
                  <a:t> sort spraví jeden prechod cez pole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83DEFCCC-DC66-A84C-9D13-8F3A9B98C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49000" cy="4667250"/>
              </a:xfrm>
              <a:blipFill>
                <a:blip r:embed="rId2"/>
                <a:stretch>
                  <a:fillRect l="-993" t="-20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20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5C735-7560-B832-915F-06E59302B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8EE6A8-78E2-5F9A-A0B7-0E74417E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Bubble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Sort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BD3CB43-BBCC-BDA1-09B7-5557E5A1C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2626" cy="4667250"/>
          </a:xfrm>
        </p:spPr>
        <p:txBody>
          <a:bodyPr>
            <a:normAutofit/>
          </a:bodyPr>
          <a:lstStyle/>
          <a:p>
            <a:r>
              <a:rPr lang="sk-SK" dirty="0"/>
              <a:t>Animácia:</a:t>
            </a:r>
          </a:p>
          <a:p>
            <a:pPr lvl="1"/>
            <a:r>
              <a:rPr lang="sk-SK" dirty="0">
                <a:hlinkClick r:id="rId2"/>
              </a:rPr>
              <a:t>https://liveexample.pearsoncmg.com/dsanimation/BubbleSortNeweBook.html</a:t>
            </a:r>
            <a:endParaRPr lang="sk-SK" dirty="0"/>
          </a:p>
          <a:p>
            <a:pPr lvl="1"/>
            <a:r>
              <a:rPr lang="sk-SK" dirty="0"/>
              <a:t>(verzia kedy najväčšie prvky </a:t>
            </a:r>
            <a:r>
              <a:rPr lang="sk-SK" dirty="0" err="1"/>
              <a:t>prebublajú</a:t>
            </a:r>
            <a:r>
              <a:rPr lang="sk-SK" dirty="0"/>
              <a:t> vpravo)</a:t>
            </a:r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91592471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2093</TotalTime>
  <Words>485</Words>
  <Application>Microsoft Office PowerPoint</Application>
  <PresentationFormat>Širokouhlá</PresentationFormat>
  <Paragraphs>86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Motív Office</vt:lpstr>
      <vt:lpstr>Selection Sort a Bubble Sort</vt:lpstr>
      <vt:lpstr>Selection Sort</vt:lpstr>
      <vt:lpstr>Selection Sort</vt:lpstr>
      <vt:lpstr>Selection Sort - časová zložitosť</vt:lpstr>
      <vt:lpstr>Selection Sort</vt:lpstr>
      <vt:lpstr>Bubble Sort</vt:lpstr>
      <vt:lpstr>Bubble Sort</vt:lpstr>
      <vt:lpstr>Bubble Sort - časová zložitosť</vt:lpstr>
      <vt:lpstr>Bubble Sort</vt:lpstr>
      <vt:lpstr>Úkol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Immersive Technologies and Augmented Reality</dc:title>
  <dc:creator>Katarína Olejková</dc:creator>
  <cp:lastModifiedBy>Katarína Olejková</cp:lastModifiedBy>
  <cp:revision>180</cp:revision>
  <dcterms:created xsi:type="dcterms:W3CDTF">2023-03-28T14:51:09Z</dcterms:created>
  <dcterms:modified xsi:type="dcterms:W3CDTF">2024-10-22T12:17:12Z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fdac3b-4115-4c64-bf62-f9099ec36d84_Enabled">
    <vt:lpwstr>true</vt:lpwstr>
  </property>
  <property fmtid="{D5CDD505-2E9C-101B-9397-08002B2CF9AE}" pid="3" name="MSIP_Label_eafdac3b-4115-4c64-bf62-f9099ec36d84_SetDate">
    <vt:lpwstr>2023-11-18T10:27:22Z</vt:lpwstr>
  </property>
  <property fmtid="{D5CDD505-2E9C-101B-9397-08002B2CF9AE}" pid="4" name="MSIP_Label_eafdac3b-4115-4c64-bf62-f9099ec36d84_Method">
    <vt:lpwstr>Standard</vt:lpwstr>
  </property>
  <property fmtid="{D5CDD505-2E9C-101B-9397-08002B2CF9AE}" pid="5" name="MSIP_Label_eafdac3b-4115-4c64-bf62-f9099ec36d84_Name">
    <vt:lpwstr>InternalAndPartners</vt:lpwstr>
  </property>
  <property fmtid="{D5CDD505-2E9C-101B-9397-08002B2CF9AE}" pid="6" name="MSIP_Label_eafdac3b-4115-4c64-bf62-f9099ec36d84_SiteId">
    <vt:lpwstr>5047bca2-da88-442e-a09a-d9b8af692adc</vt:lpwstr>
  </property>
  <property fmtid="{D5CDD505-2E9C-101B-9397-08002B2CF9AE}" pid="7" name="MSIP_Label_eafdac3b-4115-4c64-bf62-f9099ec36d84_ActionId">
    <vt:lpwstr>1553ea5d-b1ea-478d-9135-3e48b2ddbc77</vt:lpwstr>
  </property>
  <property fmtid="{D5CDD505-2E9C-101B-9397-08002B2CF9AE}" pid="8" name="MSIP_Label_eafdac3b-4115-4c64-bf62-f9099ec36d84_ContentBits">
    <vt:lpwstr>3</vt:lpwstr>
  </property>
  <property fmtid="{D5CDD505-2E9C-101B-9397-08002B2CF9AE}" pid="9" name="ClassificationContentMarkingFooterLocations">
    <vt:lpwstr>Motív Office:10</vt:lpwstr>
  </property>
  <property fmtid="{D5CDD505-2E9C-101B-9397-08002B2CF9AE}" pid="10" name="ClassificationContentMarkingFooterText">
    <vt:lpwstr>5acXjzUk</vt:lpwstr>
  </property>
  <property fmtid="{D5CDD505-2E9C-101B-9397-08002B2CF9AE}" pid="11" name="ClassificationContentMarkingHeaderLocations">
    <vt:lpwstr>Motív Office:9</vt:lpwstr>
  </property>
  <property fmtid="{D5CDD505-2E9C-101B-9397-08002B2CF9AE}" pid="12" name="ClassificationContentMarkingHeaderText">
    <vt:lpwstr>INTERNAL &amp; PARTNERS</vt:lpwstr>
  </property>
</Properties>
</file>