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4" r:id="rId3"/>
    <p:sldId id="325" r:id="rId4"/>
    <p:sldId id="327" r:id="rId5"/>
    <p:sldId id="326" r:id="rId6"/>
    <p:sldId id="329" r:id="rId7"/>
    <p:sldId id="330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tie-left-the-chat/ALGO1/tree/main/Cvicenie0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example.pearsoncmg.com/dsanimation/SelectionSorteBoo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example.pearsoncmg.com/dsanimation/BubbleSortNeweBoo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70C0"/>
                </a:solidFill>
              </a:rPr>
              <a:t>Selection</a:t>
            </a:r>
            <a:r>
              <a:rPr lang="cs-CZ" b="1" dirty="0">
                <a:solidFill>
                  <a:srgbClr val="0070C0"/>
                </a:solidFill>
              </a:rPr>
              <a:t> Sort a </a:t>
            </a:r>
            <a:r>
              <a:rPr lang="cs-CZ" b="1" dirty="0" err="1">
                <a:solidFill>
                  <a:srgbClr val="0070C0"/>
                </a:solidFill>
              </a:rPr>
              <a:t>Bubble</a:t>
            </a:r>
            <a:r>
              <a:rPr lang="cs-CZ" b="1" dirty="0">
                <a:solidFill>
                  <a:srgbClr val="0070C0"/>
                </a:solidFill>
              </a:rPr>
              <a:t> Sort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77F2-671E-5FB6-B9E6-B5EE3927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1ED06-A5C2-3682-CC37-DA20B59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61D36-610E-178D-FFD0-76189673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09"/>
            <a:ext cx="10515600" cy="4886266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Simulácia</a:t>
            </a:r>
            <a:r>
              <a:rPr lang="cs-CZ" dirty="0"/>
              <a:t> algoritmu</a:t>
            </a:r>
          </a:p>
          <a:p>
            <a:pPr lvl="1"/>
            <a:r>
              <a:rPr lang="cs-CZ" dirty="0"/>
              <a:t>Simulujte kroky algoritmu </a:t>
            </a:r>
            <a:r>
              <a:rPr lang="cs-CZ" dirty="0" err="1"/>
              <a:t>InsertSort</a:t>
            </a:r>
            <a:r>
              <a:rPr lang="cs-CZ" dirty="0"/>
              <a:t>, </a:t>
            </a:r>
            <a:r>
              <a:rPr lang="cs-CZ" dirty="0" err="1"/>
              <a:t>SelectSort</a:t>
            </a:r>
            <a:r>
              <a:rPr lang="cs-CZ" dirty="0"/>
              <a:t> a </a:t>
            </a:r>
            <a:r>
              <a:rPr lang="cs-CZ" dirty="0" err="1"/>
              <a:t>BubbleSort</a:t>
            </a:r>
            <a:r>
              <a:rPr lang="cs-CZ" dirty="0"/>
              <a:t> na postupnosti</a:t>
            </a:r>
          </a:p>
          <a:p>
            <a:pPr marL="457200" lvl="1" indent="0">
              <a:buNone/>
            </a:pPr>
            <a:r>
              <a:rPr lang="en-GB" dirty="0"/>
              <a:t>   </a:t>
            </a:r>
            <a:r>
              <a:rPr lang="cs-CZ" dirty="0"/>
              <a:t>A = </a:t>
            </a:r>
            <a:r>
              <a:rPr lang="en-GB" dirty="0"/>
              <a:t>[9, 7, 6, 5, 8]</a:t>
            </a:r>
            <a:endParaRPr lang="sk-SK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 err="1"/>
              <a:t>Implementácia</a:t>
            </a:r>
            <a:endParaRPr lang="cs-CZ" dirty="0"/>
          </a:p>
          <a:p>
            <a:pPr lvl="1"/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šablóny</a:t>
            </a:r>
            <a:r>
              <a:rPr lang="cs-CZ" dirty="0"/>
              <a:t> SelectSort-Sablona.c/.py na </a:t>
            </a:r>
            <a:r>
              <a:rPr lang="cs-CZ" dirty="0">
                <a:hlinkClick r:id="rId2"/>
              </a:rPr>
              <a:t>GitHube</a:t>
            </a:r>
            <a:r>
              <a:rPr lang="cs-CZ" dirty="0"/>
              <a:t> naprogramujte v C </a:t>
            </a:r>
            <a:r>
              <a:rPr lang="cs-CZ" dirty="0" err="1"/>
              <a:t>alebo</a:t>
            </a:r>
            <a:r>
              <a:rPr lang="cs-CZ" dirty="0"/>
              <a:t> Pythone </a:t>
            </a:r>
            <a:r>
              <a:rPr lang="cs-CZ" dirty="0" err="1"/>
              <a:t>Selection</a:t>
            </a:r>
            <a:r>
              <a:rPr lang="cs-CZ" dirty="0"/>
              <a:t> Sort</a:t>
            </a:r>
          </a:p>
          <a:p>
            <a:pPr lvl="1"/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šablóny</a:t>
            </a:r>
            <a:r>
              <a:rPr lang="cs-CZ" dirty="0"/>
              <a:t> BubbleSort-Sablona.c/.py na </a:t>
            </a:r>
            <a:r>
              <a:rPr lang="cs-CZ" dirty="0">
                <a:hlinkClick r:id="rId2"/>
              </a:rPr>
              <a:t>GitHube</a:t>
            </a:r>
            <a:r>
              <a:rPr lang="cs-CZ" dirty="0"/>
              <a:t> naprogramujte v C </a:t>
            </a:r>
            <a:r>
              <a:rPr lang="cs-CZ" dirty="0" err="1"/>
              <a:t>alebo</a:t>
            </a:r>
            <a:r>
              <a:rPr lang="cs-CZ" dirty="0"/>
              <a:t> Pythone </a:t>
            </a:r>
            <a:r>
              <a:rPr lang="cs-CZ" dirty="0" err="1"/>
              <a:t>Bubble</a:t>
            </a:r>
            <a:r>
              <a:rPr lang="cs-CZ" dirty="0"/>
              <a:t> Sort</a:t>
            </a:r>
          </a:p>
          <a:p>
            <a:pPr lvl="1"/>
            <a:r>
              <a:rPr lang="cs-CZ" dirty="0"/>
              <a:t>(</a:t>
            </a:r>
            <a:r>
              <a:rPr lang="cs-CZ" dirty="0" err="1"/>
              <a:t>pomôžte</a:t>
            </a:r>
            <a:r>
              <a:rPr lang="cs-CZ" dirty="0"/>
              <a:t> si </a:t>
            </a:r>
            <a:r>
              <a:rPr lang="cs-CZ" dirty="0" err="1"/>
              <a:t>pseudokódom</a:t>
            </a:r>
            <a:r>
              <a:rPr lang="cs-CZ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u="sng" dirty="0" err="1"/>
              <a:t>Sp</a:t>
            </a:r>
            <a:r>
              <a:rPr lang="sk-SK" u="sng" dirty="0" err="1"/>
              <a:t>ôsob</a:t>
            </a:r>
            <a:r>
              <a:rPr lang="sk-SK" u="sng" dirty="0"/>
              <a:t> odovzdávania – </a:t>
            </a:r>
            <a:r>
              <a:rPr lang="sk-SK" u="sng" dirty="0" err="1"/>
              <a:t>info</a:t>
            </a:r>
            <a:r>
              <a:rPr lang="sk-SK" u="sng" dirty="0"/>
              <a:t> na </a:t>
            </a:r>
            <a:r>
              <a:rPr lang="cs-CZ" u="sng" dirty="0">
                <a:hlinkClick r:id="rId2"/>
              </a:rPr>
              <a:t>GitHube</a:t>
            </a:r>
            <a:r>
              <a:rPr lang="sk-SK" u="sng" dirty="0"/>
              <a:t> na konci README</a:t>
            </a:r>
            <a:endParaRPr lang="cs-CZ" u="sng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81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C13B-7E0C-ECFC-B3B4-91E52759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9B0B8-5782-C466-A8B8-1C43EFA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C1FB20-AFB7-44F5-04F6-D1DD60D9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Triedime zľava doprava</a:t>
            </a:r>
          </a:p>
          <a:p>
            <a:r>
              <a:rPr lang="sk-SK" dirty="0"/>
              <a:t>Pole delíme na </a:t>
            </a:r>
            <a:r>
              <a:rPr lang="sk-SK" dirty="0">
                <a:solidFill>
                  <a:srgbClr val="00B050"/>
                </a:solidFill>
              </a:rPr>
              <a:t>zotriedenú</a:t>
            </a:r>
            <a:r>
              <a:rPr lang="sk-SK" dirty="0"/>
              <a:t> a </a:t>
            </a:r>
            <a:r>
              <a:rPr lang="sk-SK" dirty="0">
                <a:solidFill>
                  <a:srgbClr val="FF0000"/>
                </a:solidFill>
              </a:rPr>
              <a:t>nezotriedenú</a:t>
            </a:r>
            <a:r>
              <a:rPr lang="sk-SK" dirty="0"/>
              <a:t> časť</a:t>
            </a:r>
          </a:p>
          <a:p>
            <a:pPr lvl="1"/>
            <a:r>
              <a:rPr lang="sk-SK" dirty="0"/>
              <a:t>Na začiatku je celé pole nezotriedené</a:t>
            </a:r>
          </a:p>
          <a:p>
            <a:r>
              <a:rPr lang="sk-SK" dirty="0"/>
              <a:t>Vyberieme </a:t>
            </a:r>
            <a:r>
              <a:rPr lang="sk-SK" dirty="0">
                <a:solidFill>
                  <a:srgbClr val="00B0F0"/>
                </a:solidFill>
              </a:rPr>
              <a:t>najmenší prvok</a:t>
            </a:r>
            <a:r>
              <a:rPr lang="sk-SK" dirty="0"/>
              <a:t> v </a:t>
            </a:r>
            <a:r>
              <a:rPr lang="sk-SK" dirty="0">
                <a:solidFill>
                  <a:srgbClr val="FF0000"/>
                </a:solidFill>
              </a:rPr>
              <a:t>nezotriedenej</a:t>
            </a:r>
            <a:r>
              <a:rPr lang="sk-SK" dirty="0"/>
              <a:t> časti poľa a vymeníme ho za prvý prvok, ktorý sa nachádza za </a:t>
            </a:r>
            <a:r>
              <a:rPr lang="sk-SK" dirty="0">
                <a:solidFill>
                  <a:srgbClr val="00B050"/>
                </a:solidFill>
              </a:rPr>
              <a:t>zotriedenou</a:t>
            </a:r>
            <a:r>
              <a:rPr lang="sk-SK" dirty="0"/>
              <a:t> časťou poľa</a:t>
            </a:r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2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2086-86C8-FE30-CE2A-7D3BF9F1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F8DEB0-2B05-BAAC-9D91-24C7D978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24FF99-1189-03AC-F435-C9F956C9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 err="1"/>
              <a:t>Select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[0..n-1], 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for</a:t>
            </a:r>
            <a:r>
              <a:rPr lang="sk-SK" sz="2800" dirty="0"/>
              <a:t> j ← </a:t>
            </a:r>
            <a:r>
              <a:rPr lang="en-GB" sz="2800" dirty="0"/>
              <a:t>0</a:t>
            </a:r>
            <a:r>
              <a:rPr lang="sk-SK" sz="2800" dirty="0"/>
              <a:t> </a:t>
            </a:r>
            <a:r>
              <a:rPr lang="sk-SK" sz="2800" b="1" dirty="0"/>
              <a:t>to</a:t>
            </a:r>
            <a:r>
              <a:rPr lang="sk-SK" sz="2800" dirty="0"/>
              <a:t> n - 2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iMin</a:t>
            </a:r>
            <a:r>
              <a:rPr lang="sk-SK" sz="2800" dirty="0"/>
              <a:t> ← j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</a:t>
            </a:r>
            <a:r>
              <a:rPr lang="sk-SK" sz="2800" b="1" dirty="0"/>
              <a:t> </a:t>
            </a:r>
            <a:r>
              <a:rPr lang="sk-SK" sz="2800" b="1" dirty="0" err="1"/>
              <a:t>for</a:t>
            </a:r>
            <a:r>
              <a:rPr lang="sk-SK" sz="2800" dirty="0"/>
              <a:t> i ← j + 1 </a:t>
            </a:r>
            <a:r>
              <a:rPr lang="sk-SK" sz="2800" b="1" dirty="0"/>
              <a:t>to</a:t>
            </a:r>
            <a:r>
              <a:rPr lang="sk-SK" sz="2800" dirty="0"/>
              <a:t> n - 1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</a:t>
            </a:r>
            <a:r>
              <a:rPr lang="sk-SK" sz="2800" b="1" dirty="0" err="1"/>
              <a:t>if</a:t>
            </a:r>
            <a:r>
              <a:rPr lang="sk-SK" sz="2800" dirty="0"/>
              <a:t> A</a:t>
            </a:r>
            <a:r>
              <a:rPr lang="en-GB" sz="2800" dirty="0"/>
              <a:t>[</a:t>
            </a:r>
            <a:r>
              <a:rPr lang="en-GB" sz="2800" dirty="0" err="1"/>
              <a:t>i</a:t>
            </a:r>
            <a:r>
              <a:rPr lang="en-GB" sz="2800" dirty="0"/>
              <a:t>]</a:t>
            </a:r>
            <a:r>
              <a:rPr lang="sk-SK" sz="2800" dirty="0"/>
              <a:t> </a:t>
            </a:r>
            <a:r>
              <a:rPr lang="en-GB" sz="2800" dirty="0"/>
              <a:t>&lt; A[</a:t>
            </a:r>
            <a:r>
              <a:rPr lang="en-GB" sz="2800" dirty="0" err="1"/>
              <a:t>iMin</a:t>
            </a:r>
            <a:r>
              <a:rPr lang="en-GB" sz="2800" dirty="0"/>
              <a:t>] 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     </a:t>
            </a:r>
            <a:r>
              <a:rPr lang="en-GB" sz="2800" dirty="0" err="1"/>
              <a:t>iMin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t </a:t>
            </a:r>
            <a:r>
              <a:rPr lang="sk-SK" sz="2800" dirty="0"/>
              <a:t>←</a:t>
            </a:r>
            <a:r>
              <a:rPr lang="en-GB" sz="2800" dirty="0"/>
              <a:t> A[j]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A[j] </a:t>
            </a:r>
            <a:r>
              <a:rPr lang="sk-SK" sz="2800" dirty="0"/>
              <a:t>←</a:t>
            </a:r>
            <a:r>
              <a:rPr lang="en-GB" sz="2800" dirty="0"/>
              <a:t> A[</a:t>
            </a:r>
            <a:r>
              <a:rPr lang="en-GB" sz="2800" dirty="0" err="1"/>
              <a:t>iMin</a:t>
            </a:r>
            <a:r>
              <a:rPr lang="en-GB" sz="28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A[</a:t>
            </a:r>
            <a:r>
              <a:rPr lang="en-GB" sz="2800" dirty="0" err="1"/>
              <a:t>iMin</a:t>
            </a:r>
            <a:r>
              <a:rPr lang="en-GB" sz="2800" dirty="0"/>
              <a:t>] </a:t>
            </a:r>
            <a:r>
              <a:rPr lang="sk-SK" sz="2800" dirty="0"/>
              <a:t>←</a:t>
            </a:r>
            <a:r>
              <a:rPr lang="en-GB" sz="2800" dirty="0"/>
              <a:t> t</a:t>
            </a:r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FE5211D4-EC4A-956D-4A95-6CC6728AC744}"/>
              </a:ext>
            </a:extLst>
          </p:cNvPr>
          <p:cNvSpPr/>
          <p:nvPr/>
        </p:nvSpPr>
        <p:spPr>
          <a:xfrm>
            <a:off x="4734370" y="4571999"/>
            <a:ext cx="470019" cy="1256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D3584FC-D351-4475-0928-34B3D39CA4EE}"/>
              </a:ext>
            </a:extLst>
          </p:cNvPr>
          <p:cNvSpPr txBox="1"/>
          <p:nvPr/>
        </p:nvSpPr>
        <p:spPr>
          <a:xfrm>
            <a:off x="5204389" y="5015449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</a:t>
            </a:r>
            <a:r>
              <a:rPr lang="en-GB" dirty="0" err="1"/>
              <a:t>yme</a:t>
            </a:r>
            <a:r>
              <a:rPr lang="cs-CZ" dirty="0"/>
              <a:t>ň</a:t>
            </a:r>
            <a:r>
              <a:rPr lang="en-GB" dirty="0"/>
              <a:t> A[j]</a:t>
            </a:r>
            <a:r>
              <a:rPr lang="cs-CZ" dirty="0"/>
              <a:t>, </a:t>
            </a:r>
            <a:r>
              <a:rPr lang="en-GB" dirty="0"/>
              <a:t>A[</a:t>
            </a:r>
            <a:r>
              <a:rPr lang="en-GB" dirty="0" err="1"/>
              <a:t>iMin</a:t>
            </a:r>
            <a:r>
              <a:rPr lang="en-GB" dirty="0"/>
              <a:t>]</a:t>
            </a:r>
            <a:r>
              <a:rPr lang="sk-SK" dirty="0"/>
              <a:t>    (swap)</a:t>
            </a:r>
          </a:p>
        </p:txBody>
      </p:sp>
    </p:spTree>
    <p:extLst>
      <p:ext uri="{BB962C8B-B14F-4D97-AF65-F5344CB8AC3E}">
        <p14:creationId xmlns:p14="http://schemas.microsoft.com/office/powerpoint/2010/main" val="27847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B46B8-ECDC-B55A-B75A-4D500DAFC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DF509A-2BAA-1C8D-FF9F-AC30E692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2CE065D-44E7-56A6-0C65-A2DDA8F7A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Veľkosť vstupu – </a:t>
                </a:r>
                <a:r>
                  <a:rPr lang="sk-SK" dirty="0" err="1"/>
                  <a:t>veľkos</a:t>
                </a:r>
                <a:r>
                  <a:rPr lang="cs-CZ" dirty="0"/>
                  <a:t>ť</a:t>
                </a:r>
                <a:r>
                  <a:rPr lang="sk-SK" dirty="0"/>
                  <a:t> vstupného poľa</a:t>
                </a:r>
              </a:p>
              <a:p>
                <a:endParaRPr lang="sk-SK" dirty="0"/>
              </a:p>
              <a:p>
                <a:r>
                  <a:rPr lang="sk-SK" dirty="0"/>
                  <a:t>V najhoršom, priemernom, najlepšom prípade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kvadratická</a:t>
                </a:r>
              </a:p>
              <a:p>
                <a:pPr lvl="1"/>
                <a:r>
                  <a:rPr lang="cs-CZ" dirty="0"/>
                  <a:t>Vždy vykoná </a:t>
                </a:r>
                <a:r>
                  <a:rPr lang="cs-CZ" dirty="0" err="1"/>
                  <a:t>rovnaký</a:t>
                </a:r>
                <a:r>
                  <a:rPr lang="cs-CZ" dirty="0"/>
                  <a:t> počet </a:t>
                </a:r>
                <a:r>
                  <a:rPr lang="cs-CZ" dirty="0" err="1"/>
                  <a:t>krokov</a:t>
                </a:r>
                <a:r>
                  <a:rPr lang="cs-CZ" dirty="0"/>
                  <a:t> bez </a:t>
                </a:r>
                <a:r>
                  <a:rPr lang="cs-CZ" dirty="0" err="1"/>
                  <a:t>ohľadu</a:t>
                </a:r>
                <a:r>
                  <a:rPr lang="cs-CZ" dirty="0"/>
                  <a:t> na </a:t>
                </a:r>
                <a:r>
                  <a:rPr lang="cs-CZ" dirty="0" err="1"/>
                  <a:t>poradie</a:t>
                </a:r>
                <a:r>
                  <a:rPr lang="cs-CZ" dirty="0"/>
                  <a:t> </a:t>
                </a:r>
                <a:r>
                  <a:rPr lang="cs-CZ" dirty="0" err="1"/>
                  <a:t>prvkov</a:t>
                </a:r>
                <a:r>
                  <a:rPr lang="cs-CZ" dirty="0"/>
                  <a:t> v </a:t>
                </a:r>
                <a:r>
                  <a:rPr lang="cs-CZ" dirty="0" err="1"/>
                  <a:t>vstupnom</a:t>
                </a:r>
                <a:r>
                  <a:rPr lang="cs-CZ" dirty="0"/>
                  <a:t> poli</a:t>
                </a:r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2CE065D-44E7-56A6-0C65-A2DDA8F7A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667250"/>
              </a:xfrm>
              <a:blipFill>
                <a:blip r:embed="rId2"/>
                <a:stretch>
                  <a:fillRect l="-99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1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CF1AF-6617-3310-CEAF-77B0D854E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FBF66-E167-29A4-D3F1-CB111904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102FCD-9E46-0301-9271-DBB62215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Animácia:</a:t>
            </a:r>
          </a:p>
          <a:p>
            <a:pPr lvl="1"/>
            <a:r>
              <a:rPr lang="sk-SK" dirty="0">
                <a:hlinkClick r:id="rId2"/>
              </a:rPr>
              <a:t>https://liveexample.pearsoncmg.com/dsanimation/SelectionSorteBook.html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689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0C242-4014-B933-C86A-271CFBC4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A6A6-5C38-67A5-AD06-E491EE39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Bubble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2C7D00-CD46-ECCB-3C4B-09067309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Triedime </a:t>
            </a:r>
            <a:r>
              <a:rPr lang="sk-SK" dirty="0" err="1"/>
              <a:t>zprava</a:t>
            </a:r>
            <a:r>
              <a:rPr lang="sk-SK" dirty="0"/>
              <a:t> doľava</a:t>
            </a:r>
          </a:p>
          <a:p>
            <a:r>
              <a:rPr lang="sk-SK" dirty="0"/>
              <a:t>Porovnávame postupne od </a:t>
            </a:r>
            <a:r>
              <a:rPr lang="sk-SK" b="1" dirty="0"/>
              <a:t>konca</a:t>
            </a:r>
            <a:r>
              <a:rPr lang="sk-SK" dirty="0"/>
              <a:t> poľa 2 susedné prvky, ak je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prvok napravo </a:t>
            </a:r>
            <a:r>
              <a:rPr lang="sk-SK" dirty="0"/>
              <a:t>menší vymeníme ho s 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prvkom vľavo</a:t>
            </a:r>
          </a:p>
          <a:p>
            <a:r>
              <a:rPr lang="sk-SK" dirty="0"/>
              <a:t>Vľavo bude vznikať zotriedené pole – najprv sa vľavo presunie</a:t>
            </a:r>
            <a:r>
              <a:rPr lang="en-GB" dirty="0"/>
              <a:t> (</a:t>
            </a:r>
            <a:r>
              <a:rPr lang="cs-CZ" dirty="0"/>
              <a:t>“</a:t>
            </a:r>
            <a:r>
              <a:rPr lang="en-GB" dirty="0" err="1"/>
              <a:t>prebubl</a:t>
            </a:r>
            <a:r>
              <a:rPr lang="cs-CZ" dirty="0"/>
              <a:t>á“)</a:t>
            </a:r>
            <a:r>
              <a:rPr lang="sk-SK" dirty="0"/>
              <a:t> najmenší prvok potom druhý najmenší atď..</a:t>
            </a:r>
            <a:r>
              <a:rPr lang="en-GB" dirty="0"/>
              <a:t> </a:t>
            </a:r>
            <a:endParaRPr lang="sk-SK" dirty="0"/>
          </a:p>
          <a:p>
            <a:pPr lvl="3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763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2B5D-4355-B5DE-171A-F91B344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54C5D0-4F7E-C84C-F7BA-7E1B5B7E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Bubble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B90334-F250-0809-828C-124D524A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 err="1"/>
              <a:t>Bubble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[0..n-1], 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for</a:t>
            </a:r>
            <a:r>
              <a:rPr lang="sk-SK" sz="2800" dirty="0"/>
              <a:t> j ← 0 </a:t>
            </a:r>
            <a:r>
              <a:rPr lang="sk-SK" sz="2800" b="1" dirty="0"/>
              <a:t>to</a:t>
            </a:r>
            <a:r>
              <a:rPr lang="sk-SK" sz="2800" dirty="0"/>
              <a:t> n - 2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b="1" dirty="0" err="1"/>
              <a:t>for</a:t>
            </a:r>
            <a:r>
              <a:rPr lang="sk-SK" sz="2800" dirty="0"/>
              <a:t> i ← n – 1 </a:t>
            </a:r>
            <a:r>
              <a:rPr lang="sk-SK" sz="2800" b="1" dirty="0" err="1"/>
              <a:t>downto</a:t>
            </a:r>
            <a:r>
              <a:rPr lang="sk-SK" sz="2800" dirty="0"/>
              <a:t> </a:t>
            </a:r>
            <a:r>
              <a:rPr lang="cs-CZ" sz="2800" dirty="0"/>
              <a:t>j + 1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</a:t>
            </a:r>
            <a:r>
              <a:rPr lang="sk-SK" sz="2800" b="1" dirty="0" err="1"/>
              <a:t>if</a:t>
            </a:r>
            <a:r>
              <a:rPr lang="sk-SK" sz="2800" dirty="0"/>
              <a:t> A</a:t>
            </a:r>
            <a:r>
              <a:rPr lang="en-GB" sz="2800" dirty="0"/>
              <a:t>[</a:t>
            </a:r>
            <a:r>
              <a:rPr lang="en-GB" sz="2800" dirty="0" err="1"/>
              <a:t>i</a:t>
            </a:r>
            <a:r>
              <a:rPr lang="en-GB" sz="2800" dirty="0"/>
              <a:t>]</a:t>
            </a:r>
            <a:r>
              <a:rPr lang="sk-SK" sz="2800" dirty="0"/>
              <a:t> </a:t>
            </a:r>
            <a:r>
              <a:rPr lang="en-GB" sz="2800" dirty="0"/>
              <a:t>&lt; A[</a:t>
            </a:r>
            <a:r>
              <a:rPr lang="cs-CZ" sz="2800" dirty="0"/>
              <a:t>i - 1</a:t>
            </a:r>
            <a:r>
              <a:rPr lang="en-GB" sz="2800" dirty="0"/>
              <a:t>] 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          </a:t>
            </a:r>
            <a:r>
              <a:rPr lang="en-GB" sz="2800" dirty="0"/>
              <a:t>t </a:t>
            </a:r>
            <a:r>
              <a:rPr lang="sk-SK" sz="2800" dirty="0"/>
              <a:t>←</a:t>
            </a:r>
            <a:r>
              <a:rPr lang="en-GB" sz="2800" dirty="0"/>
              <a:t> A[</a:t>
            </a:r>
            <a:r>
              <a:rPr lang="cs-CZ" sz="2800" dirty="0"/>
              <a:t>i</a:t>
            </a:r>
            <a:r>
              <a:rPr lang="en-GB" sz="28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</a:t>
            </a:r>
            <a:r>
              <a:rPr lang="cs-CZ" sz="2800" dirty="0"/>
              <a:t>          </a:t>
            </a:r>
            <a:r>
              <a:rPr lang="en-GB" sz="2800" dirty="0"/>
              <a:t>A[</a:t>
            </a:r>
            <a:r>
              <a:rPr lang="cs-CZ" sz="2800" dirty="0"/>
              <a:t>i</a:t>
            </a:r>
            <a:r>
              <a:rPr lang="en-GB" sz="2800" dirty="0"/>
              <a:t>] </a:t>
            </a:r>
            <a:r>
              <a:rPr lang="sk-SK" sz="2800" dirty="0"/>
              <a:t>←</a:t>
            </a:r>
            <a:r>
              <a:rPr lang="en-GB" sz="2800" dirty="0"/>
              <a:t> A[</a:t>
            </a:r>
            <a:r>
              <a:rPr lang="cs-CZ" sz="2800" dirty="0"/>
              <a:t>i - 1</a:t>
            </a:r>
            <a:r>
              <a:rPr lang="en-GB" sz="28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</a:t>
            </a:r>
            <a:r>
              <a:rPr lang="cs-CZ" sz="2800" dirty="0"/>
              <a:t>          </a:t>
            </a:r>
            <a:r>
              <a:rPr lang="en-GB" sz="2800" dirty="0"/>
              <a:t>A[</a:t>
            </a:r>
            <a:r>
              <a:rPr lang="cs-CZ" sz="2800" dirty="0"/>
              <a:t>i - 1</a:t>
            </a:r>
            <a:r>
              <a:rPr lang="en-GB" sz="2800" dirty="0"/>
              <a:t>] </a:t>
            </a:r>
            <a:r>
              <a:rPr lang="sk-SK" sz="2800" dirty="0"/>
              <a:t>←</a:t>
            </a:r>
            <a:r>
              <a:rPr lang="en-GB" sz="2800" dirty="0"/>
              <a:t> t</a:t>
            </a:r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2E7AE2CE-018F-65DE-9D4F-AEE118BCD4B1}"/>
              </a:ext>
            </a:extLst>
          </p:cNvPr>
          <p:cNvSpPr/>
          <p:nvPr/>
        </p:nvSpPr>
        <p:spPr>
          <a:xfrm>
            <a:off x="5418033" y="3715800"/>
            <a:ext cx="470019" cy="1256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C3F4C749-9D4A-0518-71E1-006B82526100}"/>
              </a:ext>
            </a:extLst>
          </p:cNvPr>
          <p:cNvSpPr txBox="1"/>
          <p:nvPr/>
        </p:nvSpPr>
        <p:spPr>
          <a:xfrm>
            <a:off x="5888052" y="4159250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</a:t>
            </a:r>
            <a:r>
              <a:rPr lang="en-GB" dirty="0" err="1"/>
              <a:t>yme</a:t>
            </a:r>
            <a:r>
              <a:rPr lang="cs-CZ" dirty="0"/>
              <a:t>ň</a:t>
            </a:r>
            <a:r>
              <a:rPr lang="en-GB" dirty="0"/>
              <a:t> A[</a:t>
            </a:r>
            <a:r>
              <a:rPr lang="cs-CZ" dirty="0"/>
              <a:t>i</a:t>
            </a:r>
            <a:r>
              <a:rPr lang="en-GB" dirty="0"/>
              <a:t>]</a:t>
            </a:r>
            <a:r>
              <a:rPr lang="cs-CZ" dirty="0"/>
              <a:t>, </a:t>
            </a:r>
            <a:r>
              <a:rPr lang="en-GB" dirty="0"/>
              <a:t>A[</a:t>
            </a:r>
            <a:r>
              <a:rPr lang="cs-CZ" dirty="0"/>
              <a:t>i - 1</a:t>
            </a:r>
            <a:r>
              <a:rPr lang="en-GB" dirty="0"/>
              <a:t>]</a:t>
            </a:r>
            <a:r>
              <a:rPr lang="sk-SK" dirty="0"/>
              <a:t>    (swap)</a:t>
            </a:r>
          </a:p>
        </p:txBody>
      </p:sp>
    </p:spTree>
    <p:extLst>
      <p:ext uri="{BB962C8B-B14F-4D97-AF65-F5344CB8AC3E}">
        <p14:creationId xmlns:p14="http://schemas.microsoft.com/office/powerpoint/2010/main" val="222365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F55-F93F-D6A4-8502-01A8D91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A9A90-1A90-B63D-EF03-94081A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Bubble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Veľkosť vstupu – </a:t>
                </a:r>
                <a:r>
                  <a:rPr lang="sk-SK" dirty="0" err="1"/>
                  <a:t>veľkos</a:t>
                </a:r>
                <a:r>
                  <a:rPr lang="cs-CZ" dirty="0"/>
                  <a:t>ť</a:t>
                </a:r>
                <a:r>
                  <a:rPr lang="sk-SK" dirty="0"/>
                  <a:t> vstupného poľa</a:t>
                </a:r>
              </a:p>
              <a:p>
                <a:endParaRPr lang="sk-SK" dirty="0"/>
              </a:p>
              <a:p>
                <a:r>
                  <a:rPr lang="sk-SK" dirty="0"/>
                  <a:t>V najhoršom, priemernom prípade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	  kvadratická</a:t>
                </a:r>
              </a:p>
              <a:p>
                <a:pPr marL="457200" lvl="1" indent="0">
                  <a:buNone/>
                </a:pPr>
                <a:endParaRPr lang="sk-SK" dirty="0"/>
              </a:p>
              <a:p>
                <a:r>
                  <a:rPr lang="sk-SK" dirty="0"/>
                  <a:t>V najlepšom prípade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n     lineárna</a:t>
                </a:r>
              </a:p>
              <a:p>
                <a:pPr lvl="1"/>
                <a:r>
                  <a:rPr lang="sk-SK" dirty="0"/>
                  <a:t>Vstupné pole je </a:t>
                </a:r>
                <a:r>
                  <a:rPr lang="sk-SK" dirty="0" err="1"/>
                  <a:t>setřídené</a:t>
                </a:r>
                <a:r>
                  <a:rPr lang="sk-SK" dirty="0"/>
                  <a:t> </a:t>
                </a:r>
                <a:r>
                  <a:rPr lang="sk-SK" dirty="0" err="1"/>
                  <a:t>vzestupně</a:t>
                </a:r>
                <a:r>
                  <a:rPr lang="sk-SK" dirty="0"/>
                  <a:t> – </a:t>
                </a:r>
                <a:r>
                  <a:rPr lang="sk-SK" dirty="0" err="1"/>
                  <a:t>Bubble</a:t>
                </a:r>
                <a:r>
                  <a:rPr lang="sk-SK" dirty="0"/>
                  <a:t> sort spraví jeden prechod cez pole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667250"/>
              </a:xfrm>
              <a:blipFill>
                <a:blip r:embed="rId2"/>
                <a:stretch>
                  <a:fillRect l="-99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5C735-7560-B832-915F-06E59302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EE6A8-78E2-5F9A-A0B7-0E74417E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Bubble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D3CB43-BBCC-BDA1-09B7-5557E5A1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626" cy="4667250"/>
          </a:xfrm>
        </p:spPr>
        <p:txBody>
          <a:bodyPr>
            <a:normAutofit/>
          </a:bodyPr>
          <a:lstStyle/>
          <a:p>
            <a:r>
              <a:rPr lang="sk-SK" dirty="0"/>
              <a:t>Animácia:</a:t>
            </a:r>
          </a:p>
          <a:p>
            <a:pPr lvl="1"/>
            <a:r>
              <a:rPr lang="sk-SK" dirty="0">
                <a:hlinkClick r:id="rId2"/>
              </a:rPr>
              <a:t>https://liveexample.pearsoncmg.com/dsanimation/BubbleSortNeweBook.html</a:t>
            </a:r>
            <a:endParaRPr lang="sk-SK" dirty="0"/>
          </a:p>
          <a:p>
            <a:pPr lvl="1"/>
            <a:r>
              <a:rPr lang="sk-SK" dirty="0"/>
              <a:t>(verzia kedy najväčšie prvky </a:t>
            </a:r>
            <a:r>
              <a:rPr lang="sk-SK" dirty="0" err="1"/>
              <a:t>prebublajú</a:t>
            </a:r>
            <a:r>
              <a:rPr lang="sk-SK" dirty="0"/>
              <a:t> vpravo)</a:t>
            </a: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159247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485</Words>
  <Application>Microsoft Office PowerPoint</Application>
  <PresentationFormat>Širokouhlá</PresentationFormat>
  <Paragraphs>86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Motív Office</vt:lpstr>
      <vt:lpstr>Selection Sort a Bubble Sort</vt:lpstr>
      <vt:lpstr>Selection Sort</vt:lpstr>
      <vt:lpstr>Selection Sort</vt:lpstr>
      <vt:lpstr>Selection Sort - časová zložitosť</vt:lpstr>
      <vt:lpstr>Selection Sort</vt:lpstr>
      <vt:lpstr>Bubble Sort</vt:lpstr>
      <vt:lpstr>Bubble Sort</vt:lpstr>
      <vt:lpstr>Bubble Sort - časová zložitosť</vt:lpstr>
      <vt:lpstr>Bubble Sort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181</cp:revision>
  <dcterms:created xsi:type="dcterms:W3CDTF">2023-03-28T14:51:09Z</dcterms:created>
  <dcterms:modified xsi:type="dcterms:W3CDTF">2024-10-22T18:04:10Z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