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321" r:id="rId3"/>
    <p:sldId id="322" r:id="rId4"/>
    <p:sldId id="315" r:id="rId5"/>
    <p:sldId id="314" r:id="rId6"/>
    <p:sldId id="318" r:id="rId7"/>
    <p:sldId id="316" r:id="rId8"/>
    <p:sldId id="317" r:id="rId9"/>
    <p:sldId id="326" r:id="rId10"/>
    <p:sldId id="327" r:id="rId11"/>
    <p:sldId id="328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9C4146-2D11-4C37-96F2-A7FF7D1D71A1}" v="12" dt="2023-11-19T12:56:26.1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255DB-E4C3-420B-9C6C-36571A57988F}" type="datetimeFigureOut">
              <a:rPr lang="cs-CZ" smtClean="0"/>
              <a:t>21.10.2024</a:t>
            </a:fld>
            <a:endParaRPr lang="cs-CZ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DF194-1A29-4531-B1DD-C456EF05636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220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5F3C6B-E1D1-C718-26A6-2BBD6DBAB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93D29D9-D3BC-7D69-1D5F-1E2A50AE8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1DD04AD-D810-F989-3322-817029BD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21.10.2024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6D334A1-D273-6249-3239-95ECE198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9D9A7AB-7061-BEC1-B13F-37CE0730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608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FBE242-ED0D-BB33-6B99-5485E032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52658EEE-7D92-7A17-F0F4-72E447F9F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6B5EBF0-F834-9DB1-4201-76AAFFDB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21.10.2024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D43A577-25F9-DF90-F00B-B5C2DB4A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58E6717-66CC-AE60-69C8-FFBC23E5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864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D9E75997-7B32-58B5-878C-512AE877A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C3FB9DF-216C-B55C-42DF-4CD39839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98D1CCB-ABAC-9FC6-8907-ACDCE467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21.10.2024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C2AA56C-DCF8-E3AA-63FF-F7E00E9B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2266F01-90BA-0265-EC9E-CD26407F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541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A1A0F4-90F1-6C04-DCA7-036FB989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FEE056-47B0-F27D-FF0D-4FA58A810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6841260-05C7-76F0-E2FB-773FC9F2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21.10.2024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766ACD8-9A5C-79B6-AC9B-58356379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26C555E-3F62-AB77-8F43-76FA82AE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526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BE3152-7D8E-BAB7-8069-2457494C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28F6187-63E8-DDB9-57EF-A4965FF96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86D4C0E-6E17-4EA2-C9AD-83FE716D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21.10.2024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FD36EF9-5842-18D6-44A3-D8B53099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1378752-FE71-3ECE-9C28-926EC427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26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C279EC-A730-478E-73C3-37F4CF75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CBB393-3995-8505-0106-73ED99A79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B60A9D8-2823-D117-DB8F-721934D2F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1C1EB41-8745-6C45-0DC0-390BBA5C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21.10.2024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FD4782D-2638-8CA0-F9B7-805F219B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3FD35E7-07FC-D69F-4024-F4D2377D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365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D8B735-2976-A05E-63FF-7349BC08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E4788AB-3906-8D97-95FD-84E2A7E68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C6CADB8-BFA0-8C74-90D0-2181CC470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3FA07EF-C0FF-FB45-C5CC-0D89086C3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F1F91F0E-0F1F-EF0C-FB1C-6720A85B6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AF32AF88-F4FA-A51B-6437-E3D9301B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21.10.2024</a:t>
            </a:fld>
            <a:endParaRPr lang="cs-CZ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43EA1DA5-18AF-CB5B-5EC0-75971516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0D46FD74-B858-4757-9A74-B35EF947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172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B3F0EA-FE09-0E89-2F56-F6CA1886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9C0F634E-BD07-F4EF-9ADD-BE580660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21.10.2024</a:t>
            </a:fld>
            <a:endParaRPr lang="cs-CZ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43B05037-773C-72D6-AC89-67C71B4C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64B541B6-7AF2-26BE-F804-2D3854AE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000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271017C6-0CE2-6692-739B-6C2B2088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21.10.2024</a:t>
            </a:fld>
            <a:endParaRPr lang="cs-CZ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63F1B575-2E5B-19F3-3C92-19231B17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B0D5BDB5-6ED4-EF1B-D469-25825168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572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1C55B8-9672-572B-9023-FD8F9EB9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0D0A03-AAE1-2D41-2CD7-798FDE2FB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13B85A5-CF21-8C4A-21CA-EC2418114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53A9BB3-DBB0-3F67-0820-163D687A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21.10.2024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DEBA480-86A5-95F6-E033-2382EA59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E9E7222-9A7F-F91B-1CE7-F6201D83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962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605C3D-61DF-AED3-AF10-5E4DFD3E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02A059F8-4EEB-08AC-65F2-D19F878DE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D8D7295-8632-1111-BCE7-B49C7F87D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13551A8-46C3-1AB9-0A20-9E2C34D2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21.10.2024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023E98C-CED9-8AEF-3312-2A4AABC5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4DD1E92-A662-39FA-BE6C-43B8578A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121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1F98B54E-B8A2-0E82-4E97-5ED50C5C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18E4E3E-7112-3787-62F9-24E3785A2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F9F7B50-F6C4-525C-82B5-20E4E549D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7BA33-7FC1-48A5-A0C3-BAFAFEF79BC6}" type="datetimeFigureOut">
              <a:rPr lang="cs-CZ" smtClean="0"/>
              <a:t>21.10.2024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01C103D-6E03-10DB-45A8-FECAB33DB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7D10838-648D-B5D7-013D-FABB4784E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BA529AAE-4941-4D6F-0212-533E1FBFE38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234738" y="0"/>
            <a:ext cx="979487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sk-SK" sz="80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&amp; PARTNERS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99EA2169-6EBF-8D75-DF0A-7BC2C6A57E1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2099925" y="6827520"/>
            <a:ext cx="98425" cy="304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sk-SK" sz="2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5acXjzUk</a:t>
            </a:r>
          </a:p>
        </p:txBody>
      </p:sp>
    </p:spTree>
    <p:extLst>
      <p:ext uri="{BB962C8B-B14F-4D97-AF65-F5344CB8AC3E}">
        <p14:creationId xmlns:p14="http://schemas.microsoft.com/office/powerpoint/2010/main" val="253928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354CC2-4FBE-43CF-89AE-6322CA802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094148"/>
            <a:ext cx="9144000" cy="1085545"/>
          </a:xfrm>
        </p:spPr>
        <p:txBody>
          <a:bodyPr>
            <a:normAutofit fontScale="90000"/>
          </a:bodyPr>
          <a:lstStyle/>
          <a:p>
            <a:r>
              <a:rPr lang="cs-CZ" b="1" dirty="0">
                <a:solidFill>
                  <a:srgbClr val="0070C0"/>
                </a:solidFill>
              </a:rPr>
              <a:t>Pseudokódy – Časová </a:t>
            </a:r>
            <a:r>
              <a:rPr lang="cs-CZ" b="1" dirty="0" err="1">
                <a:solidFill>
                  <a:srgbClr val="0070C0"/>
                </a:solidFill>
              </a:rPr>
              <a:t>zložitosť</a:t>
            </a:r>
            <a:r>
              <a:rPr lang="cs-CZ" b="1" dirty="0">
                <a:solidFill>
                  <a:srgbClr val="0070C0"/>
                </a:solidFill>
              </a:rPr>
              <a:t> v </a:t>
            </a:r>
            <a:r>
              <a:rPr lang="cs-CZ" b="1" dirty="0" err="1">
                <a:solidFill>
                  <a:srgbClr val="0070C0"/>
                </a:solidFill>
              </a:rPr>
              <a:t>najhoršom</a:t>
            </a:r>
            <a:r>
              <a:rPr lang="cs-CZ" b="1" dirty="0">
                <a:solidFill>
                  <a:srgbClr val="0070C0"/>
                </a:solidFill>
              </a:rPr>
              <a:t> </a:t>
            </a:r>
            <a:r>
              <a:rPr lang="cs-CZ" b="1" dirty="0" err="1">
                <a:solidFill>
                  <a:srgbClr val="0070C0"/>
                </a:solidFill>
              </a:rPr>
              <a:t>prípade</a:t>
            </a:r>
            <a:endParaRPr lang="cs-CZ" b="1" dirty="0">
              <a:solidFill>
                <a:srgbClr val="0070C0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7904BB-8861-4604-8657-4271F307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468673"/>
            <a:ext cx="9144000" cy="1655762"/>
          </a:xfrm>
        </p:spPr>
        <p:txBody>
          <a:bodyPr/>
          <a:lstStyle/>
          <a:p>
            <a:r>
              <a:rPr lang="cs-CZ" sz="2800" dirty="0"/>
              <a:t>Bc. Katarína</a:t>
            </a:r>
            <a:r>
              <a:rPr lang="cs-CZ" dirty="0"/>
              <a:t> </a:t>
            </a:r>
            <a:r>
              <a:rPr lang="cs-CZ" sz="2800" dirty="0"/>
              <a:t>Olejková</a:t>
            </a:r>
            <a:endParaRPr lang="cs-CZ" dirty="0"/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3268916D-52DC-41F0-9524-B336D547F8E8}"/>
              </a:ext>
            </a:extLst>
          </p:cNvPr>
          <p:cNvSpPr txBox="1">
            <a:spLocks/>
          </p:cNvSpPr>
          <p:nvPr/>
        </p:nvSpPr>
        <p:spPr>
          <a:xfrm>
            <a:off x="1524000" y="5202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2000" dirty="0">
                <a:solidFill>
                  <a:srgbClr val="0070C0"/>
                </a:solidFill>
              </a:rPr>
              <a:t>KATEDRA INFORMATIKY</a:t>
            </a:r>
          </a:p>
          <a:p>
            <a:r>
              <a:rPr lang="cs-CZ" sz="2000" dirty="0">
                <a:solidFill>
                  <a:srgbClr val="0070C0"/>
                </a:solidFill>
              </a:rPr>
              <a:t>UNIVERZITA PALACKÉHO V OLOMOUCI</a:t>
            </a:r>
          </a:p>
        </p:txBody>
      </p:sp>
      <p:pic>
        <p:nvPicPr>
          <p:cNvPr id="1026" name="Picture 2" descr="Cora Speaks: Chceš studovat psychologii?">
            <a:extLst>
              <a:ext uri="{FF2B5EF4-FFF2-40B4-BE49-F238E27FC236}">
                <a16:creationId xmlns:a16="http://schemas.microsoft.com/office/drawing/2014/main" id="{2885F088-DDC0-439D-BD2C-56B58715E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167" y="3046632"/>
            <a:ext cx="2371665" cy="215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27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A2125-331E-72AF-FCAA-6097171AA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51B03D-9FE9-8F21-0CCA-713978C2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Dobrovolný 2 – </a:t>
            </a:r>
            <a:r>
              <a:rPr lang="pt-BR" sz="3200" dirty="0"/>
              <a:t>PocetLichychASudych(A[0..n-1], n)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C88DD46-F5BB-18E7-D521-1C23AAE80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3200" dirty="0" err="1"/>
              <a:t>PocetLichychASudych</a:t>
            </a:r>
            <a:r>
              <a:rPr lang="cs-CZ" sz="3200" dirty="0"/>
              <a:t>(A</a:t>
            </a:r>
            <a:r>
              <a:rPr lang="en-GB" sz="3200" dirty="0"/>
              <a:t>[0..n-1], n</a:t>
            </a:r>
            <a:r>
              <a:rPr lang="cs-CZ" sz="3200" dirty="0"/>
              <a:t>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</a:t>
            </a:r>
            <a:r>
              <a:rPr lang="en-GB" sz="3200" dirty="0" err="1"/>
              <a:t>liche</a:t>
            </a:r>
            <a:r>
              <a:rPr lang="cs-CZ" sz="3200" dirty="0"/>
              <a:t> </a:t>
            </a:r>
            <a:r>
              <a:rPr lang="sk-SK" sz="3200" dirty="0">
                <a:highlight>
                  <a:srgbClr val="FFFF00"/>
                </a:highlight>
              </a:rPr>
              <a:t>←</a:t>
            </a:r>
            <a:r>
              <a:rPr lang="sk-SK" sz="3200" dirty="0"/>
              <a:t> 0</a:t>
            </a:r>
            <a:endParaRPr lang="en-GB" sz="32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3200" dirty="0"/>
              <a:t>     </a:t>
            </a:r>
            <a:r>
              <a:rPr lang="en-GB" sz="3200" dirty="0" err="1"/>
              <a:t>sude</a:t>
            </a:r>
            <a:r>
              <a:rPr lang="en-GB" sz="3200" dirty="0"/>
              <a:t> </a:t>
            </a:r>
            <a:r>
              <a:rPr lang="sk-SK" sz="3200" dirty="0">
                <a:highlight>
                  <a:srgbClr val="FFFF00"/>
                </a:highlight>
              </a:rPr>
              <a:t>←</a:t>
            </a:r>
            <a:r>
              <a:rPr lang="en-GB" sz="3200" dirty="0"/>
              <a:t> 0</a:t>
            </a:r>
            <a:endParaRPr lang="cs-CZ" sz="32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</a:t>
            </a:r>
            <a:r>
              <a:rPr lang="cs-CZ" sz="3200" b="1" dirty="0" err="1"/>
              <a:t>for</a:t>
            </a:r>
            <a:r>
              <a:rPr lang="cs-CZ" sz="3200" b="1" dirty="0"/>
              <a:t> </a:t>
            </a:r>
            <a:r>
              <a:rPr lang="cs-CZ" sz="3200" dirty="0"/>
              <a:t>i </a:t>
            </a:r>
            <a:r>
              <a:rPr lang="sk-SK" sz="3200" dirty="0">
                <a:highlight>
                  <a:srgbClr val="FF00FF"/>
                </a:highlight>
              </a:rPr>
              <a:t>←</a:t>
            </a:r>
            <a:r>
              <a:rPr lang="sk-SK" sz="3200" dirty="0"/>
              <a:t> 0 </a:t>
            </a:r>
            <a:r>
              <a:rPr lang="sk-SK" sz="3200" b="1" dirty="0"/>
              <a:t>to</a:t>
            </a:r>
            <a:r>
              <a:rPr lang="sk-SK" sz="3200" dirty="0"/>
              <a:t> n - 1</a:t>
            </a:r>
            <a:endParaRPr lang="en-GB" sz="32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3200" dirty="0"/>
              <a:t>          if A[</a:t>
            </a:r>
            <a:r>
              <a:rPr lang="en-GB" sz="3200" dirty="0" err="1"/>
              <a:t>i</a:t>
            </a:r>
            <a:r>
              <a:rPr lang="en-GB" sz="3200" dirty="0"/>
              <a:t>] </a:t>
            </a:r>
            <a:r>
              <a:rPr lang="en-GB" sz="3200" dirty="0">
                <a:highlight>
                  <a:srgbClr val="00FF00"/>
                </a:highlight>
              </a:rPr>
              <a:t>mod</a:t>
            </a:r>
            <a:r>
              <a:rPr lang="en-GB" sz="3200" dirty="0"/>
              <a:t> 2 </a:t>
            </a:r>
            <a:r>
              <a:rPr lang="en-GB" sz="3200" dirty="0">
                <a:highlight>
                  <a:srgbClr val="008080"/>
                </a:highlight>
              </a:rPr>
              <a:t>=</a:t>
            </a:r>
            <a:r>
              <a:rPr lang="en-GB" sz="3200" dirty="0"/>
              <a:t> 0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3200" dirty="0"/>
              <a:t>               </a:t>
            </a:r>
            <a:r>
              <a:rPr lang="en-GB" sz="3200" dirty="0" err="1"/>
              <a:t>sude</a:t>
            </a:r>
            <a:r>
              <a:rPr lang="en-GB" sz="3200" dirty="0"/>
              <a:t> </a:t>
            </a:r>
            <a:r>
              <a:rPr lang="sk-SK" sz="3200" dirty="0">
                <a:highlight>
                  <a:srgbClr val="008000"/>
                </a:highlight>
              </a:rPr>
              <a:t>←</a:t>
            </a:r>
            <a:r>
              <a:rPr lang="en-GB" sz="3200" dirty="0"/>
              <a:t> </a:t>
            </a:r>
            <a:r>
              <a:rPr lang="en-GB" sz="3200" dirty="0" err="1"/>
              <a:t>sude</a:t>
            </a:r>
            <a:r>
              <a:rPr lang="en-GB" sz="3200" dirty="0"/>
              <a:t> </a:t>
            </a:r>
            <a:r>
              <a:rPr lang="en-GB" sz="3200" dirty="0">
                <a:highlight>
                  <a:srgbClr val="FF0000"/>
                </a:highlight>
              </a:rPr>
              <a:t>+</a:t>
            </a:r>
            <a:r>
              <a:rPr lang="en-GB" sz="3200" dirty="0"/>
              <a:t> 1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3200" dirty="0"/>
              <a:t>          else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3200" dirty="0"/>
              <a:t>               </a:t>
            </a:r>
            <a:r>
              <a:rPr lang="en-GB" sz="3200" dirty="0" err="1"/>
              <a:t>liche</a:t>
            </a:r>
            <a:r>
              <a:rPr lang="en-GB" sz="3200" dirty="0"/>
              <a:t> </a:t>
            </a:r>
            <a:r>
              <a:rPr lang="sk-SK" sz="3200" dirty="0">
                <a:highlight>
                  <a:srgbClr val="008000"/>
                </a:highlight>
              </a:rPr>
              <a:t>←</a:t>
            </a:r>
            <a:r>
              <a:rPr lang="en-GB" sz="3200" dirty="0"/>
              <a:t> </a:t>
            </a:r>
            <a:r>
              <a:rPr lang="en-GB" sz="3200" dirty="0" err="1"/>
              <a:t>liche</a:t>
            </a:r>
            <a:r>
              <a:rPr lang="en-GB" sz="3200" dirty="0"/>
              <a:t> </a:t>
            </a:r>
            <a:r>
              <a:rPr lang="en-GB" sz="3200" dirty="0">
                <a:highlight>
                  <a:srgbClr val="FF0000"/>
                </a:highlight>
              </a:rPr>
              <a:t>+</a:t>
            </a:r>
            <a:r>
              <a:rPr lang="en-GB" sz="3200" dirty="0"/>
              <a:t> 1</a:t>
            </a:r>
            <a:endParaRPr lang="sk-SK" sz="32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sk-SK" sz="3200" dirty="0"/>
              <a:t>     </a:t>
            </a:r>
            <a:r>
              <a:rPr lang="en-GB" sz="3200" dirty="0">
                <a:highlight>
                  <a:srgbClr val="00FFFF"/>
                </a:highlight>
              </a:rPr>
              <a:t>print</a:t>
            </a:r>
            <a:r>
              <a:rPr lang="en-GB" sz="3200" dirty="0"/>
              <a:t>(“</a:t>
            </a:r>
            <a:r>
              <a:rPr lang="en-GB" sz="3200" dirty="0" err="1"/>
              <a:t>pocet</a:t>
            </a:r>
            <a:r>
              <a:rPr lang="en-GB" sz="3200" dirty="0"/>
              <a:t> </a:t>
            </a:r>
            <a:r>
              <a:rPr lang="en-GB" sz="3200" dirty="0" err="1"/>
              <a:t>sudych</a:t>
            </a:r>
            <a:r>
              <a:rPr lang="en-GB" sz="3200" dirty="0"/>
              <a:t>: “ </a:t>
            </a:r>
            <a:r>
              <a:rPr lang="en-GB" sz="3200" dirty="0" err="1"/>
              <a:t>sude</a:t>
            </a:r>
            <a:r>
              <a:rPr lang="en-GB" sz="3200" dirty="0"/>
              <a:t>)</a:t>
            </a:r>
            <a:endParaRPr lang="cs-CZ" sz="32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</a:t>
            </a:r>
            <a:r>
              <a:rPr lang="en-GB" sz="3200" dirty="0">
                <a:highlight>
                  <a:srgbClr val="00FFFF"/>
                </a:highlight>
              </a:rPr>
              <a:t>print</a:t>
            </a:r>
            <a:r>
              <a:rPr lang="en-GB" sz="3200" dirty="0"/>
              <a:t>(“</a:t>
            </a:r>
            <a:r>
              <a:rPr lang="en-GB" sz="3200" dirty="0" err="1"/>
              <a:t>pocet</a:t>
            </a:r>
            <a:r>
              <a:rPr lang="en-GB" sz="3200" dirty="0"/>
              <a:t> </a:t>
            </a:r>
            <a:r>
              <a:rPr lang="en-GB" sz="3200" dirty="0" err="1"/>
              <a:t>lichych</a:t>
            </a:r>
            <a:r>
              <a:rPr lang="en-GB" sz="3200" dirty="0"/>
              <a:t>: “ </a:t>
            </a:r>
            <a:r>
              <a:rPr lang="en-GB" sz="3200" dirty="0" err="1"/>
              <a:t>liche</a:t>
            </a:r>
            <a:r>
              <a:rPr lang="en-GB" sz="3200" dirty="0"/>
              <a:t>)</a:t>
            </a:r>
            <a:endParaRPr lang="cs-CZ" sz="3200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FFDF4A3A-AC67-7556-7C69-291FA6F65076}"/>
              </a:ext>
            </a:extLst>
          </p:cNvPr>
          <p:cNvSpPr txBox="1"/>
          <p:nvPr/>
        </p:nvSpPr>
        <p:spPr>
          <a:xfrm>
            <a:off x="7543089" y="1572425"/>
            <a:ext cx="41988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highlight>
                  <a:srgbClr val="FFFF00"/>
                </a:highlight>
              </a:rPr>
              <a:t>2</a:t>
            </a:r>
            <a:r>
              <a:rPr lang="en-GB" dirty="0">
                <a:highlight>
                  <a:srgbClr val="FFFF00"/>
                </a:highlight>
              </a:rPr>
              <a:t>x </a:t>
            </a:r>
            <a:r>
              <a:rPr lang="sk-SK" dirty="0">
                <a:highlight>
                  <a:srgbClr val="FFFF00"/>
                </a:highlight>
              </a:rPr>
              <a:t>priradenie</a:t>
            </a:r>
          </a:p>
          <a:p>
            <a:r>
              <a:rPr lang="en-GB" dirty="0">
                <a:highlight>
                  <a:srgbClr val="00FFFF"/>
                </a:highlight>
              </a:rPr>
              <a:t>2x print</a:t>
            </a:r>
            <a:endParaRPr lang="sk-SK" dirty="0"/>
          </a:p>
          <a:p>
            <a:endParaRPr lang="sk-SK" dirty="0"/>
          </a:p>
          <a:p>
            <a:r>
              <a:rPr lang="sk-SK" b="1" dirty="0">
                <a:highlight>
                  <a:srgbClr val="FF00FF"/>
                </a:highlight>
              </a:rPr>
              <a:t>n-krát</a:t>
            </a:r>
            <a:r>
              <a:rPr lang="sk-SK" dirty="0">
                <a:highlight>
                  <a:srgbClr val="FF00FF"/>
                </a:highlight>
              </a:rPr>
              <a:t> priradenie</a:t>
            </a:r>
          </a:p>
          <a:p>
            <a:r>
              <a:rPr lang="sk-SK" b="1" dirty="0">
                <a:highlight>
                  <a:srgbClr val="00FF00"/>
                </a:highlight>
              </a:rPr>
              <a:t>n-krát</a:t>
            </a:r>
            <a:r>
              <a:rPr lang="sk-SK" dirty="0">
                <a:highlight>
                  <a:srgbClr val="00FF00"/>
                </a:highlight>
              </a:rPr>
              <a:t> </a:t>
            </a:r>
            <a:r>
              <a:rPr lang="en-GB" dirty="0">
                <a:highlight>
                  <a:srgbClr val="00FF00"/>
                </a:highlight>
              </a:rPr>
              <a:t>modulo</a:t>
            </a:r>
          </a:p>
          <a:p>
            <a:r>
              <a:rPr lang="en-GB" b="1" dirty="0">
                <a:highlight>
                  <a:srgbClr val="008080"/>
                </a:highlight>
              </a:rPr>
              <a:t>n-</a:t>
            </a:r>
            <a:r>
              <a:rPr lang="en-GB" b="1" dirty="0" err="1">
                <a:highlight>
                  <a:srgbClr val="008080"/>
                </a:highlight>
              </a:rPr>
              <a:t>kr</a:t>
            </a:r>
            <a:r>
              <a:rPr lang="cs-CZ" b="1" dirty="0" err="1">
                <a:highlight>
                  <a:srgbClr val="008080"/>
                </a:highlight>
              </a:rPr>
              <a:t>át</a:t>
            </a:r>
            <a:r>
              <a:rPr lang="cs-CZ" b="1" dirty="0">
                <a:highlight>
                  <a:srgbClr val="008080"/>
                </a:highlight>
              </a:rPr>
              <a:t> </a:t>
            </a:r>
            <a:r>
              <a:rPr lang="cs-CZ" dirty="0" err="1">
                <a:highlight>
                  <a:srgbClr val="008080"/>
                </a:highlight>
              </a:rPr>
              <a:t>porovnanie</a:t>
            </a:r>
            <a:endParaRPr lang="cs-CZ" dirty="0">
              <a:highlight>
                <a:srgbClr val="008080"/>
              </a:highlight>
            </a:endParaRPr>
          </a:p>
          <a:p>
            <a:endParaRPr lang="cs-CZ" dirty="0">
              <a:highlight>
                <a:srgbClr val="008080"/>
              </a:highlight>
            </a:endParaRPr>
          </a:p>
          <a:p>
            <a:r>
              <a:rPr lang="cs-CZ" dirty="0" err="1"/>
              <a:t>Podľa</a:t>
            </a:r>
            <a:r>
              <a:rPr lang="cs-CZ" dirty="0"/>
              <a:t> toho </a:t>
            </a:r>
            <a:r>
              <a:rPr lang="cs-CZ" dirty="0" err="1"/>
              <a:t>ako</a:t>
            </a:r>
            <a:r>
              <a:rPr lang="cs-CZ" dirty="0"/>
              <a:t> dopadne </a:t>
            </a:r>
            <a:r>
              <a:rPr lang="cs-CZ" dirty="0" err="1"/>
              <a:t>podmienka</a:t>
            </a:r>
            <a:r>
              <a:rPr lang="cs-CZ" dirty="0"/>
              <a:t> tak</a:t>
            </a:r>
          </a:p>
          <a:p>
            <a:r>
              <a:rPr lang="cs-CZ" dirty="0"/>
              <a:t>inkrementujeme buď sude </a:t>
            </a:r>
            <a:r>
              <a:rPr lang="cs-CZ" dirty="0" err="1"/>
              <a:t>alebo</a:t>
            </a:r>
            <a:r>
              <a:rPr lang="cs-CZ" dirty="0"/>
              <a:t> </a:t>
            </a:r>
            <a:r>
              <a:rPr lang="cs-CZ" dirty="0" err="1"/>
              <a:t>liche</a:t>
            </a:r>
            <a:r>
              <a:rPr lang="cs-CZ" dirty="0"/>
              <a:t>, nikdy </a:t>
            </a:r>
            <a:r>
              <a:rPr lang="cs-CZ" dirty="0" err="1"/>
              <a:t>nie</a:t>
            </a:r>
            <a:r>
              <a:rPr lang="cs-CZ" dirty="0"/>
              <a:t> oboje.</a:t>
            </a:r>
          </a:p>
          <a:p>
            <a:r>
              <a:rPr lang="cs-CZ" dirty="0" err="1"/>
              <a:t>Riadok</a:t>
            </a:r>
            <a:r>
              <a:rPr lang="cs-CZ" dirty="0"/>
              <a:t> 6 a 8 </a:t>
            </a:r>
            <a:r>
              <a:rPr lang="cs-CZ" dirty="0" err="1"/>
              <a:t>sa</a:t>
            </a:r>
            <a:r>
              <a:rPr lang="cs-CZ" dirty="0"/>
              <a:t> </a:t>
            </a:r>
            <a:r>
              <a:rPr lang="cs-CZ" dirty="0" err="1"/>
              <a:t>dokopy</a:t>
            </a:r>
            <a:r>
              <a:rPr lang="cs-CZ" dirty="0"/>
              <a:t> vykoná n-krát</a:t>
            </a:r>
          </a:p>
          <a:p>
            <a:endParaRPr lang="cs-CZ" dirty="0">
              <a:highlight>
                <a:srgbClr val="008080"/>
              </a:highlight>
            </a:endParaRPr>
          </a:p>
          <a:p>
            <a:r>
              <a:rPr lang="sk-SK" b="1" dirty="0">
                <a:highlight>
                  <a:srgbClr val="008000"/>
                </a:highlight>
              </a:rPr>
              <a:t>n-krát</a:t>
            </a:r>
            <a:r>
              <a:rPr lang="sk-SK" dirty="0">
                <a:highlight>
                  <a:srgbClr val="008000"/>
                </a:highlight>
              </a:rPr>
              <a:t> priradenie</a:t>
            </a:r>
            <a:endParaRPr lang="cs-CZ" dirty="0">
              <a:highlight>
                <a:srgbClr val="008080"/>
              </a:highlight>
            </a:endParaRPr>
          </a:p>
          <a:p>
            <a:r>
              <a:rPr lang="cs-CZ" b="1" dirty="0">
                <a:highlight>
                  <a:srgbClr val="FF0000"/>
                </a:highlight>
              </a:rPr>
              <a:t>n-krát</a:t>
            </a:r>
            <a:r>
              <a:rPr lang="cs-CZ" dirty="0">
                <a:highlight>
                  <a:srgbClr val="FF0000"/>
                </a:highlight>
              </a:rPr>
              <a:t> </a:t>
            </a:r>
            <a:r>
              <a:rPr lang="cs-CZ" dirty="0" err="1">
                <a:highlight>
                  <a:srgbClr val="FF0000"/>
                </a:highlight>
              </a:rPr>
              <a:t>sčítanie</a:t>
            </a:r>
            <a:endParaRPr lang="sk-SK" dirty="0">
              <a:highlight>
                <a:srgbClr val="FF0000"/>
              </a:highlight>
            </a:endParaRPr>
          </a:p>
          <a:p>
            <a:endParaRPr lang="en-GB" dirty="0"/>
          </a:p>
          <a:p>
            <a:r>
              <a:rPr lang="en-GB" dirty="0"/>
              <a:t>T(n) = </a:t>
            </a:r>
            <a:r>
              <a:rPr lang="cs-CZ" dirty="0"/>
              <a:t>5n + 4</a:t>
            </a:r>
            <a:endParaRPr lang="en-GB" dirty="0"/>
          </a:p>
          <a:p>
            <a:r>
              <a:rPr lang="sk-SK" dirty="0"/>
              <a:t>Lineárna </a:t>
            </a:r>
            <a:r>
              <a:rPr lang="cs-CZ" dirty="0"/>
              <a:t>čas. slož.</a:t>
            </a:r>
            <a:endParaRPr lang="sk-SK" dirty="0"/>
          </a:p>
        </p:txBody>
      </p:sp>
      <p:sp>
        <p:nvSpPr>
          <p:cNvPr id="5" name="Pravá zložená zátvorka 4">
            <a:extLst>
              <a:ext uri="{FF2B5EF4-FFF2-40B4-BE49-F238E27FC236}">
                <a16:creationId xmlns:a16="http://schemas.microsoft.com/office/drawing/2014/main" id="{46989CDA-A158-169D-D2F1-A3E2451DF57C}"/>
              </a:ext>
            </a:extLst>
          </p:cNvPr>
          <p:cNvSpPr/>
          <p:nvPr/>
        </p:nvSpPr>
        <p:spPr>
          <a:xfrm>
            <a:off x="8998010" y="1572425"/>
            <a:ext cx="273465" cy="6238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C61B83D9-14EE-5F56-51B1-6B35BCDCF0E6}"/>
              </a:ext>
            </a:extLst>
          </p:cNvPr>
          <p:cNvSpPr txBox="1"/>
          <p:nvPr/>
        </p:nvSpPr>
        <p:spPr>
          <a:xfrm>
            <a:off x="9271475" y="1696743"/>
            <a:ext cx="132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2 + 2 = 4</a:t>
            </a:r>
          </a:p>
        </p:txBody>
      </p:sp>
      <p:sp>
        <p:nvSpPr>
          <p:cNvPr id="7" name="Pravá zložená zátvorka 6">
            <a:extLst>
              <a:ext uri="{FF2B5EF4-FFF2-40B4-BE49-F238E27FC236}">
                <a16:creationId xmlns:a16="http://schemas.microsoft.com/office/drawing/2014/main" id="{CF37E797-2AAD-0855-B2CD-1A7FC863C7CA}"/>
              </a:ext>
            </a:extLst>
          </p:cNvPr>
          <p:cNvSpPr/>
          <p:nvPr/>
        </p:nvSpPr>
        <p:spPr>
          <a:xfrm>
            <a:off x="9437408" y="2384150"/>
            <a:ext cx="273465" cy="9079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9C12CE28-13AE-DEF1-D78F-4546DBCE3F25}"/>
              </a:ext>
            </a:extLst>
          </p:cNvPr>
          <p:cNvSpPr txBox="1"/>
          <p:nvPr/>
        </p:nvSpPr>
        <p:spPr>
          <a:xfrm>
            <a:off x="9696987" y="2653478"/>
            <a:ext cx="190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n + n + n = 3n</a:t>
            </a:r>
          </a:p>
        </p:txBody>
      </p:sp>
      <p:sp>
        <p:nvSpPr>
          <p:cNvPr id="9" name="Pravá zložená zátvorka 8">
            <a:extLst>
              <a:ext uri="{FF2B5EF4-FFF2-40B4-BE49-F238E27FC236}">
                <a16:creationId xmlns:a16="http://schemas.microsoft.com/office/drawing/2014/main" id="{619D173C-E22D-C717-9C54-A1951969B6F0}"/>
              </a:ext>
            </a:extLst>
          </p:cNvPr>
          <p:cNvSpPr/>
          <p:nvPr/>
        </p:nvSpPr>
        <p:spPr>
          <a:xfrm>
            <a:off x="9300675" y="4905750"/>
            <a:ext cx="273465" cy="6238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E32130FA-41F1-8252-9A49-C474B5257A75}"/>
              </a:ext>
            </a:extLst>
          </p:cNvPr>
          <p:cNvSpPr txBox="1"/>
          <p:nvPr/>
        </p:nvSpPr>
        <p:spPr>
          <a:xfrm>
            <a:off x="9560965" y="5033006"/>
            <a:ext cx="132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n + n = 2n</a:t>
            </a:r>
          </a:p>
        </p:txBody>
      </p:sp>
      <p:sp>
        <p:nvSpPr>
          <p:cNvPr id="11" name="Pravá zložená zátvorka 10">
            <a:extLst>
              <a:ext uri="{FF2B5EF4-FFF2-40B4-BE49-F238E27FC236}">
                <a16:creationId xmlns:a16="http://schemas.microsoft.com/office/drawing/2014/main" id="{8CE401E8-051A-528A-CA88-37AC1694D4CB}"/>
              </a:ext>
            </a:extLst>
          </p:cNvPr>
          <p:cNvSpPr/>
          <p:nvPr/>
        </p:nvSpPr>
        <p:spPr>
          <a:xfrm>
            <a:off x="5767702" y="3177233"/>
            <a:ext cx="264919" cy="199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3C74F8A3-349D-9242-864A-88DCB6F3B3C9}"/>
              </a:ext>
            </a:extLst>
          </p:cNvPr>
          <p:cNvSpPr txBox="1"/>
          <p:nvPr/>
        </p:nvSpPr>
        <p:spPr>
          <a:xfrm>
            <a:off x="6030083" y="3990946"/>
            <a:ext cx="75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n-krát</a:t>
            </a:r>
          </a:p>
        </p:txBody>
      </p:sp>
    </p:spTree>
    <p:extLst>
      <p:ext uri="{BB962C8B-B14F-4D97-AF65-F5344CB8AC3E}">
        <p14:creationId xmlns:p14="http://schemas.microsoft.com/office/powerpoint/2010/main" val="1367469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96742-D58C-B7C0-60D1-50D52F788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10431F-B54C-892D-717B-ADCB4AA9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Dobrovolný 3 – </a:t>
            </a:r>
            <a:r>
              <a:rPr lang="pt-BR" sz="3200" dirty="0"/>
              <a:t>MinMaxRozdiel(A[0..n-1], n)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3F64622-9ED9-713F-B1AF-126CE0D96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3200" dirty="0" err="1"/>
              <a:t>MinMaxRozdiel</a:t>
            </a:r>
            <a:r>
              <a:rPr lang="cs-CZ" sz="3200" dirty="0"/>
              <a:t>(A</a:t>
            </a:r>
            <a:r>
              <a:rPr lang="en-GB" sz="3200" dirty="0"/>
              <a:t>[0..n-1], n</a:t>
            </a:r>
            <a:r>
              <a:rPr lang="cs-CZ" sz="3200" dirty="0"/>
              <a:t>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</a:t>
            </a:r>
            <a:r>
              <a:rPr lang="en-GB" sz="3200" dirty="0"/>
              <a:t>min</a:t>
            </a:r>
            <a:r>
              <a:rPr lang="cs-CZ" sz="3200" dirty="0"/>
              <a:t> </a:t>
            </a:r>
            <a:r>
              <a:rPr lang="sk-SK" sz="3200" dirty="0">
                <a:highlight>
                  <a:srgbClr val="FFFF00"/>
                </a:highlight>
              </a:rPr>
              <a:t>←</a:t>
            </a:r>
            <a:r>
              <a:rPr lang="sk-SK" sz="3200" dirty="0"/>
              <a:t> </a:t>
            </a:r>
            <a:r>
              <a:rPr lang="en-GB" sz="3200" dirty="0"/>
              <a:t>A[</a:t>
            </a:r>
            <a:r>
              <a:rPr lang="sk-SK" sz="3200" dirty="0"/>
              <a:t>0</a:t>
            </a:r>
            <a:r>
              <a:rPr lang="en-GB" sz="3200" dirty="0"/>
              <a:t>]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3200" dirty="0"/>
              <a:t>     max </a:t>
            </a:r>
            <a:r>
              <a:rPr lang="sk-SK" sz="3200" dirty="0">
                <a:highlight>
                  <a:srgbClr val="FFFF00"/>
                </a:highlight>
              </a:rPr>
              <a:t>←</a:t>
            </a:r>
            <a:r>
              <a:rPr lang="en-GB" sz="3200" dirty="0"/>
              <a:t> A[0]</a:t>
            </a:r>
            <a:endParaRPr lang="cs-CZ" sz="32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</a:t>
            </a:r>
            <a:r>
              <a:rPr lang="cs-CZ" sz="3200" b="1" dirty="0" err="1"/>
              <a:t>for</a:t>
            </a:r>
            <a:r>
              <a:rPr lang="cs-CZ" sz="3200" b="1" dirty="0"/>
              <a:t> </a:t>
            </a:r>
            <a:r>
              <a:rPr lang="cs-CZ" sz="3200" dirty="0"/>
              <a:t>i </a:t>
            </a:r>
            <a:r>
              <a:rPr lang="sk-SK" sz="3200" dirty="0">
                <a:highlight>
                  <a:srgbClr val="FF00FF"/>
                </a:highlight>
              </a:rPr>
              <a:t>←</a:t>
            </a:r>
            <a:r>
              <a:rPr lang="sk-SK" sz="3200" dirty="0"/>
              <a:t> 1 </a:t>
            </a:r>
            <a:r>
              <a:rPr lang="sk-SK" sz="3200" b="1" dirty="0"/>
              <a:t>to</a:t>
            </a:r>
            <a:r>
              <a:rPr lang="sk-SK" sz="3200" dirty="0"/>
              <a:t> n - 1</a:t>
            </a:r>
            <a:endParaRPr lang="en-GB" sz="32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3200" dirty="0"/>
              <a:t>          if A[</a:t>
            </a:r>
            <a:r>
              <a:rPr lang="en-GB" sz="3200" dirty="0" err="1"/>
              <a:t>i</a:t>
            </a:r>
            <a:r>
              <a:rPr lang="en-GB" sz="3200" dirty="0"/>
              <a:t>] </a:t>
            </a:r>
            <a:r>
              <a:rPr lang="en-GB" sz="3200" dirty="0">
                <a:highlight>
                  <a:srgbClr val="00FF00"/>
                </a:highlight>
              </a:rPr>
              <a:t>&lt;</a:t>
            </a:r>
            <a:r>
              <a:rPr lang="en-GB" sz="3200" dirty="0"/>
              <a:t> min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3200" dirty="0"/>
              <a:t>               min </a:t>
            </a:r>
            <a:r>
              <a:rPr lang="sk-SK" sz="3200" dirty="0"/>
              <a:t>←</a:t>
            </a:r>
            <a:r>
              <a:rPr lang="en-GB" sz="3200" dirty="0"/>
              <a:t> A[</a:t>
            </a:r>
            <a:r>
              <a:rPr lang="en-GB" sz="3200" dirty="0" err="1"/>
              <a:t>i</a:t>
            </a:r>
            <a:r>
              <a:rPr lang="en-GB" sz="3200" dirty="0"/>
              <a:t>]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3200" dirty="0"/>
              <a:t>          else if A[</a:t>
            </a:r>
            <a:r>
              <a:rPr lang="en-GB" sz="3200" dirty="0" err="1"/>
              <a:t>i</a:t>
            </a:r>
            <a:r>
              <a:rPr lang="en-GB" sz="3200" dirty="0"/>
              <a:t>] </a:t>
            </a:r>
            <a:r>
              <a:rPr lang="en-GB" sz="3200" dirty="0">
                <a:highlight>
                  <a:srgbClr val="00FF00"/>
                </a:highlight>
              </a:rPr>
              <a:t>&gt;</a:t>
            </a:r>
            <a:r>
              <a:rPr lang="en-GB" sz="3200" dirty="0"/>
              <a:t> max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3200" dirty="0"/>
              <a:t>               max </a:t>
            </a:r>
            <a:r>
              <a:rPr lang="sk-SK" sz="3200" dirty="0">
                <a:highlight>
                  <a:srgbClr val="008000"/>
                </a:highlight>
              </a:rPr>
              <a:t>←</a:t>
            </a:r>
            <a:r>
              <a:rPr lang="en-GB" sz="3200" dirty="0"/>
              <a:t> A[</a:t>
            </a:r>
            <a:r>
              <a:rPr lang="en-GB" sz="3200" dirty="0" err="1"/>
              <a:t>i</a:t>
            </a:r>
            <a:r>
              <a:rPr lang="en-GB" sz="3200" dirty="0"/>
              <a:t>]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3200" dirty="0"/>
              <a:t>      </a:t>
            </a:r>
            <a:r>
              <a:rPr lang="en-GB" sz="3200" dirty="0" err="1"/>
              <a:t>rozdiel</a:t>
            </a:r>
            <a:r>
              <a:rPr lang="en-GB" sz="3200" dirty="0"/>
              <a:t> </a:t>
            </a:r>
            <a:r>
              <a:rPr lang="en-GB" sz="3200" dirty="0">
                <a:highlight>
                  <a:srgbClr val="FFFF00"/>
                </a:highlight>
              </a:rPr>
              <a:t>←</a:t>
            </a:r>
            <a:r>
              <a:rPr lang="en-GB" sz="3200" dirty="0"/>
              <a:t> max </a:t>
            </a:r>
            <a:r>
              <a:rPr lang="en-GB" sz="3200" dirty="0">
                <a:highlight>
                  <a:srgbClr val="FF0000"/>
                </a:highlight>
              </a:rPr>
              <a:t>–</a:t>
            </a:r>
            <a:r>
              <a:rPr lang="en-GB" sz="3200" dirty="0"/>
              <a:t> min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3200" dirty="0"/>
              <a:t>      </a:t>
            </a:r>
            <a:r>
              <a:rPr lang="en-GB" sz="3200" dirty="0">
                <a:highlight>
                  <a:srgbClr val="00FFFF"/>
                </a:highlight>
              </a:rPr>
              <a:t>return </a:t>
            </a:r>
            <a:r>
              <a:rPr lang="en-GB" sz="3200" dirty="0" err="1">
                <a:highlight>
                  <a:srgbClr val="00FFFF"/>
                </a:highlight>
              </a:rPr>
              <a:t>rozdiel</a:t>
            </a:r>
            <a:endParaRPr lang="cs-CZ" dirty="0">
              <a:highlight>
                <a:srgbClr val="00FFFF"/>
              </a:highlight>
            </a:endParaRPr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AA7A3B41-4FAD-927B-8C3C-973FEA4A1CCB}"/>
              </a:ext>
            </a:extLst>
          </p:cNvPr>
          <p:cNvSpPr txBox="1"/>
          <p:nvPr/>
        </p:nvSpPr>
        <p:spPr>
          <a:xfrm>
            <a:off x="7154966" y="1433526"/>
            <a:ext cx="4198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highlight>
                  <a:srgbClr val="FFFF00"/>
                </a:highlight>
              </a:rPr>
              <a:t>3</a:t>
            </a:r>
            <a:r>
              <a:rPr lang="en-GB" dirty="0">
                <a:highlight>
                  <a:srgbClr val="FFFF00"/>
                </a:highlight>
              </a:rPr>
              <a:t>x </a:t>
            </a:r>
            <a:r>
              <a:rPr lang="sk-SK" dirty="0">
                <a:highlight>
                  <a:srgbClr val="FFFF00"/>
                </a:highlight>
              </a:rPr>
              <a:t>priradenie</a:t>
            </a:r>
          </a:p>
          <a:p>
            <a:r>
              <a:rPr lang="sk-SK" dirty="0">
                <a:highlight>
                  <a:srgbClr val="FF0000"/>
                </a:highlight>
              </a:rPr>
              <a:t>1x </a:t>
            </a:r>
            <a:r>
              <a:rPr lang="sk-SK" dirty="0" err="1">
                <a:highlight>
                  <a:srgbClr val="FF0000"/>
                </a:highlight>
              </a:rPr>
              <a:t>odčitanie</a:t>
            </a:r>
            <a:endParaRPr lang="sk-SK" dirty="0">
              <a:highlight>
                <a:srgbClr val="FF0000"/>
              </a:highlight>
            </a:endParaRPr>
          </a:p>
          <a:p>
            <a:r>
              <a:rPr lang="cs-CZ" dirty="0">
                <a:highlight>
                  <a:srgbClr val="00FFFF"/>
                </a:highlight>
              </a:rPr>
              <a:t>1</a:t>
            </a:r>
            <a:r>
              <a:rPr lang="en-GB" dirty="0">
                <a:highlight>
                  <a:srgbClr val="00FFFF"/>
                </a:highlight>
              </a:rPr>
              <a:t>x </a:t>
            </a:r>
            <a:r>
              <a:rPr lang="cs-CZ" dirty="0">
                <a:highlight>
                  <a:srgbClr val="00FFFF"/>
                </a:highlight>
              </a:rPr>
              <a:t>return </a:t>
            </a:r>
            <a:r>
              <a:rPr lang="cs-CZ" dirty="0" err="1">
                <a:highlight>
                  <a:srgbClr val="00FFFF"/>
                </a:highlight>
              </a:rPr>
              <a:t>rozdiel</a:t>
            </a:r>
            <a:endParaRPr lang="cs-CZ" dirty="0">
              <a:highlight>
                <a:srgbClr val="00FFFF"/>
              </a:highlight>
            </a:endParaRPr>
          </a:p>
          <a:p>
            <a:endParaRPr lang="cs-CZ" dirty="0">
              <a:highlight>
                <a:srgbClr val="00FFFF"/>
              </a:highlight>
            </a:endParaRPr>
          </a:p>
          <a:p>
            <a:r>
              <a:rPr lang="cs-CZ" dirty="0">
                <a:highlight>
                  <a:srgbClr val="FF00FF"/>
                </a:highlight>
              </a:rPr>
              <a:t>n-1 krát </a:t>
            </a:r>
            <a:r>
              <a:rPr lang="cs-CZ" dirty="0" err="1">
                <a:highlight>
                  <a:srgbClr val="FF00FF"/>
                </a:highlight>
              </a:rPr>
              <a:t>priradenie</a:t>
            </a:r>
            <a:endParaRPr lang="cs-CZ" dirty="0">
              <a:highlight>
                <a:srgbClr val="FF00FF"/>
              </a:highlight>
            </a:endParaRPr>
          </a:p>
          <a:p>
            <a:r>
              <a:rPr lang="cs-CZ" dirty="0">
                <a:highlight>
                  <a:srgbClr val="00FF00"/>
                </a:highlight>
              </a:rPr>
              <a:t>n-1 krát </a:t>
            </a:r>
            <a:r>
              <a:rPr lang="cs-CZ" dirty="0" err="1">
                <a:highlight>
                  <a:srgbClr val="00FF00"/>
                </a:highlight>
              </a:rPr>
              <a:t>porovnanie</a:t>
            </a:r>
            <a:r>
              <a:rPr lang="cs-CZ" dirty="0">
                <a:highlight>
                  <a:srgbClr val="00FF00"/>
                </a:highlight>
              </a:rPr>
              <a:t> v </a:t>
            </a:r>
            <a:r>
              <a:rPr lang="cs-CZ" dirty="0" err="1">
                <a:highlight>
                  <a:srgbClr val="00FF00"/>
                </a:highlight>
              </a:rPr>
              <a:t>if</a:t>
            </a:r>
            <a:endParaRPr lang="cs-CZ" dirty="0">
              <a:highlight>
                <a:srgbClr val="00FF00"/>
              </a:highlight>
            </a:endParaRPr>
          </a:p>
          <a:p>
            <a:r>
              <a:rPr lang="cs-CZ" dirty="0">
                <a:highlight>
                  <a:srgbClr val="00FF00"/>
                </a:highlight>
              </a:rPr>
              <a:t>n-1 krát </a:t>
            </a:r>
            <a:r>
              <a:rPr lang="cs-CZ" dirty="0" err="1">
                <a:highlight>
                  <a:srgbClr val="00FF00"/>
                </a:highlight>
              </a:rPr>
              <a:t>porovnanie</a:t>
            </a:r>
            <a:r>
              <a:rPr lang="cs-CZ" dirty="0">
                <a:highlight>
                  <a:srgbClr val="00FF00"/>
                </a:highlight>
              </a:rPr>
              <a:t> v </a:t>
            </a:r>
            <a:r>
              <a:rPr lang="cs-CZ" dirty="0" err="1">
                <a:highlight>
                  <a:srgbClr val="00FF00"/>
                </a:highlight>
              </a:rPr>
              <a:t>else</a:t>
            </a:r>
            <a:r>
              <a:rPr lang="cs-CZ" dirty="0">
                <a:highlight>
                  <a:srgbClr val="00FF00"/>
                </a:highlight>
              </a:rPr>
              <a:t> </a:t>
            </a:r>
            <a:r>
              <a:rPr lang="cs-CZ" dirty="0" err="1">
                <a:highlight>
                  <a:srgbClr val="00FF00"/>
                </a:highlight>
              </a:rPr>
              <a:t>if</a:t>
            </a:r>
            <a:endParaRPr lang="cs-CZ" dirty="0">
              <a:highlight>
                <a:srgbClr val="00FF00"/>
              </a:highlight>
            </a:endParaRPr>
          </a:p>
          <a:p>
            <a:r>
              <a:rPr lang="cs-CZ" dirty="0">
                <a:highlight>
                  <a:srgbClr val="008000"/>
                </a:highlight>
              </a:rPr>
              <a:t>n–1 krát </a:t>
            </a:r>
            <a:r>
              <a:rPr lang="cs-CZ" dirty="0" err="1">
                <a:highlight>
                  <a:srgbClr val="008000"/>
                </a:highlight>
              </a:rPr>
              <a:t>priradenie</a:t>
            </a:r>
            <a:r>
              <a:rPr lang="cs-CZ" dirty="0">
                <a:highlight>
                  <a:srgbClr val="008000"/>
                </a:highlight>
              </a:rPr>
              <a:t> do max</a:t>
            </a:r>
          </a:p>
          <a:p>
            <a:endParaRPr lang="cs-CZ" dirty="0">
              <a:highlight>
                <a:srgbClr val="008000"/>
              </a:highlight>
            </a:endParaRPr>
          </a:p>
          <a:p>
            <a:r>
              <a:rPr lang="en-GB" dirty="0"/>
              <a:t>T(n) = </a:t>
            </a:r>
            <a:r>
              <a:rPr lang="cs-CZ" dirty="0"/>
              <a:t>4n + 1</a:t>
            </a:r>
            <a:endParaRPr lang="en-GB" dirty="0"/>
          </a:p>
          <a:p>
            <a:r>
              <a:rPr lang="sk-SK" dirty="0"/>
              <a:t>Lineárna </a:t>
            </a:r>
            <a:r>
              <a:rPr lang="cs-CZ" dirty="0"/>
              <a:t>čas. slož.</a:t>
            </a:r>
            <a:endParaRPr lang="sk-SK" dirty="0">
              <a:highlight>
                <a:srgbClr val="008000"/>
              </a:highlight>
            </a:endParaRPr>
          </a:p>
          <a:p>
            <a:endParaRPr lang="sk-SK" dirty="0"/>
          </a:p>
        </p:txBody>
      </p:sp>
      <p:sp>
        <p:nvSpPr>
          <p:cNvPr id="5" name="Pravá zložená zátvorka 4">
            <a:extLst>
              <a:ext uri="{FF2B5EF4-FFF2-40B4-BE49-F238E27FC236}">
                <a16:creationId xmlns:a16="http://schemas.microsoft.com/office/drawing/2014/main" id="{7AA9186C-C2EB-527C-E657-2761BD9DBFE6}"/>
              </a:ext>
            </a:extLst>
          </p:cNvPr>
          <p:cNvSpPr/>
          <p:nvPr/>
        </p:nvSpPr>
        <p:spPr>
          <a:xfrm>
            <a:off x="5374596" y="3219962"/>
            <a:ext cx="264919" cy="199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ADC2AFEB-1C25-37A5-FA46-220179687DB1}"/>
              </a:ext>
            </a:extLst>
          </p:cNvPr>
          <p:cNvSpPr txBox="1"/>
          <p:nvPr/>
        </p:nvSpPr>
        <p:spPr>
          <a:xfrm>
            <a:off x="5639515" y="4030881"/>
            <a:ext cx="1078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n – 1 krát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2E095558-5404-5892-172B-86CC8060A55F}"/>
              </a:ext>
            </a:extLst>
          </p:cNvPr>
          <p:cNvSpPr txBox="1"/>
          <p:nvPr/>
        </p:nvSpPr>
        <p:spPr>
          <a:xfrm>
            <a:off x="7154966" y="4764085"/>
            <a:ext cx="44438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Pozn. v </a:t>
            </a:r>
            <a:r>
              <a:rPr lang="cs-CZ" dirty="0" err="1"/>
              <a:t>najhoršom</a:t>
            </a:r>
            <a:r>
              <a:rPr lang="cs-CZ" dirty="0"/>
              <a:t> </a:t>
            </a:r>
            <a:r>
              <a:rPr lang="cs-CZ" dirty="0" err="1"/>
              <a:t>prípade</a:t>
            </a:r>
            <a:r>
              <a:rPr lang="cs-CZ" dirty="0"/>
              <a:t> </a:t>
            </a:r>
            <a:r>
              <a:rPr lang="cs-CZ" dirty="0" err="1"/>
              <a:t>if</a:t>
            </a:r>
            <a:r>
              <a:rPr lang="cs-CZ" dirty="0"/>
              <a:t> </a:t>
            </a:r>
            <a:r>
              <a:rPr lang="cs-CZ" dirty="0" err="1"/>
              <a:t>podmienka</a:t>
            </a:r>
            <a:r>
              <a:rPr lang="cs-CZ" dirty="0"/>
              <a:t> </a:t>
            </a:r>
            <a:r>
              <a:rPr lang="cs-CZ" dirty="0" err="1"/>
              <a:t>nie</a:t>
            </a:r>
            <a:r>
              <a:rPr lang="cs-CZ" dirty="0"/>
              <a:t> je </a:t>
            </a:r>
            <a:r>
              <a:rPr lang="cs-CZ" dirty="0" err="1"/>
              <a:t>splnená</a:t>
            </a:r>
            <a:r>
              <a:rPr lang="cs-CZ" dirty="0"/>
              <a:t> a kontroluje </a:t>
            </a:r>
            <a:r>
              <a:rPr lang="cs-CZ" dirty="0" err="1"/>
              <a:t>sa</a:t>
            </a:r>
            <a:r>
              <a:rPr lang="cs-CZ" dirty="0"/>
              <a:t> </a:t>
            </a:r>
            <a:r>
              <a:rPr lang="cs-CZ" dirty="0" err="1"/>
              <a:t>ďalšia</a:t>
            </a:r>
            <a:r>
              <a:rPr lang="cs-CZ" dirty="0"/>
              <a:t> </a:t>
            </a:r>
            <a:r>
              <a:rPr lang="cs-CZ" dirty="0" err="1"/>
              <a:t>podmienka</a:t>
            </a:r>
            <a:r>
              <a:rPr lang="cs-CZ" dirty="0"/>
              <a:t> v </a:t>
            </a:r>
            <a:r>
              <a:rPr lang="cs-CZ" dirty="0" err="1"/>
              <a:t>else</a:t>
            </a:r>
            <a:r>
              <a:rPr lang="cs-CZ" dirty="0"/>
              <a:t> </a:t>
            </a:r>
            <a:r>
              <a:rPr lang="cs-CZ" dirty="0" err="1"/>
              <a:t>if</a:t>
            </a:r>
            <a:r>
              <a:rPr lang="cs-CZ" dirty="0"/>
              <a:t>, </a:t>
            </a:r>
            <a:r>
              <a:rPr lang="cs-CZ" dirty="0" err="1"/>
              <a:t>ktorá</a:t>
            </a:r>
            <a:r>
              <a:rPr lang="cs-CZ" dirty="0"/>
              <a:t> bude pravdivá a </a:t>
            </a:r>
            <a:r>
              <a:rPr lang="cs-CZ" dirty="0" err="1"/>
              <a:t>prebehne</a:t>
            </a:r>
            <a:r>
              <a:rPr lang="cs-CZ" dirty="0"/>
              <a:t> </a:t>
            </a:r>
            <a:r>
              <a:rPr lang="cs-CZ" dirty="0" err="1"/>
              <a:t>priradenie</a:t>
            </a:r>
            <a:r>
              <a:rPr lang="cs-CZ" dirty="0"/>
              <a:t> do max</a:t>
            </a:r>
          </a:p>
          <a:p>
            <a:endParaRPr lang="cs-CZ" dirty="0"/>
          </a:p>
          <a:p>
            <a:r>
              <a:rPr lang="cs-CZ" dirty="0" err="1"/>
              <a:t>Keby</a:t>
            </a:r>
            <a:r>
              <a:rPr lang="cs-CZ" dirty="0"/>
              <a:t> </a:t>
            </a:r>
            <a:r>
              <a:rPr lang="cs-CZ" dirty="0" err="1"/>
              <a:t>if</a:t>
            </a:r>
            <a:r>
              <a:rPr lang="cs-CZ" dirty="0"/>
              <a:t> </a:t>
            </a:r>
            <a:r>
              <a:rPr lang="cs-CZ" dirty="0" err="1"/>
              <a:t>podmienka</a:t>
            </a:r>
            <a:r>
              <a:rPr lang="cs-CZ" dirty="0"/>
              <a:t> platila tak by </a:t>
            </a:r>
            <a:r>
              <a:rPr lang="cs-CZ" dirty="0" err="1"/>
              <a:t>sme</a:t>
            </a:r>
            <a:r>
              <a:rPr lang="cs-CZ" dirty="0"/>
              <a:t> </a:t>
            </a:r>
            <a:r>
              <a:rPr lang="cs-CZ" dirty="0" err="1"/>
              <a:t>mali</a:t>
            </a:r>
            <a:r>
              <a:rPr lang="cs-CZ" dirty="0"/>
              <a:t> o </a:t>
            </a:r>
          </a:p>
          <a:p>
            <a:r>
              <a:rPr lang="cs-CZ" dirty="0"/>
              <a:t>n – 1 </a:t>
            </a:r>
            <a:r>
              <a:rPr lang="cs-CZ" dirty="0" err="1"/>
              <a:t>operácii</a:t>
            </a:r>
            <a:r>
              <a:rPr lang="cs-CZ" dirty="0"/>
              <a:t> (</a:t>
            </a:r>
            <a:r>
              <a:rPr lang="cs-CZ" dirty="0" err="1"/>
              <a:t>porovnanie</a:t>
            </a:r>
            <a:r>
              <a:rPr lang="cs-CZ" dirty="0"/>
              <a:t> v </a:t>
            </a:r>
            <a:r>
              <a:rPr lang="cs-CZ" dirty="0" err="1"/>
              <a:t>else-if</a:t>
            </a:r>
            <a:r>
              <a:rPr lang="cs-CZ" dirty="0"/>
              <a:t>) </a:t>
            </a:r>
            <a:r>
              <a:rPr lang="cs-CZ" dirty="0" err="1"/>
              <a:t>menej</a:t>
            </a:r>
            <a:r>
              <a:rPr lang="cs-CZ" dirty="0"/>
              <a:t> </a:t>
            </a:r>
          </a:p>
          <a:p>
            <a:endParaRPr lang="sk-SK" dirty="0"/>
          </a:p>
        </p:txBody>
      </p:sp>
      <p:sp>
        <p:nvSpPr>
          <p:cNvPr id="8" name="Pravá zložená zátvorka 7">
            <a:extLst>
              <a:ext uri="{FF2B5EF4-FFF2-40B4-BE49-F238E27FC236}">
                <a16:creationId xmlns:a16="http://schemas.microsoft.com/office/drawing/2014/main" id="{2CD788EB-DB51-80BB-3D76-4AB8F292FBAA}"/>
              </a:ext>
            </a:extLst>
          </p:cNvPr>
          <p:cNvSpPr/>
          <p:nvPr/>
        </p:nvSpPr>
        <p:spPr>
          <a:xfrm>
            <a:off x="8907569" y="1433526"/>
            <a:ext cx="273465" cy="9079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Pravá zložená zátvorka 8">
            <a:extLst>
              <a:ext uri="{FF2B5EF4-FFF2-40B4-BE49-F238E27FC236}">
                <a16:creationId xmlns:a16="http://schemas.microsoft.com/office/drawing/2014/main" id="{499C693C-390B-6E35-2535-BFE7BEE10ED7}"/>
              </a:ext>
            </a:extLst>
          </p:cNvPr>
          <p:cNvSpPr/>
          <p:nvPr/>
        </p:nvSpPr>
        <p:spPr>
          <a:xfrm>
            <a:off x="9902446" y="2521011"/>
            <a:ext cx="273465" cy="11622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23998033-02CC-7339-2633-76F927DF98C3}"/>
              </a:ext>
            </a:extLst>
          </p:cNvPr>
          <p:cNvSpPr txBox="1"/>
          <p:nvPr/>
        </p:nvSpPr>
        <p:spPr>
          <a:xfrm>
            <a:off x="9271475" y="1696743"/>
            <a:ext cx="189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3 + 1 + 1 = 5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C60C4C3B-E90E-7AC0-C07C-C4D8167A6281}"/>
              </a:ext>
            </a:extLst>
          </p:cNvPr>
          <p:cNvSpPr txBox="1"/>
          <p:nvPr/>
        </p:nvSpPr>
        <p:spPr>
          <a:xfrm>
            <a:off x="10175911" y="2914140"/>
            <a:ext cx="189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4*(n-1) = 4n - 4</a:t>
            </a:r>
          </a:p>
        </p:txBody>
      </p:sp>
    </p:spTree>
    <p:extLst>
      <p:ext uri="{BB962C8B-B14F-4D97-AF65-F5344CB8AC3E}">
        <p14:creationId xmlns:p14="http://schemas.microsoft.com/office/powerpoint/2010/main" val="22131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BF8DAF-09D3-5828-6370-3E93CC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cs-CZ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ríklad</a:t>
            </a:r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1 - </a:t>
            </a:r>
            <a:r>
              <a:rPr lang="cs-CZ" sz="3200" dirty="0" err="1"/>
              <a:t>JeKladne</a:t>
            </a:r>
            <a:r>
              <a:rPr lang="cs-CZ" sz="3200" dirty="0"/>
              <a:t>(n</a:t>
            </a:r>
            <a:r>
              <a:rPr lang="sk-SK" sz="3200" dirty="0"/>
              <a:t>)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5762E9-EA25-348B-1DBD-1765BDDD3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 err="1"/>
              <a:t>JeKladne</a:t>
            </a:r>
            <a:r>
              <a:rPr lang="cs-CZ" sz="3200" dirty="0"/>
              <a:t>(n)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</a:t>
            </a:r>
            <a:r>
              <a:rPr lang="cs-CZ" sz="3200" b="1" dirty="0" err="1"/>
              <a:t>if</a:t>
            </a:r>
            <a:r>
              <a:rPr lang="cs-CZ" sz="3200" dirty="0"/>
              <a:t> n </a:t>
            </a:r>
            <a:r>
              <a:rPr lang="en-GB" sz="3200" dirty="0">
                <a:highlight>
                  <a:srgbClr val="FFFF00"/>
                </a:highlight>
              </a:rPr>
              <a:t>&gt;</a:t>
            </a:r>
            <a:r>
              <a:rPr lang="en-GB" sz="3200" dirty="0"/>
              <a:t> 0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3200" dirty="0"/>
              <a:t>          </a:t>
            </a:r>
            <a:r>
              <a:rPr lang="en-GB" sz="3200" dirty="0">
                <a:highlight>
                  <a:srgbClr val="00FFFF"/>
                </a:highlight>
              </a:rPr>
              <a:t>print</a:t>
            </a:r>
            <a:r>
              <a:rPr lang="sk-SK" sz="3200" dirty="0"/>
              <a:t>(</a:t>
            </a:r>
            <a:r>
              <a:rPr lang="en-GB" sz="3200" dirty="0"/>
              <a:t>“</a:t>
            </a:r>
            <a:r>
              <a:rPr lang="cs-CZ" sz="3200" dirty="0" err="1"/>
              <a:t>áno</a:t>
            </a:r>
            <a:r>
              <a:rPr lang="cs-CZ" sz="3200" dirty="0"/>
              <a:t>“)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</a:t>
            </a:r>
            <a:r>
              <a:rPr lang="cs-CZ" sz="3200" b="1" dirty="0" err="1"/>
              <a:t>else</a:t>
            </a:r>
            <a:endParaRPr lang="cs-CZ" sz="3200" b="1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     </a:t>
            </a:r>
            <a:r>
              <a:rPr lang="cs-CZ" sz="3200" dirty="0" err="1">
                <a:highlight>
                  <a:srgbClr val="00FFFF"/>
                </a:highlight>
              </a:rPr>
              <a:t>print</a:t>
            </a:r>
            <a:r>
              <a:rPr lang="sk-SK" sz="3200" dirty="0"/>
              <a:t>(</a:t>
            </a:r>
            <a:r>
              <a:rPr lang="en-GB" sz="3200" dirty="0"/>
              <a:t>“</a:t>
            </a:r>
            <a:r>
              <a:rPr lang="cs-CZ" sz="3200" dirty="0" err="1"/>
              <a:t>nie</a:t>
            </a:r>
            <a:r>
              <a:rPr lang="cs-CZ" sz="3200" dirty="0"/>
              <a:t>“)   </a:t>
            </a:r>
          </a:p>
          <a:p>
            <a:pPr lvl="1"/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72B0A5F7-22FA-C946-F459-FFEB46E1A80C}"/>
              </a:ext>
            </a:extLst>
          </p:cNvPr>
          <p:cNvSpPr txBox="1"/>
          <p:nvPr/>
        </p:nvSpPr>
        <p:spPr>
          <a:xfrm>
            <a:off x="5964964" y="2059536"/>
            <a:ext cx="489674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1x </a:t>
            </a:r>
            <a:r>
              <a:rPr lang="en-GB" dirty="0" err="1">
                <a:highlight>
                  <a:srgbClr val="FFFF00"/>
                </a:highlight>
              </a:rPr>
              <a:t>porovnanie</a:t>
            </a:r>
            <a:endParaRPr lang="en-GB" dirty="0">
              <a:highlight>
                <a:srgbClr val="FFFF00"/>
              </a:highlight>
            </a:endParaRPr>
          </a:p>
          <a:p>
            <a:r>
              <a:rPr lang="en-GB" dirty="0">
                <a:highlight>
                  <a:srgbClr val="00FFFF"/>
                </a:highlight>
              </a:rPr>
              <a:t>1x print</a:t>
            </a:r>
            <a:r>
              <a:rPr lang="en-GB" dirty="0"/>
              <a:t> – </a:t>
            </a:r>
            <a:r>
              <a:rPr lang="en-GB" dirty="0" err="1"/>
              <a:t>bu</a:t>
            </a:r>
            <a:r>
              <a:rPr lang="sk-SK" dirty="0"/>
              <a:t>ď </a:t>
            </a:r>
            <a:r>
              <a:rPr lang="en-GB" dirty="0"/>
              <a:t>“</a:t>
            </a:r>
            <a:r>
              <a:rPr lang="cs-CZ" dirty="0" err="1"/>
              <a:t>áno</a:t>
            </a:r>
            <a:r>
              <a:rPr lang="en-GB" dirty="0"/>
              <a:t>” </a:t>
            </a:r>
            <a:r>
              <a:rPr lang="en-GB" dirty="0" err="1"/>
              <a:t>alebo</a:t>
            </a:r>
            <a:r>
              <a:rPr lang="en-GB" dirty="0"/>
              <a:t> “</a:t>
            </a:r>
            <a:r>
              <a:rPr lang="en-GB" dirty="0" err="1"/>
              <a:t>nie</a:t>
            </a:r>
            <a:r>
              <a:rPr lang="en-GB" dirty="0"/>
              <a:t>”</a:t>
            </a:r>
            <a:endParaRPr lang="sk-SK" dirty="0"/>
          </a:p>
          <a:p>
            <a:r>
              <a:rPr lang="sk-SK" sz="1200" dirty="0"/>
              <a:t>                       (podľa toho ako dopadne podmienka </a:t>
            </a:r>
            <a:r>
              <a:rPr lang="sk-SK" sz="1200" dirty="0" err="1"/>
              <a:t>if</a:t>
            </a:r>
            <a:r>
              <a:rPr lang="sk-SK" sz="1200" dirty="0"/>
              <a:t>)</a:t>
            </a:r>
            <a:endParaRPr lang="en-GB" dirty="0"/>
          </a:p>
          <a:p>
            <a:endParaRPr lang="en-GB" dirty="0"/>
          </a:p>
          <a:p>
            <a:r>
              <a:rPr lang="en-GB" dirty="0"/>
              <a:t>T(n) = 2</a:t>
            </a:r>
          </a:p>
          <a:p>
            <a:r>
              <a:rPr lang="en-GB" dirty="0"/>
              <a:t>Kon</a:t>
            </a:r>
            <a:r>
              <a:rPr lang="cs-CZ" dirty="0" err="1"/>
              <a:t>štantná</a:t>
            </a:r>
            <a:r>
              <a:rPr lang="cs-CZ" dirty="0"/>
              <a:t> čas. slož.</a:t>
            </a:r>
            <a:endParaRPr lang="sk-SK" dirty="0"/>
          </a:p>
        </p:txBody>
      </p:sp>
      <p:sp>
        <p:nvSpPr>
          <p:cNvPr id="5" name="Pravá zložená zátvorka 4">
            <a:extLst>
              <a:ext uri="{FF2B5EF4-FFF2-40B4-BE49-F238E27FC236}">
                <a16:creationId xmlns:a16="http://schemas.microsoft.com/office/drawing/2014/main" id="{E6A4B702-236D-B69F-1EBC-8C7F9FDD18D7}"/>
              </a:ext>
            </a:extLst>
          </p:cNvPr>
          <p:cNvSpPr/>
          <p:nvPr/>
        </p:nvSpPr>
        <p:spPr>
          <a:xfrm>
            <a:off x="9152546" y="1982639"/>
            <a:ext cx="273465" cy="6238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94F6742C-C133-9B3E-73DD-8D117085BE7B}"/>
              </a:ext>
            </a:extLst>
          </p:cNvPr>
          <p:cNvSpPr txBox="1"/>
          <p:nvPr/>
        </p:nvSpPr>
        <p:spPr>
          <a:xfrm>
            <a:off x="9426011" y="2109895"/>
            <a:ext cx="132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1 + 1 = 2</a:t>
            </a:r>
          </a:p>
        </p:txBody>
      </p:sp>
    </p:spTree>
    <p:extLst>
      <p:ext uri="{BB962C8B-B14F-4D97-AF65-F5344CB8AC3E}">
        <p14:creationId xmlns:p14="http://schemas.microsoft.com/office/powerpoint/2010/main" val="137397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BF8DAF-09D3-5828-6370-3E93CC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cs-CZ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ríklad</a:t>
            </a:r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 – </a:t>
            </a:r>
            <a:r>
              <a:rPr lang="cs-CZ" sz="3200" dirty="0" err="1"/>
              <a:t>SudeNeboLiche</a:t>
            </a:r>
            <a:r>
              <a:rPr lang="cs-CZ" sz="3200" dirty="0"/>
              <a:t>(n</a:t>
            </a:r>
            <a:r>
              <a:rPr lang="sk-SK" sz="3200" dirty="0"/>
              <a:t>)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5762E9-EA25-348B-1DBD-1765BDDD3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 err="1"/>
              <a:t>SudeNeboLiche</a:t>
            </a:r>
            <a:r>
              <a:rPr lang="cs-CZ" sz="3200" dirty="0"/>
              <a:t>(n)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</a:t>
            </a:r>
            <a:r>
              <a:rPr lang="cs-CZ" sz="3200" b="1" dirty="0" err="1"/>
              <a:t>if</a:t>
            </a:r>
            <a:r>
              <a:rPr lang="cs-CZ" sz="3200" dirty="0"/>
              <a:t> n </a:t>
            </a:r>
            <a:r>
              <a:rPr lang="cs-CZ" sz="3200" i="1" dirty="0" err="1">
                <a:highlight>
                  <a:srgbClr val="00FF00"/>
                </a:highlight>
              </a:rPr>
              <a:t>mod</a:t>
            </a:r>
            <a:r>
              <a:rPr lang="cs-CZ" sz="3200" dirty="0"/>
              <a:t> 2 </a:t>
            </a:r>
            <a:r>
              <a:rPr lang="cs-CZ" sz="3200" dirty="0">
                <a:highlight>
                  <a:srgbClr val="FFFF00"/>
                </a:highlight>
              </a:rPr>
              <a:t>=</a:t>
            </a:r>
            <a:r>
              <a:rPr lang="cs-CZ" sz="3200" dirty="0"/>
              <a:t> 0</a:t>
            </a:r>
            <a:endParaRPr lang="en-GB" sz="32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3200" dirty="0"/>
              <a:t>          </a:t>
            </a:r>
            <a:r>
              <a:rPr lang="en-GB" sz="3200" dirty="0">
                <a:highlight>
                  <a:srgbClr val="00FFFF"/>
                </a:highlight>
              </a:rPr>
              <a:t>print</a:t>
            </a:r>
            <a:r>
              <a:rPr lang="sk-SK" sz="3200" dirty="0"/>
              <a:t>(</a:t>
            </a:r>
            <a:r>
              <a:rPr lang="en-GB" sz="3200" dirty="0"/>
              <a:t>“</a:t>
            </a:r>
            <a:r>
              <a:rPr lang="cs-CZ" sz="3200" dirty="0"/>
              <a:t>sudé“)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</a:t>
            </a:r>
            <a:r>
              <a:rPr lang="cs-CZ" sz="3200" b="1" dirty="0" err="1"/>
              <a:t>else</a:t>
            </a:r>
            <a:endParaRPr lang="cs-CZ" sz="3200" b="1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     </a:t>
            </a:r>
            <a:r>
              <a:rPr lang="cs-CZ" sz="3200" dirty="0" err="1">
                <a:highlight>
                  <a:srgbClr val="00FFFF"/>
                </a:highlight>
              </a:rPr>
              <a:t>print</a:t>
            </a:r>
            <a:r>
              <a:rPr lang="sk-SK" sz="3200" dirty="0"/>
              <a:t>(</a:t>
            </a:r>
            <a:r>
              <a:rPr lang="en-GB" sz="3200" dirty="0"/>
              <a:t>“</a:t>
            </a:r>
            <a:r>
              <a:rPr lang="cs-CZ" sz="3200" dirty="0"/>
              <a:t>liché“)  </a:t>
            </a:r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B658AFE7-5446-08B4-8A1B-446D951A7E42}"/>
              </a:ext>
            </a:extLst>
          </p:cNvPr>
          <p:cNvSpPr txBox="1"/>
          <p:nvPr/>
        </p:nvSpPr>
        <p:spPr>
          <a:xfrm>
            <a:off x="5964964" y="2059536"/>
            <a:ext cx="48967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1x </a:t>
            </a:r>
            <a:r>
              <a:rPr lang="en-GB" dirty="0" err="1">
                <a:highlight>
                  <a:srgbClr val="FFFF00"/>
                </a:highlight>
              </a:rPr>
              <a:t>porovnanie</a:t>
            </a:r>
            <a:endParaRPr lang="cs-CZ" dirty="0">
              <a:highlight>
                <a:srgbClr val="FFFF00"/>
              </a:highlight>
            </a:endParaRPr>
          </a:p>
          <a:p>
            <a:r>
              <a:rPr lang="cs-CZ" dirty="0">
                <a:highlight>
                  <a:srgbClr val="00FF00"/>
                </a:highlight>
              </a:rPr>
              <a:t>1x </a:t>
            </a:r>
            <a:r>
              <a:rPr lang="cs-CZ" dirty="0" err="1">
                <a:highlight>
                  <a:srgbClr val="00FF00"/>
                </a:highlight>
              </a:rPr>
              <a:t>operácia</a:t>
            </a:r>
            <a:r>
              <a:rPr lang="cs-CZ" dirty="0">
                <a:highlight>
                  <a:srgbClr val="00FF00"/>
                </a:highlight>
              </a:rPr>
              <a:t> modulo</a:t>
            </a:r>
            <a:endParaRPr lang="en-GB" dirty="0">
              <a:highlight>
                <a:srgbClr val="00FF00"/>
              </a:highlight>
            </a:endParaRPr>
          </a:p>
          <a:p>
            <a:r>
              <a:rPr lang="en-GB" dirty="0">
                <a:highlight>
                  <a:srgbClr val="00FFFF"/>
                </a:highlight>
              </a:rPr>
              <a:t>1x print</a:t>
            </a:r>
            <a:r>
              <a:rPr lang="en-GB" dirty="0"/>
              <a:t> – </a:t>
            </a:r>
            <a:r>
              <a:rPr lang="en-GB" dirty="0" err="1"/>
              <a:t>bu</a:t>
            </a:r>
            <a:r>
              <a:rPr lang="sk-SK" dirty="0"/>
              <a:t>ď </a:t>
            </a:r>
            <a:r>
              <a:rPr lang="en-GB" dirty="0"/>
              <a:t>“</a:t>
            </a:r>
            <a:r>
              <a:rPr lang="cs-CZ" dirty="0"/>
              <a:t>sudé</a:t>
            </a:r>
            <a:r>
              <a:rPr lang="en-GB" dirty="0"/>
              <a:t>” </a:t>
            </a:r>
            <a:r>
              <a:rPr lang="en-GB" dirty="0" err="1"/>
              <a:t>alebo</a:t>
            </a:r>
            <a:r>
              <a:rPr lang="en-GB" dirty="0"/>
              <a:t> “</a:t>
            </a:r>
            <a:r>
              <a:rPr lang="cs-CZ" dirty="0"/>
              <a:t>liché</a:t>
            </a:r>
            <a:r>
              <a:rPr lang="en-GB" dirty="0"/>
              <a:t>”</a:t>
            </a:r>
            <a:endParaRPr lang="sk-SK" dirty="0"/>
          </a:p>
          <a:p>
            <a:r>
              <a:rPr lang="sk-SK" dirty="0"/>
              <a:t>	</a:t>
            </a:r>
            <a:r>
              <a:rPr lang="sk-SK" sz="1200" dirty="0"/>
              <a:t>(podľa toho ako dopadne podmienka </a:t>
            </a:r>
            <a:r>
              <a:rPr lang="sk-SK" sz="1200" dirty="0" err="1"/>
              <a:t>if</a:t>
            </a:r>
            <a:r>
              <a:rPr lang="sk-SK" sz="1200" dirty="0"/>
              <a:t>)</a:t>
            </a:r>
            <a:endParaRPr lang="en-GB" sz="1200" dirty="0"/>
          </a:p>
          <a:p>
            <a:endParaRPr lang="en-GB" dirty="0"/>
          </a:p>
          <a:p>
            <a:r>
              <a:rPr lang="en-GB" dirty="0"/>
              <a:t>T(n) = </a:t>
            </a:r>
            <a:r>
              <a:rPr lang="cs-CZ" dirty="0"/>
              <a:t>3</a:t>
            </a:r>
            <a:endParaRPr lang="en-GB" dirty="0"/>
          </a:p>
          <a:p>
            <a:r>
              <a:rPr lang="en-GB" dirty="0"/>
              <a:t>Kon</a:t>
            </a:r>
            <a:r>
              <a:rPr lang="cs-CZ" dirty="0" err="1"/>
              <a:t>štantná</a:t>
            </a:r>
            <a:r>
              <a:rPr lang="cs-CZ" dirty="0"/>
              <a:t> čas. slož.</a:t>
            </a:r>
            <a:endParaRPr lang="sk-SK" dirty="0"/>
          </a:p>
        </p:txBody>
      </p:sp>
      <p:sp>
        <p:nvSpPr>
          <p:cNvPr id="5" name="Pravá zložená zátvorka 4">
            <a:extLst>
              <a:ext uri="{FF2B5EF4-FFF2-40B4-BE49-F238E27FC236}">
                <a16:creationId xmlns:a16="http://schemas.microsoft.com/office/drawing/2014/main" id="{080AE1F0-BE82-A5FC-3948-7DFCD2AB8C4F}"/>
              </a:ext>
            </a:extLst>
          </p:cNvPr>
          <p:cNvSpPr/>
          <p:nvPr/>
        </p:nvSpPr>
        <p:spPr>
          <a:xfrm>
            <a:off x="9451649" y="2059536"/>
            <a:ext cx="273465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036F2DFF-B915-EA29-EA89-994E1BCB4C2F}"/>
              </a:ext>
            </a:extLst>
          </p:cNvPr>
          <p:cNvSpPr txBox="1"/>
          <p:nvPr/>
        </p:nvSpPr>
        <p:spPr>
          <a:xfrm>
            <a:off x="9725114" y="2332070"/>
            <a:ext cx="132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1 + 1 + 1 = 3</a:t>
            </a:r>
          </a:p>
        </p:txBody>
      </p:sp>
    </p:spTree>
    <p:extLst>
      <p:ext uri="{BB962C8B-B14F-4D97-AF65-F5344CB8AC3E}">
        <p14:creationId xmlns:p14="http://schemas.microsoft.com/office/powerpoint/2010/main" val="179992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BF8DAF-09D3-5828-6370-3E93CC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cs-CZ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ríklad</a:t>
            </a:r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 – </a:t>
            </a:r>
            <a:r>
              <a:rPr lang="cs-CZ" sz="3200" dirty="0"/>
              <a:t>Signum(n</a:t>
            </a:r>
            <a:r>
              <a:rPr lang="sk-SK" sz="3200" dirty="0"/>
              <a:t>)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5762E9-EA25-348B-1DBD-1765BDDD3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Signum(n)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</a:t>
            </a:r>
            <a:r>
              <a:rPr lang="cs-CZ" sz="3200" b="1" dirty="0" err="1"/>
              <a:t>if</a:t>
            </a:r>
            <a:r>
              <a:rPr lang="cs-CZ" sz="3200" dirty="0"/>
              <a:t> n </a:t>
            </a:r>
            <a:r>
              <a:rPr lang="en-GB" sz="3200" dirty="0">
                <a:highlight>
                  <a:srgbClr val="FFFF00"/>
                </a:highlight>
              </a:rPr>
              <a:t>&gt;</a:t>
            </a:r>
            <a:r>
              <a:rPr lang="en-GB" sz="3200" dirty="0"/>
              <a:t> 0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3200" dirty="0"/>
              <a:t>          </a:t>
            </a:r>
            <a:r>
              <a:rPr lang="cs-CZ" sz="3200" dirty="0"/>
              <a:t>return 1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</a:t>
            </a:r>
            <a:r>
              <a:rPr lang="cs-CZ" sz="3200" b="1" dirty="0" err="1"/>
              <a:t>else</a:t>
            </a:r>
            <a:r>
              <a:rPr lang="cs-CZ" sz="3200" b="1" dirty="0"/>
              <a:t> </a:t>
            </a:r>
            <a:r>
              <a:rPr lang="cs-CZ" sz="3200" b="1" dirty="0" err="1"/>
              <a:t>if</a:t>
            </a:r>
            <a:r>
              <a:rPr lang="cs-CZ" sz="3200" b="1" dirty="0"/>
              <a:t> </a:t>
            </a:r>
            <a:r>
              <a:rPr lang="cs-CZ" sz="3200" dirty="0"/>
              <a:t>n </a:t>
            </a:r>
            <a:r>
              <a:rPr lang="cs-CZ" sz="3200" dirty="0">
                <a:highlight>
                  <a:srgbClr val="FFFF00"/>
                </a:highlight>
              </a:rPr>
              <a:t>=</a:t>
            </a:r>
            <a:r>
              <a:rPr lang="cs-CZ" sz="3200" dirty="0"/>
              <a:t> 0</a:t>
            </a:r>
            <a:endParaRPr lang="cs-CZ" sz="3200" b="1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     </a:t>
            </a:r>
            <a:r>
              <a:rPr lang="cs-CZ" sz="3200" dirty="0">
                <a:highlight>
                  <a:srgbClr val="00FFFF"/>
                </a:highlight>
              </a:rPr>
              <a:t>return 0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</a:t>
            </a:r>
            <a:r>
              <a:rPr lang="cs-CZ" sz="3200" b="1" dirty="0" err="1"/>
              <a:t>else</a:t>
            </a:r>
            <a:endParaRPr lang="cs-CZ" sz="32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     </a:t>
            </a:r>
            <a:r>
              <a:rPr lang="cs-CZ" sz="3200" dirty="0">
                <a:highlight>
                  <a:srgbClr val="00FFFF"/>
                </a:highlight>
              </a:rPr>
              <a:t>return -1</a:t>
            </a:r>
          </a:p>
          <a:p>
            <a:pPr lvl="1"/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E589899B-8EF5-7EA2-A6CB-3DC953D5CE13}"/>
              </a:ext>
            </a:extLst>
          </p:cNvPr>
          <p:cNvSpPr txBox="1"/>
          <p:nvPr/>
        </p:nvSpPr>
        <p:spPr>
          <a:xfrm>
            <a:off x="5964964" y="1567203"/>
            <a:ext cx="48967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highlight>
                  <a:srgbClr val="FFFF00"/>
                </a:highlight>
              </a:rPr>
              <a:t>2</a:t>
            </a:r>
            <a:r>
              <a:rPr lang="en-GB" dirty="0">
                <a:highlight>
                  <a:srgbClr val="FFFF00"/>
                </a:highlight>
              </a:rPr>
              <a:t>x </a:t>
            </a:r>
            <a:r>
              <a:rPr lang="en-GB" dirty="0" err="1">
                <a:highlight>
                  <a:srgbClr val="FFFF00"/>
                </a:highlight>
              </a:rPr>
              <a:t>porovnanie</a:t>
            </a:r>
            <a:endParaRPr lang="cs-CZ" dirty="0">
              <a:highlight>
                <a:srgbClr val="FFFF00"/>
              </a:highlight>
            </a:endParaRPr>
          </a:p>
          <a:p>
            <a:r>
              <a:rPr lang="en-GB" dirty="0">
                <a:highlight>
                  <a:srgbClr val="00FFFF"/>
                </a:highlight>
              </a:rPr>
              <a:t>1x </a:t>
            </a:r>
            <a:r>
              <a:rPr lang="cs-CZ" dirty="0">
                <a:highlight>
                  <a:srgbClr val="00FFFF"/>
                </a:highlight>
              </a:rPr>
              <a:t>return</a:t>
            </a:r>
            <a:r>
              <a:rPr lang="en-GB" dirty="0"/>
              <a:t> – </a:t>
            </a:r>
            <a:r>
              <a:rPr lang="en-GB" dirty="0" err="1"/>
              <a:t>bu</a:t>
            </a:r>
            <a:r>
              <a:rPr lang="sk-SK" dirty="0"/>
              <a:t>ď </a:t>
            </a:r>
            <a:r>
              <a:rPr lang="cs-CZ" dirty="0"/>
              <a:t>0 </a:t>
            </a:r>
            <a:r>
              <a:rPr lang="cs-CZ" dirty="0" err="1"/>
              <a:t>alebo</a:t>
            </a:r>
            <a:r>
              <a:rPr lang="cs-CZ" dirty="0"/>
              <a:t> -1</a:t>
            </a:r>
            <a:endParaRPr lang="en-GB" dirty="0"/>
          </a:p>
          <a:p>
            <a:r>
              <a:rPr lang="cs-CZ" sz="1200" dirty="0"/>
              <a:t>           (</a:t>
            </a:r>
            <a:r>
              <a:rPr lang="cs-CZ" sz="1200" dirty="0" err="1"/>
              <a:t>podľa</a:t>
            </a:r>
            <a:r>
              <a:rPr lang="cs-CZ" sz="1200" dirty="0"/>
              <a:t> toho </a:t>
            </a:r>
            <a:r>
              <a:rPr lang="cs-CZ" sz="1200" dirty="0" err="1"/>
              <a:t>ako</a:t>
            </a:r>
            <a:r>
              <a:rPr lang="cs-CZ" sz="1200" dirty="0"/>
              <a:t> dopadne </a:t>
            </a:r>
            <a:r>
              <a:rPr lang="cs-CZ" sz="1200" dirty="0" err="1"/>
              <a:t>podmienka</a:t>
            </a:r>
            <a:r>
              <a:rPr lang="cs-CZ" sz="1200" dirty="0"/>
              <a:t>  </a:t>
            </a:r>
            <a:r>
              <a:rPr lang="cs-CZ" sz="1200" dirty="0" err="1"/>
              <a:t>else</a:t>
            </a:r>
            <a:r>
              <a:rPr lang="cs-CZ" sz="1200" dirty="0"/>
              <a:t> </a:t>
            </a:r>
            <a:r>
              <a:rPr lang="cs-CZ" sz="1200" dirty="0" err="1"/>
              <a:t>if</a:t>
            </a:r>
            <a:r>
              <a:rPr lang="cs-CZ" sz="1200" dirty="0"/>
              <a:t>)</a:t>
            </a:r>
          </a:p>
          <a:p>
            <a:endParaRPr lang="cs-CZ" sz="1200" dirty="0"/>
          </a:p>
          <a:p>
            <a:r>
              <a:rPr lang="en-GB" dirty="0"/>
              <a:t>T(n) = </a:t>
            </a:r>
            <a:r>
              <a:rPr lang="cs-CZ" dirty="0"/>
              <a:t>3</a:t>
            </a:r>
            <a:endParaRPr lang="en-GB" dirty="0"/>
          </a:p>
          <a:p>
            <a:r>
              <a:rPr lang="en-GB" dirty="0"/>
              <a:t>Kon</a:t>
            </a:r>
            <a:r>
              <a:rPr lang="cs-CZ" dirty="0" err="1"/>
              <a:t>štantná</a:t>
            </a:r>
            <a:r>
              <a:rPr lang="cs-CZ" dirty="0"/>
              <a:t> čas. slož.</a:t>
            </a:r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94A81810-A21A-6150-1B3C-0585F26A9746}"/>
              </a:ext>
            </a:extLst>
          </p:cNvPr>
          <p:cNvSpPr txBox="1"/>
          <p:nvPr/>
        </p:nvSpPr>
        <p:spPr>
          <a:xfrm>
            <a:off x="5964964" y="3718679"/>
            <a:ext cx="44438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Pozn. </a:t>
            </a:r>
            <a:r>
              <a:rPr lang="cs-CZ" dirty="0" err="1"/>
              <a:t>ak</a:t>
            </a:r>
            <a:r>
              <a:rPr lang="cs-CZ" dirty="0"/>
              <a:t> by na vstupe bolo kladné číslo a platila by </a:t>
            </a:r>
            <a:r>
              <a:rPr lang="cs-CZ" dirty="0" err="1"/>
              <a:t>podmienka</a:t>
            </a:r>
            <a:r>
              <a:rPr lang="cs-CZ" dirty="0"/>
              <a:t> </a:t>
            </a:r>
            <a:r>
              <a:rPr lang="cs-CZ" dirty="0" err="1"/>
              <a:t>if</a:t>
            </a:r>
            <a:r>
              <a:rPr lang="cs-CZ" dirty="0"/>
              <a:t> n &gt; 0 tak by šlo o </a:t>
            </a:r>
            <a:r>
              <a:rPr lang="cs-CZ" b="1" dirty="0"/>
              <a:t>nejlepší </a:t>
            </a:r>
            <a:r>
              <a:rPr lang="cs-CZ" b="1" dirty="0" err="1"/>
              <a:t>prípad</a:t>
            </a:r>
            <a:r>
              <a:rPr lang="cs-CZ" b="1" dirty="0"/>
              <a:t> </a:t>
            </a:r>
            <a:r>
              <a:rPr lang="cs-CZ" dirty="0" err="1"/>
              <a:t>lebo</a:t>
            </a:r>
            <a:r>
              <a:rPr lang="cs-CZ" dirty="0"/>
              <a:t> by </a:t>
            </a:r>
            <a:r>
              <a:rPr lang="cs-CZ" dirty="0" err="1"/>
              <a:t>sa</a:t>
            </a:r>
            <a:r>
              <a:rPr lang="cs-CZ" dirty="0"/>
              <a:t> vykonali </a:t>
            </a:r>
            <a:r>
              <a:rPr lang="cs-CZ" dirty="0" err="1"/>
              <a:t>iba</a:t>
            </a:r>
            <a:r>
              <a:rPr lang="cs-CZ" dirty="0"/>
              <a:t> </a:t>
            </a:r>
            <a:r>
              <a:rPr lang="cs-CZ" dirty="0" err="1"/>
              <a:t>dve</a:t>
            </a:r>
            <a:r>
              <a:rPr lang="cs-CZ" dirty="0"/>
              <a:t> </a:t>
            </a:r>
            <a:r>
              <a:rPr lang="cs-CZ" dirty="0" err="1"/>
              <a:t>operácie</a:t>
            </a:r>
            <a:r>
              <a:rPr lang="cs-CZ" dirty="0"/>
              <a:t> – </a:t>
            </a:r>
            <a:r>
              <a:rPr lang="cs-CZ" dirty="0" err="1"/>
              <a:t>porovnanie</a:t>
            </a:r>
            <a:r>
              <a:rPr lang="cs-CZ" dirty="0"/>
              <a:t> a return 1 (T(n) = 2)</a:t>
            </a:r>
          </a:p>
          <a:p>
            <a:endParaRPr lang="cs-CZ" dirty="0"/>
          </a:p>
          <a:p>
            <a:r>
              <a:rPr lang="cs-CZ" dirty="0"/>
              <a:t>My ale </a:t>
            </a:r>
            <a:r>
              <a:rPr lang="cs-CZ" dirty="0" err="1"/>
              <a:t>riešime</a:t>
            </a:r>
            <a:r>
              <a:rPr lang="cs-CZ" dirty="0"/>
              <a:t> </a:t>
            </a:r>
            <a:r>
              <a:rPr lang="cs-CZ" dirty="0" err="1"/>
              <a:t>časovú</a:t>
            </a:r>
            <a:r>
              <a:rPr lang="cs-CZ" dirty="0"/>
              <a:t> </a:t>
            </a:r>
            <a:r>
              <a:rPr lang="cs-CZ" dirty="0" err="1"/>
              <a:t>zložitosť</a:t>
            </a:r>
            <a:r>
              <a:rPr lang="cs-CZ" dirty="0"/>
              <a:t> v </a:t>
            </a:r>
            <a:r>
              <a:rPr lang="cs-CZ" dirty="0" err="1"/>
              <a:t>najhoršom</a:t>
            </a:r>
            <a:r>
              <a:rPr lang="cs-CZ" dirty="0"/>
              <a:t> </a:t>
            </a:r>
            <a:r>
              <a:rPr lang="cs-CZ" dirty="0" err="1"/>
              <a:t>prípade</a:t>
            </a:r>
            <a:endParaRPr lang="cs-CZ" dirty="0"/>
          </a:p>
          <a:p>
            <a:endParaRPr lang="cs-CZ" dirty="0"/>
          </a:p>
          <a:p>
            <a:r>
              <a:rPr lang="cs-CZ" dirty="0"/>
              <a:t>V </a:t>
            </a:r>
            <a:r>
              <a:rPr lang="cs-CZ" dirty="0" err="1"/>
              <a:t>oboch</a:t>
            </a:r>
            <a:r>
              <a:rPr lang="cs-CZ" dirty="0"/>
              <a:t> </a:t>
            </a:r>
            <a:r>
              <a:rPr lang="cs-CZ" dirty="0" err="1"/>
              <a:t>prípadoch</a:t>
            </a:r>
            <a:r>
              <a:rPr lang="cs-CZ" dirty="0"/>
              <a:t> ale m</a:t>
            </a:r>
            <a:r>
              <a:rPr lang="sk-SK" dirty="0" err="1"/>
              <a:t>ôžeme</a:t>
            </a:r>
            <a:r>
              <a:rPr lang="sk-SK" dirty="0"/>
              <a:t> povedať, že sa jedná o konštantnú časovú zložitosť</a:t>
            </a:r>
            <a:endParaRPr lang="cs-CZ" dirty="0"/>
          </a:p>
          <a:p>
            <a:endParaRPr lang="sk-SK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CF228FF6-8EE0-4122-C588-64635D89190E}"/>
              </a:ext>
            </a:extLst>
          </p:cNvPr>
          <p:cNvSpPr txBox="1"/>
          <p:nvPr/>
        </p:nvSpPr>
        <p:spPr>
          <a:xfrm>
            <a:off x="8989464" y="1707808"/>
            <a:ext cx="132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2 + 1 = 3</a:t>
            </a:r>
          </a:p>
        </p:txBody>
      </p:sp>
      <p:sp>
        <p:nvSpPr>
          <p:cNvPr id="7" name="Pravá zložená zátvorka 6">
            <a:extLst>
              <a:ext uri="{FF2B5EF4-FFF2-40B4-BE49-F238E27FC236}">
                <a16:creationId xmlns:a16="http://schemas.microsoft.com/office/drawing/2014/main" id="{CB74421E-E8F3-D063-A642-2B166219153C}"/>
              </a:ext>
            </a:extLst>
          </p:cNvPr>
          <p:cNvSpPr/>
          <p:nvPr/>
        </p:nvSpPr>
        <p:spPr>
          <a:xfrm>
            <a:off x="8715999" y="1572454"/>
            <a:ext cx="273465" cy="6238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20924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BF8DAF-09D3-5828-6370-3E93CC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cs-CZ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ríklad</a:t>
            </a:r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</a:t>
            </a:r>
            <a:r>
              <a:rPr lang="cs-CZ" sz="3200" dirty="0" err="1"/>
              <a:t>Sucet</a:t>
            </a:r>
            <a:r>
              <a:rPr lang="cs-CZ" sz="3200" dirty="0"/>
              <a:t>(n</a:t>
            </a:r>
            <a:r>
              <a:rPr lang="sk-SK" sz="3200" dirty="0"/>
              <a:t>)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5762E9-EA25-348B-1DBD-1765BDDD3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8461"/>
          </a:xfrm>
        </p:spPr>
        <p:txBody>
          <a:bodyPr>
            <a:normAutofit/>
          </a:bodyPr>
          <a:lstStyle/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 err="1"/>
              <a:t>Sucet</a:t>
            </a:r>
            <a:r>
              <a:rPr lang="cs-CZ" sz="3200" dirty="0"/>
              <a:t>(n)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sum </a:t>
            </a:r>
            <a:r>
              <a:rPr lang="sk-SK" sz="3200" dirty="0">
                <a:highlight>
                  <a:srgbClr val="FFFF00"/>
                </a:highlight>
              </a:rPr>
              <a:t>←</a:t>
            </a:r>
            <a:r>
              <a:rPr lang="sk-SK" sz="3200" dirty="0"/>
              <a:t> 0</a:t>
            </a:r>
            <a:endParaRPr lang="cs-CZ" sz="32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</a:t>
            </a:r>
            <a:r>
              <a:rPr lang="cs-CZ" sz="3200" b="1" dirty="0" err="1"/>
              <a:t>for</a:t>
            </a:r>
            <a:r>
              <a:rPr lang="cs-CZ" sz="3200" b="1" dirty="0"/>
              <a:t> </a:t>
            </a:r>
            <a:r>
              <a:rPr lang="cs-CZ" sz="3200" dirty="0"/>
              <a:t>i </a:t>
            </a:r>
            <a:r>
              <a:rPr lang="sk-SK" sz="3200" dirty="0">
                <a:highlight>
                  <a:srgbClr val="FF00FF"/>
                </a:highlight>
              </a:rPr>
              <a:t>←</a:t>
            </a:r>
            <a:r>
              <a:rPr lang="sk-SK" sz="3200" dirty="0"/>
              <a:t> 1 </a:t>
            </a:r>
            <a:r>
              <a:rPr lang="sk-SK" sz="3200" b="1" dirty="0"/>
              <a:t>to</a:t>
            </a:r>
            <a:r>
              <a:rPr lang="sk-SK" sz="3200" dirty="0"/>
              <a:t> n</a:t>
            </a:r>
            <a:endParaRPr lang="en-GB" sz="32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3200" dirty="0"/>
              <a:t>          </a:t>
            </a:r>
            <a:r>
              <a:rPr lang="cs-CZ" sz="3200" dirty="0"/>
              <a:t>sum </a:t>
            </a:r>
            <a:r>
              <a:rPr lang="sk-SK" sz="3200" dirty="0">
                <a:highlight>
                  <a:srgbClr val="FF00FF"/>
                </a:highlight>
              </a:rPr>
              <a:t>←</a:t>
            </a:r>
            <a:r>
              <a:rPr lang="sk-SK" sz="3200" dirty="0"/>
              <a:t> </a:t>
            </a:r>
            <a:r>
              <a:rPr lang="sk-SK" sz="3200" dirty="0" err="1"/>
              <a:t>sum</a:t>
            </a:r>
            <a:r>
              <a:rPr lang="sk-SK" sz="3200" dirty="0"/>
              <a:t> </a:t>
            </a:r>
            <a:r>
              <a:rPr lang="sk-SK" sz="3200" dirty="0">
                <a:highlight>
                  <a:srgbClr val="00FF00"/>
                </a:highlight>
              </a:rPr>
              <a:t>+</a:t>
            </a:r>
            <a:r>
              <a:rPr lang="sk-SK" sz="3200" dirty="0"/>
              <a:t> i</a:t>
            </a:r>
            <a:endParaRPr lang="cs-CZ" sz="32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</a:t>
            </a:r>
            <a:r>
              <a:rPr lang="cs-CZ" sz="3200" dirty="0">
                <a:highlight>
                  <a:srgbClr val="00FFFF"/>
                </a:highlight>
              </a:rPr>
              <a:t>return sum</a:t>
            </a:r>
            <a:r>
              <a:rPr lang="cs-CZ" sz="3200" dirty="0"/>
              <a:t>   </a:t>
            </a:r>
          </a:p>
          <a:p>
            <a:pPr lvl="1"/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E52F190D-4A50-D9E2-00F5-C816EDF1913E}"/>
              </a:ext>
            </a:extLst>
          </p:cNvPr>
          <p:cNvSpPr txBox="1"/>
          <p:nvPr/>
        </p:nvSpPr>
        <p:spPr>
          <a:xfrm>
            <a:off x="7611455" y="2162085"/>
            <a:ext cx="41988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1x </a:t>
            </a:r>
            <a:r>
              <a:rPr lang="sk-SK" dirty="0">
                <a:highlight>
                  <a:srgbClr val="FFFF00"/>
                </a:highlight>
              </a:rPr>
              <a:t>priradenie              </a:t>
            </a:r>
            <a:endParaRPr lang="cs-CZ" dirty="0">
              <a:highlight>
                <a:srgbClr val="FFFF00"/>
              </a:highlight>
            </a:endParaRPr>
          </a:p>
          <a:p>
            <a:r>
              <a:rPr lang="en-GB" dirty="0">
                <a:highlight>
                  <a:srgbClr val="00FFFF"/>
                </a:highlight>
              </a:rPr>
              <a:t>1x </a:t>
            </a:r>
            <a:r>
              <a:rPr lang="sk-SK" dirty="0" err="1">
                <a:highlight>
                  <a:srgbClr val="00FFFF"/>
                </a:highlight>
              </a:rPr>
              <a:t>return</a:t>
            </a:r>
            <a:r>
              <a:rPr lang="sk-SK" dirty="0">
                <a:highlight>
                  <a:srgbClr val="00FFFF"/>
                </a:highlight>
              </a:rPr>
              <a:t> </a:t>
            </a:r>
            <a:r>
              <a:rPr lang="sk-SK" dirty="0" err="1">
                <a:highlight>
                  <a:srgbClr val="00FFFF"/>
                </a:highlight>
              </a:rPr>
              <a:t>sum</a:t>
            </a:r>
            <a:endParaRPr lang="sk-SK" dirty="0"/>
          </a:p>
          <a:p>
            <a:endParaRPr lang="sk-SK" dirty="0"/>
          </a:p>
          <a:p>
            <a:r>
              <a:rPr lang="sk-SK" b="1" dirty="0">
                <a:highlight>
                  <a:srgbClr val="FF00FF"/>
                </a:highlight>
              </a:rPr>
              <a:t>n-krát</a:t>
            </a:r>
            <a:r>
              <a:rPr lang="sk-SK" dirty="0">
                <a:highlight>
                  <a:srgbClr val="FF00FF"/>
                </a:highlight>
              </a:rPr>
              <a:t> priradenie</a:t>
            </a:r>
          </a:p>
          <a:p>
            <a:r>
              <a:rPr lang="sk-SK" b="1" dirty="0">
                <a:highlight>
                  <a:srgbClr val="FF00FF"/>
                </a:highlight>
              </a:rPr>
              <a:t>n-krát</a:t>
            </a:r>
            <a:r>
              <a:rPr lang="sk-SK" dirty="0">
                <a:highlight>
                  <a:srgbClr val="FF00FF"/>
                </a:highlight>
              </a:rPr>
              <a:t> priradenie</a:t>
            </a:r>
          </a:p>
          <a:p>
            <a:r>
              <a:rPr lang="sk-SK" b="1" dirty="0">
                <a:highlight>
                  <a:srgbClr val="00FF00"/>
                </a:highlight>
              </a:rPr>
              <a:t>n-krát</a:t>
            </a:r>
            <a:r>
              <a:rPr lang="sk-SK" dirty="0">
                <a:highlight>
                  <a:srgbClr val="00FF00"/>
                </a:highlight>
              </a:rPr>
              <a:t> sčítanie</a:t>
            </a:r>
          </a:p>
          <a:p>
            <a:endParaRPr lang="sk-SK" dirty="0"/>
          </a:p>
          <a:p>
            <a:endParaRPr lang="en-GB" dirty="0"/>
          </a:p>
          <a:p>
            <a:r>
              <a:rPr lang="en-GB" dirty="0"/>
              <a:t>T(n) = </a:t>
            </a:r>
            <a:r>
              <a:rPr lang="cs-CZ" dirty="0"/>
              <a:t>3n + 2</a:t>
            </a:r>
            <a:endParaRPr lang="en-GB" dirty="0"/>
          </a:p>
          <a:p>
            <a:r>
              <a:rPr lang="sk-SK" dirty="0"/>
              <a:t>Lineárna </a:t>
            </a:r>
            <a:r>
              <a:rPr lang="cs-CZ" dirty="0"/>
              <a:t>čas. slož.</a:t>
            </a:r>
            <a:endParaRPr lang="sk-SK" dirty="0"/>
          </a:p>
        </p:txBody>
      </p:sp>
      <p:sp>
        <p:nvSpPr>
          <p:cNvPr id="16" name="Pravá zložená zátvorka 15">
            <a:extLst>
              <a:ext uri="{FF2B5EF4-FFF2-40B4-BE49-F238E27FC236}">
                <a16:creationId xmlns:a16="http://schemas.microsoft.com/office/drawing/2014/main" id="{B45FE003-43C5-ED52-CE99-59AD5CACBA10}"/>
              </a:ext>
            </a:extLst>
          </p:cNvPr>
          <p:cNvSpPr/>
          <p:nvPr/>
        </p:nvSpPr>
        <p:spPr>
          <a:xfrm>
            <a:off x="5118931" y="2785929"/>
            <a:ext cx="846033" cy="11130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BlokTextu 17">
            <a:extLst>
              <a:ext uri="{FF2B5EF4-FFF2-40B4-BE49-F238E27FC236}">
                <a16:creationId xmlns:a16="http://schemas.microsoft.com/office/drawing/2014/main" id="{6ACA3444-E8B8-1BF8-4CEA-0A6A0CD10271}"/>
              </a:ext>
            </a:extLst>
          </p:cNvPr>
          <p:cNvSpPr txBox="1"/>
          <p:nvPr/>
        </p:nvSpPr>
        <p:spPr>
          <a:xfrm>
            <a:off x="5925794" y="3157806"/>
            <a:ext cx="75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n-krát</a:t>
            </a:r>
          </a:p>
        </p:txBody>
      </p:sp>
      <p:sp>
        <p:nvSpPr>
          <p:cNvPr id="19" name="Pravá zložená zátvorka 18">
            <a:extLst>
              <a:ext uri="{FF2B5EF4-FFF2-40B4-BE49-F238E27FC236}">
                <a16:creationId xmlns:a16="http://schemas.microsoft.com/office/drawing/2014/main" id="{CD5FA309-CF15-30CA-901C-54572CB8C3D5}"/>
              </a:ext>
            </a:extLst>
          </p:cNvPr>
          <p:cNvSpPr/>
          <p:nvPr/>
        </p:nvSpPr>
        <p:spPr>
          <a:xfrm>
            <a:off x="9178183" y="2162085"/>
            <a:ext cx="273465" cy="6238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Pravá zložená zátvorka 19">
            <a:extLst>
              <a:ext uri="{FF2B5EF4-FFF2-40B4-BE49-F238E27FC236}">
                <a16:creationId xmlns:a16="http://schemas.microsoft.com/office/drawing/2014/main" id="{763FF03F-989E-4D01-6631-26E5A045BB6F}"/>
              </a:ext>
            </a:extLst>
          </p:cNvPr>
          <p:cNvSpPr/>
          <p:nvPr/>
        </p:nvSpPr>
        <p:spPr>
          <a:xfrm>
            <a:off x="9451648" y="2991028"/>
            <a:ext cx="273465" cy="9079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BlokTextu 20">
            <a:extLst>
              <a:ext uri="{FF2B5EF4-FFF2-40B4-BE49-F238E27FC236}">
                <a16:creationId xmlns:a16="http://schemas.microsoft.com/office/drawing/2014/main" id="{5A11C659-0BE2-B0BB-D0CA-6C427076CDB6}"/>
              </a:ext>
            </a:extLst>
          </p:cNvPr>
          <p:cNvSpPr txBox="1"/>
          <p:nvPr/>
        </p:nvSpPr>
        <p:spPr>
          <a:xfrm>
            <a:off x="9816624" y="3260356"/>
            <a:ext cx="190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n + n + n = 3n</a:t>
            </a:r>
          </a:p>
        </p:txBody>
      </p:sp>
      <p:sp>
        <p:nvSpPr>
          <p:cNvPr id="22" name="BlokTextu 21">
            <a:extLst>
              <a:ext uri="{FF2B5EF4-FFF2-40B4-BE49-F238E27FC236}">
                <a16:creationId xmlns:a16="http://schemas.microsoft.com/office/drawing/2014/main" id="{A62D481A-D095-2FEE-2CAE-C41FB63BAE62}"/>
              </a:ext>
            </a:extLst>
          </p:cNvPr>
          <p:cNvSpPr txBox="1"/>
          <p:nvPr/>
        </p:nvSpPr>
        <p:spPr>
          <a:xfrm>
            <a:off x="9595148" y="2289341"/>
            <a:ext cx="132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1 + 1 = 2</a:t>
            </a:r>
          </a:p>
        </p:txBody>
      </p:sp>
    </p:spTree>
    <p:extLst>
      <p:ext uri="{BB962C8B-B14F-4D97-AF65-F5344CB8AC3E}">
        <p14:creationId xmlns:p14="http://schemas.microsoft.com/office/powerpoint/2010/main" val="3946869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8C56A-9804-E1D7-7096-626393EF0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D9B98F-2814-75CF-7C09-B7E94E039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cs-CZ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ríklad</a:t>
            </a:r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5 – </a:t>
            </a:r>
            <a:r>
              <a:rPr lang="cs-CZ" sz="3200" dirty="0" err="1"/>
              <a:t>Nasobilka</a:t>
            </a:r>
            <a:r>
              <a:rPr lang="cs-CZ" sz="3200" dirty="0"/>
              <a:t>(n</a:t>
            </a:r>
            <a:r>
              <a:rPr lang="sk-SK" sz="3200" dirty="0"/>
              <a:t>)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9C8A8E6-E7F3-7618-B13B-CD30DDBDB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8461"/>
          </a:xfrm>
        </p:spPr>
        <p:txBody>
          <a:bodyPr>
            <a:normAutofit/>
          </a:bodyPr>
          <a:lstStyle/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 err="1"/>
              <a:t>Nasobilka</a:t>
            </a:r>
            <a:r>
              <a:rPr lang="cs-CZ" sz="3200" dirty="0"/>
              <a:t>(</a:t>
            </a:r>
            <a:r>
              <a:rPr lang="en-GB" sz="3200" dirty="0"/>
              <a:t>n</a:t>
            </a:r>
            <a:r>
              <a:rPr lang="cs-CZ" sz="3200" dirty="0"/>
              <a:t>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</a:t>
            </a:r>
            <a:r>
              <a:rPr lang="cs-CZ" sz="3200" b="1" dirty="0" err="1"/>
              <a:t>for</a:t>
            </a:r>
            <a:r>
              <a:rPr lang="cs-CZ" sz="3200" b="1" dirty="0"/>
              <a:t> </a:t>
            </a:r>
            <a:r>
              <a:rPr lang="cs-CZ" sz="3200" dirty="0"/>
              <a:t>i </a:t>
            </a:r>
            <a:r>
              <a:rPr lang="sk-SK" sz="3200" dirty="0">
                <a:highlight>
                  <a:srgbClr val="FFFF00"/>
                </a:highlight>
              </a:rPr>
              <a:t>←</a:t>
            </a:r>
            <a:r>
              <a:rPr lang="sk-SK" sz="3200" dirty="0"/>
              <a:t> 1 </a:t>
            </a:r>
            <a:r>
              <a:rPr lang="sk-SK" sz="3200" b="1" dirty="0"/>
              <a:t>to</a:t>
            </a:r>
            <a:r>
              <a:rPr lang="sk-SK" sz="3200" dirty="0"/>
              <a:t> n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     </a:t>
            </a:r>
            <a:r>
              <a:rPr lang="cs-CZ" sz="3200" b="1" dirty="0" err="1"/>
              <a:t>for</a:t>
            </a:r>
            <a:r>
              <a:rPr lang="cs-CZ" sz="3200" b="1" dirty="0"/>
              <a:t> </a:t>
            </a:r>
            <a:r>
              <a:rPr lang="cs-CZ" sz="3200" dirty="0"/>
              <a:t>j </a:t>
            </a:r>
            <a:r>
              <a:rPr lang="sk-SK" sz="3200" dirty="0">
                <a:highlight>
                  <a:srgbClr val="FF00FF"/>
                </a:highlight>
              </a:rPr>
              <a:t>←</a:t>
            </a:r>
            <a:r>
              <a:rPr lang="sk-SK" sz="3200" dirty="0"/>
              <a:t> 1 </a:t>
            </a:r>
            <a:r>
              <a:rPr lang="sk-SK" sz="3200" b="1" dirty="0"/>
              <a:t>to</a:t>
            </a:r>
            <a:r>
              <a:rPr lang="sk-SK" sz="3200" dirty="0"/>
              <a:t> n</a:t>
            </a:r>
            <a:endParaRPr lang="en-GB" sz="32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3200" dirty="0"/>
              <a:t>               </a:t>
            </a:r>
            <a:r>
              <a:rPr lang="en-GB" sz="3200" dirty="0" err="1"/>
              <a:t>soucin</a:t>
            </a:r>
            <a:r>
              <a:rPr lang="en-GB" sz="3200" dirty="0"/>
              <a:t> </a:t>
            </a:r>
            <a:r>
              <a:rPr lang="sk-SK" sz="3200" dirty="0">
                <a:highlight>
                  <a:srgbClr val="FF00FF"/>
                </a:highlight>
              </a:rPr>
              <a:t>←</a:t>
            </a:r>
            <a:r>
              <a:rPr lang="en-GB" sz="3200" dirty="0"/>
              <a:t> </a:t>
            </a:r>
            <a:r>
              <a:rPr lang="en-GB" sz="3200" dirty="0" err="1"/>
              <a:t>i</a:t>
            </a:r>
            <a:r>
              <a:rPr lang="en-GB" sz="3200" dirty="0"/>
              <a:t> </a:t>
            </a:r>
            <a:r>
              <a:rPr lang="en-GB" sz="3200" dirty="0">
                <a:highlight>
                  <a:srgbClr val="00FF00"/>
                </a:highlight>
              </a:rPr>
              <a:t>*</a:t>
            </a:r>
            <a:r>
              <a:rPr lang="en-GB" sz="3200" dirty="0"/>
              <a:t> j</a:t>
            </a:r>
            <a:endParaRPr lang="sk-SK" sz="32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          </a:t>
            </a:r>
            <a:r>
              <a:rPr lang="cs-CZ" sz="3200" dirty="0" err="1">
                <a:highlight>
                  <a:srgbClr val="00FFFF"/>
                </a:highlight>
              </a:rPr>
              <a:t>print</a:t>
            </a:r>
            <a:r>
              <a:rPr lang="en-GB" sz="3200" dirty="0"/>
              <a:t>(</a:t>
            </a:r>
            <a:r>
              <a:rPr lang="en-GB" sz="3200" dirty="0" err="1"/>
              <a:t>i</a:t>
            </a:r>
            <a:r>
              <a:rPr lang="en-GB" sz="3200" dirty="0"/>
              <a:t> ‘*’ j ‘=‘ </a:t>
            </a:r>
            <a:r>
              <a:rPr lang="en-GB" sz="3200" dirty="0" err="1"/>
              <a:t>soucin</a:t>
            </a:r>
            <a:r>
              <a:rPr lang="en-GB" sz="3200" dirty="0"/>
              <a:t>)</a:t>
            </a:r>
            <a:endParaRPr lang="cs-CZ" sz="3200" dirty="0"/>
          </a:p>
          <a:p>
            <a:pPr marL="457200" lvl="1" indent="0">
              <a:buNone/>
            </a:pPr>
            <a:endParaRPr lang="sk-SK" sz="2000" dirty="0"/>
          </a:p>
        </p:txBody>
      </p:sp>
      <p:sp>
        <p:nvSpPr>
          <p:cNvPr id="4" name="Pravá zložená zátvorka 3">
            <a:extLst>
              <a:ext uri="{FF2B5EF4-FFF2-40B4-BE49-F238E27FC236}">
                <a16:creationId xmlns:a16="http://schemas.microsoft.com/office/drawing/2014/main" id="{EE6CE6D2-BBCC-66F9-1C22-477B074C6CD3}"/>
              </a:ext>
            </a:extLst>
          </p:cNvPr>
          <p:cNvSpPr/>
          <p:nvPr/>
        </p:nvSpPr>
        <p:spPr>
          <a:xfrm>
            <a:off x="6990459" y="2931208"/>
            <a:ext cx="264919" cy="14100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96A15627-FCE1-9818-53F6-11BA909347DE}"/>
              </a:ext>
            </a:extLst>
          </p:cNvPr>
          <p:cNvSpPr txBox="1"/>
          <p:nvPr/>
        </p:nvSpPr>
        <p:spPr>
          <a:xfrm>
            <a:off x="7255378" y="3451570"/>
            <a:ext cx="75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n-krát</a:t>
            </a:r>
          </a:p>
        </p:txBody>
      </p:sp>
      <p:sp>
        <p:nvSpPr>
          <p:cNvPr id="7" name="Pravá zložená zátvorka 6">
            <a:extLst>
              <a:ext uri="{FF2B5EF4-FFF2-40B4-BE49-F238E27FC236}">
                <a16:creationId xmlns:a16="http://schemas.microsoft.com/office/drawing/2014/main" id="{5792DA82-6020-8E6F-0CE1-D6BE27F4797D}"/>
              </a:ext>
            </a:extLst>
          </p:cNvPr>
          <p:cNvSpPr/>
          <p:nvPr/>
        </p:nvSpPr>
        <p:spPr>
          <a:xfrm>
            <a:off x="8145609" y="2350093"/>
            <a:ext cx="264919" cy="199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ACF80965-85C9-8106-08DE-7A8F3F0C4F12}"/>
              </a:ext>
            </a:extLst>
          </p:cNvPr>
          <p:cNvSpPr txBox="1"/>
          <p:nvPr/>
        </p:nvSpPr>
        <p:spPr>
          <a:xfrm>
            <a:off x="8410528" y="3161012"/>
            <a:ext cx="75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n-krát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00232858-0E68-2792-9539-B04F352C7901}"/>
              </a:ext>
            </a:extLst>
          </p:cNvPr>
          <p:cNvSpPr txBox="1"/>
          <p:nvPr/>
        </p:nvSpPr>
        <p:spPr>
          <a:xfrm>
            <a:off x="838200" y="4831221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highlight>
                  <a:srgbClr val="FFFF00"/>
                </a:highlight>
              </a:rPr>
              <a:t>n-krát</a:t>
            </a:r>
            <a:r>
              <a:rPr lang="sk-SK" dirty="0">
                <a:highlight>
                  <a:srgbClr val="FFFF00"/>
                </a:highlight>
              </a:rPr>
              <a:t> priradenie</a:t>
            </a:r>
            <a:r>
              <a:rPr lang="sk-SK" dirty="0"/>
              <a:t>	                  = n                                                                      </a:t>
            </a:r>
          </a:p>
          <a:p>
            <a:endParaRPr lang="sk-SK" b="1" dirty="0">
              <a:highlight>
                <a:srgbClr val="FF00FF"/>
              </a:highlight>
            </a:endParaRPr>
          </a:p>
          <a:p>
            <a:r>
              <a:rPr lang="sk-SK" b="1" dirty="0">
                <a:highlight>
                  <a:srgbClr val="FF00FF"/>
                </a:highlight>
              </a:rPr>
              <a:t>n-krát </a:t>
            </a:r>
            <a:r>
              <a:rPr lang="sk-SK" b="1" dirty="0" err="1">
                <a:highlight>
                  <a:srgbClr val="FF00FF"/>
                </a:highlight>
              </a:rPr>
              <a:t>n-krát</a:t>
            </a:r>
            <a:r>
              <a:rPr lang="sk-SK" b="1" dirty="0">
                <a:highlight>
                  <a:srgbClr val="FF00FF"/>
                </a:highlight>
              </a:rPr>
              <a:t> </a:t>
            </a:r>
            <a:r>
              <a:rPr lang="sk-SK" dirty="0">
                <a:highlight>
                  <a:srgbClr val="FF00FF"/>
                </a:highlight>
              </a:rPr>
              <a:t>priradenie</a:t>
            </a:r>
          </a:p>
          <a:p>
            <a:r>
              <a:rPr lang="sk-SK" b="1" dirty="0">
                <a:highlight>
                  <a:srgbClr val="FF00FF"/>
                </a:highlight>
              </a:rPr>
              <a:t>n-krát </a:t>
            </a:r>
            <a:r>
              <a:rPr lang="sk-SK" b="1" dirty="0" err="1">
                <a:highlight>
                  <a:srgbClr val="FF00FF"/>
                </a:highlight>
              </a:rPr>
              <a:t>n-krát</a:t>
            </a:r>
            <a:r>
              <a:rPr lang="sk-SK" b="1" dirty="0">
                <a:highlight>
                  <a:srgbClr val="FF00FF"/>
                </a:highlight>
              </a:rPr>
              <a:t> </a:t>
            </a:r>
            <a:r>
              <a:rPr lang="sk-SK" dirty="0">
                <a:highlight>
                  <a:srgbClr val="FF00FF"/>
                </a:highlight>
              </a:rPr>
              <a:t>priradenie</a:t>
            </a:r>
          </a:p>
          <a:p>
            <a:r>
              <a:rPr lang="sk-SK" b="1" dirty="0">
                <a:highlight>
                  <a:srgbClr val="00FF00"/>
                </a:highlight>
              </a:rPr>
              <a:t>n-krát </a:t>
            </a:r>
            <a:r>
              <a:rPr lang="sk-SK" b="1" dirty="0" err="1">
                <a:highlight>
                  <a:srgbClr val="00FF00"/>
                </a:highlight>
              </a:rPr>
              <a:t>n-krát</a:t>
            </a:r>
            <a:r>
              <a:rPr lang="sk-SK" b="1" dirty="0">
                <a:highlight>
                  <a:srgbClr val="00FF00"/>
                </a:highlight>
              </a:rPr>
              <a:t> </a:t>
            </a:r>
            <a:r>
              <a:rPr lang="sk-SK" dirty="0" err="1">
                <a:highlight>
                  <a:srgbClr val="00FF00"/>
                </a:highlight>
              </a:rPr>
              <a:t>sučin</a:t>
            </a:r>
            <a:endParaRPr lang="sk-SK" dirty="0">
              <a:highlight>
                <a:srgbClr val="00FF00"/>
              </a:highlight>
            </a:endParaRPr>
          </a:p>
          <a:p>
            <a:r>
              <a:rPr lang="sk-SK" b="1" dirty="0">
                <a:highlight>
                  <a:srgbClr val="00FFFF"/>
                </a:highlight>
              </a:rPr>
              <a:t>n-krát </a:t>
            </a:r>
            <a:r>
              <a:rPr lang="sk-SK" b="1" dirty="0" err="1">
                <a:highlight>
                  <a:srgbClr val="00FFFF"/>
                </a:highlight>
              </a:rPr>
              <a:t>n-krát</a:t>
            </a:r>
            <a:r>
              <a:rPr lang="sk-SK" b="1" dirty="0">
                <a:highlight>
                  <a:srgbClr val="00FFFF"/>
                </a:highlight>
              </a:rPr>
              <a:t> </a:t>
            </a:r>
            <a:r>
              <a:rPr lang="sk-SK" dirty="0" err="1">
                <a:highlight>
                  <a:srgbClr val="00FFFF"/>
                </a:highlight>
              </a:rPr>
              <a:t>print</a:t>
            </a:r>
            <a:endParaRPr lang="sk-SK" dirty="0">
              <a:highlight>
                <a:srgbClr val="00FFFF"/>
              </a:highlight>
            </a:endParaRPr>
          </a:p>
          <a:p>
            <a:endParaRPr lang="sk-SK" dirty="0"/>
          </a:p>
          <a:p>
            <a:endParaRPr lang="sk-SK" dirty="0"/>
          </a:p>
        </p:txBody>
      </p:sp>
      <p:sp>
        <p:nvSpPr>
          <p:cNvPr id="11" name="Pravá zložená zátvorka 10">
            <a:extLst>
              <a:ext uri="{FF2B5EF4-FFF2-40B4-BE49-F238E27FC236}">
                <a16:creationId xmlns:a16="http://schemas.microsoft.com/office/drawing/2014/main" id="{DD81AAE1-8059-1E09-9D9B-BBD723343CFD}"/>
              </a:ext>
            </a:extLst>
          </p:cNvPr>
          <p:cNvSpPr/>
          <p:nvPr/>
        </p:nvSpPr>
        <p:spPr>
          <a:xfrm>
            <a:off x="3384134" y="5399996"/>
            <a:ext cx="222191" cy="12400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BlokTextu 11">
                <a:extLst>
                  <a:ext uri="{FF2B5EF4-FFF2-40B4-BE49-F238E27FC236}">
                    <a16:creationId xmlns:a16="http://schemas.microsoft.com/office/drawing/2014/main" id="{C9638E73-31D9-6DC8-BDB4-23C4B62B5512}"/>
                  </a:ext>
                </a:extLst>
              </p:cNvPr>
              <p:cNvSpPr txBox="1"/>
              <p:nvPr/>
            </p:nvSpPr>
            <p:spPr>
              <a:xfrm>
                <a:off x="3743059" y="5835373"/>
                <a:ext cx="4187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/>
                  <a:t>(n * n) + (n * n) + (n * n) + (n * n) = 4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2" name="BlokTextu 11">
                <a:extLst>
                  <a:ext uri="{FF2B5EF4-FFF2-40B4-BE49-F238E27FC236}">
                    <a16:creationId xmlns:a16="http://schemas.microsoft.com/office/drawing/2014/main" id="{C9638E73-31D9-6DC8-BDB4-23C4B62B5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059" y="5835373"/>
                <a:ext cx="4187439" cy="369332"/>
              </a:xfrm>
              <a:prstGeom prst="rect">
                <a:avLst/>
              </a:prstGeom>
              <a:blipFill>
                <a:blip r:embed="rId2"/>
                <a:stretch>
                  <a:fillRect l="-1164" t="-8197" b="-2459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BlokTextu 12">
                <a:extLst>
                  <a:ext uri="{FF2B5EF4-FFF2-40B4-BE49-F238E27FC236}">
                    <a16:creationId xmlns:a16="http://schemas.microsoft.com/office/drawing/2014/main" id="{EA12CF50-E604-C506-418A-2EC2F4D43C6C}"/>
                  </a:ext>
                </a:extLst>
              </p:cNvPr>
              <p:cNvSpPr txBox="1"/>
              <p:nvPr/>
            </p:nvSpPr>
            <p:spPr>
              <a:xfrm>
                <a:off x="8410528" y="5399996"/>
                <a:ext cx="308000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T(n) = </a:t>
                </a:r>
                <a:r>
                  <a:rPr lang="sk-SK" dirty="0"/>
                  <a:t>4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k-SK" dirty="0"/>
                  <a:t> + n</a:t>
                </a:r>
                <a:endParaRPr lang="en-GB" dirty="0"/>
              </a:p>
              <a:p>
                <a:r>
                  <a:rPr lang="sk-SK" dirty="0"/>
                  <a:t>Kvadratická </a:t>
                </a:r>
                <a:r>
                  <a:rPr lang="cs-CZ" dirty="0"/>
                  <a:t>čas. slož.</a:t>
                </a:r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13" name="BlokTextu 12">
                <a:extLst>
                  <a:ext uri="{FF2B5EF4-FFF2-40B4-BE49-F238E27FC236}">
                    <a16:creationId xmlns:a16="http://schemas.microsoft.com/office/drawing/2014/main" id="{EA12CF50-E604-C506-418A-2EC2F4D43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528" y="5399996"/>
                <a:ext cx="3080006" cy="923330"/>
              </a:xfrm>
              <a:prstGeom prst="rect">
                <a:avLst/>
              </a:prstGeom>
              <a:blipFill>
                <a:blip r:embed="rId3"/>
                <a:stretch>
                  <a:fillRect l="-1782" t="-397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835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BF8DAF-09D3-5828-6370-3E93CC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cs-CZ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ríklad</a:t>
            </a:r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6 – </a:t>
            </a:r>
            <a:r>
              <a:rPr lang="cs-CZ" sz="3200" dirty="0" err="1"/>
              <a:t>Sucet</a:t>
            </a:r>
            <a:r>
              <a:rPr lang="en-GB" sz="3200" dirty="0"/>
              <a:t>Pole</a:t>
            </a:r>
            <a:r>
              <a:rPr lang="cs-CZ" sz="3200" dirty="0"/>
              <a:t>(A</a:t>
            </a:r>
            <a:r>
              <a:rPr lang="en-GB" sz="3200" dirty="0"/>
              <a:t>[0..n</a:t>
            </a:r>
            <a:r>
              <a:rPr lang="sk-SK" sz="3200" dirty="0"/>
              <a:t>-1</a:t>
            </a:r>
            <a:r>
              <a:rPr lang="en-GB" sz="3200" dirty="0"/>
              <a:t>]</a:t>
            </a:r>
            <a:r>
              <a:rPr lang="sk-SK" sz="3200" dirty="0"/>
              <a:t>, n)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5762E9-EA25-348B-1DBD-1765BDDD3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553"/>
            <a:ext cx="10515600" cy="5257041"/>
          </a:xfrm>
        </p:spPr>
        <p:txBody>
          <a:bodyPr>
            <a:normAutofit/>
          </a:bodyPr>
          <a:lstStyle/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 err="1"/>
              <a:t>SucetPole</a:t>
            </a:r>
            <a:r>
              <a:rPr lang="cs-CZ" sz="3200" dirty="0"/>
              <a:t>(A</a:t>
            </a:r>
            <a:r>
              <a:rPr lang="en-GB" sz="3200" dirty="0"/>
              <a:t>[0..n-1], n</a:t>
            </a:r>
            <a:r>
              <a:rPr lang="cs-CZ" sz="3200" dirty="0"/>
              <a:t>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sum </a:t>
            </a:r>
            <a:r>
              <a:rPr lang="sk-SK" sz="3200" dirty="0">
                <a:highlight>
                  <a:srgbClr val="FFFF00"/>
                </a:highlight>
              </a:rPr>
              <a:t>←</a:t>
            </a:r>
            <a:r>
              <a:rPr lang="sk-SK" sz="3200" dirty="0"/>
              <a:t> 0</a:t>
            </a:r>
            <a:endParaRPr lang="cs-CZ" sz="32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</a:t>
            </a:r>
            <a:r>
              <a:rPr lang="cs-CZ" sz="3200" b="1" dirty="0" err="1"/>
              <a:t>for</a:t>
            </a:r>
            <a:r>
              <a:rPr lang="cs-CZ" sz="3200" b="1" dirty="0"/>
              <a:t> </a:t>
            </a:r>
            <a:r>
              <a:rPr lang="cs-CZ" sz="3200" dirty="0"/>
              <a:t>i </a:t>
            </a:r>
            <a:r>
              <a:rPr lang="sk-SK" sz="3200" dirty="0">
                <a:highlight>
                  <a:srgbClr val="FF00FF"/>
                </a:highlight>
              </a:rPr>
              <a:t>←</a:t>
            </a:r>
            <a:r>
              <a:rPr lang="sk-SK" sz="3200" dirty="0"/>
              <a:t> 0 </a:t>
            </a:r>
            <a:r>
              <a:rPr lang="sk-SK" sz="3200" b="1" dirty="0"/>
              <a:t>to</a:t>
            </a:r>
            <a:r>
              <a:rPr lang="sk-SK" sz="3200" dirty="0"/>
              <a:t> n - 1</a:t>
            </a:r>
            <a:endParaRPr lang="en-GB" sz="32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3200" dirty="0"/>
              <a:t>          </a:t>
            </a:r>
            <a:r>
              <a:rPr lang="cs-CZ" sz="3200" dirty="0"/>
              <a:t>sum </a:t>
            </a:r>
            <a:r>
              <a:rPr lang="sk-SK" sz="3200" dirty="0">
                <a:highlight>
                  <a:srgbClr val="FF00FF"/>
                </a:highlight>
              </a:rPr>
              <a:t>←</a:t>
            </a:r>
            <a:r>
              <a:rPr lang="sk-SK" sz="3200" dirty="0"/>
              <a:t> </a:t>
            </a:r>
            <a:r>
              <a:rPr lang="sk-SK" sz="3200" dirty="0" err="1"/>
              <a:t>sum</a:t>
            </a:r>
            <a:r>
              <a:rPr lang="sk-SK" sz="3200" dirty="0"/>
              <a:t> </a:t>
            </a:r>
            <a:r>
              <a:rPr lang="sk-SK" sz="3200" dirty="0">
                <a:highlight>
                  <a:srgbClr val="00FF00"/>
                </a:highlight>
              </a:rPr>
              <a:t>+</a:t>
            </a:r>
            <a:r>
              <a:rPr lang="sk-SK" sz="3200" dirty="0"/>
              <a:t> A</a:t>
            </a:r>
            <a:r>
              <a:rPr lang="en-GB" sz="3200" dirty="0"/>
              <a:t>[</a:t>
            </a:r>
            <a:r>
              <a:rPr lang="sk-SK" sz="3200" dirty="0"/>
              <a:t>i</a:t>
            </a:r>
            <a:r>
              <a:rPr lang="en-GB" sz="3200" dirty="0"/>
              <a:t>]</a:t>
            </a:r>
            <a:endParaRPr lang="cs-CZ" sz="32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</a:t>
            </a:r>
            <a:r>
              <a:rPr lang="cs-CZ" sz="3200" dirty="0">
                <a:highlight>
                  <a:srgbClr val="00FFFF"/>
                </a:highlight>
              </a:rPr>
              <a:t>return sum</a:t>
            </a:r>
            <a:r>
              <a:rPr lang="cs-CZ" sz="3200" dirty="0"/>
              <a:t>   </a:t>
            </a:r>
          </a:p>
          <a:p>
            <a:pPr marL="457200" lvl="1" indent="0">
              <a:buNone/>
            </a:pPr>
            <a:endParaRPr lang="sk-SK" dirty="0"/>
          </a:p>
          <a:p>
            <a:pPr marL="457200" lvl="1" indent="0">
              <a:buNone/>
            </a:pPr>
            <a:endParaRPr lang="sk-SK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BC5C6A55-9E51-94D0-D563-DE0462C5B062}"/>
              </a:ext>
            </a:extLst>
          </p:cNvPr>
          <p:cNvSpPr txBox="1"/>
          <p:nvPr/>
        </p:nvSpPr>
        <p:spPr>
          <a:xfrm>
            <a:off x="8201115" y="2196268"/>
            <a:ext cx="41988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1x </a:t>
            </a:r>
            <a:r>
              <a:rPr lang="sk-SK" dirty="0">
                <a:highlight>
                  <a:srgbClr val="FFFF00"/>
                </a:highlight>
              </a:rPr>
              <a:t>priradenie              </a:t>
            </a:r>
            <a:endParaRPr lang="cs-CZ" dirty="0">
              <a:highlight>
                <a:srgbClr val="FFFF00"/>
              </a:highlight>
            </a:endParaRPr>
          </a:p>
          <a:p>
            <a:r>
              <a:rPr lang="en-GB" dirty="0">
                <a:highlight>
                  <a:srgbClr val="00FFFF"/>
                </a:highlight>
              </a:rPr>
              <a:t>1x </a:t>
            </a:r>
            <a:r>
              <a:rPr lang="sk-SK" dirty="0" err="1">
                <a:highlight>
                  <a:srgbClr val="00FFFF"/>
                </a:highlight>
              </a:rPr>
              <a:t>return</a:t>
            </a:r>
            <a:r>
              <a:rPr lang="sk-SK" dirty="0">
                <a:highlight>
                  <a:srgbClr val="00FFFF"/>
                </a:highlight>
              </a:rPr>
              <a:t> </a:t>
            </a:r>
            <a:r>
              <a:rPr lang="sk-SK" dirty="0" err="1">
                <a:highlight>
                  <a:srgbClr val="00FFFF"/>
                </a:highlight>
              </a:rPr>
              <a:t>sum</a:t>
            </a:r>
            <a:endParaRPr lang="sk-SK" dirty="0"/>
          </a:p>
          <a:p>
            <a:endParaRPr lang="sk-SK" dirty="0"/>
          </a:p>
          <a:p>
            <a:r>
              <a:rPr lang="sk-SK" b="1" dirty="0">
                <a:highlight>
                  <a:srgbClr val="FF00FF"/>
                </a:highlight>
              </a:rPr>
              <a:t>n-krát</a:t>
            </a:r>
            <a:r>
              <a:rPr lang="sk-SK" dirty="0">
                <a:highlight>
                  <a:srgbClr val="FF00FF"/>
                </a:highlight>
              </a:rPr>
              <a:t> priradenie</a:t>
            </a:r>
          </a:p>
          <a:p>
            <a:r>
              <a:rPr lang="sk-SK" b="1" dirty="0">
                <a:highlight>
                  <a:srgbClr val="FF00FF"/>
                </a:highlight>
              </a:rPr>
              <a:t>n-krát</a:t>
            </a:r>
            <a:r>
              <a:rPr lang="sk-SK" dirty="0">
                <a:highlight>
                  <a:srgbClr val="FF00FF"/>
                </a:highlight>
              </a:rPr>
              <a:t> priradenie</a:t>
            </a:r>
          </a:p>
          <a:p>
            <a:r>
              <a:rPr lang="sk-SK" b="1" dirty="0">
                <a:highlight>
                  <a:srgbClr val="00FF00"/>
                </a:highlight>
              </a:rPr>
              <a:t>n-krát</a:t>
            </a:r>
            <a:r>
              <a:rPr lang="sk-SK" dirty="0">
                <a:highlight>
                  <a:srgbClr val="00FF00"/>
                </a:highlight>
              </a:rPr>
              <a:t> sčítanie</a:t>
            </a:r>
          </a:p>
          <a:p>
            <a:endParaRPr lang="sk-SK" dirty="0"/>
          </a:p>
          <a:p>
            <a:endParaRPr lang="en-GB" dirty="0"/>
          </a:p>
          <a:p>
            <a:r>
              <a:rPr lang="en-GB" dirty="0"/>
              <a:t>T(n) = </a:t>
            </a:r>
            <a:r>
              <a:rPr lang="cs-CZ" dirty="0"/>
              <a:t>3n + 2</a:t>
            </a:r>
            <a:endParaRPr lang="en-GB" dirty="0"/>
          </a:p>
          <a:p>
            <a:r>
              <a:rPr lang="sk-SK" dirty="0"/>
              <a:t>Lineárna </a:t>
            </a:r>
            <a:r>
              <a:rPr lang="cs-CZ" dirty="0"/>
              <a:t>čas. slož.</a:t>
            </a:r>
            <a:endParaRPr lang="sk-SK" dirty="0"/>
          </a:p>
        </p:txBody>
      </p:sp>
      <p:sp>
        <p:nvSpPr>
          <p:cNvPr id="5" name="Pravá zložená zátvorka 4">
            <a:extLst>
              <a:ext uri="{FF2B5EF4-FFF2-40B4-BE49-F238E27FC236}">
                <a16:creationId xmlns:a16="http://schemas.microsoft.com/office/drawing/2014/main" id="{C627FE5D-7C16-9B39-82D6-404EC3FFB34F}"/>
              </a:ext>
            </a:extLst>
          </p:cNvPr>
          <p:cNvSpPr/>
          <p:nvPr/>
        </p:nvSpPr>
        <p:spPr>
          <a:xfrm>
            <a:off x="5546221" y="2811566"/>
            <a:ext cx="846033" cy="11130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E34D87DD-D5F2-4BC2-FB95-D0081D390AE5}"/>
              </a:ext>
            </a:extLst>
          </p:cNvPr>
          <p:cNvSpPr txBox="1"/>
          <p:nvPr/>
        </p:nvSpPr>
        <p:spPr>
          <a:xfrm>
            <a:off x="6397194" y="3183443"/>
            <a:ext cx="75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n-krát</a:t>
            </a:r>
          </a:p>
        </p:txBody>
      </p:sp>
      <p:sp>
        <p:nvSpPr>
          <p:cNvPr id="7" name="Pravá zložená zátvorka 6">
            <a:extLst>
              <a:ext uri="{FF2B5EF4-FFF2-40B4-BE49-F238E27FC236}">
                <a16:creationId xmlns:a16="http://schemas.microsoft.com/office/drawing/2014/main" id="{A45E90ED-60EA-7D58-BE91-3C91107BEFC0}"/>
              </a:ext>
            </a:extLst>
          </p:cNvPr>
          <p:cNvSpPr/>
          <p:nvPr/>
        </p:nvSpPr>
        <p:spPr>
          <a:xfrm>
            <a:off x="9938759" y="3016665"/>
            <a:ext cx="273465" cy="9079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Pravá zložená zátvorka 7">
            <a:extLst>
              <a:ext uri="{FF2B5EF4-FFF2-40B4-BE49-F238E27FC236}">
                <a16:creationId xmlns:a16="http://schemas.microsoft.com/office/drawing/2014/main" id="{B769F5E1-4C0B-DE95-E5BE-D3C3468D1284}"/>
              </a:ext>
            </a:extLst>
          </p:cNvPr>
          <p:cNvSpPr/>
          <p:nvPr/>
        </p:nvSpPr>
        <p:spPr>
          <a:xfrm>
            <a:off x="9665294" y="2187722"/>
            <a:ext cx="273465" cy="6238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416515A5-22CE-CFFB-4C27-F323AF9D7364}"/>
              </a:ext>
            </a:extLst>
          </p:cNvPr>
          <p:cNvSpPr txBox="1"/>
          <p:nvPr/>
        </p:nvSpPr>
        <p:spPr>
          <a:xfrm>
            <a:off x="9983980" y="2314978"/>
            <a:ext cx="132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1 + 1 = 2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41CCD1BE-3861-D138-897A-717139B7B0AD}"/>
              </a:ext>
            </a:extLst>
          </p:cNvPr>
          <p:cNvSpPr txBox="1"/>
          <p:nvPr/>
        </p:nvSpPr>
        <p:spPr>
          <a:xfrm>
            <a:off x="10212224" y="3258097"/>
            <a:ext cx="190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n + n + n = 3n</a:t>
            </a:r>
          </a:p>
        </p:txBody>
      </p:sp>
    </p:spTree>
    <p:extLst>
      <p:ext uri="{BB962C8B-B14F-4D97-AF65-F5344CB8AC3E}">
        <p14:creationId xmlns:p14="http://schemas.microsoft.com/office/powerpoint/2010/main" val="422613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BF8DAF-09D3-5828-6370-3E93CC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cs-CZ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ríklad</a:t>
            </a:r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7 – </a:t>
            </a:r>
            <a:r>
              <a:rPr lang="en-GB" sz="3200" dirty="0" err="1"/>
              <a:t>AritmetickyPrumer</a:t>
            </a:r>
            <a:r>
              <a:rPr lang="cs-CZ" sz="3200" dirty="0"/>
              <a:t>(A</a:t>
            </a:r>
            <a:r>
              <a:rPr lang="en-GB" sz="3200" dirty="0"/>
              <a:t>[0..</a:t>
            </a:r>
            <a:r>
              <a:rPr lang="cs-CZ" sz="3200" dirty="0"/>
              <a:t>n-1</a:t>
            </a:r>
            <a:r>
              <a:rPr lang="en-GB" sz="3200" dirty="0"/>
              <a:t>]</a:t>
            </a:r>
            <a:r>
              <a:rPr lang="cs-CZ" sz="3200" dirty="0"/>
              <a:t>, n</a:t>
            </a:r>
            <a:r>
              <a:rPr lang="sk-SK" sz="3200" dirty="0"/>
              <a:t>)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5762E9-EA25-348B-1DBD-1765BDDD3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3200" dirty="0" err="1"/>
              <a:t>AritmetickyPrumer</a:t>
            </a:r>
            <a:r>
              <a:rPr lang="cs-CZ" sz="3200" dirty="0"/>
              <a:t>(A</a:t>
            </a:r>
            <a:r>
              <a:rPr lang="en-GB" sz="3200" dirty="0"/>
              <a:t>[0..n-1], n</a:t>
            </a:r>
            <a:r>
              <a:rPr lang="cs-CZ" sz="3200" dirty="0"/>
              <a:t>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sum </a:t>
            </a:r>
            <a:r>
              <a:rPr lang="sk-SK" sz="3200" dirty="0">
                <a:highlight>
                  <a:srgbClr val="FFFF00"/>
                </a:highlight>
              </a:rPr>
              <a:t>←</a:t>
            </a:r>
            <a:r>
              <a:rPr lang="sk-SK" sz="3200" dirty="0"/>
              <a:t> 0</a:t>
            </a:r>
            <a:endParaRPr lang="cs-CZ" sz="32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</a:t>
            </a:r>
            <a:r>
              <a:rPr lang="cs-CZ" sz="3200" b="1" dirty="0" err="1"/>
              <a:t>for</a:t>
            </a:r>
            <a:r>
              <a:rPr lang="cs-CZ" sz="3200" b="1" dirty="0"/>
              <a:t> </a:t>
            </a:r>
            <a:r>
              <a:rPr lang="cs-CZ" sz="3200" dirty="0"/>
              <a:t>i </a:t>
            </a:r>
            <a:r>
              <a:rPr lang="sk-SK" sz="3200" dirty="0">
                <a:highlight>
                  <a:srgbClr val="FF00FF"/>
                </a:highlight>
              </a:rPr>
              <a:t>←</a:t>
            </a:r>
            <a:r>
              <a:rPr lang="sk-SK" sz="3200" dirty="0"/>
              <a:t> 0 </a:t>
            </a:r>
            <a:r>
              <a:rPr lang="sk-SK" sz="3200" b="1" dirty="0"/>
              <a:t>to</a:t>
            </a:r>
            <a:r>
              <a:rPr lang="sk-SK" sz="3200" dirty="0"/>
              <a:t> n - 1</a:t>
            </a:r>
            <a:endParaRPr lang="en-GB" sz="32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3200" dirty="0"/>
              <a:t>          </a:t>
            </a:r>
            <a:r>
              <a:rPr lang="cs-CZ" sz="3200" dirty="0"/>
              <a:t>sum </a:t>
            </a:r>
            <a:r>
              <a:rPr lang="sk-SK" sz="3200" dirty="0">
                <a:highlight>
                  <a:srgbClr val="FF00FF"/>
                </a:highlight>
              </a:rPr>
              <a:t>←</a:t>
            </a:r>
            <a:r>
              <a:rPr lang="sk-SK" sz="3200" dirty="0"/>
              <a:t> </a:t>
            </a:r>
            <a:r>
              <a:rPr lang="sk-SK" sz="3200" dirty="0" err="1"/>
              <a:t>sum</a:t>
            </a:r>
            <a:r>
              <a:rPr lang="sk-SK" sz="3200" dirty="0"/>
              <a:t> </a:t>
            </a:r>
            <a:r>
              <a:rPr lang="sk-SK" sz="3200" dirty="0">
                <a:highlight>
                  <a:srgbClr val="00FF00"/>
                </a:highlight>
              </a:rPr>
              <a:t>+</a:t>
            </a:r>
            <a:r>
              <a:rPr lang="sk-SK" sz="3200" dirty="0"/>
              <a:t> A</a:t>
            </a:r>
            <a:r>
              <a:rPr lang="en-GB" sz="3200" dirty="0"/>
              <a:t>[</a:t>
            </a:r>
            <a:r>
              <a:rPr lang="sk-SK" sz="3200" dirty="0"/>
              <a:t>i</a:t>
            </a:r>
            <a:r>
              <a:rPr lang="en-GB" sz="3200" dirty="0"/>
              <a:t>]</a:t>
            </a:r>
            <a:endParaRPr lang="sk-SK" sz="32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sk-SK" sz="3200" dirty="0"/>
              <a:t>     </a:t>
            </a:r>
            <a:r>
              <a:rPr lang="sk-SK" sz="3200" dirty="0" err="1"/>
              <a:t>prumer</a:t>
            </a:r>
            <a:r>
              <a:rPr lang="sk-SK" sz="3200" dirty="0"/>
              <a:t> </a:t>
            </a:r>
            <a:r>
              <a:rPr lang="sk-SK" sz="3200" dirty="0">
                <a:highlight>
                  <a:srgbClr val="FFFF00"/>
                </a:highlight>
              </a:rPr>
              <a:t>←</a:t>
            </a:r>
            <a:r>
              <a:rPr lang="sk-SK" sz="3200" dirty="0"/>
              <a:t> </a:t>
            </a:r>
            <a:r>
              <a:rPr lang="sk-SK" sz="3200" dirty="0" err="1"/>
              <a:t>sum</a:t>
            </a:r>
            <a:r>
              <a:rPr lang="sk-SK" sz="3200" dirty="0"/>
              <a:t> </a:t>
            </a:r>
            <a:r>
              <a:rPr lang="sk-SK" sz="3200" dirty="0">
                <a:highlight>
                  <a:srgbClr val="FF0000"/>
                </a:highlight>
              </a:rPr>
              <a:t>/</a:t>
            </a:r>
            <a:r>
              <a:rPr lang="sk-SK" sz="3200" dirty="0"/>
              <a:t> n</a:t>
            </a:r>
            <a:endParaRPr lang="cs-CZ" sz="32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</a:t>
            </a:r>
            <a:r>
              <a:rPr lang="cs-CZ" sz="3200" dirty="0">
                <a:highlight>
                  <a:srgbClr val="00FFFF"/>
                </a:highlight>
              </a:rPr>
              <a:t>return </a:t>
            </a:r>
            <a:r>
              <a:rPr lang="cs-CZ" sz="3200" dirty="0" err="1">
                <a:highlight>
                  <a:srgbClr val="00FFFF"/>
                </a:highlight>
              </a:rPr>
              <a:t>prumer</a:t>
            </a:r>
            <a:endParaRPr lang="cs-CZ" sz="3200" dirty="0">
              <a:highlight>
                <a:srgbClr val="00FFFF"/>
              </a:highlight>
            </a:endParaRPr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CA942B7B-8400-5F0C-DC32-9FA9361A29EE}"/>
              </a:ext>
            </a:extLst>
          </p:cNvPr>
          <p:cNvSpPr txBox="1"/>
          <p:nvPr/>
        </p:nvSpPr>
        <p:spPr>
          <a:xfrm>
            <a:off x="8201115" y="2196268"/>
            <a:ext cx="41988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highlight>
                  <a:srgbClr val="FFFF00"/>
                </a:highlight>
              </a:rPr>
              <a:t>2</a:t>
            </a:r>
            <a:r>
              <a:rPr lang="en-GB" dirty="0">
                <a:highlight>
                  <a:srgbClr val="FFFF00"/>
                </a:highlight>
              </a:rPr>
              <a:t>x </a:t>
            </a:r>
            <a:r>
              <a:rPr lang="sk-SK" dirty="0">
                <a:highlight>
                  <a:srgbClr val="FFFF00"/>
                </a:highlight>
              </a:rPr>
              <a:t>priradenie</a:t>
            </a:r>
          </a:p>
          <a:p>
            <a:r>
              <a:rPr lang="sk-SK" dirty="0">
                <a:highlight>
                  <a:srgbClr val="FF0000"/>
                </a:highlight>
              </a:rPr>
              <a:t>1x delenie              </a:t>
            </a:r>
            <a:endParaRPr lang="cs-CZ" dirty="0">
              <a:highlight>
                <a:srgbClr val="FF0000"/>
              </a:highlight>
            </a:endParaRPr>
          </a:p>
          <a:p>
            <a:r>
              <a:rPr lang="en-GB" dirty="0">
                <a:highlight>
                  <a:srgbClr val="00FFFF"/>
                </a:highlight>
              </a:rPr>
              <a:t>1x </a:t>
            </a:r>
            <a:r>
              <a:rPr lang="sk-SK" dirty="0" err="1">
                <a:highlight>
                  <a:srgbClr val="00FFFF"/>
                </a:highlight>
              </a:rPr>
              <a:t>return</a:t>
            </a:r>
            <a:r>
              <a:rPr lang="sk-SK" dirty="0">
                <a:highlight>
                  <a:srgbClr val="00FFFF"/>
                </a:highlight>
              </a:rPr>
              <a:t> </a:t>
            </a:r>
            <a:r>
              <a:rPr lang="sk-SK" dirty="0" err="1">
                <a:highlight>
                  <a:srgbClr val="00FFFF"/>
                </a:highlight>
              </a:rPr>
              <a:t>prumer</a:t>
            </a:r>
            <a:endParaRPr lang="sk-SK" dirty="0"/>
          </a:p>
          <a:p>
            <a:endParaRPr lang="sk-SK" dirty="0"/>
          </a:p>
          <a:p>
            <a:r>
              <a:rPr lang="sk-SK" b="1" dirty="0">
                <a:highlight>
                  <a:srgbClr val="FF00FF"/>
                </a:highlight>
              </a:rPr>
              <a:t>n-krát</a:t>
            </a:r>
            <a:r>
              <a:rPr lang="sk-SK" dirty="0">
                <a:highlight>
                  <a:srgbClr val="FF00FF"/>
                </a:highlight>
              </a:rPr>
              <a:t> priradenie</a:t>
            </a:r>
          </a:p>
          <a:p>
            <a:r>
              <a:rPr lang="sk-SK" b="1" dirty="0">
                <a:highlight>
                  <a:srgbClr val="FF00FF"/>
                </a:highlight>
              </a:rPr>
              <a:t>n-krát</a:t>
            </a:r>
            <a:r>
              <a:rPr lang="sk-SK" dirty="0">
                <a:highlight>
                  <a:srgbClr val="FF00FF"/>
                </a:highlight>
              </a:rPr>
              <a:t> priradenie</a:t>
            </a:r>
          </a:p>
          <a:p>
            <a:r>
              <a:rPr lang="sk-SK" b="1" dirty="0">
                <a:highlight>
                  <a:srgbClr val="00FF00"/>
                </a:highlight>
              </a:rPr>
              <a:t>n-krát</a:t>
            </a:r>
            <a:r>
              <a:rPr lang="sk-SK" dirty="0">
                <a:highlight>
                  <a:srgbClr val="00FF00"/>
                </a:highlight>
              </a:rPr>
              <a:t> sčítanie</a:t>
            </a:r>
          </a:p>
          <a:p>
            <a:endParaRPr lang="sk-SK" dirty="0"/>
          </a:p>
          <a:p>
            <a:endParaRPr lang="en-GB" dirty="0"/>
          </a:p>
          <a:p>
            <a:r>
              <a:rPr lang="en-GB" dirty="0"/>
              <a:t>T(n) = </a:t>
            </a:r>
            <a:r>
              <a:rPr lang="cs-CZ" dirty="0"/>
              <a:t>3n + 4</a:t>
            </a:r>
            <a:endParaRPr lang="en-GB" dirty="0"/>
          </a:p>
          <a:p>
            <a:r>
              <a:rPr lang="sk-SK" dirty="0"/>
              <a:t>Lineárna </a:t>
            </a:r>
            <a:r>
              <a:rPr lang="cs-CZ" dirty="0"/>
              <a:t>čas. slož.</a:t>
            </a:r>
            <a:endParaRPr lang="sk-SK" dirty="0"/>
          </a:p>
        </p:txBody>
      </p:sp>
      <p:sp>
        <p:nvSpPr>
          <p:cNvPr id="5" name="Pravá zložená zátvorka 4">
            <a:extLst>
              <a:ext uri="{FF2B5EF4-FFF2-40B4-BE49-F238E27FC236}">
                <a16:creationId xmlns:a16="http://schemas.microsoft.com/office/drawing/2014/main" id="{36E6CF90-6423-F10B-26C1-579A96547937}"/>
              </a:ext>
            </a:extLst>
          </p:cNvPr>
          <p:cNvSpPr/>
          <p:nvPr/>
        </p:nvSpPr>
        <p:spPr>
          <a:xfrm>
            <a:off x="5546221" y="2811566"/>
            <a:ext cx="846033" cy="11130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9A10CC09-3C48-5B43-D5F2-AC707F525534}"/>
              </a:ext>
            </a:extLst>
          </p:cNvPr>
          <p:cNvSpPr txBox="1"/>
          <p:nvPr/>
        </p:nvSpPr>
        <p:spPr>
          <a:xfrm>
            <a:off x="6397194" y="3183443"/>
            <a:ext cx="75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n-krát</a:t>
            </a:r>
          </a:p>
        </p:txBody>
      </p:sp>
      <p:sp>
        <p:nvSpPr>
          <p:cNvPr id="7" name="Pravá zložená zátvorka 6">
            <a:extLst>
              <a:ext uri="{FF2B5EF4-FFF2-40B4-BE49-F238E27FC236}">
                <a16:creationId xmlns:a16="http://schemas.microsoft.com/office/drawing/2014/main" id="{296D23CC-E90F-AEDB-FAEF-228D631B96BA}"/>
              </a:ext>
            </a:extLst>
          </p:cNvPr>
          <p:cNvSpPr/>
          <p:nvPr/>
        </p:nvSpPr>
        <p:spPr>
          <a:xfrm>
            <a:off x="10027067" y="2187721"/>
            <a:ext cx="273465" cy="9144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123CBCC5-4008-802E-06AB-26593E05D4EF}"/>
              </a:ext>
            </a:extLst>
          </p:cNvPr>
          <p:cNvSpPr txBox="1"/>
          <p:nvPr/>
        </p:nvSpPr>
        <p:spPr>
          <a:xfrm>
            <a:off x="10271333" y="2460255"/>
            <a:ext cx="132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2 + 1 + 1 = 4</a:t>
            </a:r>
          </a:p>
        </p:txBody>
      </p:sp>
      <p:sp>
        <p:nvSpPr>
          <p:cNvPr id="9" name="Pravá zložená zátvorka 8">
            <a:extLst>
              <a:ext uri="{FF2B5EF4-FFF2-40B4-BE49-F238E27FC236}">
                <a16:creationId xmlns:a16="http://schemas.microsoft.com/office/drawing/2014/main" id="{775577FF-92E0-7293-1EE5-7D992F076F73}"/>
              </a:ext>
            </a:extLst>
          </p:cNvPr>
          <p:cNvSpPr/>
          <p:nvPr/>
        </p:nvSpPr>
        <p:spPr>
          <a:xfrm>
            <a:off x="10027067" y="3301885"/>
            <a:ext cx="273465" cy="9079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C6D9DF54-C224-CBBA-D1A5-2AD70B5797E7}"/>
              </a:ext>
            </a:extLst>
          </p:cNvPr>
          <p:cNvSpPr txBox="1"/>
          <p:nvPr/>
        </p:nvSpPr>
        <p:spPr>
          <a:xfrm>
            <a:off x="10300532" y="3571213"/>
            <a:ext cx="190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n + n + n = 3n</a:t>
            </a:r>
          </a:p>
        </p:txBody>
      </p:sp>
    </p:spTree>
    <p:extLst>
      <p:ext uri="{BB962C8B-B14F-4D97-AF65-F5344CB8AC3E}">
        <p14:creationId xmlns:p14="http://schemas.microsoft.com/office/powerpoint/2010/main" val="402956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ECCFC-B6D1-276E-64B1-BE1EF6046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D046BD-B9D3-4482-694F-33256BB8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Dobrovolný 1 – </a:t>
            </a:r>
            <a:r>
              <a:rPr lang="en-GB" sz="3200" dirty="0" err="1"/>
              <a:t>Znamka</a:t>
            </a:r>
            <a:r>
              <a:rPr lang="en-GB" sz="3200" dirty="0"/>
              <a:t>(n)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959352A-7C24-5B64-CB3B-91AC1A851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 err="1"/>
              <a:t>Znamka</a:t>
            </a:r>
            <a:r>
              <a:rPr lang="cs-CZ" sz="3200" dirty="0"/>
              <a:t>(n)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</a:t>
            </a:r>
            <a:r>
              <a:rPr lang="cs-CZ" sz="3200" dirty="0" err="1"/>
              <a:t>if</a:t>
            </a:r>
            <a:r>
              <a:rPr lang="cs-CZ" sz="3200" dirty="0"/>
              <a:t> n </a:t>
            </a:r>
            <a:r>
              <a:rPr lang="cs-CZ" sz="3200" dirty="0">
                <a:highlight>
                  <a:srgbClr val="FFFF00"/>
                </a:highlight>
              </a:rPr>
              <a:t>≥</a:t>
            </a:r>
            <a:r>
              <a:rPr lang="cs-CZ" sz="3200" dirty="0"/>
              <a:t> 90 </a:t>
            </a:r>
            <a:r>
              <a:rPr lang="cs-CZ" sz="3200" dirty="0">
                <a:highlight>
                  <a:srgbClr val="00FF00"/>
                </a:highlight>
              </a:rPr>
              <a:t>and</a:t>
            </a:r>
            <a:r>
              <a:rPr lang="cs-CZ" sz="3200" dirty="0"/>
              <a:t> n </a:t>
            </a:r>
            <a:r>
              <a:rPr lang="cs-CZ" sz="3200" dirty="0">
                <a:highlight>
                  <a:srgbClr val="FFFF00"/>
                </a:highlight>
              </a:rPr>
              <a:t>≤</a:t>
            </a:r>
            <a:r>
              <a:rPr lang="cs-CZ" sz="3200" dirty="0"/>
              <a:t> 100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     </a:t>
            </a:r>
            <a:r>
              <a:rPr lang="cs-CZ" sz="3200" dirty="0" err="1"/>
              <a:t>print</a:t>
            </a:r>
            <a:r>
              <a:rPr lang="cs-CZ" sz="3200" dirty="0"/>
              <a:t>(</a:t>
            </a:r>
            <a:r>
              <a:rPr lang="en-GB" sz="3200" dirty="0"/>
              <a:t>‘A’)</a:t>
            </a:r>
            <a:endParaRPr lang="cs-CZ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</a:t>
            </a:r>
            <a:r>
              <a:rPr lang="en-GB" sz="3200" dirty="0"/>
              <a:t>else </a:t>
            </a:r>
            <a:r>
              <a:rPr lang="cs-CZ" sz="3200" dirty="0" err="1"/>
              <a:t>if</a:t>
            </a:r>
            <a:r>
              <a:rPr lang="cs-CZ" sz="3200" dirty="0"/>
              <a:t> n </a:t>
            </a:r>
            <a:r>
              <a:rPr lang="cs-CZ" sz="3200" dirty="0">
                <a:highlight>
                  <a:srgbClr val="FFFF00"/>
                </a:highlight>
              </a:rPr>
              <a:t>≥</a:t>
            </a:r>
            <a:r>
              <a:rPr lang="cs-CZ" sz="3200" dirty="0"/>
              <a:t> </a:t>
            </a:r>
            <a:r>
              <a:rPr lang="en-GB" sz="3200" dirty="0"/>
              <a:t>8</a:t>
            </a:r>
            <a:r>
              <a:rPr lang="cs-CZ" sz="3200" dirty="0"/>
              <a:t>0 </a:t>
            </a:r>
            <a:r>
              <a:rPr lang="cs-CZ" sz="3200" dirty="0">
                <a:highlight>
                  <a:srgbClr val="00FF00"/>
                </a:highlight>
              </a:rPr>
              <a:t>and</a:t>
            </a:r>
            <a:r>
              <a:rPr lang="cs-CZ" sz="3200" dirty="0"/>
              <a:t> n </a:t>
            </a:r>
            <a:r>
              <a:rPr lang="cs-CZ" sz="3200" dirty="0">
                <a:highlight>
                  <a:srgbClr val="FFFF00"/>
                </a:highlight>
              </a:rPr>
              <a:t>≤</a:t>
            </a:r>
            <a:r>
              <a:rPr lang="cs-CZ" sz="3200" dirty="0"/>
              <a:t> </a:t>
            </a:r>
            <a:r>
              <a:rPr lang="en-GB" sz="3200" dirty="0"/>
              <a:t>89</a:t>
            </a:r>
            <a:endParaRPr lang="cs-CZ" sz="32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     </a:t>
            </a:r>
            <a:r>
              <a:rPr lang="cs-CZ" sz="3200" dirty="0" err="1"/>
              <a:t>print</a:t>
            </a:r>
            <a:r>
              <a:rPr lang="cs-CZ" sz="3200" dirty="0"/>
              <a:t>(</a:t>
            </a:r>
            <a:r>
              <a:rPr lang="en-GB" sz="3200" dirty="0"/>
              <a:t>‘B’)</a:t>
            </a:r>
            <a:endParaRPr lang="cs-CZ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3200" dirty="0"/>
              <a:t>     else </a:t>
            </a:r>
            <a:r>
              <a:rPr lang="cs-CZ" sz="3200" dirty="0" err="1"/>
              <a:t>if</a:t>
            </a:r>
            <a:r>
              <a:rPr lang="cs-CZ" sz="3200" dirty="0"/>
              <a:t> n </a:t>
            </a:r>
            <a:r>
              <a:rPr lang="cs-CZ" sz="3200" dirty="0">
                <a:highlight>
                  <a:srgbClr val="FFFF00"/>
                </a:highlight>
              </a:rPr>
              <a:t>≥</a:t>
            </a:r>
            <a:r>
              <a:rPr lang="cs-CZ" sz="3200" dirty="0"/>
              <a:t> </a:t>
            </a:r>
            <a:r>
              <a:rPr lang="en-GB" sz="3200" dirty="0"/>
              <a:t>7</a:t>
            </a:r>
            <a:r>
              <a:rPr lang="cs-CZ" sz="3200" dirty="0"/>
              <a:t>0 </a:t>
            </a:r>
            <a:r>
              <a:rPr lang="cs-CZ" sz="3200" dirty="0">
                <a:highlight>
                  <a:srgbClr val="00FF00"/>
                </a:highlight>
              </a:rPr>
              <a:t>and</a:t>
            </a:r>
            <a:r>
              <a:rPr lang="cs-CZ" sz="3200" dirty="0"/>
              <a:t> n </a:t>
            </a:r>
            <a:r>
              <a:rPr lang="cs-CZ" sz="3200" dirty="0">
                <a:highlight>
                  <a:srgbClr val="FFFF00"/>
                </a:highlight>
              </a:rPr>
              <a:t>≤</a:t>
            </a:r>
            <a:r>
              <a:rPr lang="cs-CZ" sz="3200" dirty="0"/>
              <a:t> </a:t>
            </a:r>
            <a:r>
              <a:rPr lang="en-GB" sz="3200" dirty="0"/>
              <a:t>79</a:t>
            </a:r>
            <a:endParaRPr lang="cs-CZ" sz="32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     </a:t>
            </a:r>
            <a:r>
              <a:rPr lang="cs-CZ" sz="3200" dirty="0" err="1"/>
              <a:t>print</a:t>
            </a:r>
            <a:r>
              <a:rPr lang="cs-CZ" sz="3200" dirty="0"/>
              <a:t>(</a:t>
            </a:r>
            <a:r>
              <a:rPr lang="en-GB" sz="3200" dirty="0"/>
              <a:t>‘C’)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3200" dirty="0"/>
              <a:t>     else </a:t>
            </a:r>
            <a:r>
              <a:rPr lang="cs-CZ" sz="3200" dirty="0" err="1"/>
              <a:t>if</a:t>
            </a:r>
            <a:r>
              <a:rPr lang="cs-CZ" sz="3200" dirty="0"/>
              <a:t> n </a:t>
            </a:r>
            <a:r>
              <a:rPr lang="cs-CZ" sz="3200" dirty="0">
                <a:highlight>
                  <a:srgbClr val="FFFF00"/>
                </a:highlight>
              </a:rPr>
              <a:t>≥</a:t>
            </a:r>
            <a:r>
              <a:rPr lang="cs-CZ" sz="3200" dirty="0"/>
              <a:t> </a:t>
            </a:r>
            <a:r>
              <a:rPr lang="en-GB" sz="3200" dirty="0"/>
              <a:t>6</a:t>
            </a:r>
            <a:r>
              <a:rPr lang="cs-CZ" sz="3200" dirty="0"/>
              <a:t>0 </a:t>
            </a:r>
            <a:r>
              <a:rPr lang="cs-CZ" sz="3200" dirty="0">
                <a:highlight>
                  <a:srgbClr val="00FF00"/>
                </a:highlight>
              </a:rPr>
              <a:t>and</a:t>
            </a:r>
            <a:r>
              <a:rPr lang="cs-CZ" sz="3200" dirty="0"/>
              <a:t> n </a:t>
            </a:r>
            <a:r>
              <a:rPr lang="cs-CZ" sz="3200" dirty="0">
                <a:highlight>
                  <a:srgbClr val="FFFF00"/>
                </a:highlight>
              </a:rPr>
              <a:t>≤</a:t>
            </a:r>
            <a:r>
              <a:rPr lang="cs-CZ" sz="3200" dirty="0"/>
              <a:t> </a:t>
            </a:r>
            <a:r>
              <a:rPr lang="en-GB" sz="3200" dirty="0"/>
              <a:t>69</a:t>
            </a:r>
            <a:endParaRPr lang="cs-CZ" sz="32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     </a:t>
            </a:r>
            <a:r>
              <a:rPr lang="cs-CZ" sz="3200" dirty="0" err="1"/>
              <a:t>print</a:t>
            </a:r>
            <a:r>
              <a:rPr lang="cs-CZ" sz="3200" dirty="0"/>
              <a:t>(</a:t>
            </a:r>
            <a:r>
              <a:rPr lang="en-GB" sz="3200" dirty="0"/>
              <a:t>‘D’)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3200" dirty="0"/>
              <a:t>     else if n</a:t>
            </a:r>
            <a:r>
              <a:rPr lang="cs-CZ" sz="3200" dirty="0"/>
              <a:t> </a:t>
            </a:r>
            <a:r>
              <a:rPr lang="cs-CZ" sz="3200" dirty="0">
                <a:highlight>
                  <a:srgbClr val="FFFF00"/>
                </a:highlight>
              </a:rPr>
              <a:t>≥</a:t>
            </a:r>
            <a:r>
              <a:rPr lang="cs-CZ" sz="3200" dirty="0"/>
              <a:t> </a:t>
            </a:r>
            <a:r>
              <a:rPr lang="en-GB" sz="3200" dirty="0"/>
              <a:t>5</a:t>
            </a:r>
            <a:r>
              <a:rPr lang="cs-CZ" sz="3200" dirty="0"/>
              <a:t>0 </a:t>
            </a:r>
            <a:r>
              <a:rPr lang="cs-CZ" sz="3200" dirty="0">
                <a:highlight>
                  <a:srgbClr val="00FF00"/>
                </a:highlight>
              </a:rPr>
              <a:t>and</a:t>
            </a:r>
            <a:r>
              <a:rPr lang="cs-CZ" sz="3200" dirty="0"/>
              <a:t> n </a:t>
            </a:r>
            <a:r>
              <a:rPr lang="cs-CZ" sz="3200" dirty="0">
                <a:highlight>
                  <a:srgbClr val="FFFF00"/>
                </a:highlight>
              </a:rPr>
              <a:t>≤</a:t>
            </a:r>
            <a:r>
              <a:rPr lang="cs-CZ" sz="3200" dirty="0"/>
              <a:t> </a:t>
            </a:r>
            <a:r>
              <a:rPr lang="en-GB" sz="3200" dirty="0"/>
              <a:t>59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3200" dirty="0"/>
              <a:t>          </a:t>
            </a:r>
            <a:r>
              <a:rPr lang="en-GB" sz="3200" dirty="0">
                <a:highlight>
                  <a:srgbClr val="00FFFF"/>
                </a:highlight>
              </a:rPr>
              <a:t>print</a:t>
            </a:r>
            <a:r>
              <a:rPr lang="en-GB" sz="3200" dirty="0"/>
              <a:t>(‘E’)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3200" dirty="0"/>
              <a:t>     else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3200" dirty="0"/>
              <a:t>          </a:t>
            </a:r>
            <a:r>
              <a:rPr lang="en-GB" sz="3200" dirty="0">
                <a:highlight>
                  <a:srgbClr val="00FFFF"/>
                </a:highlight>
              </a:rPr>
              <a:t>print</a:t>
            </a:r>
            <a:r>
              <a:rPr lang="en-GB" sz="3200" dirty="0"/>
              <a:t>(‘F’)</a:t>
            </a:r>
            <a:endParaRPr lang="cs-CZ" sz="32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endParaRPr lang="en-GB" sz="32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endParaRPr lang="cs-CZ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endParaRPr lang="sk-SK" sz="3200" dirty="0"/>
          </a:p>
          <a:p>
            <a:pPr marL="457200" lvl="1" indent="0">
              <a:buClr>
                <a:schemeClr val="bg2">
                  <a:lumMod val="50000"/>
                </a:schemeClr>
              </a:buClr>
              <a:buNone/>
            </a:pPr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384720B7-67CA-C48C-E780-D2FB90CABEEA}"/>
              </a:ext>
            </a:extLst>
          </p:cNvPr>
          <p:cNvSpPr txBox="1"/>
          <p:nvPr/>
        </p:nvSpPr>
        <p:spPr>
          <a:xfrm>
            <a:off x="5964964" y="2059536"/>
            <a:ext cx="48967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highlight>
                  <a:srgbClr val="FFFF00"/>
                </a:highlight>
              </a:rPr>
              <a:t>10</a:t>
            </a:r>
            <a:r>
              <a:rPr lang="en-GB" dirty="0">
                <a:highlight>
                  <a:srgbClr val="FFFF00"/>
                </a:highlight>
              </a:rPr>
              <a:t>x </a:t>
            </a:r>
            <a:r>
              <a:rPr lang="en-GB" dirty="0" err="1">
                <a:highlight>
                  <a:srgbClr val="FFFF00"/>
                </a:highlight>
              </a:rPr>
              <a:t>porovnanie</a:t>
            </a:r>
            <a:endParaRPr lang="sk-SK" dirty="0">
              <a:highlight>
                <a:srgbClr val="FFFF00"/>
              </a:highlight>
            </a:endParaRPr>
          </a:p>
          <a:p>
            <a:r>
              <a:rPr lang="sk-SK" dirty="0">
                <a:highlight>
                  <a:srgbClr val="00FF00"/>
                </a:highlight>
              </a:rPr>
              <a:t>5x </a:t>
            </a:r>
            <a:r>
              <a:rPr lang="sk-SK" dirty="0" err="1">
                <a:highlight>
                  <a:srgbClr val="00FF00"/>
                </a:highlight>
              </a:rPr>
              <a:t>logicke</a:t>
            </a:r>
            <a:r>
              <a:rPr lang="sk-SK" dirty="0">
                <a:highlight>
                  <a:srgbClr val="00FF00"/>
                </a:highlight>
              </a:rPr>
              <a:t> and</a:t>
            </a:r>
            <a:endParaRPr lang="en-GB" dirty="0">
              <a:highlight>
                <a:srgbClr val="00FF00"/>
              </a:highlight>
            </a:endParaRPr>
          </a:p>
          <a:p>
            <a:r>
              <a:rPr lang="en-GB" dirty="0">
                <a:highlight>
                  <a:srgbClr val="00FFFF"/>
                </a:highlight>
              </a:rPr>
              <a:t>1x print</a:t>
            </a:r>
            <a:r>
              <a:rPr lang="en-GB" dirty="0"/>
              <a:t> – </a:t>
            </a:r>
            <a:r>
              <a:rPr lang="en-GB" dirty="0" err="1"/>
              <a:t>bu</a:t>
            </a:r>
            <a:r>
              <a:rPr lang="sk-SK" dirty="0"/>
              <a:t>ď </a:t>
            </a:r>
            <a:r>
              <a:rPr lang="en-GB" dirty="0"/>
              <a:t>‘E’ </a:t>
            </a:r>
            <a:r>
              <a:rPr lang="en-GB" dirty="0" err="1"/>
              <a:t>alebo</a:t>
            </a:r>
            <a:r>
              <a:rPr lang="en-GB" dirty="0"/>
              <a:t> ‘F’</a:t>
            </a:r>
          </a:p>
          <a:p>
            <a:r>
              <a:rPr lang="sk-SK" sz="1200" dirty="0"/>
              <a:t>       (podľa toho ako dopadne podmienka </a:t>
            </a:r>
            <a:r>
              <a:rPr lang="en-US" sz="1200" dirty="0"/>
              <a:t>else if n ≥ 50 and n ≤ 59</a:t>
            </a:r>
            <a:r>
              <a:rPr lang="sk-SK" sz="1200" dirty="0"/>
              <a:t>)</a:t>
            </a:r>
            <a:endParaRPr lang="sk-SK" dirty="0"/>
          </a:p>
          <a:p>
            <a:endParaRPr lang="sk-SK" dirty="0"/>
          </a:p>
          <a:p>
            <a:endParaRPr lang="en-GB" dirty="0"/>
          </a:p>
          <a:p>
            <a:r>
              <a:rPr lang="en-GB" dirty="0"/>
              <a:t>T(n) = 16</a:t>
            </a:r>
          </a:p>
          <a:p>
            <a:r>
              <a:rPr lang="en-GB" dirty="0"/>
              <a:t>Kon</a:t>
            </a:r>
            <a:r>
              <a:rPr lang="cs-CZ" dirty="0" err="1"/>
              <a:t>štantná</a:t>
            </a:r>
            <a:r>
              <a:rPr lang="cs-CZ" dirty="0"/>
              <a:t> čas. slož.</a:t>
            </a:r>
            <a:endParaRPr lang="sk-SK" dirty="0"/>
          </a:p>
        </p:txBody>
      </p:sp>
      <p:sp>
        <p:nvSpPr>
          <p:cNvPr id="5" name="Pravá zložená zátvorka 4">
            <a:extLst>
              <a:ext uri="{FF2B5EF4-FFF2-40B4-BE49-F238E27FC236}">
                <a16:creationId xmlns:a16="http://schemas.microsoft.com/office/drawing/2014/main" id="{B57BEBB1-720A-C79B-227C-93D921EA47B1}"/>
              </a:ext>
            </a:extLst>
          </p:cNvPr>
          <p:cNvSpPr/>
          <p:nvPr/>
        </p:nvSpPr>
        <p:spPr>
          <a:xfrm>
            <a:off x="8545795" y="1957850"/>
            <a:ext cx="273465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C6442E86-7CD2-D953-D9A0-219EBF7E4034}"/>
              </a:ext>
            </a:extLst>
          </p:cNvPr>
          <p:cNvSpPr txBox="1"/>
          <p:nvPr/>
        </p:nvSpPr>
        <p:spPr>
          <a:xfrm>
            <a:off x="8819260" y="2230384"/>
            <a:ext cx="189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1</a:t>
            </a:r>
            <a:r>
              <a:rPr lang="en-GB" dirty="0"/>
              <a:t>0</a:t>
            </a:r>
            <a:r>
              <a:rPr lang="sk-SK" dirty="0"/>
              <a:t> + </a:t>
            </a:r>
            <a:r>
              <a:rPr lang="en-GB" dirty="0"/>
              <a:t>5</a:t>
            </a:r>
            <a:r>
              <a:rPr lang="sk-SK" dirty="0"/>
              <a:t> + 1 = </a:t>
            </a:r>
            <a:r>
              <a:rPr lang="en-GB" dirty="0"/>
              <a:t>16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31133718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2331</TotalTime>
  <Words>1165</Words>
  <Application>Microsoft Office PowerPoint</Application>
  <PresentationFormat>Širokouhlá</PresentationFormat>
  <Paragraphs>218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Motív Office</vt:lpstr>
      <vt:lpstr>Pseudokódy – Časová zložitosť v najhoršom prípade</vt:lpstr>
      <vt:lpstr>Príklad 1 - JeKladne(n)</vt:lpstr>
      <vt:lpstr>Príklad 2 – SudeNeboLiche(n)</vt:lpstr>
      <vt:lpstr>Príklad 3 – Signum(n)</vt:lpstr>
      <vt:lpstr>Príklad 4 – Sucet(n)</vt:lpstr>
      <vt:lpstr>Príklad 5 – Nasobilka(n)</vt:lpstr>
      <vt:lpstr>Príklad 6 – SucetPole(A[0..n-1], n)</vt:lpstr>
      <vt:lpstr>Príklad 7 – AritmetickyPrumer(A[0..n-1], n)</vt:lpstr>
      <vt:lpstr>Dobrovolný 1 – Znamka(n)</vt:lpstr>
      <vt:lpstr>Dobrovolný 2 – PocetLichychASudych(A[0..n-1], n)</vt:lpstr>
      <vt:lpstr>Dobrovolný 3 – MinMaxRozdiel(A[0..n-1], 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Immersive Technologies and Augmented Reality</dc:title>
  <dc:creator>Katarína Olejková</dc:creator>
  <cp:lastModifiedBy>Katarína Olejková</cp:lastModifiedBy>
  <cp:revision>181</cp:revision>
  <dcterms:created xsi:type="dcterms:W3CDTF">2023-03-28T14:51:09Z</dcterms:created>
  <dcterms:modified xsi:type="dcterms:W3CDTF">2024-10-21T10:31:14Z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fdac3b-4115-4c64-bf62-f9099ec36d84_Enabled">
    <vt:lpwstr>true</vt:lpwstr>
  </property>
  <property fmtid="{D5CDD505-2E9C-101B-9397-08002B2CF9AE}" pid="3" name="MSIP_Label_eafdac3b-4115-4c64-bf62-f9099ec36d84_SetDate">
    <vt:lpwstr>2023-11-18T10:27:22Z</vt:lpwstr>
  </property>
  <property fmtid="{D5CDD505-2E9C-101B-9397-08002B2CF9AE}" pid="4" name="MSIP_Label_eafdac3b-4115-4c64-bf62-f9099ec36d84_Method">
    <vt:lpwstr>Standard</vt:lpwstr>
  </property>
  <property fmtid="{D5CDD505-2E9C-101B-9397-08002B2CF9AE}" pid="5" name="MSIP_Label_eafdac3b-4115-4c64-bf62-f9099ec36d84_Name">
    <vt:lpwstr>InternalAndPartners</vt:lpwstr>
  </property>
  <property fmtid="{D5CDD505-2E9C-101B-9397-08002B2CF9AE}" pid="6" name="MSIP_Label_eafdac3b-4115-4c64-bf62-f9099ec36d84_SiteId">
    <vt:lpwstr>5047bca2-da88-442e-a09a-d9b8af692adc</vt:lpwstr>
  </property>
  <property fmtid="{D5CDD505-2E9C-101B-9397-08002B2CF9AE}" pid="7" name="MSIP_Label_eafdac3b-4115-4c64-bf62-f9099ec36d84_ActionId">
    <vt:lpwstr>1553ea5d-b1ea-478d-9135-3e48b2ddbc77</vt:lpwstr>
  </property>
  <property fmtid="{D5CDD505-2E9C-101B-9397-08002B2CF9AE}" pid="8" name="MSIP_Label_eafdac3b-4115-4c64-bf62-f9099ec36d84_ContentBits">
    <vt:lpwstr>3</vt:lpwstr>
  </property>
  <property fmtid="{D5CDD505-2E9C-101B-9397-08002B2CF9AE}" pid="9" name="ClassificationContentMarkingFooterLocations">
    <vt:lpwstr>Motív Office:10</vt:lpwstr>
  </property>
  <property fmtid="{D5CDD505-2E9C-101B-9397-08002B2CF9AE}" pid="10" name="ClassificationContentMarkingFooterText">
    <vt:lpwstr>5acXjzUk</vt:lpwstr>
  </property>
  <property fmtid="{D5CDD505-2E9C-101B-9397-08002B2CF9AE}" pid="11" name="ClassificationContentMarkingHeaderLocations">
    <vt:lpwstr>Motív Office:9</vt:lpwstr>
  </property>
  <property fmtid="{D5CDD505-2E9C-101B-9397-08002B2CF9AE}" pid="12" name="ClassificationContentMarkingHeaderText">
    <vt:lpwstr>INTERNAL &amp; PARTNERS</vt:lpwstr>
  </property>
</Properties>
</file>