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41" r:id="rId3"/>
    <p:sldId id="337" r:id="rId4"/>
    <p:sldId id="339" r:id="rId5"/>
    <p:sldId id="331" r:id="rId6"/>
    <p:sldId id="340" r:id="rId7"/>
    <p:sldId id="348" r:id="rId8"/>
    <p:sldId id="349" r:id="rId9"/>
    <p:sldId id="347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Autofit/>
          </a:bodyPr>
          <a:lstStyle/>
          <a:p>
            <a:r>
              <a:rPr lang="sk-SK" sz="4800" b="1" dirty="0" err="1">
                <a:solidFill>
                  <a:srgbClr val="0070C0"/>
                </a:solidFill>
              </a:rPr>
              <a:t>Bucket</a:t>
            </a:r>
            <a:r>
              <a:rPr lang="en-GB" sz="4800" b="1" dirty="0">
                <a:solidFill>
                  <a:srgbClr val="0070C0"/>
                </a:solidFill>
              </a:rPr>
              <a:t> Sort a </a:t>
            </a:r>
            <a:r>
              <a:rPr lang="sk-SK" sz="4800" b="1" dirty="0">
                <a:solidFill>
                  <a:srgbClr val="0070C0"/>
                </a:solidFill>
              </a:rPr>
              <a:t>Poriadkové štatistiky</a:t>
            </a:r>
            <a:endParaRPr lang="cs-CZ" sz="4800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A0A2A-C4D7-10C4-8D2E-B41B6D381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104C18-ADF1-0B5B-F24D-C7EBD195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rgbClr val="0070C0"/>
                </a:solidFill>
                <a:latin typeface="Calibri Light" panose="020F0302020204030204"/>
              </a:rPr>
              <a:t>Bucket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8CF4BC-C3B9-3281-775B-3E5091F4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Triedime čísla z intervalu </a:t>
            </a:r>
            <a:r>
              <a:rPr lang="en-GB" dirty="0"/>
              <a:t>[0, 1</a:t>
            </a:r>
            <a:r>
              <a:rPr lang="cs-CZ" dirty="0"/>
              <a:t>)</a:t>
            </a:r>
            <a:endParaRPr lang="en-GB" dirty="0"/>
          </a:p>
          <a:p>
            <a:r>
              <a:rPr lang="en-GB" dirty="0"/>
              <a:t>V</a:t>
            </a:r>
            <a:r>
              <a:rPr lang="cs-CZ" dirty="0" err="1"/>
              <a:t>yužíva</a:t>
            </a:r>
            <a:r>
              <a:rPr lang="cs-CZ" dirty="0"/>
              <a:t> </a:t>
            </a:r>
            <a:r>
              <a:rPr lang="cs-CZ" dirty="0" err="1"/>
              <a:t>dynamickú</a:t>
            </a:r>
            <a:r>
              <a:rPr lang="cs-CZ" dirty="0"/>
              <a:t> </a:t>
            </a:r>
            <a:r>
              <a:rPr lang="cs-CZ" dirty="0" err="1"/>
              <a:t>dátovu</a:t>
            </a:r>
            <a:r>
              <a:rPr lang="cs-CZ" dirty="0"/>
              <a:t> </a:t>
            </a:r>
            <a:r>
              <a:rPr lang="cs-CZ" dirty="0" err="1"/>
              <a:t>štruktúru</a:t>
            </a:r>
            <a:r>
              <a:rPr lang="cs-CZ" dirty="0"/>
              <a:t> </a:t>
            </a:r>
            <a:r>
              <a:rPr lang="cs-CZ" dirty="0" err="1"/>
              <a:t>nazývanú</a:t>
            </a:r>
            <a:r>
              <a:rPr lang="cs-CZ" dirty="0"/>
              <a:t> </a:t>
            </a:r>
            <a:r>
              <a:rPr lang="cs-CZ" u="sng" dirty="0"/>
              <a:t>SPOJOVÝ SEZNAM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Každý prvok seznamu obsahuje </a:t>
            </a:r>
            <a:r>
              <a:rPr lang="cs-CZ" b="1" dirty="0"/>
              <a:t>hodnotu</a:t>
            </a:r>
            <a:r>
              <a:rPr lang="cs-CZ" dirty="0"/>
              <a:t> a </a:t>
            </a:r>
            <a:r>
              <a:rPr lang="cs-CZ" b="1" dirty="0"/>
              <a:t>odkaz</a:t>
            </a:r>
            <a:r>
              <a:rPr lang="cs-CZ" dirty="0"/>
              <a:t> na </a:t>
            </a:r>
            <a:r>
              <a:rPr lang="cs-CZ" dirty="0" err="1"/>
              <a:t>ďalší</a:t>
            </a:r>
            <a:r>
              <a:rPr lang="cs-CZ" dirty="0"/>
              <a:t> prvok seznamu</a:t>
            </a:r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1"/>
            <a:endParaRPr lang="sk-SK" dirty="0"/>
          </a:p>
          <a:p>
            <a:pPr lvl="1"/>
            <a:endParaRPr lang="cs-CZ" dirty="0"/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35D1CE9E-B232-D2CE-E0AF-2E72E25CC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09761"/>
              </p:ext>
            </p:extLst>
          </p:nvPr>
        </p:nvGraphicFramePr>
        <p:xfrm>
          <a:off x="1843843" y="3661558"/>
          <a:ext cx="96766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graphicFrame>
        <p:nvGraphicFramePr>
          <p:cNvPr id="10" name="Tabuľka 9">
            <a:extLst>
              <a:ext uri="{FF2B5EF4-FFF2-40B4-BE49-F238E27FC236}">
                <a16:creationId xmlns:a16="http://schemas.microsoft.com/office/drawing/2014/main" id="{EC8ED93E-6BE3-3ABF-DF93-384A5058B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80633"/>
              </p:ext>
            </p:extLst>
          </p:nvPr>
        </p:nvGraphicFramePr>
        <p:xfrm>
          <a:off x="3316872" y="3661558"/>
          <a:ext cx="96766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graphicFrame>
        <p:nvGraphicFramePr>
          <p:cNvPr id="11" name="Tabuľka 10">
            <a:extLst>
              <a:ext uri="{FF2B5EF4-FFF2-40B4-BE49-F238E27FC236}">
                <a16:creationId xmlns:a16="http://schemas.microsoft.com/office/drawing/2014/main" id="{FAA5A2CB-E316-C810-599E-85162017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44772"/>
              </p:ext>
            </p:extLst>
          </p:nvPr>
        </p:nvGraphicFramePr>
        <p:xfrm>
          <a:off x="4789901" y="3661558"/>
          <a:ext cx="96766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graphicFrame>
        <p:nvGraphicFramePr>
          <p:cNvPr id="12" name="Tabuľka 11">
            <a:extLst>
              <a:ext uri="{FF2B5EF4-FFF2-40B4-BE49-F238E27FC236}">
                <a16:creationId xmlns:a16="http://schemas.microsoft.com/office/drawing/2014/main" id="{0266C807-0CE7-A034-0F45-B0A484827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161"/>
              </p:ext>
            </p:extLst>
          </p:nvPr>
        </p:nvGraphicFramePr>
        <p:xfrm>
          <a:off x="6262930" y="3661558"/>
          <a:ext cx="96766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  <a:gridCol w="483830">
                  <a:extLst>
                    <a:ext uri="{9D8B030D-6E8A-4147-A177-3AD203B41FA5}">
                      <a16:colId xmlns:a16="http://schemas.microsoft.com/office/drawing/2014/main" val="3222439776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graphicFrame>
        <p:nvGraphicFramePr>
          <p:cNvPr id="13" name="Tabuľka 12">
            <a:extLst>
              <a:ext uri="{FF2B5EF4-FFF2-40B4-BE49-F238E27FC236}">
                <a16:creationId xmlns:a16="http://schemas.microsoft.com/office/drawing/2014/main" id="{2AC4AAC5-F699-B902-FED7-CEBDD1BB7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80542"/>
              </p:ext>
            </p:extLst>
          </p:nvPr>
        </p:nvGraphicFramePr>
        <p:xfrm>
          <a:off x="7735959" y="3661558"/>
          <a:ext cx="483830" cy="365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830">
                  <a:extLst>
                    <a:ext uri="{9D8B030D-6E8A-4147-A177-3AD203B41FA5}">
                      <a16:colId xmlns:a16="http://schemas.microsoft.com/office/drawing/2014/main" val="4147460208"/>
                    </a:ext>
                  </a:extLst>
                </a:gridCol>
              </a:tblGrid>
              <a:tr h="321806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X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44208"/>
                  </a:ext>
                </a:extLst>
              </a:tr>
            </a:tbl>
          </a:graphicData>
        </a:graphic>
      </p:graphicFrame>
      <p:sp>
        <p:nvSpPr>
          <p:cNvPr id="14" name="Šípka: doprava 13">
            <a:extLst>
              <a:ext uri="{FF2B5EF4-FFF2-40B4-BE49-F238E27FC236}">
                <a16:creationId xmlns:a16="http://schemas.microsoft.com/office/drawing/2014/main" id="{D8B0276F-C116-7305-2619-3D8801638161}"/>
              </a:ext>
            </a:extLst>
          </p:cNvPr>
          <p:cNvSpPr/>
          <p:nvPr/>
        </p:nvSpPr>
        <p:spPr>
          <a:xfrm>
            <a:off x="2580358" y="3783102"/>
            <a:ext cx="736514" cy="12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: doprava 15">
            <a:extLst>
              <a:ext uri="{FF2B5EF4-FFF2-40B4-BE49-F238E27FC236}">
                <a16:creationId xmlns:a16="http://schemas.microsoft.com/office/drawing/2014/main" id="{4B3E2DAC-9ED5-AA59-8E42-2FF780F3FF5E}"/>
              </a:ext>
            </a:extLst>
          </p:cNvPr>
          <p:cNvSpPr/>
          <p:nvPr/>
        </p:nvSpPr>
        <p:spPr>
          <a:xfrm>
            <a:off x="4053387" y="3783102"/>
            <a:ext cx="736514" cy="12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: doprava 16">
            <a:extLst>
              <a:ext uri="{FF2B5EF4-FFF2-40B4-BE49-F238E27FC236}">
                <a16:creationId xmlns:a16="http://schemas.microsoft.com/office/drawing/2014/main" id="{8B7B6345-F7E6-70C3-3242-8C481ADF8D53}"/>
              </a:ext>
            </a:extLst>
          </p:cNvPr>
          <p:cNvSpPr/>
          <p:nvPr/>
        </p:nvSpPr>
        <p:spPr>
          <a:xfrm>
            <a:off x="5526416" y="3783102"/>
            <a:ext cx="736514" cy="12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: doprava 17">
            <a:extLst>
              <a:ext uri="{FF2B5EF4-FFF2-40B4-BE49-F238E27FC236}">
                <a16:creationId xmlns:a16="http://schemas.microsoft.com/office/drawing/2014/main" id="{0274C4AB-B090-2AB9-3778-DAE89368B96D}"/>
              </a:ext>
            </a:extLst>
          </p:cNvPr>
          <p:cNvSpPr/>
          <p:nvPr/>
        </p:nvSpPr>
        <p:spPr>
          <a:xfrm>
            <a:off x="6999445" y="3783102"/>
            <a:ext cx="736514" cy="12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A1383B4F-2992-5BA5-D482-0D828A6A35B7}"/>
              </a:ext>
            </a:extLst>
          </p:cNvPr>
          <p:cNvSpPr txBox="1"/>
          <p:nvPr/>
        </p:nvSpPr>
        <p:spPr>
          <a:xfrm>
            <a:off x="8723054" y="3512919"/>
            <a:ext cx="192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err="1">
                <a:solidFill>
                  <a:schemeClr val="bg2">
                    <a:lumMod val="50000"/>
                  </a:schemeClr>
                </a:solidFill>
              </a:rPr>
              <a:t>Jednosmerný</a:t>
            </a:r>
            <a:r>
              <a:rPr lang="cs-CZ" sz="1600" dirty="0">
                <a:solidFill>
                  <a:schemeClr val="bg2">
                    <a:lumMod val="50000"/>
                  </a:schemeClr>
                </a:solidFill>
              </a:rPr>
              <a:t> spojový seznam</a:t>
            </a:r>
            <a:endParaRPr lang="sk-SK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49DC-547E-8AD0-4A0F-2497A9D8F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360AAA-4FD5-293D-87DF-7FB41DB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>
                <a:solidFill>
                  <a:srgbClr val="0070C0"/>
                </a:solidFill>
                <a:latin typeface="Calibri Light" panose="020F0302020204030204"/>
              </a:rPr>
              <a:t>Bucket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 priebeh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6AA49A-F3A4-766E-D9C2-D0F40E89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Interval </a:t>
            </a:r>
            <a:r>
              <a:rPr lang="en-GB" dirty="0"/>
              <a:t>[0, 1</a:t>
            </a:r>
            <a:r>
              <a:rPr lang="cs-CZ" dirty="0"/>
              <a:t>) </a:t>
            </a:r>
            <a:r>
              <a:rPr lang="cs-CZ" dirty="0" err="1"/>
              <a:t>rozdelíme</a:t>
            </a:r>
            <a:r>
              <a:rPr lang="cs-CZ" dirty="0"/>
              <a:t> na n – </a:t>
            </a:r>
            <a:r>
              <a:rPr lang="cs-CZ" dirty="0" err="1"/>
              <a:t>podintervalov</a:t>
            </a:r>
            <a:r>
              <a:rPr lang="cs-CZ" dirty="0"/>
              <a:t> </a:t>
            </a:r>
            <a:r>
              <a:rPr lang="cs-CZ" dirty="0" err="1"/>
              <a:t>rovnakej</a:t>
            </a:r>
            <a:r>
              <a:rPr lang="cs-CZ" dirty="0"/>
              <a:t> </a:t>
            </a:r>
            <a:r>
              <a:rPr lang="cs-CZ" dirty="0" err="1"/>
              <a:t>veľkosti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Pre každý </a:t>
            </a:r>
            <a:r>
              <a:rPr lang="sk-SK" dirty="0" err="1"/>
              <a:t>podinterval</a:t>
            </a:r>
            <a:r>
              <a:rPr lang="sk-SK" dirty="0"/>
              <a:t> vytvoríme spojový </a:t>
            </a:r>
            <a:r>
              <a:rPr lang="sk-SK" dirty="0" err="1"/>
              <a:t>seznam</a:t>
            </a:r>
            <a:r>
              <a:rPr lang="sk-SK" dirty="0"/>
              <a:t> B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en-GB" dirty="0" err="1"/>
              <a:t>naz</a:t>
            </a:r>
            <a:r>
              <a:rPr lang="cs-CZ" dirty="0" err="1"/>
              <a:t>ývané</a:t>
            </a:r>
            <a:r>
              <a:rPr lang="cs-CZ" dirty="0"/>
              <a:t> “</a:t>
            </a:r>
            <a:r>
              <a:rPr lang="cs-CZ" dirty="0" err="1"/>
              <a:t>buckets</a:t>
            </a:r>
            <a:r>
              <a:rPr lang="cs-CZ" dirty="0"/>
              <a:t>“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Prechádzame prvky vstupného poľa A </a:t>
            </a:r>
            <a:r>
              <a:rPr lang="sk-SK" dirty="0" err="1"/>
              <a:t>a</a:t>
            </a:r>
            <a:r>
              <a:rPr lang="sk-SK" dirty="0"/>
              <a:t> vložíme ich do príslušného </a:t>
            </a:r>
            <a:r>
              <a:rPr lang="sk-SK" dirty="0" err="1"/>
              <a:t>bucket</a:t>
            </a:r>
            <a:r>
              <a:rPr lang="en-GB" dirty="0"/>
              <a:t>u/</a:t>
            </a:r>
            <a:r>
              <a:rPr lang="en-GB" dirty="0" err="1"/>
              <a:t>spojov</a:t>
            </a:r>
            <a:r>
              <a:rPr lang="sk-SK" dirty="0" err="1"/>
              <a:t>ého</a:t>
            </a:r>
            <a:r>
              <a:rPr lang="sk-SK" dirty="0"/>
              <a:t> </a:t>
            </a:r>
            <a:r>
              <a:rPr lang="sk-SK" dirty="0" err="1"/>
              <a:t>seznamu</a:t>
            </a:r>
            <a:r>
              <a:rPr lang="sk-SK" dirty="0"/>
              <a:t> B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Každý </a:t>
            </a:r>
            <a:r>
              <a:rPr lang="sk-SK" dirty="0" err="1"/>
              <a:t>bucket</a:t>
            </a:r>
            <a:r>
              <a:rPr lang="en-GB" dirty="0"/>
              <a:t>/</a:t>
            </a:r>
            <a:r>
              <a:rPr lang="en-GB" dirty="0" err="1"/>
              <a:t>spojov</a:t>
            </a:r>
            <a:r>
              <a:rPr lang="sk-SK" dirty="0"/>
              <a:t>ý </a:t>
            </a:r>
            <a:r>
              <a:rPr lang="sk-SK" dirty="0" err="1"/>
              <a:t>seznam</a:t>
            </a:r>
            <a:r>
              <a:rPr lang="sk-SK" dirty="0"/>
              <a:t> B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sk-SK" dirty="0"/>
              <a:t>zotriedime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Prvky zotriedených </a:t>
            </a:r>
            <a:r>
              <a:rPr lang="sk-SK" dirty="0" err="1"/>
              <a:t>bucketov</a:t>
            </a:r>
            <a:r>
              <a:rPr lang="sk-SK" dirty="0"/>
              <a:t>/spojových </a:t>
            </a:r>
            <a:r>
              <a:rPr lang="sk-SK" dirty="0" err="1"/>
              <a:t>seznamov</a:t>
            </a:r>
            <a:r>
              <a:rPr lang="sk-SK" dirty="0"/>
              <a:t> B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]…B[n – 1] </a:t>
            </a:r>
            <a:r>
              <a:rPr lang="en-GB" dirty="0" err="1"/>
              <a:t>vlo</a:t>
            </a:r>
            <a:r>
              <a:rPr lang="cs-CZ" dirty="0" err="1"/>
              <a:t>žíme</a:t>
            </a:r>
            <a:r>
              <a:rPr lang="cs-CZ" dirty="0"/>
              <a:t> </a:t>
            </a:r>
            <a:r>
              <a:rPr lang="cs-CZ" dirty="0" err="1"/>
              <a:t>poporade</a:t>
            </a:r>
            <a:r>
              <a:rPr lang="cs-CZ" dirty="0"/>
              <a:t> do vstupného </a:t>
            </a:r>
            <a:r>
              <a:rPr lang="cs-CZ" dirty="0" err="1"/>
              <a:t>poľa</a:t>
            </a:r>
            <a:r>
              <a:rPr lang="cs-CZ" dirty="0"/>
              <a:t> A = máme </a:t>
            </a:r>
            <a:r>
              <a:rPr lang="cs-CZ" dirty="0" err="1"/>
              <a:t>zotriedené</a:t>
            </a:r>
            <a:r>
              <a:rPr lang="cs-CZ" dirty="0"/>
              <a:t> pole</a:t>
            </a: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98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CD3F-8AFE-1623-7B76-871A75CB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id="{9F4F1739-0E75-0AB1-A4B4-ED502E5A2B50}"/>
              </a:ext>
            </a:extLst>
          </p:cNvPr>
          <p:cNvSpPr txBox="1">
            <a:spLocks/>
          </p:cNvSpPr>
          <p:nvPr/>
        </p:nvSpPr>
        <p:spPr>
          <a:xfrm>
            <a:off x="135868" y="1403965"/>
            <a:ext cx="8936467" cy="467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Bucket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[0..n-1]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for</a:t>
            </a:r>
            <a:r>
              <a:rPr lang="sk-SK" sz="2800" dirty="0"/>
              <a:t> i ← 0 </a:t>
            </a:r>
            <a:r>
              <a:rPr lang="sk-SK" sz="2800" b="1" dirty="0"/>
              <a:t>to</a:t>
            </a:r>
            <a:r>
              <a:rPr lang="sk-SK" sz="2800" dirty="0"/>
              <a:t> n - 1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vlož A</a:t>
            </a:r>
            <a:r>
              <a:rPr lang="en-GB" sz="2800" dirty="0"/>
              <a:t>[</a:t>
            </a:r>
            <a:r>
              <a:rPr lang="en-GB" sz="2800" dirty="0" err="1"/>
              <a:t>i</a:t>
            </a:r>
            <a:r>
              <a:rPr lang="en-GB" sz="2800" dirty="0"/>
              <a:t>] do </a:t>
            </a:r>
            <a:r>
              <a:rPr lang="en-GB" sz="2800" dirty="0" err="1"/>
              <a:t>seznamu</a:t>
            </a:r>
            <a:r>
              <a:rPr lang="en-GB" sz="2800" dirty="0"/>
              <a:t> B[ n * A[</a:t>
            </a:r>
            <a:r>
              <a:rPr lang="en-GB" sz="2800" dirty="0" err="1"/>
              <a:t>i</a:t>
            </a:r>
            <a:r>
              <a:rPr lang="en-GB" sz="2800" dirty="0"/>
              <a:t>] ]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</a:t>
            </a:r>
            <a:r>
              <a:rPr lang="en-GB" sz="2800" dirty="0"/>
              <a:t>    </a:t>
            </a:r>
            <a:r>
              <a:rPr lang="sk-SK" sz="2800" b="1" dirty="0" err="1"/>
              <a:t>for</a:t>
            </a:r>
            <a:r>
              <a:rPr lang="sk-SK" sz="2800" dirty="0"/>
              <a:t> </a:t>
            </a:r>
            <a:r>
              <a:rPr lang="en-GB" sz="2800" dirty="0"/>
              <a:t>i</a:t>
            </a:r>
            <a:r>
              <a:rPr lang="sk-SK" sz="2800" dirty="0"/>
              <a:t> ← 0 </a:t>
            </a:r>
            <a:r>
              <a:rPr lang="sk-SK" sz="2800" b="1" dirty="0"/>
              <a:t>to</a:t>
            </a:r>
            <a:r>
              <a:rPr lang="sk-SK" sz="2800" dirty="0"/>
              <a:t> </a:t>
            </a:r>
            <a:r>
              <a:rPr lang="en-GB" sz="2800" dirty="0"/>
              <a:t>n - 1          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Sort(B[</a:t>
            </a:r>
            <a:r>
              <a:rPr lang="en-GB" sz="2800" dirty="0" err="1"/>
              <a:t>i</a:t>
            </a:r>
            <a:r>
              <a:rPr lang="en-GB" sz="2800" dirty="0"/>
              <a:t>])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</a:t>
            </a:r>
            <a:r>
              <a:rPr lang="en-GB" sz="2800" dirty="0" err="1"/>
              <a:t>vlo</a:t>
            </a:r>
            <a:r>
              <a:rPr lang="sk-SK" sz="2800" dirty="0"/>
              <a:t>ž </a:t>
            </a:r>
            <a:r>
              <a:rPr lang="sk-SK" sz="2800" dirty="0" err="1"/>
              <a:t>postupně</a:t>
            </a:r>
            <a:r>
              <a:rPr lang="sk-SK" sz="2800" dirty="0"/>
              <a:t> prvky z B</a:t>
            </a:r>
            <a:r>
              <a:rPr lang="en-GB" sz="2800" dirty="0"/>
              <a:t>[0]</a:t>
            </a:r>
            <a:r>
              <a:rPr lang="sk-SK" sz="2800" dirty="0"/>
              <a:t>,...,B</a:t>
            </a:r>
            <a:r>
              <a:rPr lang="en-GB" sz="2800" dirty="0"/>
              <a:t>[n – 1] do pole A</a:t>
            </a:r>
            <a:endParaRPr lang="sk-SK" dirty="0"/>
          </a:p>
          <a:p>
            <a:pPr lvl="1"/>
            <a:endParaRPr lang="sk-SK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30BCCEA-78C7-29AC-FEB6-B1855D6CE721}"/>
              </a:ext>
            </a:extLst>
          </p:cNvPr>
          <p:cNvSpPr txBox="1"/>
          <p:nvPr/>
        </p:nvSpPr>
        <p:spPr>
          <a:xfrm>
            <a:off x="6958359" y="2172251"/>
            <a:ext cx="504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Vloží prvok z A do příslušného B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09A4BDB-E746-B533-8F27-0520E6769AEC}"/>
              </a:ext>
            </a:extLst>
          </p:cNvPr>
          <p:cNvSpPr txBox="1"/>
          <p:nvPr/>
        </p:nvSpPr>
        <p:spPr>
          <a:xfrm>
            <a:off x="678509" y="5570800"/>
            <a:ext cx="574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– </a:t>
            </a:r>
            <a:r>
              <a:rPr lang="en-GB" dirty="0" err="1"/>
              <a:t>vstupn</a:t>
            </a:r>
            <a:r>
              <a:rPr lang="cs-CZ" dirty="0"/>
              <a:t>é pole		i</a:t>
            </a:r>
            <a:r>
              <a:rPr lang="en-GB" dirty="0"/>
              <a:t> </a:t>
            </a:r>
            <a:r>
              <a:rPr lang="cs-CZ" dirty="0"/>
              <a:t>– index</a:t>
            </a:r>
          </a:p>
          <a:p>
            <a:r>
              <a:rPr lang="cs-CZ" dirty="0"/>
              <a:t>B –</a:t>
            </a:r>
            <a:r>
              <a:rPr lang="en-GB" dirty="0"/>
              <a:t> </a:t>
            </a:r>
            <a:r>
              <a:rPr lang="cs-CZ" dirty="0"/>
              <a:t>pole</a:t>
            </a:r>
            <a:r>
              <a:rPr lang="en-GB" dirty="0"/>
              <a:t> </a:t>
            </a:r>
            <a:r>
              <a:rPr lang="en-GB" dirty="0" err="1"/>
              <a:t>bucketov</a:t>
            </a:r>
            <a:r>
              <a:rPr lang="cs-CZ" dirty="0"/>
              <a:t>		n – počet </a:t>
            </a:r>
            <a:r>
              <a:rPr lang="cs-CZ" dirty="0" err="1"/>
              <a:t>prvk</a:t>
            </a:r>
            <a:r>
              <a:rPr lang="en-GB" dirty="0" err="1"/>
              <a:t>ov</a:t>
            </a:r>
            <a:endParaRPr lang="cs-CZ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3C90FE9-7C97-D2C6-E223-EAB56D7228E3}"/>
              </a:ext>
            </a:extLst>
          </p:cNvPr>
          <p:cNvSpPr txBox="1"/>
          <p:nvPr/>
        </p:nvSpPr>
        <p:spPr>
          <a:xfrm>
            <a:off x="4251339" y="3024845"/>
            <a:ext cx="71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Zotriedi</a:t>
            </a:r>
            <a:r>
              <a:rPr lang="en-GB" dirty="0"/>
              <a:t> ka</a:t>
            </a:r>
            <a:r>
              <a:rPr lang="cs-CZ" dirty="0" err="1"/>
              <a:t>ždý</a:t>
            </a:r>
            <a:r>
              <a:rPr lang="cs-CZ" dirty="0"/>
              <a:t> B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en-GB" dirty="0" err="1"/>
              <a:t>samostatne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nejak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triediaceho</a:t>
            </a:r>
            <a:r>
              <a:rPr lang="cs-CZ" dirty="0"/>
              <a:t> algoritmu</a:t>
            </a:r>
            <a:endParaRPr lang="sk-SK" dirty="0"/>
          </a:p>
        </p:txBody>
      </p:sp>
      <p:sp>
        <p:nvSpPr>
          <p:cNvPr id="7" name="Pravá zložená zátvorka 6">
            <a:extLst>
              <a:ext uri="{FF2B5EF4-FFF2-40B4-BE49-F238E27FC236}">
                <a16:creationId xmlns:a16="http://schemas.microsoft.com/office/drawing/2014/main" id="{903BEE35-85F2-C0A9-9ADE-234B2DC48BD1}"/>
              </a:ext>
            </a:extLst>
          </p:cNvPr>
          <p:cNvSpPr/>
          <p:nvPr/>
        </p:nvSpPr>
        <p:spPr>
          <a:xfrm>
            <a:off x="3916379" y="2814114"/>
            <a:ext cx="334960" cy="79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Pravá zložená zátvorka 1">
            <a:extLst>
              <a:ext uri="{FF2B5EF4-FFF2-40B4-BE49-F238E27FC236}">
                <a16:creationId xmlns:a16="http://schemas.microsoft.com/office/drawing/2014/main" id="{29C677D0-AFF1-7DDB-199B-53ECDA9A9CA5}"/>
              </a:ext>
            </a:extLst>
          </p:cNvPr>
          <p:cNvSpPr/>
          <p:nvPr/>
        </p:nvSpPr>
        <p:spPr>
          <a:xfrm>
            <a:off x="6623399" y="1961520"/>
            <a:ext cx="334960" cy="790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5D12E5C5-82BF-CB8D-5588-295B9B417FB9}"/>
              </a:ext>
            </a:extLst>
          </p:cNvPr>
          <p:cNvCxnSpPr>
            <a:cxnSpLocks/>
          </p:cNvCxnSpPr>
          <p:nvPr/>
        </p:nvCxnSpPr>
        <p:spPr>
          <a:xfrm>
            <a:off x="5337271" y="2427773"/>
            <a:ext cx="0" cy="28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EB39DC32-D193-0DF6-1350-66DEF7C76BB5}"/>
              </a:ext>
            </a:extLst>
          </p:cNvPr>
          <p:cNvCxnSpPr/>
          <p:nvPr/>
        </p:nvCxnSpPr>
        <p:spPr>
          <a:xfrm>
            <a:off x="5337271" y="2711805"/>
            <a:ext cx="149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id="{425BAA8F-9DB1-26CD-A89D-65080C56067D}"/>
              </a:ext>
            </a:extLst>
          </p:cNvPr>
          <p:cNvCxnSpPr>
            <a:cxnSpLocks/>
          </p:cNvCxnSpPr>
          <p:nvPr/>
        </p:nvCxnSpPr>
        <p:spPr>
          <a:xfrm>
            <a:off x="6459007" y="2441017"/>
            <a:ext cx="0" cy="27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>
            <a:extLst>
              <a:ext uri="{FF2B5EF4-FFF2-40B4-BE49-F238E27FC236}">
                <a16:creationId xmlns:a16="http://schemas.microsoft.com/office/drawing/2014/main" id="{7B50B624-6EBD-974B-1A98-5E3C3241B720}"/>
              </a:ext>
            </a:extLst>
          </p:cNvPr>
          <p:cNvCxnSpPr/>
          <p:nvPr/>
        </p:nvCxnSpPr>
        <p:spPr>
          <a:xfrm>
            <a:off x="6320019" y="2711805"/>
            <a:ext cx="138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8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Bucket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 najhoršom prípade</a:t>
                </a:r>
                <a:endParaRPr lang="en-GB" dirty="0"/>
              </a:p>
              <a:p>
                <a:pPr lvl="1"/>
                <a:r>
                  <a:rPr lang="en-GB" dirty="0" err="1"/>
                  <a:t>Vtedy</a:t>
                </a:r>
                <a:r>
                  <a:rPr lang="en-GB" dirty="0"/>
                  <a:t> </a:t>
                </a:r>
                <a:r>
                  <a:rPr lang="en-GB" dirty="0" err="1"/>
                  <a:t>keby</a:t>
                </a:r>
                <a:r>
                  <a:rPr lang="en-GB" dirty="0"/>
                  <a:t> </a:t>
                </a:r>
                <a:r>
                  <a:rPr lang="en-GB" dirty="0" err="1"/>
                  <a:t>boli</a:t>
                </a:r>
                <a:r>
                  <a:rPr lang="en-GB" dirty="0"/>
                  <a:t> v</a:t>
                </a:r>
                <a:r>
                  <a:rPr lang="cs-CZ" dirty="0" err="1"/>
                  <a:t>šetky</a:t>
                </a:r>
                <a:r>
                  <a:rPr lang="cs-CZ" dirty="0"/>
                  <a:t> prvky z A </a:t>
                </a:r>
                <a:r>
                  <a:rPr lang="cs-CZ" dirty="0" err="1"/>
                  <a:t>umiestnené</a:t>
                </a:r>
                <a:r>
                  <a:rPr lang="cs-CZ" dirty="0"/>
                  <a:t> v jednom </a:t>
                </a:r>
                <a:r>
                  <a:rPr lang="cs-CZ" dirty="0" err="1"/>
                  <a:t>buckete</a:t>
                </a:r>
                <a:r>
                  <a:rPr lang="cs-CZ" dirty="0"/>
                  <a:t> B</a:t>
                </a:r>
                <a:r>
                  <a:rPr lang="en-GB" dirty="0"/>
                  <a:t>[</a:t>
                </a:r>
                <a:r>
                  <a:rPr lang="en-GB" dirty="0" err="1"/>
                  <a:t>i</a:t>
                </a:r>
                <a:r>
                  <a:rPr lang="en-GB" dirty="0"/>
                  <a:t>]</a:t>
                </a:r>
                <a:endParaRPr lang="cs-CZ" dirty="0"/>
              </a:p>
              <a:p>
                <a:pPr lvl="1"/>
                <a:r>
                  <a:rPr lang="cs-CZ" dirty="0"/>
                  <a:t>Prvý cyklus + </a:t>
                </a:r>
                <a:r>
                  <a:rPr lang="cs-CZ" dirty="0" err="1"/>
                  <a:t>triediaci</a:t>
                </a:r>
                <a:r>
                  <a:rPr lang="cs-CZ" dirty="0"/>
                  <a:t> algoritmus + druhý cyklus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cs-CZ" b="0" i="0" smtClean="0"/>
                      <m:t>         </m:t>
                    </m:r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(n)       +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Θ</m:t>
                    </m:r>
                  </m:oMath>
                </a14:m>
                <a:r>
                  <a:rPr lang="sk-SK" dirty="0"/>
                  <a:t>(f(n))              + 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nor/>
                      </m:rPr>
                      <a:rPr lang="el-GR"/>
                      <m:t>Θ</m:t>
                    </m:r>
                    <m:r>
                      <m:rPr>
                        <m:nor/>
                      </m:rPr>
                      <a:rPr lang="cs-CZ" b="0" i="0" smtClean="0"/>
                      <m:t>(</m:t>
                    </m:r>
                    <m:r>
                      <m:rPr>
                        <m:nor/>
                      </m:rPr>
                      <a:rPr lang="cs-CZ" b="0" i="0" smtClean="0"/>
                      <m:t>n</m:t>
                    </m:r>
                    <m:r>
                      <m:rPr>
                        <m:nor/>
                      </m:rPr>
                      <a:rPr lang="cs-CZ" b="0" i="0" smtClean="0"/>
                      <m:t>) </m:t>
                    </m:r>
                  </m:oMath>
                </a14:m>
                <a:r>
                  <a:rPr lang="sk-SK" dirty="0"/>
                  <a:t>           =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/>
                      <m:t>Θ</m:t>
                    </m:r>
                  </m:oMath>
                </a14:m>
                <a:r>
                  <a:rPr lang="sk-SK" b="1" dirty="0"/>
                  <a:t>(f(n))</a:t>
                </a:r>
              </a:p>
              <a:p>
                <a:pPr lvl="1"/>
                <a:r>
                  <a:rPr lang="sk-SK" dirty="0" err="1"/>
                  <a:t>Bucket</a:t>
                </a:r>
                <a:r>
                  <a:rPr lang="sk-SK" dirty="0"/>
                  <a:t>-Sort bude mať potom čas. zlož. toho algoritmu, ktorý zvolíme za Sort(B</a:t>
                </a:r>
                <a:r>
                  <a:rPr lang="en-GB" dirty="0"/>
                  <a:t>[</a:t>
                </a:r>
                <a:r>
                  <a:rPr lang="en-GB" dirty="0" err="1"/>
                  <a:t>i</a:t>
                </a:r>
                <a:r>
                  <a:rPr lang="en-GB" dirty="0"/>
                  <a:t>]</a:t>
                </a:r>
                <a:r>
                  <a:rPr lang="sk-SK" dirty="0"/>
                  <a:t>)</a:t>
                </a:r>
              </a:p>
              <a:p>
                <a:pPr lvl="1"/>
                <a:endParaRPr lang="sk-SK" dirty="0"/>
              </a:p>
              <a:p>
                <a:r>
                  <a:rPr lang="sk-SK" dirty="0"/>
                  <a:t>V priemernom prípade</a:t>
                </a:r>
              </a:p>
              <a:p>
                <a:pPr lvl="1"/>
                <a:r>
                  <a:rPr lang="sk-SK" dirty="0"/>
                  <a:t>O(2 – 1/n)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  <m:r>
                      <m:rPr>
                        <m:nor/>
                      </m:rPr>
                      <a:rPr lang="sk-SK" b="0" i="0" smtClean="0"/>
                      <m:t>(</m:t>
                    </m:r>
                    <m:r>
                      <m:rPr>
                        <m:nor/>
                      </m:rPr>
                      <a:rPr lang="sk-SK" b="0" i="0" smtClean="0"/>
                      <m:t>n</m:t>
                    </m:r>
                    <m:r>
                      <m:rPr>
                        <m:nor/>
                      </m:rPr>
                      <a:rPr lang="sk-SK" b="0" i="0" smtClean="0"/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993" t="-1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C271E-0DDE-6BBA-3299-30622229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316022-2786-9ADD-0543-8DC41951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Poriadkové štatistiky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5FA90D-2C5E-0D23-19C4-49F76020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i-tá poriadková štatistika = i-</a:t>
            </a:r>
            <a:r>
              <a:rPr lang="sk-SK" dirty="0" err="1"/>
              <a:t>tý</a:t>
            </a:r>
            <a:r>
              <a:rPr lang="sk-SK" dirty="0"/>
              <a:t> najmenší prvok (v množine s n prvkami)</a:t>
            </a:r>
          </a:p>
          <a:p>
            <a:pPr lvl="1"/>
            <a:r>
              <a:rPr lang="sk-SK" dirty="0"/>
              <a:t>Najmenší prvok ... prvá poriadková štatistika (i = 1)</a:t>
            </a:r>
          </a:p>
          <a:p>
            <a:pPr lvl="1"/>
            <a:r>
              <a:rPr lang="sk-SK" dirty="0"/>
              <a:t>Najväčší prvok ... n-tá poriadková štatistika (i = n)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Výber i-tej štatistiky z poľa A</a:t>
            </a:r>
          </a:p>
          <a:p>
            <a:pPr lvl="1"/>
            <a:r>
              <a:rPr lang="sk-SK" dirty="0"/>
              <a:t>Naivný prístup – zotriedime pole A vzostupne a vrátime i-</a:t>
            </a:r>
            <a:r>
              <a:rPr lang="sk-SK" dirty="0" err="1"/>
              <a:t>tý</a:t>
            </a:r>
            <a:r>
              <a:rPr lang="sk-SK" dirty="0"/>
              <a:t> prvok</a:t>
            </a:r>
          </a:p>
          <a:p>
            <a:pPr lvl="1"/>
            <a:r>
              <a:rPr lang="sk-SK" dirty="0"/>
              <a:t>Existuje lepší algoritmus založený na podobnej myšlienke ako </a:t>
            </a:r>
            <a:r>
              <a:rPr lang="sk-SK" dirty="0" err="1"/>
              <a:t>QuickSort</a:t>
            </a:r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30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477E-5D85-8647-DF81-17CE3CE1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BF983-FBD5-99A9-B1DD-E99207B7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Poriadková štatistika v priemernom čase </a:t>
            </a:r>
            <a:r>
              <a:rPr lang="el-GR" b="1" dirty="0">
                <a:solidFill>
                  <a:srgbClr val="0070C0"/>
                </a:solidFill>
                <a:latin typeface="Calibri Light" panose="020F0302020204030204"/>
              </a:rPr>
              <a:t>Θ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(n)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9BEA70-0118-9292-FD2E-6B9BE36C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Rekurzívny algoritmus</a:t>
            </a:r>
            <a:r>
              <a:rPr lang="en-GB" dirty="0"/>
              <a:t> – </a:t>
            </a:r>
            <a:r>
              <a:rPr lang="en-GB" dirty="0" err="1"/>
              <a:t>narozdiel</a:t>
            </a:r>
            <a:r>
              <a:rPr lang="en-GB" dirty="0"/>
              <a:t> od </a:t>
            </a:r>
            <a:r>
              <a:rPr lang="en-GB" dirty="0" err="1"/>
              <a:t>QuickSort</a:t>
            </a:r>
            <a:r>
              <a:rPr lang="en-GB" dirty="0"/>
              <a:t>, </a:t>
            </a:r>
            <a:r>
              <a:rPr lang="en-GB" dirty="0" err="1"/>
              <a:t>ktor</a:t>
            </a:r>
            <a:r>
              <a:rPr lang="cs-CZ" dirty="0"/>
              <a:t>ý </a:t>
            </a:r>
            <a:r>
              <a:rPr lang="cs-CZ" dirty="0" err="1"/>
              <a:t>sa</a:t>
            </a:r>
            <a:r>
              <a:rPr lang="cs-CZ" dirty="0"/>
              <a:t> </a:t>
            </a:r>
            <a:r>
              <a:rPr lang="cs-CZ" dirty="0" err="1"/>
              <a:t>rekurzívne</a:t>
            </a:r>
            <a:r>
              <a:rPr lang="cs-CZ" dirty="0"/>
              <a:t> volá na </a:t>
            </a:r>
            <a:r>
              <a:rPr lang="cs-CZ" dirty="0" err="1"/>
              <a:t>obidve</a:t>
            </a:r>
            <a:r>
              <a:rPr lang="cs-CZ" dirty="0"/>
              <a:t> časti (</a:t>
            </a:r>
            <a:r>
              <a:rPr lang="cs-CZ" dirty="0" err="1"/>
              <a:t>ľavá</a:t>
            </a:r>
            <a:r>
              <a:rPr lang="cs-CZ" dirty="0"/>
              <a:t> a pravá), tento algoritmus </a:t>
            </a:r>
            <a:r>
              <a:rPr lang="cs-CZ" dirty="0" err="1"/>
              <a:t>sa</a:t>
            </a:r>
            <a:r>
              <a:rPr lang="cs-CZ" dirty="0"/>
              <a:t> bude </a:t>
            </a:r>
            <a:r>
              <a:rPr lang="cs-CZ" dirty="0" err="1"/>
              <a:t>rekurzívne</a:t>
            </a:r>
            <a:r>
              <a:rPr lang="cs-CZ" dirty="0"/>
              <a:t> </a:t>
            </a:r>
            <a:r>
              <a:rPr lang="cs-CZ" dirty="0" err="1"/>
              <a:t>volať</a:t>
            </a:r>
            <a:r>
              <a:rPr lang="cs-CZ" dirty="0"/>
              <a:t> </a:t>
            </a:r>
            <a:r>
              <a:rPr lang="cs-CZ" dirty="0" err="1"/>
              <a:t>iba</a:t>
            </a:r>
            <a:r>
              <a:rPr lang="cs-CZ" dirty="0"/>
              <a:t> na </a:t>
            </a:r>
            <a:r>
              <a:rPr lang="cs-CZ" b="1" dirty="0"/>
              <a:t>jednu</a:t>
            </a:r>
            <a:r>
              <a:rPr lang="cs-CZ" dirty="0"/>
              <a:t> </a:t>
            </a:r>
            <a:r>
              <a:rPr lang="cs-CZ" dirty="0" err="1"/>
              <a:t>časť</a:t>
            </a:r>
            <a:r>
              <a:rPr lang="cs-CZ" dirty="0"/>
              <a:t> – tam, kde </a:t>
            </a:r>
            <a:r>
              <a:rPr lang="cs-CZ" dirty="0" err="1"/>
              <a:t>sa</a:t>
            </a:r>
            <a:r>
              <a:rPr lang="cs-CZ" dirty="0"/>
              <a:t> i-</a:t>
            </a:r>
            <a:r>
              <a:rPr lang="cs-CZ" dirty="0" err="1"/>
              <a:t>tá</a:t>
            </a:r>
            <a:r>
              <a:rPr lang="cs-CZ" dirty="0"/>
              <a:t> </a:t>
            </a:r>
            <a:r>
              <a:rPr lang="cs-CZ" dirty="0" err="1"/>
              <a:t>poriadková</a:t>
            </a:r>
            <a:r>
              <a:rPr lang="cs-CZ" dirty="0"/>
              <a:t> </a:t>
            </a:r>
            <a:r>
              <a:rPr lang="cs-CZ" dirty="0" err="1"/>
              <a:t>štatistika</a:t>
            </a:r>
            <a:r>
              <a:rPr lang="cs-CZ" dirty="0"/>
              <a:t> bude </a:t>
            </a:r>
            <a:r>
              <a:rPr lang="cs-CZ" dirty="0" err="1"/>
              <a:t>nachádzať</a:t>
            </a:r>
            <a:endParaRPr lang="sk-SK" dirty="0"/>
          </a:p>
          <a:p>
            <a:endParaRPr lang="sk-SK" dirty="0"/>
          </a:p>
          <a:p>
            <a:r>
              <a:rPr lang="sk-SK" dirty="0"/>
              <a:t>Použijeme funkciu </a:t>
            </a:r>
            <a:r>
              <a:rPr lang="sk-SK" dirty="0" err="1"/>
              <a:t>Partition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podľa pivota rozdelí pole na ľavú a pravú polovicu</a:t>
            </a:r>
          </a:p>
          <a:p>
            <a:pPr lvl="1"/>
            <a:r>
              <a:rPr lang="sk-SK" dirty="0"/>
              <a:t>na rozdiel od </a:t>
            </a:r>
            <a:r>
              <a:rPr lang="sk-SK" dirty="0" err="1"/>
              <a:t>QuickSortu</a:t>
            </a:r>
            <a:r>
              <a:rPr lang="sk-SK" dirty="0"/>
              <a:t>, kde vyberáme vždy posledný prvok ako pivot, teraz použijeme </a:t>
            </a:r>
            <a:r>
              <a:rPr lang="sk-SK" dirty="0" err="1"/>
              <a:t>Randomized-Partition</a:t>
            </a:r>
            <a:r>
              <a:rPr lang="sk-SK" dirty="0"/>
              <a:t>, ktorý vyberie za pivota náhodný prvok</a:t>
            </a:r>
          </a:p>
          <a:p>
            <a:pPr lvl="1"/>
            <a:r>
              <a:rPr lang="sk-SK" dirty="0"/>
              <a:t>q – index pivota, k - pivot</a:t>
            </a:r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Môžu nastať 3 prípady:</a:t>
            </a:r>
          </a:p>
          <a:p>
            <a:pPr marL="971550" lvl="1" indent="-514350">
              <a:buFont typeface="+mj-lt"/>
              <a:buAutoNum type="arabicPeriod"/>
            </a:pPr>
            <a:r>
              <a:rPr lang="sk-SK" dirty="0"/>
              <a:t>i = k	našli sme i-tú poriadkovú štatistiku prvok 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cs-CZ" dirty="0"/>
              <a:t>= 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</a:t>
            </a:r>
            <a:r>
              <a:rPr lang="cs-CZ" dirty="0"/>
              <a:t> </a:t>
            </a:r>
            <a:r>
              <a:rPr lang="en-GB" dirty="0"/>
              <a:t>&lt; k	</a:t>
            </a:r>
            <a:r>
              <a:rPr lang="en-GB" dirty="0" err="1"/>
              <a:t>i</a:t>
            </a:r>
            <a:r>
              <a:rPr lang="en-GB" dirty="0"/>
              <a:t>-t</a:t>
            </a:r>
            <a:r>
              <a:rPr lang="cs-CZ" dirty="0"/>
              <a:t>á </a:t>
            </a:r>
            <a:r>
              <a:rPr lang="cs-CZ" dirty="0" err="1"/>
              <a:t>poriadková</a:t>
            </a:r>
            <a:r>
              <a:rPr lang="cs-CZ" dirty="0"/>
              <a:t> </a:t>
            </a:r>
            <a:r>
              <a:rPr lang="cs-CZ" dirty="0" err="1"/>
              <a:t>štatistika</a:t>
            </a:r>
            <a:r>
              <a:rPr lang="cs-CZ" dirty="0"/>
              <a:t> je i-</a:t>
            </a:r>
            <a:r>
              <a:rPr lang="cs-CZ" dirty="0" err="1"/>
              <a:t>tý</a:t>
            </a:r>
            <a:r>
              <a:rPr lang="cs-CZ" dirty="0"/>
              <a:t> prvok v </a:t>
            </a:r>
            <a:r>
              <a:rPr lang="cs-CZ" dirty="0" err="1"/>
              <a:t>zotriedenej</a:t>
            </a:r>
            <a:r>
              <a:rPr lang="cs-CZ" dirty="0"/>
              <a:t> </a:t>
            </a:r>
            <a:r>
              <a:rPr lang="cs-CZ" dirty="0" err="1"/>
              <a:t>ľavej</a:t>
            </a:r>
            <a:r>
              <a:rPr lang="cs-CZ" dirty="0"/>
              <a:t> časti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/>
              <a:t>i</a:t>
            </a:r>
            <a:r>
              <a:rPr lang="en-GB" dirty="0"/>
              <a:t> &gt; k	</a:t>
            </a:r>
            <a:r>
              <a:rPr lang="en-GB" dirty="0" err="1"/>
              <a:t>i</a:t>
            </a:r>
            <a:r>
              <a:rPr lang="en-GB" dirty="0"/>
              <a:t>-t</a:t>
            </a:r>
            <a:r>
              <a:rPr lang="cs-CZ" dirty="0"/>
              <a:t>á </a:t>
            </a:r>
            <a:r>
              <a:rPr lang="cs-CZ" dirty="0" err="1"/>
              <a:t>poriadková</a:t>
            </a:r>
            <a:r>
              <a:rPr lang="cs-CZ" dirty="0"/>
              <a:t> </a:t>
            </a:r>
            <a:r>
              <a:rPr lang="cs-CZ" dirty="0" err="1"/>
              <a:t>štatistika</a:t>
            </a:r>
            <a:r>
              <a:rPr lang="cs-CZ" dirty="0"/>
              <a:t> je i-</a:t>
            </a:r>
            <a:r>
              <a:rPr lang="cs-CZ" dirty="0" err="1"/>
              <a:t>tý</a:t>
            </a:r>
            <a:r>
              <a:rPr lang="cs-CZ" dirty="0"/>
              <a:t> prvok v </a:t>
            </a:r>
            <a:r>
              <a:rPr lang="cs-CZ" dirty="0" err="1"/>
              <a:t>zotriedenej</a:t>
            </a:r>
            <a:r>
              <a:rPr lang="cs-CZ" dirty="0"/>
              <a:t> </a:t>
            </a:r>
            <a:r>
              <a:rPr lang="en-GB" dirty="0" err="1"/>
              <a:t>pra</a:t>
            </a:r>
            <a:r>
              <a:rPr lang="cs-CZ" dirty="0" err="1"/>
              <a:t>vej</a:t>
            </a:r>
            <a:r>
              <a:rPr lang="cs-CZ" dirty="0"/>
              <a:t> časti</a:t>
            </a:r>
          </a:p>
          <a:p>
            <a:pPr marL="971550" lvl="1" indent="-514350">
              <a:buFont typeface="+mj-lt"/>
              <a:buAutoNum type="arabicPeriod"/>
            </a:pP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844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9759D2C-01F9-DF91-4A05-13E13C67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047"/>
          <a:stretch/>
        </p:blipFill>
        <p:spPr>
          <a:xfrm>
            <a:off x="659552" y="1606839"/>
            <a:ext cx="6626566" cy="349937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0A34A21-8BAA-A1DE-7ED0-83DDA5189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24" y="3429000"/>
            <a:ext cx="3721403" cy="285027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3739EFB-FCFB-6DB1-E5C0-3853D5F05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87" y="1550182"/>
            <a:ext cx="3297941" cy="12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0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4CAE4-4A71-F59D-FF2D-4DF52A0C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E81BB5-F679-50A3-F521-E4DBA29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Randomized-Select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043FF-0EE0-648B-0DAB-5B3073BC6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 najhoršom prípade:</a:t>
                </a:r>
              </a:p>
              <a:p>
                <a:pPr lvl="1"/>
                <a:r>
                  <a:rPr lang="sk-SK" dirty="0"/>
                  <a:t>Napr. keď hľadáme prvú poriadkovú štatistiku (najmenší prvok) a náhodne bude vždy zvolený najväčší prvok ako pivot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pPr lvl="1"/>
                <a:r>
                  <a:rPr lang="sk-SK" dirty="0"/>
                  <a:t>Existuje lepší algoritmus, ktorý má O(n)</a:t>
                </a:r>
              </a:p>
              <a:p>
                <a:pPr lvl="1"/>
                <a:endParaRPr lang="sk-SK" dirty="0"/>
              </a:p>
              <a:p>
                <a:r>
                  <a:rPr lang="sk-SK" dirty="0"/>
                  <a:t>V priemernom prípade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Θ</m:t>
                    </m:r>
                  </m:oMath>
                </a14:m>
                <a:r>
                  <a:rPr lang="sk-SK" dirty="0"/>
                  <a:t>(n) – pomocou aparátu z teórie pravdepodobnosti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043FF-0EE0-648B-0DAB-5B3073BC6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993" t="-1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9813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616</Words>
  <Application>Microsoft Office PowerPoint</Application>
  <PresentationFormat>Širokouhlá</PresentationFormat>
  <Paragraphs>79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Motív Office</vt:lpstr>
      <vt:lpstr>Bucket Sort a Poriadkové štatistiky</vt:lpstr>
      <vt:lpstr>Bucket Sort</vt:lpstr>
      <vt:lpstr>Bucket Sort priebeh</vt:lpstr>
      <vt:lpstr>Prezentácia programu PowerPoint</vt:lpstr>
      <vt:lpstr>Bucket Sort - časová zložitosť</vt:lpstr>
      <vt:lpstr>Poriadkové štatistiky</vt:lpstr>
      <vt:lpstr>Poriadková štatistika v priemernom čase Θ(n)</vt:lpstr>
      <vt:lpstr>Prezentácia programu PowerPoint</vt:lpstr>
      <vt:lpstr>Randomized-Select - časová zložitosť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Olejkova Katarina</cp:lastModifiedBy>
  <cp:revision>213</cp:revision>
  <dcterms:created xsi:type="dcterms:W3CDTF">2023-03-28T14:51:09Z</dcterms:created>
  <dcterms:modified xsi:type="dcterms:W3CDTF">2024-12-17T15:03:17Z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