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24" r:id="rId3"/>
    <p:sldId id="325" r:id="rId4"/>
    <p:sldId id="350" r:id="rId5"/>
    <p:sldId id="351" r:id="rId6"/>
    <p:sldId id="353" r:id="rId7"/>
    <p:sldId id="355" r:id="rId8"/>
    <p:sldId id="344" r:id="rId9"/>
    <p:sldId id="345" r:id="rId10"/>
    <p:sldId id="356" r:id="rId11"/>
    <p:sldId id="361" r:id="rId12"/>
    <p:sldId id="362" r:id="rId13"/>
    <p:sldId id="363" r:id="rId14"/>
    <p:sldId id="364" r:id="rId15"/>
    <p:sldId id="329" r:id="rId16"/>
    <p:sldId id="330" r:id="rId17"/>
    <p:sldId id="365" r:id="rId18"/>
    <p:sldId id="366" r:id="rId19"/>
    <p:sldId id="367" r:id="rId2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C4146-2D11-4C37-96F2-A7FF7D1D71A1}" v="12" dt="2023-11-19T12:56:26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55DB-E4C3-420B-9C6C-36571A57988F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F194-1A29-4531-B1DD-C456EF0563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22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5F3C6B-E1D1-C718-26A6-2BBD6DBA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3D29D9-D3BC-7D69-1D5F-1E2A50AE8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DD04AD-D810-F989-3322-817029BD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D334A1-D273-6249-3239-95ECE198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D9A7AB-7061-BEC1-B13F-37CE073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608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BE242-ED0D-BB33-6B99-5485E032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2658EEE-7D92-7A17-F0F4-72E447F9F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B5EBF0-F834-9DB1-4201-76AAFFDB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43A577-25F9-DF90-F00B-B5C2DB4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58E6717-66CC-AE60-69C8-FFBC23E5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864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9E75997-7B32-58B5-878C-512AE877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C3FB9DF-216C-B55C-42DF-4CD39839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98D1CCB-ABAC-9FC6-8907-ACDCE467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2AA56C-DCF8-E3AA-63FF-F7E00E9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266F01-90BA-0265-EC9E-CD26407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4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1A0F4-90F1-6C04-DCA7-036FB98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FEE056-47B0-F27D-FF0D-4FA58A81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6841260-05C7-76F0-E2FB-773FC9F2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6ACD8-9A5C-79B6-AC9B-5835637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6C555E-3F62-AB77-8F43-76FA82AE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2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E3152-7D8E-BAB7-8069-2457494C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8F6187-63E8-DDB9-57EF-A4965FF9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6D4C0E-6E17-4EA2-C9AD-83FE716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D36EF9-5842-18D6-44A3-D8B530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378752-FE71-3ECE-9C28-926EC42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279EC-A730-478E-73C3-37F4CF75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CBB393-3995-8505-0106-73ED99A7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B60A9D8-2823-D117-DB8F-721934D2F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C1EB41-8745-6C45-0DC0-390BBA5C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FD4782D-2638-8CA0-F9B7-805F219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3FD35E7-07FC-D69F-4024-F4D2377D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36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8B735-2976-A05E-63FF-7349BC08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4788AB-3906-8D97-95FD-84E2A7E6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C6CADB8-BFA0-8C74-90D0-2181CC47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FA07EF-C0FF-FB45-C5CC-0D89086C3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1F91F0E-0F1F-EF0C-FB1C-6720A85B6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F32AF88-F4FA-A51B-6437-E3D9301B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3EA1DA5-18AF-CB5B-5EC0-7597151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D46FD74-B858-4757-9A74-B35EF947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B3F0EA-FE09-0E89-2F56-F6CA1886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C0F634E-BD07-F4EF-9ADD-BE580660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3B05037-773C-72D6-AC89-67C71B4C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4B541B6-7AF2-26BE-F804-2D3854AE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0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71017C6-0CE2-6692-739B-6C2B2088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3F1B575-2E5B-19F3-3C92-19231B17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0D5BDB5-6ED4-EF1B-D469-25825168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57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C55B8-9672-572B-9023-FD8F9EB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0D0A03-AAE1-2D41-2CD7-798FDE2F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3B85A5-CF21-8C4A-21CA-EC241811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53A9BB3-DBB0-3F67-0820-163D687A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DEBA480-86A5-95F6-E033-2382EA59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E9E7222-9A7F-F91B-1CE7-F6201D8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6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605C3D-61DF-AED3-AF10-5E4DFD3E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2A059F8-4EEB-08AC-65F2-D19F878DE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8D7295-8632-1111-BCE7-B49C7F87D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3551A8-46C3-1AB9-0A20-9E2C34D2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023E98C-CED9-8AEF-3312-2A4AABC5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4DD1E92-A662-39FA-BE6C-43B8578A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12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F98B54E-B8A2-0E82-4E97-5ED50C5C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8E4E3E-7112-3787-62F9-24E3785A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9F7B50-F6C4-525C-82B5-20E4E549D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BA33-7FC1-48A5-A0C3-BAFAFEF79BC6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1C103D-6E03-10DB-45A8-FECAB33D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7D10838-648D-B5D7-013D-FABB4784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A529AAE-4941-4D6F-0212-533E1FBFE3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234738" y="0"/>
            <a:ext cx="979487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80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&amp; PARTNERS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9EA2169-6EBF-8D75-DF0A-7BC2C6A57E1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2099925" y="6827520"/>
            <a:ext cx="98425" cy="304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5acXjzUk</a:t>
            </a:r>
          </a:p>
        </p:txBody>
      </p:sp>
    </p:spTree>
    <p:extLst>
      <p:ext uri="{BB962C8B-B14F-4D97-AF65-F5344CB8AC3E}">
        <p14:creationId xmlns:p14="http://schemas.microsoft.com/office/powerpoint/2010/main" val="25392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54CC2-4FBE-43CF-89AE-6322CA80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94148"/>
            <a:ext cx="9144000" cy="1085545"/>
          </a:xfrm>
        </p:spPr>
        <p:txBody>
          <a:bodyPr>
            <a:normAutofit/>
          </a:bodyPr>
          <a:lstStyle/>
          <a:p>
            <a:r>
              <a:rPr lang="en-GB" b="1" dirty="0" err="1">
                <a:solidFill>
                  <a:srgbClr val="0070C0"/>
                </a:solidFill>
              </a:rPr>
              <a:t>Reku</a:t>
            </a:r>
            <a:r>
              <a:rPr lang="cs-CZ" b="1" dirty="0" err="1">
                <a:solidFill>
                  <a:srgbClr val="0070C0"/>
                </a:solidFill>
              </a:rPr>
              <a:t>rence</a:t>
            </a:r>
            <a:r>
              <a:rPr lang="en-GB" b="1" dirty="0">
                <a:solidFill>
                  <a:srgbClr val="0070C0"/>
                </a:solidFill>
              </a:rPr>
              <a:t> a Quick Sort</a:t>
            </a:r>
            <a:endParaRPr lang="cs-CZ" b="1" dirty="0">
              <a:solidFill>
                <a:srgbClr val="0070C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904BB-8861-4604-8657-4271F307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68673"/>
            <a:ext cx="9144000" cy="1655762"/>
          </a:xfrm>
        </p:spPr>
        <p:txBody>
          <a:bodyPr/>
          <a:lstStyle/>
          <a:p>
            <a:r>
              <a:rPr lang="cs-CZ" sz="2800" dirty="0"/>
              <a:t>Bc. Katarína</a:t>
            </a:r>
            <a:r>
              <a:rPr lang="cs-CZ" dirty="0"/>
              <a:t> </a:t>
            </a:r>
            <a:r>
              <a:rPr lang="cs-CZ" sz="2800" dirty="0"/>
              <a:t>Olejková</a:t>
            </a:r>
            <a:endParaRPr lang="cs-CZ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3268916D-52DC-41F0-9524-B336D547F8E8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>
                <a:solidFill>
                  <a:srgbClr val="0070C0"/>
                </a:solidFill>
              </a:rPr>
              <a:t>KATEDRA INFORMATIKY</a:t>
            </a:r>
          </a:p>
          <a:p>
            <a:r>
              <a:rPr lang="cs-CZ" sz="2000" dirty="0">
                <a:solidFill>
                  <a:srgbClr val="0070C0"/>
                </a:solidFill>
              </a:rPr>
              <a:t>UNIVERZITA PALACKÉHO V OLOMOUCI</a:t>
            </a:r>
          </a:p>
        </p:txBody>
      </p:sp>
      <p:pic>
        <p:nvPicPr>
          <p:cNvPr id="1026" name="Picture 2" descr="Cora Speaks: Chceš studovat psychologii?">
            <a:extLst>
              <a:ext uri="{FF2B5EF4-FFF2-40B4-BE49-F238E27FC236}">
                <a16:creationId xmlns:a16="http://schemas.microsoft.com/office/drawing/2014/main" id="{2885F088-DDC0-439D-BD2C-56B5871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67" y="3046632"/>
            <a:ext cx="2371665" cy="21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7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C730E-AEA5-8118-1C67-2DC3D4BFE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C26AEC-1910-B92D-E888-6678BA4E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solidFill>
                  <a:srgbClr val="0070C0"/>
                </a:solidFill>
                <a:latin typeface="Calibri Light" panose="020F0302020204030204"/>
              </a:rPr>
              <a:t>1</a:t>
            </a:r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. Príklad 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B735915-D998-A390-054F-EC8F48AB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lvl="1" indent="0">
              <a:buClr>
                <a:schemeClr val="bg2">
                  <a:lumMod val="50000"/>
                </a:schemeClr>
              </a:buClr>
              <a:buNone/>
            </a:pPr>
            <a:r>
              <a:rPr lang="sk-SK" sz="2800" dirty="0"/>
              <a:t>      Algo1</a:t>
            </a:r>
            <a:r>
              <a:rPr lang="cs-CZ" sz="2800" dirty="0"/>
              <a:t>(</a:t>
            </a:r>
            <a:r>
              <a:rPr lang="en-GB" sz="2800" dirty="0"/>
              <a:t>n</a:t>
            </a:r>
            <a:r>
              <a:rPr lang="cs-CZ" sz="28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sk-SK" sz="2800" b="1" dirty="0" err="1"/>
              <a:t>if</a:t>
            </a:r>
            <a:r>
              <a:rPr lang="sk-SK" sz="2800" b="1" dirty="0"/>
              <a:t> </a:t>
            </a:r>
            <a:r>
              <a:rPr lang="sk-SK" sz="2800" dirty="0"/>
              <a:t>n </a:t>
            </a:r>
            <a:r>
              <a:rPr lang="en-GB" sz="2800" dirty="0"/>
              <a:t>&lt;</a:t>
            </a:r>
            <a:r>
              <a:rPr lang="sk-SK" sz="2800" dirty="0"/>
              <a:t>= </a:t>
            </a:r>
            <a:r>
              <a:rPr lang="en-GB" sz="2800" dirty="0"/>
              <a:t>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     </a:t>
            </a:r>
            <a:r>
              <a:rPr lang="sk-SK" sz="2800" dirty="0" err="1"/>
              <a:t>return</a:t>
            </a:r>
            <a:r>
              <a:rPr lang="sk-SK" sz="2800" dirty="0"/>
              <a:t> </a:t>
            </a:r>
            <a:r>
              <a:rPr lang="en-GB" sz="2800" dirty="0"/>
              <a:t>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</a:t>
            </a:r>
            <a:r>
              <a:rPr lang="sk-SK" sz="2800" b="1" dirty="0" err="1"/>
              <a:t>else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     </a:t>
            </a:r>
            <a:r>
              <a:rPr lang="sk-SK" sz="2800" dirty="0" err="1"/>
              <a:t>return</a:t>
            </a:r>
            <a:r>
              <a:rPr lang="sk-SK" sz="2800" dirty="0"/>
              <a:t> </a:t>
            </a:r>
            <a:r>
              <a:rPr lang="en-GB" sz="2800" dirty="0"/>
              <a:t>3</a:t>
            </a:r>
            <a:r>
              <a:rPr lang="sk-SK" sz="2800" dirty="0"/>
              <a:t> </a:t>
            </a:r>
            <a:r>
              <a:rPr lang="en-GB" sz="2800" dirty="0"/>
              <a:t>+</a:t>
            </a:r>
            <a:r>
              <a:rPr lang="sk-SK" sz="2800" dirty="0"/>
              <a:t> </a:t>
            </a:r>
            <a:r>
              <a:rPr lang="en-GB" sz="2800" dirty="0"/>
              <a:t>Algo1</a:t>
            </a:r>
            <a:r>
              <a:rPr lang="sk-SK" sz="2800" dirty="0"/>
              <a:t>(n – 1)</a:t>
            </a:r>
            <a:endParaRPr lang="sk-SK" dirty="0"/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sk-SK" dirty="0"/>
              <a:t>REKURENCE:</a:t>
            </a:r>
          </a:p>
          <a:p>
            <a:pPr marL="457200" lvl="1" indent="0">
              <a:buNone/>
            </a:pPr>
            <a:r>
              <a:rPr lang="sk-SK" dirty="0"/>
              <a:t>T(</a:t>
            </a:r>
            <a:r>
              <a:rPr lang="cs-CZ" dirty="0"/>
              <a:t>0</a:t>
            </a:r>
            <a:r>
              <a:rPr lang="sk-SK" dirty="0"/>
              <a:t>) = </a:t>
            </a:r>
            <a:r>
              <a:rPr lang="en-GB" dirty="0"/>
              <a:t>1	(</a:t>
            </a:r>
            <a:r>
              <a:rPr lang="en-GB" dirty="0" err="1"/>
              <a:t>konkr</a:t>
            </a:r>
            <a:r>
              <a:rPr lang="cs-CZ" dirty="0" err="1"/>
              <a:t>étnejšie</a:t>
            </a:r>
            <a:r>
              <a:rPr lang="cs-CZ" dirty="0"/>
              <a:t> </a:t>
            </a:r>
            <a:r>
              <a:rPr lang="sk-SK" dirty="0"/>
              <a:t>T(</a:t>
            </a:r>
            <a:r>
              <a:rPr lang="cs-CZ" dirty="0"/>
              <a:t>n</a:t>
            </a:r>
            <a:r>
              <a:rPr lang="sk-SK" dirty="0"/>
              <a:t>) = </a:t>
            </a:r>
            <a:r>
              <a:rPr lang="en-GB" dirty="0"/>
              <a:t>1</a:t>
            </a:r>
            <a:r>
              <a:rPr lang="cs-CZ" dirty="0"/>
              <a:t> </a:t>
            </a:r>
            <a:r>
              <a:rPr lang="cs-CZ" dirty="0" err="1"/>
              <a:t>pre</a:t>
            </a:r>
            <a:r>
              <a:rPr lang="cs-CZ" dirty="0"/>
              <a:t> n </a:t>
            </a:r>
            <a:r>
              <a:rPr lang="en-GB" dirty="0"/>
              <a:t>&lt;= 0)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T(n) = </a:t>
            </a:r>
            <a:r>
              <a:rPr lang="en-GB" dirty="0">
                <a:highlight>
                  <a:srgbClr val="FFFF00"/>
                </a:highlight>
              </a:rPr>
              <a:t>1</a:t>
            </a:r>
            <a:r>
              <a:rPr lang="sk-SK" dirty="0"/>
              <a:t> + </a:t>
            </a:r>
            <a:r>
              <a:rPr lang="sk-SK" dirty="0">
                <a:highlight>
                  <a:srgbClr val="00FF00"/>
                </a:highlight>
              </a:rPr>
              <a:t>T(n – 1)</a:t>
            </a:r>
            <a:r>
              <a:rPr lang="sk-SK" dirty="0"/>
              <a:t> (</a:t>
            </a:r>
            <a:r>
              <a:rPr lang="sk-SK" u="sng" dirty="0" err="1"/>
              <a:t>cost</a:t>
            </a:r>
            <a:r>
              <a:rPr lang="sk-SK" u="sng" dirty="0"/>
              <a:t> of</a:t>
            </a:r>
            <a:r>
              <a:rPr lang="sk-SK" dirty="0"/>
              <a:t> </a:t>
            </a:r>
            <a:r>
              <a:rPr lang="sk-SK" dirty="0" err="1">
                <a:highlight>
                  <a:srgbClr val="FFFF00"/>
                </a:highlight>
              </a:rPr>
              <a:t>non-recursive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 err="1">
                <a:highlight>
                  <a:srgbClr val="FFFF00"/>
                </a:highlight>
              </a:rPr>
              <a:t>work</a:t>
            </a:r>
            <a:r>
              <a:rPr lang="sk-SK" dirty="0"/>
              <a:t> + </a:t>
            </a:r>
            <a:r>
              <a:rPr lang="sk-SK" u="sng" dirty="0" err="1"/>
              <a:t>cost</a:t>
            </a:r>
            <a:r>
              <a:rPr lang="sk-SK" u="sng" dirty="0"/>
              <a:t> of</a:t>
            </a:r>
            <a:r>
              <a:rPr lang="sk-SK" dirty="0"/>
              <a:t> </a:t>
            </a:r>
            <a:r>
              <a:rPr lang="sk-SK" dirty="0" err="1">
                <a:highlight>
                  <a:srgbClr val="00FF00"/>
                </a:highlight>
              </a:rPr>
              <a:t>recursive</a:t>
            </a:r>
            <a:r>
              <a:rPr lang="sk-SK" dirty="0">
                <a:highlight>
                  <a:srgbClr val="00FF00"/>
                </a:highlight>
              </a:rPr>
              <a:t> </a:t>
            </a:r>
            <a:r>
              <a:rPr lang="sk-SK" dirty="0" err="1">
                <a:highlight>
                  <a:srgbClr val="00FF00"/>
                </a:highlight>
              </a:rPr>
              <a:t>work</a:t>
            </a:r>
            <a:r>
              <a:rPr lang="sk-SK" dirty="0"/>
              <a:t>)</a:t>
            </a:r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38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F50E8-70A8-DF78-AF74-AD584FE53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78C9D-66DD-9ABD-178D-0C56F9C5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solidFill>
                  <a:srgbClr val="0070C0"/>
                </a:solidFill>
                <a:latin typeface="Calibri Light" panose="020F0302020204030204"/>
              </a:rPr>
              <a:t>2</a:t>
            </a:r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. Príklad 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9140504-8818-CFB6-8502-0CBDBF88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lvl="1" indent="0">
              <a:buClr>
                <a:schemeClr val="bg2">
                  <a:lumMod val="50000"/>
                </a:schemeClr>
              </a:buClr>
              <a:buNone/>
            </a:pPr>
            <a:r>
              <a:rPr lang="sk-SK" sz="2800" dirty="0"/>
              <a:t>      Algo2</a:t>
            </a:r>
            <a:r>
              <a:rPr lang="cs-CZ" sz="2800" dirty="0"/>
              <a:t>(</a:t>
            </a:r>
            <a:r>
              <a:rPr lang="en-GB" sz="2800" dirty="0"/>
              <a:t>n</a:t>
            </a:r>
            <a:r>
              <a:rPr lang="cs-CZ" sz="28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sk-SK" sz="2800" b="1" dirty="0" err="1"/>
              <a:t>if</a:t>
            </a:r>
            <a:r>
              <a:rPr lang="sk-SK" sz="2800" b="1" dirty="0"/>
              <a:t> </a:t>
            </a:r>
            <a:r>
              <a:rPr lang="sk-SK" sz="2800" dirty="0"/>
              <a:t>n </a:t>
            </a:r>
            <a:r>
              <a:rPr lang="en-GB" sz="2800" dirty="0"/>
              <a:t>&lt;</a:t>
            </a:r>
            <a:r>
              <a:rPr lang="sk-SK" sz="2800" dirty="0"/>
              <a:t>= </a:t>
            </a:r>
            <a:r>
              <a:rPr lang="en-GB" sz="2800" dirty="0"/>
              <a:t>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     </a:t>
            </a:r>
            <a:r>
              <a:rPr lang="sk-SK" sz="2800" dirty="0" err="1"/>
              <a:t>return</a:t>
            </a:r>
            <a:r>
              <a:rPr lang="sk-SK" sz="2800" dirty="0"/>
              <a:t> </a:t>
            </a:r>
            <a:r>
              <a:rPr lang="en-GB" sz="2800" dirty="0"/>
              <a:t>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</a:t>
            </a:r>
            <a:r>
              <a:rPr lang="sk-SK" sz="2800" b="1" dirty="0" err="1"/>
              <a:t>else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     </a:t>
            </a:r>
            <a:r>
              <a:rPr lang="sk-SK" sz="2800" dirty="0" err="1"/>
              <a:t>return</a:t>
            </a:r>
            <a:r>
              <a:rPr lang="sk-SK" sz="2800" dirty="0"/>
              <a:t> </a:t>
            </a:r>
            <a:r>
              <a:rPr lang="en-GB" sz="2800" dirty="0"/>
              <a:t>3</a:t>
            </a:r>
            <a:r>
              <a:rPr lang="sk-SK" sz="2800" dirty="0"/>
              <a:t> </a:t>
            </a:r>
            <a:r>
              <a:rPr lang="en-GB" sz="2800" dirty="0"/>
              <a:t>+</a:t>
            </a:r>
            <a:r>
              <a:rPr lang="sk-SK" sz="2800" dirty="0"/>
              <a:t> </a:t>
            </a:r>
            <a:r>
              <a:rPr lang="en-GB" sz="2800" dirty="0"/>
              <a:t>Algo2</a:t>
            </a:r>
            <a:r>
              <a:rPr lang="sk-SK" sz="2800" dirty="0"/>
              <a:t>(n – 2)</a:t>
            </a:r>
            <a:endParaRPr lang="sk-SK" dirty="0"/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sk-SK" dirty="0"/>
              <a:t>REKURENCE:</a:t>
            </a:r>
          </a:p>
          <a:p>
            <a:pPr marL="457200" lvl="1" indent="0">
              <a:buNone/>
            </a:pPr>
            <a:r>
              <a:rPr lang="sk-SK" dirty="0"/>
              <a:t>T(</a:t>
            </a:r>
            <a:r>
              <a:rPr lang="en-GB" dirty="0"/>
              <a:t>0</a:t>
            </a:r>
            <a:r>
              <a:rPr lang="sk-SK" dirty="0"/>
              <a:t>) = </a:t>
            </a:r>
            <a:r>
              <a:rPr lang="en-GB" dirty="0"/>
              <a:t>1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T(n) = </a:t>
            </a:r>
            <a:r>
              <a:rPr lang="en-GB" dirty="0">
                <a:highlight>
                  <a:srgbClr val="FFFF00"/>
                </a:highlight>
              </a:rPr>
              <a:t>1</a:t>
            </a:r>
            <a:r>
              <a:rPr lang="sk-SK" dirty="0"/>
              <a:t> + </a:t>
            </a:r>
            <a:r>
              <a:rPr lang="sk-SK" dirty="0">
                <a:highlight>
                  <a:srgbClr val="00FF00"/>
                </a:highlight>
              </a:rPr>
              <a:t>T(n – 2)</a:t>
            </a:r>
            <a:r>
              <a:rPr lang="sk-SK" dirty="0"/>
              <a:t> (</a:t>
            </a:r>
            <a:r>
              <a:rPr lang="sk-SK" u="sng" dirty="0" err="1"/>
              <a:t>cost</a:t>
            </a:r>
            <a:r>
              <a:rPr lang="sk-SK" u="sng" dirty="0"/>
              <a:t> of</a:t>
            </a:r>
            <a:r>
              <a:rPr lang="sk-SK" dirty="0"/>
              <a:t> </a:t>
            </a:r>
            <a:r>
              <a:rPr lang="sk-SK" dirty="0" err="1">
                <a:highlight>
                  <a:srgbClr val="FFFF00"/>
                </a:highlight>
              </a:rPr>
              <a:t>non-recursive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 err="1">
                <a:highlight>
                  <a:srgbClr val="FFFF00"/>
                </a:highlight>
              </a:rPr>
              <a:t>work</a:t>
            </a:r>
            <a:r>
              <a:rPr lang="sk-SK" dirty="0"/>
              <a:t> + </a:t>
            </a:r>
            <a:r>
              <a:rPr lang="sk-SK" u="sng" dirty="0" err="1"/>
              <a:t>cost</a:t>
            </a:r>
            <a:r>
              <a:rPr lang="sk-SK" u="sng" dirty="0"/>
              <a:t> of</a:t>
            </a:r>
            <a:r>
              <a:rPr lang="sk-SK" dirty="0"/>
              <a:t> </a:t>
            </a:r>
            <a:r>
              <a:rPr lang="sk-SK" dirty="0" err="1">
                <a:highlight>
                  <a:srgbClr val="00FF00"/>
                </a:highlight>
              </a:rPr>
              <a:t>recursive</a:t>
            </a:r>
            <a:r>
              <a:rPr lang="sk-SK" dirty="0">
                <a:highlight>
                  <a:srgbClr val="00FF00"/>
                </a:highlight>
              </a:rPr>
              <a:t> </a:t>
            </a:r>
            <a:r>
              <a:rPr lang="sk-SK" dirty="0" err="1">
                <a:highlight>
                  <a:srgbClr val="00FF00"/>
                </a:highlight>
              </a:rPr>
              <a:t>work</a:t>
            </a:r>
            <a:r>
              <a:rPr lang="sk-SK" dirty="0"/>
              <a:t>)</a:t>
            </a:r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44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0ECAD-622B-A66D-0CF2-958E4DF67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25CDFF-4D45-3F5D-6636-5B47EBC4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solidFill>
                  <a:srgbClr val="0070C0"/>
                </a:solidFill>
                <a:latin typeface="Calibri Light" panose="020F0302020204030204"/>
              </a:rPr>
              <a:t>3</a:t>
            </a:r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. Príklad 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5380C3D-BEC4-73BA-5952-39F003FD1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lvl="1" indent="0">
              <a:buClr>
                <a:schemeClr val="bg2">
                  <a:lumMod val="50000"/>
                </a:schemeClr>
              </a:buClr>
              <a:buNone/>
            </a:pPr>
            <a:r>
              <a:rPr lang="sk-SK" sz="2800" dirty="0"/>
              <a:t>      </a:t>
            </a:r>
            <a:r>
              <a:rPr lang="sk-SK" sz="2800" dirty="0" err="1"/>
              <a:t>Algo</a:t>
            </a:r>
            <a:r>
              <a:rPr lang="en-GB" sz="2800" dirty="0"/>
              <a:t>3</a:t>
            </a:r>
            <a:r>
              <a:rPr lang="cs-CZ" sz="2800" dirty="0"/>
              <a:t>(</a:t>
            </a:r>
            <a:r>
              <a:rPr lang="en-GB" sz="2800" dirty="0"/>
              <a:t>n</a:t>
            </a:r>
            <a:r>
              <a:rPr lang="cs-CZ" sz="28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sk-SK" sz="2800" b="1" dirty="0" err="1"/>
              <a:t>if</a:t>
            </a:r>
            <a:r>
              <a:rPr lang="sk-SK" sz="2800" b="1" dirty="0"/>
              <a:t> </a:t>
            </a:r>
            <a:r>
              <a:rPr lang="sk-SK" sz="2800" dirty="0"/>
              <a:t>n </a:t>
            </a:r>
            <a:r>
              <a:rPr lang="en-GB" sz="2800" dirty="0"/>
              <a:t>&gt; 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     </a:t>
            </a:r>
            <a:r>
              <a:rPr lang="sk-SK" sz="2800" dirty="0" err="1"/>
              <a:t>return</a:t>
            </a:r>
            <a:r>
              <a:rPr lang="sk-SK" sz="2800" dirty="0"/>
              <a:t> </a:t>
            </a:r>
            <a:r>
              <a:rPr lang="en-GB" sz="2800" dirty="0"/>
              <a:t>3</a:t>
            </a:r>
            <a:r>
              <a:rPr lang="sk-SK" sz="2800" dirty="0"/>
              <a:t> </a:t>
            </a:r>
            <a:r>
              <a:rPr lang="en-GB" sz="2800" dirty="0"/>
              <a:t>*</a:t>
            </a:r>
            <a:r>
              <a:rPr lang="sk-SK" sz="2800" dirty="0"/>
              <a:t> </a:t>
            </a:r>
            <a:r>
              <a:rPr lang="en-GB" sz="2800" dirty="0"/>
              <a:t>Algo3</a:t>
            </a:r>
            <a:r>
              <a:rPr lang="sk-SK" sz="2800" dirty="0"/>
              <a:t>(n – </a:t>
            </a:r>
            <a:r>
              <a:rPr lang="en-GB" sz="2800" dirty="0"/>
              <a:t>1</a:t>
            </a:r>
            <a:r>
              <a:rPr lang="sk-SK" sz="2800" dirty="0"/>
              <a:t>)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</a:t>
            </a:r>
            <a:r>
              <a:rPr lang="sk-SK" sz="2800" b="1" dirty="0" err="1"/>
              <a:t>else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     </a:t>
            </a:r>
            <a:r>
              <a:rPr lang="sk-SK" sz="2800" dirty="0" err="1"/>
              <a:t>return</a:t>
            </a:r>
            <a:r>
              <a:rPr lang="sk-SK" sz="2800" dirty="0"/>
              <a:t> </a:t>
            </a:r>
            <a:r>
              <a:rPr lang="en-GB" sz="2800" dirty="0"/>
              <a:t>1</a:t>
            </a:r>
            <a:endParaRPr lang="sk-SK" dirty="0"/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sk-SK" dirty="0"/>
              <a:t>REKURENCE:</a:t>
            </a:r>
          </a:p>
          <a:p>
            <a:pPr marL="457200" lvl="1" indent="0">
              <a:buNone/>
            </a:pPr>
            <a:r>
              <a:rPr lang="sk-SK" dirty="0"/>
              <a:t>T(</a:t>
            </a:r>
            <a:r>
              <a:rPr lang="en-GB" dirty="0"/>
              <a:t>0</a:t>
            </a:r>
            <a:r>
              <a:rPr lang="sk-SK" dirty="0"/>
              <a:t>) = </a:t>
            </a:r>
            <a:r>
              <a:rPr lang="en-GB" dirty="0"/>
              <a:t>1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T(n) = </a:t>
            </a:r>
            <a:r>
              <a:rPr lang="en-GB" dirty="0">
                <a:highlight>
                  <a:srgbClr val="FFFF00"/>
                </a:highlight>
              </a:rPr>
              <a:t>1</a:t>
            </a:r>
            <a:r>
              <a:rPr lang="sk-SK" dirty="0"/>
              <a:t> + </a:t>
            </a:r>
            <a:r>
              <a:rPr lang="sk-SK" dirty="0">
                <a:highlight>
                  <a:srgbClr val="00FF00"/>
                </a:highlight>
              </a:rPr>
              <a:t>T(n – </a:t>
            </a:r>
            <a:r>
              <a:rPr lang="en-GB" dirty="0">
                <a:highlight>
                  <a:srgbClr val="00FF00"/>
                </a:highlight>
              </a:rPr>
              <a:t>1</a:t>
            </a:r>
            <a:r>
              <a:rPr lang="sk-SK" dirty="0">
                <a:highlight>
                  <a:srgbClr val="00FF00"/>
                </a:highlight>
              </a:rPr>
              <a:t>)</a:t>
            </a:r>
            <a:r>
              <a:rPr lang="sk-SK" dirty="0"/>
              <a:t> (</a:t>
            </a:r>
            <a:r>
              <a:rPr lang="sk-SK" u="sng" dirty="0" err="1"/>
              <a:t>cost</a:t>
            </a:r>
            <a:r>
              <a:rPr lang="sk-SK" u="sng" dirty="0"/>
              <a:t> of</a:t>
            </a:r>
            <a:r>
              <a:rPr lang="sk-SK" dirty="0"/>
              <a:t> </a:t>
            </a:r>
            <a:r>
              <a:rPr lang="sk-SK" dirty="0" err="1">
                <a:highlight>
                  <a:srgbClr val="FFFF00"/>
                </a:highlight>
              </a:rPr>
              <a:t>non-recursive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 err="1">
                <a:highlight>
                  <a:srgbClr val="FFFF00"/>
                </a:highlight>
              </a:rPr>
              <a:t>work</a:t>
            </a:r>
            <a:r>
              <a:rPr lang="sk-SK" dirty="0"/>
              <a:t> + </a:t>
            </a:r>
            <a:r>
              <a:rPr lang="sk-SK" u="sng" dirty="0" err="1"/>
              <a:t>cost</a:t>
            </a:r>
            <a:r>
              <a:rPr lang="sk-SK" u="sng" dirty="0"/>
              <a:t> of</a:t>
            </a:r>
            <a:r>
              <a:rPr lang="sk-SK" dirty="0"/>
              <a:t> </a:t>
            </a:r>
            <a:r>
              <a:rPr lang="sk-SK" dirty="0" err="1">
                <a:highlight>
                  <a:srgbClr val="00FF00"/>
                </a:highlight>
              </a:rPr>
              <a:t>recursive</a:t>
            </a:r>
            <a:r>
              <a:rPr lang="sk-SK" dirty="0">
                <a:highlight>
                  <a:srgbClr val="00FF00"/>
                </a:highlight>
              </a:rPr>
              <a:t> </a:t>
            </a:r>
            <a:r>
              <a:rPr lang="sk-SK" dirty="0" err="1">
                <a:highlight>
                  <a:srgbClr val="00FF00"/>
                </a:highlight>
              </a:rPr>
              <a:t>work</a:t>
            </a:r>
            <a:r>
              <a:rPr lang="sk-SK" dirty="0"/>
              <a:t>)</a:t>
            </a:r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96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CFAA5-775C-F4CD-6512-1D91766C1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1CB847-4F06-8E71-BB56-156F431F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  <a:latin typeface="Calibri Light" panose="020F0302020204030204"/>
              </a:rPr>
              <a:t>4</a:t>
            </a:r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. Príklad 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BE3C21-0B76-145F-D30C-D7D17A5F1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lvl="1" indent="0">
              <a:buClr>
                <a:schemeClr val="bg2">
                  <a:lumMod val="50000"/>
                </a:schemeClr>
              </a:buClr>
              <a:buNone/>
            </a:pPr>
            <a:r>
              <a:rPr lang="sk-SK" sz="2800" dirty="0"/>
              <a:t>      </a:t>
            </a:r>
            <a:r>
              <a:rPr lang="sk-SK" sz="2800" dirty="0" err="1"/>
              <a:t>Algo</a:t>
            </a:r>
            <a:r>
              <a:rPr lang="en-GB" sz="2800" dirty="0"/>
              <a:t>4</a:t>
            </a:r>
            <a:r>
              <a:rPr lang="cs-CZ" sz="2800" dirty="0"/>
              <a:t>(</a:t>
            </a:r>
            <a:r>
              <a:rPr lang="en-GB" sz="2800" dirty="0"/>
              <a:t>n</a:t>
            </a:r>
            <a:r>
              <a:rPr lang="cs-CZ" sz="28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sk-SK" sz="2800" b="1" dirty="0" err="1"/>
              <a:t>if</a:t>
            </a:r>
            <a:r>
              <a:rPr lang="sk-SK" sz="2800" b="1" dirty="0"/>
              <a:t> </a:t>
            </a:r>
            <a:r>
              <a:rPr lang="sk-SK" sz="2800" dirty="0"/>
              <a:t>n </a:t>
            </a:r>
            <a:r>
              <a:rPr lang="en-GB" sz="2800" dirty="0"/>
              <a:t>&gt; 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     </a:t>
            </a:r>
            <a:r>
              <a:rPr lang="sk-SK" sz="2800" dirty="0" err="1"/>
              <a:t>return</a:t>
            </a:r>
            <a:r>
              <a:rPr lang="sk-SK" sz="2800" dirty="0"/>
              <a:t> </a:t>
            </a:r>
            <a:r>
              <a:rPr lang="en-GB" sz="2800" dirty="0"/>
              <a:t>3</a:t>
            </a:r>
            <a:r>
              <a:rPr lang="sk-SK" sz="2800" dirty="0"/>
              <a:t> </a:t>
            </a:r>
            <a:r>
              <a:rPr lang="en-GB" sz="2800" dirty="0"/>
              <a:t>*</a:t>
            </a:r>
            <a:r>
              <a:rPr lang="sk-SK" sz="2800" dirty="0"/>
              <a:t> </a:t>
            </a:r>
            <a:r>
              <a:rPr lang="en-GB" sz="2800" dirty="0"/>
              <a:t>Algo4</a:t>
            </a:r>
            <a:r>
              <a:rPr lang="sk-SK" sz="2800" dirty="0"/>
              <a:t>(n – </a:t>
            </a:r>
            <a:r>
              <a:rPr lang="en-GB" sz="2800" dirty="0"/>
              <a:t>2</a:t>
            </a:r>
            <a:r>
              <a:rPr lang="sk-SK" sz="2800" dirty="0"/>
              <a:t>)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</a:t>
            </a:r>
            <a:r>
              <a:rPr lang="sk-SK" sz="2800" b="1" dirty="0" err="1"/>
              <a:t>else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     </a:t>
            </a:r>
            <a:r>
              <a:rPr lang="sk-SK" sz="2800" dirty="0" err="1"/>
              <a:t>return</a:t>
            </a:r>
            <a:r>
              <a:rPr lang="sk-SK" sz="2800" dirty="0"/>
              <a:t> </a:t>
            </a:r>
            <a:r>
              <a:rPr lang="en-GB" sz="2800" dirty="0"/>
              <a:t>1</a:t>
            </a:r>
            <a:endParaRPr lang="sk-SK" dirty="0"/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sk-SK" dirty="0"/>
              <a:t>REKURENCE:</a:t>
            </a:r>
          </a:p>
          <a:p>
            <a:pPr marL="457200" lvl="1" indent="0">
              <a:buNone/>
            </a:pPr>
            <a:r>
              <a:rPr lang="sk-SK" dirty="0"/>
              <a:t>T(</a:t>
            </a:r>
            <a:r>
              <a:rPr lang="en-GB" dirty="0"/>
              <a:t>0</a:t>
            </a:r>
            <a:r>
              <a:rPr lang="sk-SK" dirty="0"/>
              <a:t>) = </a:t>
            </a:r>
            <a:r>
              <a:rPr lang="en-GB" dirty="0"/>
              <a:t>1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T(n) = </a:t>
            </a:r>
            <a:r>
              <a:rPr lang="en-GB" dirty="0">
                <a:highlight>
                  <a:srgbClr val="FFFF00"/>
                </a:highlight>
              </a:rPr>
              <a:t>1</a:t>
            </a:r>
            <a:r>
              <a:rPr lang="sk-SK" dirty="0"/>
              <a:t> + </a:t>
            </a:r>
            <a:r>
              <a:rPr lang="sk-SK" dirty="0">
                <a:highlight>
                  <a:srgbClr val="00FF00"/>
                </a:highlight>
              </a:rPr>
              <a:t>T(n – </a:t>
            </a:r>
            <a:r>
              <a:rPr lang="en-GB" dirty="0">
                <a:highlight>
                  <a:srgbClr val="00FF00"/>
                </a:highlight>
              </a:rPr>
              <a:t>2</a:t>
            </a:r>
            <a:r>
              <a:rPr lang="sk-SK" dirty="0">
                <a:highlight>
                  <a:srgbClr val="00FF00"/>
                </a:highlight>
              </a:rPr>
              <a:t>)</a:t>
            </a:r>
            <a:r>
              <a:rPr lang="sk-SK" dirty="0"/>
              <a:t> (</a:t>
            </a:r>
            <a:r>
              <a:rPr lang="sk-SK" u="sng" dirty="0" err="1"/>
              <a:t>cost</a:t>
            </a:r>
            <a:r>
              <a:rPr lang="sk-SK" u="sng" dirty="0"/>
              <a:t> of</a:t>
            </a:r>
            <a:r>
              <a:rPr lang="sk-SK" dirty="0"/>
              <a:t> </a:t>
            </a:r>
            <a:r>
              <a:rPr lang="sk-SK" dirty="0" err="1">
                <a:highlight>
                  <a:srgbClr val="FFFF00"/>
                </a:highlight>
              </a:rPr>
              <a:t>non-recursive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 err="1">
                <a:highlight>
                  <a:srgbClr val="FFFF00"/>
                </a:highlight>
              </a:rPr>
              <a:t>work</a:t>
            </a:r>
            <a:r>
              <a:rPr lang="sk-SK" dirty="0"/>
              <a:t> + </a:t>
            </a:r>
            <a:r>
              <a:rPr lang="sk-SK" u="sng" dirty="0" err="1"/>
              <a:t>cost</a:t>
            </a:r>
            <a:r>
              <a:rPr lang="sk-SK" u="sng" dirty="0"/>
              <a:t> of</a:t>
            </a:r>
            <a:r>
              <a:rPr lang="sk-SK" dirty="0"/>
              <a:t> </a:t>
            </a:r>
            <a:r>
              <a:rPr lang="sk-SK" dirty="0" err="1">
                <a:highlight>
                  <a:srgbClr val="00FF00"/>
                </a:highlight>
              </a:rPr>
              <a:t>recursive</a:t>
            </a:r>
            <a:r>
              <a:rPr lang="sk-SK" dirty="0">
                <a:highlight>
                  <a:srgbClr val="00FF00"/>
                </a:highlight>
              </a:rPr>
              <a:t> </a:t>
            </a:r>
            <a:r>
              <a:rPr lang="sk-SK" dirty="0" err="1">
                <a:highlight>
                  <a:srgbClr val="00FF00"/>
                </a:highlight>
              </a:rPr>
              <a:t>work</a:t>
            </a:r>
            <a:r>
              <a:rPr lang="sk-SK" dirty="0"/>
              <a:t>)</a:t>
            </a:r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87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448D1-7CF3-A10E-1311-81016D8C3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F90092-B8B7-3132-08A1-533AF40D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  <a:latin typeface="Calibri Light" panose="020F0302020204030204"/>
              </a:rPr>
              <a:t>5</a:t>
            </a:r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. Príklad 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268A59-06C7-C2FA-0D08-40DA9A75F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lvl="1" indent="0">
              <a:buClr>
                <a:schemeClr val="bg2">
                  <a:lumMod val="50000"/>
                </a:schemeClr>
              </a:buClr>
              <a:buNone/>
            </a:pPr>
            <a:r>
              <a:rPr lang="sk-SK" sz="2800" dirty="0"/>
              <a:t>      </a:t>
            </a:r>
            <a:r>
              <a:rPr lang="sk-SK" sz="2800" dirty="0" err="1"/>
              <a:t>Algo</a:t>
            </a:r>
            <a:r>
              <a:rPr lang="en-GB" sz="2800" dirty="0"/>
              <a:t>5</a:t>
            </a:r>
            <a:r>
              <a:rPr lang="cs-CZ" sz="2800" dirty="0"/>
              <a:t>(</a:t>
            </a:r>
            <a:r>
              <a:rPr lang="en-GB" sz="2800" dirty="0"/>
              <a:t>n</a:t>
            </a:r>
            <a:r>
              <a:rPr lang="cs-CZ" sz="28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sk-SK" sz="2800" b="1" dirty="0" err="1"/>
              <a:t>if</a:t>
            </a:r>
            <a:r>
              <a:rPr lang="sk-SK" sz="2800" b="1" dirty="0"/>
              <a:t> </a:t>
            </a:r>
            <a:r>
              <a:rPr lang="sk-SK" sz="2800" dirty="0"/>
              <a:t>n </a:t>
            </a:r>
            <a:r>
              <a:rPr lang="en-GB" sz="2800" dirty="0"/>
              <a:t>&gt; 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     </a:t>
            </a:r>
            <a:r>
              <a:rPr lang="sk-SK" sz="2800" dirty="0" err="1"/>
              <a:t>return</a:t>
            </a:r>
            <a:r>
              <a:rPr lang="sk-SK" sz="2800" dirty="0"/>
              <a:t> </a:t>
            </a:r>
            <a:r>
              <a:rPr lang="en-GB" sz="2800" dirty="0"/>
              <a:t>3</a:t>
            </a:r>
            <a:r>
              <a:rPr lang="sk-SK" sz="2800" dirty="0"/>
              <a:t> </a:t>
            </a:r>
            <a:r>
              <a:rPr lang="en-GB" sz="2800" dirty="0"/>
              <a:t>+</a:t>
            </a:r>
            <a:r>
              <a:rPr lang="sk-SK" sz="2800" dirty="0"/>
              <a:t> </a:t>
            </a:r>
            <a:r>
              <a:rPr lang="en-GB" sz="2800" dirty="0"/>
              <a:t>Algo5</a:t>
            </a:r>
            <a:r>
              <a:rPr lang="sk-SK" sz="2800" dirty="0"/>
              <a:t>(n </a:t>
            </a:r>
            <a:r>
              <a:rPr lang="en-GB" sz="2800" dirty="0"/>
              <a:t>/</a:t>
            </a:r>
            <a:r>
              <a:rPr lang="sk-SK" sz="2800" dirty="0"/>
              <a:t> </a:t>
            </a:r>
            <a:r>
              <a:rPr lang="en-GB" sz="2800" dirty="0"/>
              <a:t>3</a:t>
            </a:r>
            <a:r>
              <a:rPr lang="sk-SK" sz="2800" dirty="0"/>
              <a:t>)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</a:t>
            </a:r>
            <a:r>
              <a:rPr lang="sk-SK" sz="2800" b="1" dirty="0" err="1"/>
              <a:t>else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     </a:t>
            </a:r>
            <a:r>
              <a:rPr lang="sk-SK" sz="2800" dirty="0" err="1"/>
              <a:t>return</a:t>
            </a:r>
            <a:r>
              <a:rPr lang="sk-SK" sz="2800" dirty="0"/>
              <a:t> </a:t>
            </a:r>
            <a:r>
              <a:rPr lang="en-GB" sz="2800" dirty="0"/>
              <a:t>0</a:t>
            </a:r>
            <a:endParaRPr lang="sk-SK" dirty="0"/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sk-SK" dirty="0"/>
              <a:t>REKURENCE:</a:t>
            </a:r>
          </a:p>
          <a:p>
            <a:pPr marL="457200" lvl="1" indent="0">
              <a:buNone/>
            </a:pPr>
            <a:r>
              <a:rPr lang="sk-SK" dirty="0"/>
              <a:t>T(</a:t>
            </a:r>
            <a:r>
              <a:rPr lang="en-GB" dirty="0"/>
              <a:t>0</a:t>
            </a:r>
            <a:r>
              <a:rPr lang="sk-SK" dirty="0"/>
              <a:t>) = </a:t>
            </a:r>
            <a:r>
              <a:rPr lang="en-GB" dirty="0"/>
              <a:t>1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T(n) = </a:t>
            </a:r>
            <a:r>
              <a:rPr lang="en-GB" dirty="0">
                <a:highlight>
                  <a:srgbClr val="FFFF00"/>
                </a:highlight>
              </a:rPr>
              <a:t>1</a:t>
            </a:r>
            <a:r>
              <a:rPr lang="sk-SK" dirty="0"/>
              <a:t> + </a:t>
            </a:r>
            <a:r>
              <a:rPr lang="sk-SK" dirty="0">
                <a:highlight>
                  <a:srgbClr val="00FF00"/>
                </a:highlight>
              </a:rPr>
              <a:t>T(n </a:t>
            </a:r>
            <a:r>
              <a:rPr lang="en-GB" dirty="0">
                <a:highlight>
                  <a:srgbClr val="00FF00"/>
                </a:highlight>
              </a:rPr>
              <a:t>/ 3</a:t>
            </a:r>
            <a:r>
              <a:rPr lang="sk-SK" dirty="0">
                <a:highlight>
                  <a:srgbClr val="00FF00"/>
                </a:highlight>
              </a:rPr>
              <a:t>)</a:t>
            </a:r>
            <a:r>
              <a:rPr lang="sk-SK" dirty="0"/>
              <a:t> (</a:t>
            </a:r>
            <a:r>
              <a:rPr lang="sk-SK" u="sng" dirty="0" err="1"/>
              <a:t>cost</a:t>
            </a:r>
            <a:r>
              <a:rPr lang="sk-SK" u="sng" dirty="0"/>
              <a:t> of</a:t>
            </a:r>
            <a:r>
              <a:rPr lang="sk-SK" dirty="0"/>
              <a:t> </a:t>
            </a:r>
            <a:r>
              <a:rPr lang="sk-SK" dirty="0" err="1">
                <a:highlight>
                  <a:srgbClr val="FFFF00"/>
                </a:highlight>
              </a:rPr>
              <a:t>non-recursive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 err="1">
                <a:highlight>
                  <a:srgbClr val="FFFF00"/>
                </a:highlight>
              </a:rPr>
              <a:t>work</a:t>
            </a:r>
            <a:r>
              <a:rPr lang="sk-SK" dirty="0"/>
              <a:t> + </a:t>
            </a:r>
            <a:r>
              <a:rPr lang="sk-SK" u="sng" dirty="0" err="1"/>
              <a:t>cost</a:t>
            </a:r>
            <a:r>
              <a:rPr lang="sk-SK" u="sng" dirty="0"/>
              <a:t> of</a:t>
            </a:r>
            <a:r>
              <a:rPr lang="sk-SK" dirty="0"/>
              <a:t> </a:t>
            </a:r>
            <a:r>
              <a:rPr lang="sk-SK" dirty="0" err="1">
                <a:highlight>
                  <a:srgbClr val="00FF00"/>
                </a:highlight>
              </a:rPr>
              <a:t>recursive</a:t>
            </a:r>
            <a:r>
              <a:rPr lang="sk-SK" dirty="0">
                <a:highlight>
                  <a:srgbClr val="00FF00"/>
                </a:highlight>
              </a:rPr>
              <a:t> </a:t>
            </a:r>
            <a:r>
              <a:rPr lang="sk-SK" dirty="0" err="1">
                <a:highlight>
                  <a:srgbClr val="00FF00"/>
                </a:highlight>
              </a:rPr>
              <a:t>work</a:t>
            </a:r>
            <a:r>
              <a:rPr lang="sk-SK" dirty="0"/>
              <a:t>)</a:t>
            </a:r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53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0C242-4014-B933-C86A-271CFBC4D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A6A6-5C38-67A5-AD06-E491EE39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Quick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2C7D00-CD46-ECCB-3C4B-090673094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sk-SK" dirty="0"/>
              <a:t>Rekurzívny triediaci algoritmus</a:t>
            </a:r>
          </a:p>
          <a:p>
            <a:endParaRPr lang="sk-SK" dirty="0"/>
          </a:p>
          <a:p>
            <a:r>
              <a:rPr lang="sk-SK" dirty="0"/>
              <a:t>Zvolíme prvok poľa ako </a:t>
            </a:r>
            <a:r>
              <a:rPr lang="sk-SK" dirty="0">
                <a:solidFill>
                  <a:srgbClr val="C00000"/>
                </a:solidFill>
              </a:rPr>
              <a:t>PIVOT</a:t>
            </a:r>
            <a:r>
              <a:rPr lang="sk-SK" dirty="0"/>
              <a:t> (v našom prípade to bude </a:t>
            </a:r>
            <a:r>
              <a:rPr lang="sk-SK" u="sng" dirty="0"/>
              <a:t>posledný</a:t>
            </a:r>
            <a:r>
              <a:rPr lang="sk-SK" dirty="0"/>
              <a:t> prvok vstupného poľa)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cs-CZ" dirty="0"/>
              <a:t>R</a:t>
            </a:r>
            <a:r>
              <a:rPr lang="sk-SK" dirty="0" err="1"/>
              <a:t>ozdelíme</a:t>
            </a:r>
            <a:r>
              <a:rPr lang="sk-SK" dirty="0"/>
              <a:t> pole na dve časti podľa pivota – 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naľavo</a:t>
            </a:r>
            <a:r>
              <a:rPr lang="sk-SK" dirty="0"/>
              <a:t> budú prvky 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menšie</a:t>
            </a:r>
            <a:r>
              <a:rPr lang="sk-SK" dirty="0"/>
              <a:t> ako pivot a </a:t>
            </a:r>
            <a:r>
              <a:rPr lang="sk-SK" dirty="0">
                <a:solidFill>
                  <a:schemeClr val="accent5">
                    <a:lumMod val="75000"/>
                  </a:schemeClr>
                </a:solidFill>
              </a:rPr>
              <a:t>napravo</a:t>
            </a:r>
            <a:r>
              <a:rPr lang="sk-SK" dirty="0"/>
              <a:t> prvky </a:t>
            </a:r>
            <a:r>
              <a:rPr lang="sk-SK" dirty="0">
                <a:solidFill>
                  <a:schemeClr val="accent5">
                    <a:lumMod val="75000"/>
                  </a:schemeClr>
                </a:solidFill>
              </a:rPr>
              <a:t>väčšie</a:t>
            </a:r>
            <a:r>
              <a:rPr lang="sk-SK" dirty="0"/>
              <a:t> ako </a:t>
            </a:r>
            <a:r>
              <a:rPr lang="sk-SK" dirty="0">
                <a:solidFill>
                  <a:srgbClr val="C00000"/>
                </a:solidFill>
              </a:rPr>
              <a:t>pivot</a:t>
            </a:r>
          </a:p>
          <a:p>
            <a:r>
              <a:rPr lang="sk-SK" dirty="0"/>
              <a:t>RECURSIVE CASE - </a:t>
            </a:r>
            <a:r>
              <a:rPr lang="en-GB" dirty="0"/>
              <a:t> </a:t>
            </a:r>
            <a:r>
              <a:rPr lang="sk-SK" dirty="0"/>
              <a:t>funkcia zavolá samú seba na 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ľavú</a:t>
            </a:r>
            <a:r>
              <a:rPr lang="sk-SK" dirty="0"/>
              <a:t> a </a:t>
            </a:r>
            <a:r>
              <a:rPr lang="sk-SK" dirty="0">
                <a:solidFill>
                  <a:schemeClr val="accent5">
                    <a:lumMod val="75000"/>
                  </a:schemeClr>
                </a:solidFill>
              </a:rPr>
              <a:t>pravú</a:t>
            </a:r>
            <a:r>
              <a:rPr lang="sk-SK" dirty="0"/>
              <a:t> polovicu (2 rekurzívne volania)</a:t>
            </a:r>
          </a:p>
          <a:p>
            <a:r>
              <a:rPr lang="sk-SK" dirty="0"/>
              <a:t>BASE CASE – keď ľavá alebo pravá polovica bude obsahovať iba 1 prvok, pretože jeden prvok je už zotriedený</a:t>
            </a:r>
          </a:p>
          <a:p>
            <a:pPr lvl="3"/>
            <a:endParaRPr lang="sk-SK" dirty="0"/>
          </a:p>
          <a:p>
            <a:pPr lvl="1"/>
            <a:endParaRPr lang="sk-SK" dirty="0"/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763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32B5D-4355-B5DE-171A-F91B3449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54C5D0-4F7E-C84C-F7BA-7E1B5B7E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Quick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B90334-F250-0809-828C-124D524AA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5110018" cy="4667250"/>
          </a:xfrm>
        </p:spPr>
        <p:txBody>
          <a:bodyPr>
            <a:normAutofit/>
          </a:bodyPr>
          <a:lstStyle/>
          <a:p>
            <a:pPr marL="457200" lvl="1" indent="0">
              <a:buClr>
                <a:schemeClr val="bg2">
                  <a:lumMod val="50000"/>
                </a:schemeClr>
              </a:buClr>
              <a:buNone/>
            </a:pPr>
            <a:r>
              <a:rPr lang="sk-SK" sz="2800" dirty="0"/>
              <a:t>     </a:t>
            </a:r>
            <a:r>
              <a:rPr lang="sk-SK" sz="2800" dirty="0" err="1"/>
              <a:t>Quick</a:t>
            </a:r>
            <a:r>
              <a:rPr lang="sk-SK" sz="2800" dirty="0"/>
              <a:t>-Sort</a:t>
            </a:r>
            <a:r>
              <a:rPr lang="cs-CZ" sz="2800" dirty="0"/>
              <a:t>(A</a:t>
            </a:r>
            <a:r>
              <a:rPr lang="en-GB" sz="2800" dirty="0"/>
              <a:t>, p, r</a:t>
            </a:r>
            <a:r>
              <a:rPr lang="cs-CZ" sz="28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sk-SK" sz="2800" b="1" dirty="0" err="1"/>
              <a:t>if</a:t>
            </a:r>
            <a:r>
              <a:rPr lang="sk-SK" sz="2800" dirty="0"/>
              <a:t> p </a:t>
            </a:r>
            <a:r>
              <a:rPr lang="en-GB" sz="2800" dirty="0"/>
              <a:t>&lt; r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</a:t>
            </a:r>
            <a:r>
              <a:rPr lang="en-GB" sz="2800" dirty="0"/>
              <a:t>     q </a:t>
            </a:r>
            <a:r>
              <a:rPr lang="sk-SK" sz="2800" dirty="0"/>
              <a:t>←</a:t>
            </a:r>
            <a:r>
              <a:rPr lang="en-GB" sz="2800" dirty="0"/>
              <a:t> Partition(A, p, r)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Quick-Sort(A, p, q – 1)</a:t>
            </a:r>
            <a:endParaRPr lang="cs-CZ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     </a:t>
            </a:r>
            <a:r>
              <a:rPr lang="en-GB" sz="2800" dirty="0"/>
              <a:t>Quick-Sort(A, q + 1, r)</a:t>
            </a:r>
            <a:endParaRPr lang="sk-SK" dirty="0"/>
          </a:p>
          <a:p>
            <a:pPr lvl="2"/>
            <a:endParaRPr lang="sk-SK" dirty="0"/>
          </a:p>
          <a:p>
            <a:pPr lvl="1"/>
            <a:endParaRPr lang="en-GB" dirty="0"/>
          </a:p>
          <a:p>
            <a:pPr lvl="1"/>
            <a:r>
              <a:rPr lang="en-GB" dirty="0"/>
              <a:t>A – </a:t>
            </a:r>
            <a:r>
              <a:rPr lang="en-GB" dirty="0" err="1"/>
              <a:t>vstupn</a:t>
            </a:r>
            <a:r>
              <a:rPr lang="cs-CZ" dirty="0"/>
              <a:t>é pole</a:t>
            </a:r>
          </a:p>
          <a:p>
            <a:pPr lvl="1"/>
            <a:r>
              <a:rPr lang="cs-CZ" dirty="0"/>
              <a:t>p, r – indexy</a:t>
            </a:r>
          </a:p>
          <a:p>
            <a:pPr lvl="1"/>
            <a:r>
              <a:rPr lang="cs-CZ" dirty="0"/>
              <a:t>q – index </a:t>
            </a:r>
            <a:r>
              <a:rPr lang="cs-CZ" dirty="0" err="1"/>
              <a:t>pivota</a:t>
            </a:r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8BFB8035-A334-24F5-5953-2EB38CBD1DAA}"/>
              </a:ext>
            </a:extLst>
          </p:cNvPr>
          <p:cNvSpPr txBox="1">
            <a:spLocks/>
          </p:cNvSpPr>
          <p:nvPr/>
        </p:nvSpPr>
        <p:spPr>
          <a:xfrm>
            <a:off x="5560291" y="1052945"/>
            <a:ext cx="6136945" cy="54399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</a:pPr>
            <a:r>
              <a:rPr lang="sk-SK" sz="2800" dirty="0"/>
              <a:t>     </a:t>
            </a:r>
            <a:r>
              <a:rPr lang="sk-SK" sz="2800" dirty="0" err="1"/>
              <a:t>Partition</a:t>
            </a:r>
            <a:r>
              <a:rPr lang="cs-CZ" sz="2800" dirty="0"/>
              <a:t>(A</a:t>
            </a:r>
            <a:r>
              <a:rPr lang="en-GB" sz="2800" dirty="0"/>
              <a:t>, p, r</a:t>
            </a:r>
            <a:r>
              <a:rPr lang="cs-CZ" sz="28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x </a:t>
            </a:r>
            <a:r>
              <a:rPr lang="sk-SK" sz="2800" dirty="0"/>
              <a:t>← A</a:t>
            </a:r>
            <a:r>
              <a:rPr lang="en-GB" sz="2800" dirty="0"/>
              <a:t>[r]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sk-SK" sz="2800" dirty="0"/>
              <a:t>←</a:t>
            </a:r>
            <a:r>
              <a:rPr lang="en-GB" sz="2800" dirty="0"/>
              <a:t> p - 1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</a:t>
            </a:r>
            <a:r>
              <a:rPr lang="en-GB" sz="2800" b="1" dirty="0"/>
              <a:t>for</a:t>
            </a:r>
            <a:r>
              <a:rPr lang="en-GB" sz="2800" dirty="0"/>
              <a:t> j </a:t>
            </a:r>
            <a:r>
              <a:rPr lang="sk-SK" sz="2800" dirty="0"/>
              <a:t>←</a:t>
            </a:r>
            <a:r>
              <a:rPr lang="en-GB" sz="2800" dirty="0"/>
              <a:t> p </a:t>
            </a:r>
            <a:r>
              <a:rPr lang="en-GB" sz="2800" b="1" dirty="0"/>
              <a:t>to</a:t>
            </a:r>
            <a:r>
              <a:rPr lang="en-GB" sz="2800" dirty="0"/>
              <a:t> r - 1</a:t>
            </a:r>
            <a:endParaRPr lang="cs-CZ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     </a:t>
            </a:r>
            <a:r>
              <a:rPr lang="en-GB" sz="2800" b="1" dirty="0"/>
              <a:t>if</a:t>
            </a:r>
            <a:r>
              <a:rPr lang="en-GB" sz="2800" dirty="0"/>
              <a:t> A[j] &lt;= x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    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sk-SK" sz="2800" dirty="0"/>
              <a:t>←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+ 1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     swap(A[</a:t>
            </a:r>
            <a:r>
              <a:rPr lang="en-GB" sz="2800" dirty="0" err="1"/>
              <a:t>i</a:t>
            </a:r>
            <a:r>
              <a:rPr lang="en-GB" sz="2800" dirty="0"/>
              <a:t>], A[j])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swap(A[</a:t>
            </a:r>
            <a:r>
              <a:rPr lang="en-GB" sz="2800" dirty="0" err="1"/>
              <a:t>i</a:t>
            </a:r>
            <a:r>
              <a:rPr lang="en-GB" sz="2800" dirty="0"/>
              <a:t> + 1], A[r])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return </a:t>
            </a:r>
            <a:r>
              <a:rPr lang="en-GB" sz="2800" dirty="0" err="1"/>
              <a:t>i</a:t>
            </a:r>
            <a:r>
              <a:rPr lang="en-GB" sz="2800" dirty="0"/>
              <a:t> + 1</a:t>
            </a:r>
            <a:endParaRPr lang="sk-SK" sz="2800" dirty="0"/>
          </a:p>
          <a:p>
            <a:pPr lvl="2"/>
            <a:endParaRPr lang="sk-SK" dirty="0"/>
          </a:p>
          <a:p>
            <a:pPr lvl="1"/>
            <a:endParaRPr lang="en-GB" dirty="0"/>
          </a:p>
          <a:p>
            <a:pPr lvl="1"/>
            <a:r>
              <a:rPr lang="en-GB" dirty="0"/>
              <a:t>x - pivot</a:t>
            </a:r>
            <a:endParaRPr lang="cs-CZ" dirty="0"/>
          </a:p>
          <a:p>
            <a:pPr lvl="1"/>
            <a:r>
              <a:rPr lang="cs-CZ" dirty="0"/>
              <a:t>p, r</a:t>
            </a:r>
            <a:r>
              <a:rPr lang="en-GB" dirty="0"/>
              <a:t>, </a:t>
            </a:r>
            <a:r>
              <a:rPr lang="en-GB" dirty="0" err="1"/>
              <a:t>i</a:t>
            </a:r>
            <a:r>
              <a:rPr lang="en-GB" dirty="0"/>
              <a:t>, j</a:t>
            </a:r>
            <a:r>
              <a:rPr lang="cs-CZ" dirty="0"/>
              <a:t> – indexy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2365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D01FE-94C3-D02B-EFE0-C840C4971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6A051E-EA60-1C03-3FE7-85EBAED6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B5E8E3-D68B-EE07-3A30-95DA8C53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3"/>
            <a:endParaRPr lang="sk-SK" dirty="0"/>
          </a:p>
          <a:p>
            <a:pPr lvl="1"/>
            <a:endParaRPr lang="sk-SK"/>
          </a:p>
          <a:p>
            <a:pPr lvl="2"/>
            <a:endParaRPr lang="sk-SK"/>
          </a:p>
          <a:p>
            <a:pPr lvl="2"/>
            <a:endParaRPr lang="sk-SK"/>
          </a:p>
          <a:p>
            <a:pPr lvl="1"/>
            <a:endParaRPr lang="cs-CZ"/>
          </a:p>
          <a:p>
            <a:pPr lvl="1"/>
            <a:endParaRPr lang="cs-CZ"/>
          </a:p>
          <a:p>
            <a:pPr marL="457200" lvl="1" indent="0">
              <a:buNone/>
            </a:pPr>
            <a:endParaRPr lang="sk-SK"/>
          </a:p>
          <a:p>
            <a:pPr lvl="1"/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476D176-2A63-4940-5ABA-07A91D9F9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278"/>
            <a:ext cx="12192000" cy="5981444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8041E486-3FFA-5DEA-51D7-D2DD0B1449A6}"/>
              </a:ext>
            </a:extLst>
          </p:cNvPr>
          <p:cNvSpPr txBox="1"/>
          <p:nvPr/>
        </p:nvSpPr>
        <p:spPr>
          <a:xfrm>
            <a:off x="3897745" y="15887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</a:t>
            </a:r>
            <a:endParaRPr lang="sk-SK" sz="1200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1E5350F6-3610-9C68-B4DA-9662D624C314}"/>
              </a:ext>
            </a:extLst>
          </p:cNvPr>
          <p:cNvSpPr txBox="1"/>
          <p:nvPr/>
        </p:nvSpPr>
        <p:spPr>
          <a:xfrm>
            <a:off x="2258290" y="28680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</a:t>
            </a:r>
            <a:endParaRPr lang="sk-SK" sz="1200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83392E41-52B2-30AB-6AA3-DDE2151331BA}"/>
              </a:ext>
            </a:extLst>
          </p:cNvPr>
          <p:cNvSpPr txBox="1"/>
          <p:nvPr/>
        </p:nvSpPr>
        <p:spPr>
          <a:xfrm>
            <a:off x="955963" y="4149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</a:t>
            </a:r>
            <a:endParaRPr lang="sk-SK" sz="1200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792D5ACF-4FF2-63C0-F174-32235C84BB15}"/>
              </a:ext>
            </a:extLst>
          </p:cNvPr>
          <p:cNvSpPr txBox="1"/>
          <p:nvPr/>
        </p:nvSpPr>
        <p:spPr>
          <a:xfrm>
            <a:off x="2389897" y="41393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sk-SK" sz="1200" dirty="0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0EA95492-7EFB-3D55-76CA-740EB82F7754}"/>
              </a:ext>
            </a:extLst>
          </p:cNvPr>
          <p:cNvSpPr txBox="1"/>
          <p:nvPr/>
        </p:nvSpPr>
        <p:spPr>
          <a:xfrm>
            <a:off x="4029352" y="28411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5</a:t>
            </a:r>
            <a:endParaRPr lang="sk-SK" sz="1200" dirty="0"/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3E3D03B8-B9C3-9E03-1AAB-C0F6E0F1856D}"/>
              </a:ext>
            </a:extLst>
          </p:cNvPr>
          <p:cNvSpPr txBox="1"/>
          <p:nvPr/>
        </p:nvSpPr>
        <p:spPr>
          <a:xfrm>
            <a:off x="5694218" y="4443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sk-SK" sz="1200" dirty="0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CFC68089-EA8F-F27E-1E8D-0B2B441599BE}"/>
              </a:ext>
            </a:extLst>
          </p:cNvPr>
          <p:cNvSpPr txBox="1"/>
          <p:nvPr/>
        </p:nvSpPr>
        <p:spPr>
          <a:xfrm>
            <a:off x="7264343" y="15887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6</a:t>
            </a:r>
            <a:endParaRPr lang="sk-SK" sz="1200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9754367C-6263-633A-AB9C-61FF6420C463}"/>
              </a:ext>
            </a:extLst>
          </p:cNvPr>
          <p:cNvSpPr txBox="1"/>
          <p:nvPr/>
        </p:nvSpPr>
        <p:spPr>
          <a:xfrm>
            <a:off x="7195047" y="2868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7</a:t>
            </a:r>
            <a:endParaRPr lang="sk-SK" sz="1200" dirty="0"/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832E1B47-2121-002B-273D-D96ECDA90465}"/>
              </a:ext>
            </a:extLst>
          </p:cNvPr>
          <p:cNvSpPr txBox="1"/>
          <p:nvPr/>
        </p:nvSpPr>
        <p:spPr>
          <a:xfrm>
            <a:off x="9274423" y="284117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8</a:t>
            </a:r>
            <a:endParaRPr lang="sk-SK" sz="1200" dirty="0"/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38CFF026-AF27-FB47-41CB-662655471597}"/>
              </a:ext>
            </a:extLst>
          </p:cNvPr>
          <p:cNvSpPr txBox="1"/>
          <p:nvPr/>
        </p:nvSpPr>
        <p:spPr>
          <a:xfrm>
            <a:off x="9142816" y="41592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9</a:t>
            </a:r>
            <a:endParaRPr lang="sk-SK" sz="1200" dirty="0"/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7FC5E964-CCD1-3978-5755-2430EEBB1E9F}"/>
              </a:ext>
            </a:extLst>
          </p:cNvPr>
          <p:cNvSpPr txBox="1"/>
          <p:nvPr/>
        </p:nvSpPr>
        <p:spPr>
          <a:xfrm>
            <a:off x="7790872" y="54818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</a:t>
            </a:r>
            <a:endParaRPr lang="sk-SK" sz="1200" dirty="0"/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69EA1C91-C91A-254B-5EC7-2DDAAB0D5E68}"/>
              </a:ext>
            </a:extLst>
          </p:cNvPr>
          <p:cNvSpPr txBox="1"/>
          <p:nvPr/>
        </p:nvSpPr>
        <p:spPr>
          <a:xfrm>
            <a:off x="9274423" y="54818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11</a:t>
            </a:r>
            <a:endParaRPr lang="sk-SK" sz="1200" dirty="0"/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id="{24A7D840-9864-D0E7-60C8-DB557FDA2F03}"/>
              </a:ext>
            </a:extLst>
          </p:cNvPr>
          <p:cNvSpPr txBox="1"/>
          <p:nvPr/>
        </p:nvSpPr>
        <p:spPr>
          <a:xfrm>
            <a:off x="10826120" y="41653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12</a:t>
            </a: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880968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E4BE5-0C8F-212A-BAC6-ABF3DED14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4E1D1D-7CC0-2CC8-4120-FBFB0F08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ECF664-51A6-2DC8-CAD9-416CE62C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3"/>
            <a:endParaRPr lang="sk-SK" dirty="0"/>
          </a:p>
          <a:p>
            <a:pPr lvl="1"/>
            <a:endParaRPr lang="sk-SK"/>
          </a:p>
          <a:p>
            <a:pPr lvl="2"/>
            <a:endParaRPr lang="sk-SK"/>
          </a:p>
          <a:p>
            <a:pPr lvl="2"/>
            <a:endParaRPr lang="sk-SK"/>
          </a:p>
          <a:p>
            <a:pPr lvl="1"/>
            <a:endParaRPr lang="cs-CZ"/>
          </a:p>
          <a:p>
            <a:pPr lvl="1"/>
            <a:endParaRPr lang="cs-CZ"/>
          </a:p>
          <a:p>
            <a:pPr marL="457200" lvl="1" indent="0">
              <a:buNone/>
            </a:pPr>
            <a:endParaRPr lang="sk-SK"/>
          </a:p>
          <a:p>
            <a:pPr lvl="1"/>
            <a:endParaRPr lang="sk-SK" dirty="0"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09E0B220-113D-3A9B-4804-E3C3E5FA6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771525"/>
            <a:ext cx="91630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6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C2E91-41EB-2226-128C-B752949F3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C6154E-73CC-2D82-26AC-D376D404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1D4116F-A73E-C6CC-3765-85DEF906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3"/>
            <a:endParaRPr lang="sk-SK" dirty="0"/>
          </a:p>
          <a:p>
            <a:pPr lvl="1"/>
            <a:endParaRPr lang="sk-SK"/>
          </a:p>
          <a:p>
            <a:pPr lvl="2"/>
            <a:endParaRPr lang="sk-SK"/>
          </a:p>
          <a:p>
            <a:pPr lvl="2"/>
            <a:endParaRPr lang="sk-SK"/>
          </a:p>
          <a:p>
            <a:pPr lvl="1"/>
            <a:endParaRPr lang="cs-CZ"/>
          </a:p>
          <a:p>
            <a:pPr lvl="1"/>
            <a:endParaRPr lang="cs-CZ"/>
          </a:p>
          <a:p>
            <a:pPr marL="457200" lvl="1" indent="0">
              <a:buNone/>
            </a:pPr>
            <a:endParaRPr lang="sk-SK"/>
          </a:p>
          <a:p>
            <a:pPr lvl="1"/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89759E4-E3FD-64DC-4BF2-FB6A5280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352425"/>
            <a:ext cx="91630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0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4C13B-7E0C-ECFC-B3B4-91E527590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9B0B8-5782-C466-A8B8-1C43EFA0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GB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Rekurz</a:t>
            </a:r>
            <a:r>
              <a:rPr kumimoji="0" lang="cs-CZ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ia</a:t>
            </a:r>
            <a:r>
              <a:rPr kumimoji="0" lang="cs-CZ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cs-CZ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pripomenutie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C1FB20-AFB7-44F5-04F6-D1DD60D9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sk-SK" dirty="0"/>
              <a:t>Rekurzívna funkcia je funkcia, ktorá vo svojom tele obsahuje volanie samej seba – toto volanie sa nazýva rekurzívne volanie</a:t>
            </a:r>
          </a:p>
          <a:p>
            <a:r>
              <a:rPr lang="sk-SK" dirty="0"/>
              <a:t>Cieľom rekurzívnej funkcie je v každom rekurzívnom volaní zjednodušiť problém, ktorý rieši.</a:t>
            </a:r>
          </a:p>
          <a:p>
            <a:r>
              <a:rPr lang="sk-SK" dirty="0"/>
              <a:t>Problém zjednodušuje tak dlho, dokým sa nedostane na tak jednoduchú </a:t>
            </a:r>
            <a:r>
              <a:rPr lang="sk-SK" dirty="0" err="1"/>
              <a:t>instanciu</a:t>
            </a:r>
            <a:r>
              <a:rPr lang="sk-SK" dirty="0"/>
              <a:t> daného problému, ktorú sme už schopný vyriešiť triviálne.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2028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D2086-86C8-FE30-CE2A-7D3BF9F18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F8DEB0-2B05-BAAC-9D91-24C7D978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Faktoriál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rekurzívne - pripomenutie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24FF99-1189-03AC-F435-C9F956C9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lvl="1" indent="0">
              <a:buClr>
                <a:schemeClr val="bg2">
                  <a:lumMod val="50000"/>
                </a:schemeClr>
              </a:buClr>
              <a:buNone/>
            </a:pPr>
            <a:r>
              <a:rPr lang="sk-SK" sz="2800" dirty="0"/>
              <a:t>      </a:t>
            </a:r>
            <a:r>
              <a:rPr lang="sk-SK" sz="2800" dirty="0" err="1"/>
              <a:t>Factorial</a:t>
            </a:r>
            <a:r>
              <a:rPr lang="cs-CZ" sz="2800" dirty="0"/>
              <a:t>(</a:t>
            </a:r>
            <a:r>
              <a:rPr lang="en-GB" sz="2800" dirty="0"/>
              <a:t>n</a:t>
            </a:r>
            <a:r>
              <a:rPr lang="cs-CZ" sz="28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sk-SK" sz="2800" b="1" dirty="0" err="1"/>
              <a:t>if</a:t>
            </a:r>
            <a:r>
              <a:rPr lang="sk-SK" sz="2800" b="1" dirty="0"/>
              <a:t> </a:t>
            </a:r>
            <a:r>
              <a:rPr lang="sk-SK" sz="2800" dirty="0"/>
              <a:t>n = 1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     </a:t>
            </a:r>
            <a:r>
              <a:rPr lang="sk-SK" sz="2800" dirty="0" err="1"/>
              <a:t>return</a:t>
            </a:r>
            <a:r>
              <a:rPr lang="sk-SK" sz="2800" dirty="0"/>
              <a:t> 1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</a:t>
            </a:r>
            <a:r>
              <a:rPr lang="sk-SK" sz="2800" b="1" dirty="0" err="1"/>
              <a:t>else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     </a:t>
            </a:r>
            <a:r>
              <a:rPr lang="sk-SK" sz="2800" dirty="0" err="1"/>
              <a:t>return</a:t>
            </a:r>
            <a:r>
              <a:rPr lang="sk-SK" sz="2800" dirty="0"/>
              <a:t> n * </a:t>
            </a:r>
            <a:r>
              <a:rPr lang="sk-SK" sz="2800" dirty="0" err="1"/>
              <a:t>Factorial</a:t>
            </a:r>
            <a:r>
              <a:rPr lang="sk-SK" sz="2800" dirty="0"/>
              <a:t>(n – 1)</a:t>
            </a:r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r>
              <a:rPr lang="sk-SK" dirty="0"/>
              <a:t>Funkcia bude volať samú seba, dokým nedosiahne BASE CASE, potom začne vracať výsledky jednotlivých rekurzívnych volaní</a:t>
            </a:r>
          </a:p>
          <a:p>
            <a:pPr lvl="1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AD3584FC-D351-4475-0928-34B3D39CA4EE}"/>
              </a:ext>
            </a:extLst>
          </p:cNvPr>
          <p:cNvSpPr txBox="1"/>
          <p:nvPr/>
        </p:nvSpPr>
        <p:spPr>
          <a:xfrm>
            <a:off x="4308462" y="2299958"/>
            <a:ext cx="304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BASE CASE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58C8E52B-BAB3-0361-55B3-18C8C9741378}"/>
              </a:ext>
            </a:extLst>
          </p:cNvPr>
          <p:cNvSpPr txBox="1"/>
          <p:nvPr/>
        </p:nvSpPr>
        <p:spPr>
          <a:xfrm>
            <a:off x="6963917" y="3662321"/>
            <a:ext cx="304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RECURSIVE CASE</a:t>
            </a:r>
          </a:p>
        </p:txBody>
      </p:sp>
    </p:spTree>
    <p:extLst>
      <p:ext uri="{BB962C8B-B14F-4D97-AF65-F5344CB8AC3E}">
        <p14:creationId xmlns:p14="http://schemas.microsoft.com/office/powerpoint/2010/main" val="278477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1697C-9435-0AD2-C653-1F58CDC88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145292-72A6-F669-8426-0A835DD5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Časová zložitosť rekurzívnych algoritmov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EA8A72F-D99E-BFB8-77E1-694A4A0B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1"/>
            <a:r>
              <a:rPr lang="cs-CZ" dirty="0"/>
              <a:t>Budeme </a:t>
            </a:r>
            <a:r>
              <a:rPr lang="cs-CZ" dirty="0" err="1"/>
              <a:t>riešiť</a:t>
            </a:r>
            <a:r>
              <a:rPr lang="cs-CZ" dirty="0"/>
              <a:t> </a:t>
            </a:r>
            <a:r>
              <a:rPr lang="cs-CZ" dirty="0" err="1"/>
              <a:t>pomocou</a:t>
            </a:r>
            <a:r>
              <a:rPr lang="cs-CZ" dirty="0"/>
              <a:t> </a:t>
            </a:r>
            <a:r>
              <a:rPr lang="cs-CZ" b="1" dirty="0" err="1"/>
              <a:t>rekurencí</a:t>
            </a:r>
            <a:r>
              <a:rPr lang="cs-CZ" b="1" dirty="0"/>
              <a:t> </a:t>
            </a:r>
            <a:r>
              <a:rPr lang="cs-CZ" dirty="0"/>
              <a:t>(</a:t>
            </a:r>
            <a:r>
              <a:rPr lang="cs-CZ" dirty="0" err="1"/>
              <a:t>rekurentných</a:t>
            </a:r>
            <a:r>
              <a:rPr lang="cs-CZ" dirty="0"/>
              <a:t> </a:t>
            </a:r>
            <a:r>
              <a:rPr lang="cs-CZ" dirty="0" err="1"/>
              <a:t>vzťahov</a:t>
            </a:r>
            <a:r>
              <a:rPr lang="cs-CZ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9027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2A56E-97C8-53E2-3DAD-C1640615C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768045-2FBA-BF6A-F322-06DD61E2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Rekurence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F</a:t>
            </a:r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aktoriálu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E44013-9269-E5C5-0DDE-E7174F755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lvl="1" indent="0">
              <a:buClr>
                <a:schemeClr val="bg2">
                  <a:lumMod val="50000"/>
                </a:schemeClr>
              </a:buClr>
              <a:buNone/>
            </a:pPr>
            <a:r>
              <a:rPr lang="sk-SK" sz="2800" dirty="0"/>
              <a:t>      </a:t>
            </a:r>
            <a:r>
              <a:rPr lang="sk-SK" sz="2800" dirty="0" err="1"/>
              <a:t>Factorial</a:t>
            </a:r>
            <a:r>
              <a:rPr lang="cs-CZ" sz="2800" dirty="0"/>
              <a:t>(</a:t>
            </a:r>
            <a:r>
              <a:rPr lang="en-GB" sz="2800" dirty="0"/>
              <a:t>n</a:t>
            </a:r>
            <a:r>
              <a:rPr lang="cs-CZ" sz="28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sk-SK" sz="2800" b="1" dirty="0" err="1"/>
              <a:t>if</a:t>
            </a:r>
            <a:r>
              <a:rPr lang="sk-SK" sz="2800" b="1" dirty="0"/>
              <a:t> </a:t>
            </a:r>
            <a:r>
              <a:rPr lang="sk-SK" sz="2800" dirty="0"/>
              <a:t>n = 1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     </a:t>
            </a:r>
            <a:r>
              <a:rPr lang="sk-SK" sz="2800" dirty="0" err="1"/>
              <a:t>return</a:t>
            </a:r>
            <a:r>
              <a:rPr lang="sk-SK" sz="2800" dirty="0"/>
              <a:t> 1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</a:t>
            </a:r>
            <a:r>
              <a:rPr lang="sk-SK" sz="2800" b="1" dirty="0" err="1"/>
              <a:t>else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     </a:t>
            </a:r>
            <a:r>
              <a:rPr lang="sk-SK" sz="2800" dirty="0" err="1"/>
              <a:t>return</a:t>
            </a:r>
            <a:r>
              <a:rPr lang="sk-SK" sz="2800" dirty="0"/>
              <a:t> n * </a:t>
            </a:r>
            <a:r>
              <a:rPr lang="sk-SK" sz="2800" dirty="0" err="1"/>
              <a:t>Factorial</a:t>
            </a:r>
            <a:r>
              <a:rPr lang="sk-SK" sz="2800" dirty="0"/>
              <a:t>(n – 1)</a:t>
            </a:r>
            <a:endParaRPr lang="sk-SK" dirty="0"/>
          </a:p>
          <a:p>
            <a:pPr lvl="2"/>
            <a:endParaRPr lang="sk-SK" dirty="0"/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sk-SK" dirty="0"/>
              <a:t>REKURENCE:</a:t>
            </a:r>
          </a:p>
          <a:p>
            <a:pPr marL="457200" lvl="1" indent="0">
              <a:buNone/>
            </a:pPr>
            <a:r>
              <a:rPr lang="sk-SK" dirty="0"/>
              <a:t>T(1) = </a:t>
            </a:r>
            <a:r>
              <a:rPr lang="en-GB" dirty="0"/>
              <a:t>1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T(n) = </a:t>
            </a:r>
            <a:r>
              <a:rPr lang="en-GB" dirty="0">
                <a:highlight>
                  <a:srgbClr val="FFFF00"/>
                </a:highlight>
              </a:rPr>
              <a:t>1</a:t>
            </a:r>
            <a:r>
              <a:rPr lang="sk-SK" dirty="0"/>
              <a:t> + </a:t>
            </a:r>
            <a:r>
              <a:rPr lang="sk-SK" dirty="0">
                <a:highlight>
                  <a:srgbClr val="00FF00"/>
                </a:highlight>
              </a:rPr>
              <a:t>T(n – 1)</a:t>
            </a:r>
            <a:r>
              <a:rPr lang="sk-SK" dirty="0"/>
              <a:t> (</a:t>
            </a:r>
            <a:r>
              <a:rPr lang="sk-SK" dirty="0" err="1"/>
              <a:t>cost</a:t>
            </a:r>
            <a:r>
              <a:rPr lang="sk-SK" dirty="0"/>
              <a:t> of </a:t>
            </a:r>
            <a:r>
              <a:rPr lang="sk-SK" dirty="0" err="1">
                <a:highlight>
                  <a:srgbClr val="FFFF00"/>
                </a:highlight>
              </a:rPr>
              <a:t>non-recursive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 err="1">
                <a:highlight>
                  <a:srgbClr val="FFFF00"/>
                </a:highlight>
              </a:rPr>
              <a:t>work</a:t>
            </a:r>
            <a:r>
              <a:rPr lang="sk-SK" dirty="0"/>
              <a:t> + </a:t>
            </a:r>
            <a:r>
              <a:rPr lang="sk-SK" dirty="0" err="1"/>
              <a:t>cost</a:t>
            </a:r>
            <a:r>
              <a:rPr lang="sk-SK" dirty="0"/>
              <a:t> of </a:t>
            </a:r>
            <a:r>
              <a:rPr lang="sk-SK" dirty="0" err="1">
                <a:highlight>
                  <a:srgbClr val="00FF00"/>
                </a:highlight>
              </a:rPr>
              <a:t>recursive</a:t>
            </a:r>
            <a:r>
              <a:rPr lang="sk-SK" dirty="0">
                <a:highlight>
                  <a:srgbClr val="00FF00"/>
                </a:highlight>
              </a:rPr>
              <a:t> </a:t>
            </a:r>
            <a:r>
              <a:rPr lang="sk-SK" dirty="0" err="1">
                <a:highlight>
                  <a:srgbClr val="00FF00"/>
                </a:highlight>
              </a:rPr>
              <a:t>work</a:t>
            </a:r>
            <a:r>
              <a:rPr lang="sk-SK" dirty="0"/>
              <a:t>)</a:t>
            </a:r>
          </a:p>
          <a:p>
            <a:pPr lvl="1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6532BC0A-268C-2005-379C-12AFBBC916BE}"/>
              </a:ext>
            </a:extLst>
          </p:cNvPr>
          <p:cNvSpPr txBox="1"/>
          <p:nvPr/>
        </p:nvSpPr>
        <p:spPr>
          <a:xfrm>
            <a:off x="4308462" y="2299958"/>
            <a:ext cx="304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BASE CASE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BC049B9A-59A6-1127-CC6B-52211B8D5855}"/>
              </a:ext>
            </a:extLst>
          </p:cNvPr>
          <p:cNvSpPr txBox="1"/>
          <p:nvPr/>
        </p:nvSpPr>
        <p:spPr>
          <a:xfrm>
            <a:off x="6963917" y="3662321"/>
            <a:ext cx="304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RECURSIVE CASE</a:t>
            </a:r>
          </a:p>
        </p:txBody>
      </p:sp>
    </p:spTree>
    <p:extLst>
      <p:ext uri="{BB962C8B-B14F-4D97-AF65-F5344CB8AC3E}">
        <p14:creationId xmlns:p14="http://schemas.microsoft.com/office/powerpoint/2010/main" val="266431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0C278-644C-B3A3-51E9-BCEC3194A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9FCC0C-F693-39E1-E370-29D46A05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Rekurence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F</a:t>
            </a:r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aktoriálu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CA71C554-954F-5533-4F5A-3B7C8E884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2011" y="1825625"/>
                <a:ext cx="11071789" cy="4968282"/>
              </a:xfrm>
            </p:spPr>
            <p:txBody>
              <a:bodyPr>
                <a:normAutofit/>
              </a:bodyPr>
              <a:lstStyle/>
              <a:p>
                <a:r>
                  <a:rPr lang="sk-SK" sz="2000" dirty="0"/>
                  <a:t>REKURENCE:</a:t>
                </a:r>
              </a:p>
              <a:p>
                <a:pPr marL="457200" lvl="1" indent="0">
                  <a:buNone/>
                </a:pPr>
                <a:r>
                  <a:rPr lang="sk-SK" sz="1800" dirty="0"/>
                  <a:t>T(1) = 1		</a:t>
                </a:r>
                <a:r>
                  <a:rPr lang="cs-CZ" sz="1800" dirty="0"/>
                  <a:t>T(1)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smtClean="0"/>
                      <m:t>Θ</m:t>
                    </m:r>
                  </m:oMath>
                </a14:m>
                <a:r>
                  <a:rPr lang="cs-CZ" sz="1800" dirty="0"/>
                  <a:t>(1)</a:t>
                </a:r>
                <a:endParaRPr lang="sk-SK" sz="1800" dirty="0"/>
              </a:p>
              <a:p>
                <a:pPr marL="457200" lvl="1" indent="0">
                  <a:buNone/>
                </a:pPr>
                <a:r>
                  <a:rPr lang="sk-SK" sz="1800" dirty="0"/>
                  <a:t>T(n) = 1 + T(n – 1)	</a:t>
                </a:r>
                <a:r>
                  <a:rPr lang="cs-CZ" sz="1800" dirty="0"/>
                  <a:t>T(n)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smtClean="0"/>
                      <m:t>Θ</m:t>
                    </m:r>
                  </m:oMath>
                </a14:m>
                <a:r>
                  <a:rPr lang="cs-CZ" sz="1800" dirty="0"/>
                  <a:t>(1) + T(n – 1)</a:t>
                </a:r>
                <a:endParaRPr lang="sk-SK" sz="1800" dirty="0"/>
              </a:p>
              <a:p>
                <a:pPr marL="457200" lvl="1" indent="0">
                  <a:buNone/>
                </a:pPr>
                <a:endParaRPr lang="sk-SK" sz="1800" dirty="0"/>
              </a:p>
              <a:p>
                <a:r>
                  <a:rPr lang="sk-SK" sz="2000" dirty="0"/>
                  <a:t>RIEŠENIE REKURENCE</a:t>
                </a:r>
                <a:endParaRPr lang="cs-CZ" sz="2000" dirty="0"/>
              </a:p>
              <a:p>
                <a:pPr marL="457200" lvl="1" indent="0">
                  <a:buNone/>
                </a:pPr>
                <a:r>
                  <a:rPr lang="cs-CZ" sz="1800" dirty="0"/>
                  <a:t>T(n) = 1 </a:t>
                </a:r>
                <a:r>
                  <a:rPr lang="sk-SK" sz="1800" dirty="0"/>
                  <a:t>+ T(n – 1) </a:t>
                </a:r>
                <a:r>
                  <a:rPr lang="cs-CZ" sz="1800" dirty="0"/>
                  <a:t>		</a:t>
                </a:r>
              </a:p>
              <a:p>
                <a:pPr marL="457200" lvl="1" indent="0">
                  <a:buNone/>
                </a:pPr>
                <a:r>
                  <a:rPr lang="cs-CZ" sz="1800" dirty="0"/>
                  <a:t>T(n – 1) = 1 + T(n – 2)		.. z toho T(n) = 2*1 + T(n – 2)</a:t>
                </a:r>
              </a:p>
              <a:p>
                <a:pPr marL="457200" lvl="1" indent="0">
                  <a:buNone/>
                </a:pPr>
                <a:r>
                  <a:rPr lang="cs-CZ" sz="1800" dirty="0"/>
                  <a:t>T(n – 2) = 1 + T(n – 3)		.. z toho T(n) = 3*1 + T(n – 3)</a:t>
                </a:r>
              </a:p>
              <a:p>
                <a:pPr marL="457200" lvl="1" indent="0">
                  <a:buNone/>
                </a:pPr>
                <a:r>
                  <a:rPr lang="cs-CZ" sz="1800" dirty="0"/>
                  <a:t>.</a:t>
                </a:r>
              </a:p>
              <a:p>
                <a:pPr marL="457200" lvl="1" indent="0">
                  <a:buNone/>
                </a:pPr>
                <a:r>
                  <a:rPr lang="cs-CZ" sz="1800" dirty="0"/>
                  <a:t>.</a:t>
                </a:r>
              </a:p>
              <a:p>
                <a:pPr marL="457200" lvl="1" indent="0">
                  <a:buNone/>
                </a:pPr>
                <a:r>
                  <a:rPr lang="cs-CZ" sz="1800" dirty="0"/>
                  <a:t>T(2) = 1 + T(1)</a:t>
                </a:r>
              </a:p>
              <a:p>
                <a:pPr marL="457200" lvl="1" indent="0">
                  <a:buNone/>
                </a:pPr>
                <a:r>
                  <a:rPr lang="cs-CZ" sz="1800" dirty="0"/>
                  <a:t>T(1) = 1		</a:t>
                </a:r>
                <a:r>
                  <a:rPr lang="cs-CZ" sz="1800" dirty="0" err="1"/>
                  <a:t>Keď</a:t>
                </a:r>
                <a:r>
                  <a:rPr lang="cs-CZ" sz="1800" dirty="0"/>
                  <a:t> </a:t>
                </a:r>
                <a:r>
                  <a:rPr lang="cs-CZ" sz="1800" dirty="0" err="1"/>
                  <a:t>rozpíšeme</a:t>
                </a:r>
                <a:r>
                  <a:rPr lang="cs-CZ" sz="1800" dirty="0"/>
                  <a:t> T(n) dostaneme T(n) = 1 + 1 + 1 + .. 1 + T(1)</a:t>
                </a:r>
              </a:p>
              <a:p>
                <a:pPr marL="457200" lvl="1" indent="0">
                  <a:buNone/>
                </a:pPr>
                <a:r>
                  <a:rPr lang="cs-CZ" sz="1800" dirty="0"/>
                  <a:t>					</a:t>
                </a:r>
              </a:p>
              <a:p>
                <a:pPr marL="457200" lvl="1" indent="0">
                  <a:buNone/>
                </a:pPr>
                <a:r>
                  <a:rPr lang="cs-CZ" sz="1800" dirty="0" err="1"/>
                  <a:t>Koľko</a:t>
                </a:r>
                <a:r>
                  <a:rPr lang="cs-CZ" sz="1800" dirty="0"/>
                  <a:t> musí </a:t>
                </a:r>
                <a:r>
                  <a:rPr lang="cs-CZ" sz="1800" dirty="0" err="1"/>
                  <a:t>prebehnúť</a:t>
                </a:r>
                <a:r>
                  <a:rPr lang="cs-CZ" sz="1800" dirty="0"/>
                  <a:t> </a:t>
                </a:r>
                <a:r>
                  <a:rPr lang="cs-CZ" sz="1800" dirty="0" err="1"/>
                  <a:t>rekurzivných</a:t>
                </a:r>
                <a:r>
                  <a:rPr lang="cs-CZ" sz="1800" dirty="0"/>
                  <a:t> zavolaní aby </a:t>
                </a:r>
                <a:r>
                  <a:rPr lang="cs-CZ" sz="1800" dirty="0" err="1"/>
                  <a:t>sme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dosiahli</a:t>
                </a:r>
                <a:r>
                  <a:rPr lang="cs-CZ" sz="1800" dirty="0"/>
                  <a:t> T(1) (base case), </a:t>
                </a:r>
                <a:r>
                  <a:rPr lang="cs-CZ" sz="1800" dirty="0" err="1"/>
                  <a:t>keď</a:t>
                </a:r>
                <a:r>
                  <a:rPr lang="cs-CZ" sz="1800" dirty="0"/>
                  <a:t> budeme vstup </a:t>
                </a:r>
                <a:r>
                  <a:rPr lang="cs-CZ" sz="1800" dirty="0" err="1"/>
                  <a:t>zmenšovať</a:t>
                </a:r>
                <a:r>
                  <a:rPr lang="cs-CZ" sz="1800" dirty="0"/>
                  <a:t> vždy o 1?</a:t>
                </a:r>
              </a:p>
              <a:p>
                <a:pPr marL="457200" lvl="1" indent="0">
                  <a:buNone/>
                </a:pPr>
                <a:endParaRPr lang="cs-CZ" sz="1800" dirty="0"/>
              </a:p>
              <a:p>
                <a:pPr marL="457200" lvl="1" indent="0">
                  <a:buNone/>
                </a:pPr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CA71C554-954F-5533-4F5A-3B7C8E884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2011" y="1825625"/>
                <a:ext cx="11071789" cy="4968282"/>
              </a:xfrm>
              <a:blipFill>
                <a:blip r:embed="rId2"/>
                <a:stretch>
                  <a:fillRect l="-495" t="-122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00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95CB9-B2DE-A55C-6852-BDD83F4BF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A4D521-4E0B-51E2-4497-E03F0E1C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Rekurence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F</a:t>
            </a:r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aktoriálu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26E78D-5625-7629-FB99-CB13ABCD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11" y="1825625"/>
            <a:ext cx="11071789" cy="4968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dirty="0" err="1"/>
              <a:t>Koľko</a:t>
            </a:r>
            <a:r>
              <a:rPr lang="cs-CZ" sz="2000" dirty="0"/>
              <a:t> musí </a:t>
            </a:r>
            <a:r>
              <a:rPr lang="cs-CZ" sz="2000" dirty="0" err="1"/>
              <a:t>prebehnúť</a:t>
            </a:r>
            <a:r>
              <a:rPr lang="cs-CZ" sz="2000" dirty="0"/>
              <a:t> </a:t>
            </a:r>
            <a:r>
              <a:rPr lang="cs-CZ" sz="2000" dirty="0" err="1"/>
              <a:t>rekurzivných</a:t>
            </a:r>
            <a:r>
              <a:rPr lang="cs-CZ" sz="2000" dirty="0"/>
              <a:t> zavolaní aby </a:t>
            </a:r>
            <a:r>
              <a:rPr lang="cs-CZ" sz="2000" dirty="0" err="1"/>
              <a:t>sme</a:t>
            </a:r>
            <a:r>
              <a:rPr lang="cs-CZ" sz="2000" dirty="0"/>
              <a:t> </a:t>
            </a:r>
            <a:r>
              <a:rPr lang="cs-CZ" sz="2000" dirty="0" err="1"/>
              <a:t>dosiahli</a:t>
            </a:r>
            <a:r>
              <a:rPr lang="cs-CZ" sz="2000" dirty="0"/>
              <a:t> T(1) (base case), </a:t>
            </a:r>
            <a:r>
              <a:rPr lang="cs-CZ" sz="2000" dirty="0" err="1"/>
              <a:t>keď</a:t>
            </a:r>
            <a:r>
              <a:rPr lang="cs-CZ" sz="2000" dirty="0"/>
              <a:t> budeme vstup </a:t>
            </a:r>
            <a:r>
              <a:rPr lang="cs-CZ" sz="2000" dirty="0" err="1"/>
              <a:t>zmenšovať</a:t>
            </a:r>
            <a:r>
              <a:rPr lang="cs-CZ" sz="2000" dirty="0"/>
              <a:t> vždy o 1?</a:t>
            </a:r>
          </a:p>
          <a:p>
            <a:pPr marL="0" indent="0">
              <a:buNone/>
            </a:pPr>
            <a:r>
              <a:rPr lang="cs-CZ" sz="2000" dirty="0"/>
              <a:t>			             T(n) = 1 + 1 + 1 + .. 1 + T(1)</a:t>
            </a:r>
          </a:p>
          <a:p>
            <a:pPr marL="0" indent="0">
              <a:buNone/>
            </a:pPr>
            <a:r>
              <a:rPr lang="cs-CZ" sz="2000" dirty="0"/>
              <a:t>			             </a:t>
            </a:r>
          </a:p>
          <a:p>
            <a:pPr marL="0" indent="0">
              <a:buNone/>
            </a:pPr>
            <a:r>
              <a:rPr lang="cs-CZ" sz="2000" dirty="0"/>
              <a:t>					  </a:t>
            </a:r>
            <a:r>
              <a:rPr lang="cs-CZ" sz="2000" b="1" dirty="0"/>
              <a:t>n - 1</a:t>
            </a:r>
          </a:p>
          <a:p>
            <a:pPr marL="0" indent="0">
              <a:buNone/>
            </a:pPr>
            <a:r>
              <a:rPr lang="cs-CZ" sz="2000" dirty="0"/>
              <a:t>				</a:t>
            </a:r>
          </a:p>
          <a:p>
            <a:pPr marL="0" indent="0">
              <a:buNone/>
            </a:pPr>
            <a:r>
              <a:rPr lang="cs-CZ" sz="2000" dirty="0"/>
              <a:t>			             T(n) = (n – 1)*</a:t>
            </a:r>
            <a:r>
              <a:rPr lang="el-GR" sz="2000" dirty="0"/>
              <a:t>Θ(1)</a:t>
            </a:r>
            <a:r>
              <a:rPr lang="cs-CZ" sz="2000" dirty="0"/>
              <a:t>  + </a:t>
            </a:r>
            <a:r>
              <a:rPr lang="el-GR" sz="2000" dirty="0"/>
              <a:t>Θ(1)</a:t>
            </a:r>
            <a:endParaRPr lang="cs-CZ" sz="2000" dirty="0"/>
          </a:p>
          <a:p>
            <a:pPr marL="0" indent="0">
              <a:buNone/>
            </a:pPr>
            <a:r>
              <a:rPr lang="cs-CZ" sz="2000" dirty="0"/>
              <a:t>			             T(n) = </a:t>
            </a:r>
            <a:r>
              <a:rPr lang="el-GR" sz="2000" dirty="0"/>
              <a:t>Θ(</a:t>
            </a:r>
            <a:r>
              <a:rPr lang="cs-CZ" sz="2000" dirty="0"/>
              <a:t>n</a:t>
            </a:r>
            <a:r>
              <a:rPr lang="en-GB" sz="2000" dirty="0"/>
              <a:t> - 1</a:t>
            </a:r>
            <a:r>
              <a:rPr lang="el-GR" sz="2000" dirty="0"/>
              <a:t>)</a:t>
            </a:r>
            <a:r>
              <a:rPr lang="en-GB" sz="2000" dirty="0"/>
              <a:t> </a:t>
            </a:r>
            <a:r>
              <a:rPr lang="cs-CZ" sz="2000" dirty="0"/>
              <a:t>+ </a:t>
            </a:r>
            <a:r>
              <a:rPr lang="el-GR" sz="2000" dirty="0"/>
              <a:t>Θ(1)</a:t>
            </a:r>
            <a:endParaRPr lang="sk-SK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V </a:t>
            </a:r>
            <a:r>
              <a:rPr lang="en-GB" sz="2000" dirty="0" err="1"/>
              <a:t>celkovej</a:t>
            </a:r>
            <a:r>
              <a:rPr lang="en-GB" sz="2000" dirty="0"/>
              <a:t> </a:t>
            </a:r>
            <a:r>
              <a:rPr lang="cs-CZ" sz="2000" dirty="0" err="1"/>
              <a:t>zložitosti</a:t>
            </a:r>
            <a:r>
              <a:rPr lang="cs-CZ" sz="2000" dirty="0"/>
              <a:t> bude „</a:t>
            </a:r>
            <a:r>
              <a:rPr lang="cs-CZ" sz="2000" dirty="0" err="1"/>
              <a:t>dominovať</a:t>
            </a:r>
            <a:r>
              <a:rPr lang="cs-CZ" sz="2000" dirty="0"/>
              <a:t>“ výraz, </a:t>
            </a:r>
            <a:r>
              <a:rPr lang="cs-CZ" sz="2000" dirty="0" err="1"/>
              <a:t>ktorý</a:t>
            </a:r>
            <a:r>
              <a:rPr lang="cs-CZ" sz="2000" dirty="0"/>
              <a:t> má v</a:t>
            </a:r>
            <a:r>
              <a:rPr lang="sk-SK" sz="2000" dirty="0" err="1"/>
              <a:t>äčší</a:t>
            </a:r>
            <a:r>
              <a:rPr lang="sk-SK" sz="2000" dirty="0"/>
              <a:t> </a:t>
            </a:r>
            <a:r>
              <a:rPr lang="sk-SK" sz="2000" dirty="0" err="1"/>
              <a:t>asymptotický</a:t>
            </a:r>
            <a:r>
              <a:rPr lang="sk-SK" sz="2000" dirty="0"/>
              <a:t> rast, v tomto prípade to bude </a:t>
            </a:r>
            <a:r>
              <a:rPr lang="el-GR" sz="2000" dirty="0"/>
              <a:t>Θ(</a:t>
            </a:r>
            <a:r>
              <a:rPr lang="cs-CZ" sz="2000" dirty="0"/>
              <a:t>n</a:t>
            </a:r>
            <a:r>
              <a:rPr lang="en-GB" sz="2000" dirty="0"/>
              <a:t> - 1</a:t>
            </a:r>
            <a:r>
              <a:rPr lang="el-GR" sz="2000" dirty="0"/>
              <a:t>)</a:t>
            </a:r>
            <a:r>
              <a:rPr lang="en-GB" sz="2000" dirty="0"/>
              <a:t> </a:t>
            </a:r>
            <a:r>
              <a:rPr lang="sk-SK" sz="2000" dirty="0"/>
              <a:t>pretože lineárna funkcia rastie rýchlejšie ako konštantná (</a:t>
            </a:r>
            <a:r>
              <a:rPr lang="el-GR" sz="2000" dirty="0"/>
              <a:t>Θ(1)</a:t>
            </a:r>
            <a:r>
              <a:rPr lang="sk-SK" sz="2000" dirty="0"/>
              <a:t>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sk-SK" sz="2000" dirty="0"/>
              <a:t>Stačí potom dokázať že </a:t>
            </a:r>
            <a:r>
              <a:rPr lang="en-GB" sz="2000" dirty="0"/>
              <a:t>	</a:t>
            </a:r>
            <a:r>
              <a:rPr lang="cs-CZ" sz="2000" dirty="0"/>
              <a:t>n</a:t>
            </a:r>
            <a:r>
              <a:rPr lang="en-GB" sz="2000" dirty="0"/>
              <a:t> – 1</a:t>
            </a:r>
            <a:r>
              <a:rPr lang="sk-SK" sz="2000" dirty="0"/>
              <a:t> = </a:t>
            </a:r>
            <a:r>
              <a:rPr lang="el-GR" sz="2000" dirty="0"/>
              <a:t>Θ(</a:t>
            </a:r>
            <a:r>
              <a:rPr lang="cs-CZ" sz="2000" dirty="0"/>
              <a:t>n</a:t>
            </a:r>
            <a:r>
              <a:rPr lang="en-GB" sz="2000" dirty="0"/>
              <a:t>)</a:t>
            </a:r>
            <a:r>
              <a:rPr lang="sk-SK" sz="2000" dirty="0"/>
              <a:t>   a dostaneme výsledok  </a:t>
            </a:r>
            <a:r>
              <a:rPr lang="en-GB" sz="2000" b="1" dirty="0"/>
              <a:t>T(n) = </a:t>
            </a:r>
            <a:r>
              <a:rPr lang="el-GR" sz="2000" b="1" dirty="0"/>
              <a:t>Θ(</a:t>
            </a:r>
            <a:r>
              <a:rPr lang="cs-CZ" sz="2000" b="1" dirty="0"/>
              <a:t>n</a:t>
            </a:r>
            <a:r>
              <a:rPr lang="en-GB" sz="2000" b="1" dirty="0"/>
              <a:t>)</a:t>
            </a:r>
            <a:endParaRPr lang="cs-CZ" sz="2000" b="1" dirty="0"/>
          </a:p>
          <a:p>
            <a:pPr marL="0" indent="0">
              <a:buNone/>
            </a:pPr>
            <a:endParaRPr lang="cs-CZ" sz="2000" dirty="0"/>
          </a:p>
          <a:p>
            <a:pPr marL="457200" lvl="1" indent="0">
              <a:buNone/>
            </a:pPr>
            <a:endParaRPr lang="cs-CZ" sz="1800" dirty="0"/>
          </a:p>
          <a:p>
            <a:pPr marL="457200" lvl="1" indent="0">
              <a:buNone/>
            </a:pPr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Ľavá zložená zátvorka 3">
            <a:extLst>
              <a:ext uri="{FF2B5EF4-FFF2-40B4-BE49-F238E27FC236}">
                <a16:creationId xmlns:a16="http://schemas.microsoft.com/office/drawing/2014/main" id="{5D3E59B5-5562-024B-FE9F-D2345A262335}"/>
              </a:ext>
            </a:extLst>
          </p:cNvPr>
          <p:cNvSpPr/>
          <p:nvPr/>
        </p:nvSpPr>
        <p:spPr>
          <a:xfrm rot="16200000">
            <a:off x="5029203" y="2390686"/>
            <a:ext cx="393107" cy="14271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2701AA3-4D1E-6A59-CF38-3DC0F4060BED}"/>
              </a:ext>
            </a:extLst>
          </p:cNvPr>
          <p:cNvSpPr txBox="1"/>
          <p:nvPr/>
        </p:nvSpPr>
        <p:spPr>
          <a:xfrm>
            <a:off x="5817905" y="2184822"/>
            <a:ext cx="353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T(2)		2 a</a:t>
            </a:r>
            <a:r>
              <a:rPr lang="cs-CZ" dirty="0">
                <a:solidFill>
                  <a:schemeClr val="bg2">
                    <a:lumMod val="75000"/>
                  </a:schemeClr>
                </a:solidFill>
              </a:rPr>
              <a:t>ž n = n - 1</a:t>
            </a:r>
            <a:endParaRPr lang="sk-SK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53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56DDD9-08D6-EBD7-B14C-1036AABA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2"/>
            <a:ext cx="10515600" cy="1325563"/>
          </a:xfrm>
        </p:spPr>
        <p:txBody>
          <a:bodyPr/>
          <a:lstStyle/>
          <a:p>
            <a:r>
              <a:rPr lang="sk-SK" dirty="0"/>
              <a:t>Výpočet 5! – zavoláme funkciu </a:t>
            </a:r>
            <a:r>
              <a:rPr lang="sk-SK" dirty="0" err="1"/>
              <a:t>Factorial</a:t>
            </a:r>
            <a:r>
              <a:rPr lang="sk-SK" dirty="0"/>
              <a:t>(5)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F6E35DF1-90C0-1E7C-3FA0-A8D777F8F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8755"/>
            <a:ext cx="1962150" cy="2505075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7782EF8D-6DB0-BB0D-FE9B-2A7E24175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538" y="2305842"/>
            <a:ext cx="2324100" cy="3648075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E456351F-BAA9-5BFC-A798-364CE6A05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994" y="1964927"/>
            <a:ext cx="1943100" cy="453390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1202B2D1-1EB7-E2A2-AD61-F3F3D91DE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251" y="1250661"/>
            <a:ext cx="2095500" cy="5543550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717E4314-426F-2A14-FE81-073E3F2EA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6912" y="1510504"/>
            <a:ext cx="1285875" cy="5238750"/>
          </a:xfrm>
          <a:prstGeom prst="rect">
            <a:avLst/>
          </a:prstGeom>
        </p:spPr>
      </p:pic>
      <p:sp>
        <p:nvSpPr>
          <p:cNvPr id="16" name="Šípka: doprava 15">
            <a:extLst>
              <a:ext uri="{FF2B5EF4-FFF2-40B4-BE49-F238E27FC236}">
                <a16:creationId xmlns:a16="http://schemas.microsoft.com/office/drawing/2014/main" id="{EDB7AD8A-DBC7-A20F-5410-EB3D58A0F4D2}"/>
              </a:ext>
            </a:extLst>
          </p:cNvPr>
          <p:cNvSpPr/>
          <p:nvPr/>
        </p:nvSpPr>
        <p:spPr>
          <a:xfrm>
            <a:off x="1570182" y="3740727"/>
            <a:ext cx="613642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Šípka: doprava 16">
            <a:extLst>
              <a:ext uri="{FF2B5EF4-FFF2-40B4-BE49-F238E27FC236}">
                <a16:creationId xmlns:a16="http://schemas.microsoft.com/office/drawing/2014/main" id="{7724A0B0-93CF-A81B-BE9D-C814E3625538}"/>
              </a:ext>
            </a:extLst>
          </p:cNvPr>
          <p:cNvSpPr/>
          <p:nvPr/>
        </p:nvSpPr>
        <p:spPr>
          <a:xfrm>
            <a:off x="3849688" y="3763818"/>
            <a:ext cx="613642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Šípka: doprava 17">
            <a:extLst>
              <a:ext uri="{FF2B5EF4-FFF2-40B4-BE49-F238E27FC236}">
                <a16:creationId xmlns:a16="http://schemas.microsoft.com/office/drawing/2014/main" id="{9351A89E-8E4B-8A78-897E-B3B2E1CF8CB8}"/>
              </a:ext>
            </a:extLst>
          </p:cNvPr>
          <p:cNvSpPr/>
          <p:nvPr/>
        </p:nvSpPr>
        <p:spPr>
          <a:xfrm>
            <a:off x="6350868" y="3763818"/>
            <a:ext cx="613642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Šípka: doprava 18">
            <a:extLst>
              <a:ext uri="{FF2B5EF4-FFF2-40B4-BE49-F238E27FC236}">
                <a16:creationId xmlns:a16="http://schemas.microsoft.com/office/drawing/2014/main" id="{D84D584B-88E0-EB73-A1D5-C3DA7903CEE1}"/>
              </a:ext>
            </a:extLst>
          </p:cNvPr>
          <p:cNvSpPr/>
          <p:nvPr/>
        </p:nvSpPr>
        <p:spPr>
          <a:xfrm>
            <a:off x="8972257" y="3763818"/>
            <a:ext cx="613642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258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19C4B-9ED8-1DBD-AF43-FAB036F83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5C02B-CF59-30DB-00FB-43AF365E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sk-SK" dirty="0"/>
              <a:t>Výpočet 5! – zavoláme funkciu </a:t>
            </a:r>
            <a:r>
              <a:rPr lang="sk-SK" dirty="0" err="1"/>
              <a:t>Factorial</a:t>
            </a:r>
            <a:r>
              <a:rPr lang="sk-SK" dirty="0"/>
              <a:t>(5)</a:t>
            </a:r>
          </a:p>
        </p:txBody>
      </p:sp>
      <p:sp>
        <p:nvSpPr>
          <p:cNvPr id="16" name="Šípka: doprava 15">
            <a:extLst>
              <a:ext uri="{FF2B5EF4-FFF2-40B4-BE49-F238E27FC236}">
                <a16:creationId xmlns:a16="http://schemas.microsoft.com/office/drawing/2014/main" id="{314A6DC3-AC76-07BD-865E-351276C7A615}"/>
              </a:ext>
            </a:extLst>
          </p:cNvPr>
          <p:cNvSpPr/>
          <p:nvPr/>
        </p:nvSpPr>
        <p:spPr>
          <a:xfrm>
            <a:off x="1570182" y="3740727"/>
            <a:ext cx="613642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Šípka: doprava 16">
            <a:extLst>
              <a:ext uri="{FF2B5EF4-FFF2-40B4-BE49-F238E27FC236}">
                <a16:creationId xmlns:a16="http://schemas.microsoft.com/office/drawing/2014/main" id="{D54194A0-6F59-3B98-54CC-708A7A38706E}"/>
              </a:ext>
            </a:extLst>
          </p:cNvPr>
          <p:cNvSpPr/>
          <p:nvPr/>
        </p:nvSpPr>
        <p:spPr>
          <a:xfrm>
            <a:off x="4513223" y="3763817"/>
            <a:ext cx="613642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Šípka: doprava 17">
            <a:extLst>
              <a:ext uri="{FF2B5EF4-FFF2-40B4-BE49-F238E27FC236}">
                <a16:creationId xmlns:a16="http://schemas.microsoft.com/office/drawing/2014/main" id="{F19F3E2C-071E-8545-2E00-5F9AB780A1DD}"/>
              </a:ext>
            </a:extLst>
          </p:cNvPr>
          <p:cNvSpPr/>
          <p:nvPr/>
        </p:nvSpPr>
        <p:spPr>
          <a:xfrm>
            <a:off x="7527876" y="3740727"/>
            <a:ext cx="613642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2C4D5AE-F9DB-CF21-4ADC-FF445235F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7" y="1472404"/>
            <a:ext cx="1428750" cy="525780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EDA72315-EE46-C3DE-4E23-E87A9F6F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432" y="1447940"/>
            <a:ext cx="1390650" cy="5353050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005BFCB1-D113-0AC1-0929-936AFB606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897" y="1491664"/>
            <a:ext cx="1362075" cy="5295900"/>
          </a:xfrm>
          <a:prstGeom prst="rect">
            <a:avLst/>
          </a:prstGeom>
        </p:spPr>
      </p:pic>
      <p:pic>
        <p:nvPicPr>
          <p:cNvPr id="21" name="Obrázok 20">
            <a:extLst>
              <a:ext uri="{FF2B5EF4-FFF2-40B4-BE49-F238E27FC236}">
                <a16:creationId xmlns:a16="http://schemas.microsoft.com/office/drawing/2014/main" id="{765AB503-8683-9AB8-1716-110A33FC7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270" y="973714"/>
            <a:ext cx="12763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9350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1177</Words>
  <Application>Microsoft Office PowerPoint</Application>
  <PresentationFormat>Širokouhlá</PresentationFormat>
  <Paragraphs>198</Paragraphs>
  <Slides>19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Motív Office</vt:lpstr>
      <vt:lpstr>Rekurence a Quick Sort</vt:lpstr>
      <vt:lpstr>Rekurzia pripomenutie</vt:lpstr>
      <vt:lpstr>Faktoriál rekurzívne - pripomenutie</vt:lpstr>
      <vt:lpstr>Časová zložitosť rekurzívnych algoritmov</vt:lpstr>
      <vt:lpstr>Rekurence Faktoriálu</vt:lpstr>
      <vt:lpstr>Rekurence Faktoriálu</vt:lpstr>
      <vt:lpstr>Rekurence Faktoriálu</vt:lpstr>
      <vt:lpstr>Výpočet 5! – zavoláme funkciu Factorial(5)</vt:lpstr>
      <vt:lpstr>Výpočet 5! – zavoláme funkciu Factorial(5)</vt:lpstr>
      <vt:lpstr>1. Príklad </vt:lpstr>
      <vt:lpstr>2. Príklad </vt:lpstr>
      <vt:lpstr>3. Príklad </vt:lpstr>
      <vt:lpstr>4. Príklad </vt:lpstr>
      <vt:lpstr>5. Príklad </vt:lpstr>
      <vt:lpstr>Quick Sort</vt:lpstr>
      <vt:lpstr>Quick Sort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Technologies and Augmented Reality</dc:title>
  <dc:creator>Katarína Olejková</dc:creator>
  <cp:lastModifiedBy>Olejkova Katarina</cp:lastModifiedBy>
  <cp:revision>191</cp:revision>
  <dcterms:created xsi:type="dcterms:W3CDTF">2023-03-28T14:51:09Z</dcterms:created>
  <dcterms:modified xsi:type="dcterms:W3CDTF">2024-11-12T16:12:02Z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fdac3b-4115-4c64-bf62-f9099ec36d84_Enabled">
    <vt:lpwstr>true</vt:lpwstr>
  </property>
  <property fmtid="{D5CDD505-2E9C-101B-9397-08002B2CF9AE}" pid="3" name="MSIP_Label_eafdac3b-4115-4c64-bf62-f9099ec36d84_SetDate">
    <vt:lpwstr>2023-11-18T10:27:22Z</vt:lpwstr>
  </property>
  <property fmtid="{D5CDD505-2E9C-101B-9397-08002B2CF9AE}" pid="4" name="MSIP_Label_eafdac3b-4115-4c64-bf62-f9099ec36d84_Method">
    <vt:lpwstr>Standard</vt:lpwstr>
  </property>
  <property fmtid="{D5CDD505-2E9C-101B-9397-08002B2CF9AE}" pid="5" name="MSIP_Label_eafdac3b-4115-4c64-bf62-f9099ec36d84_Name">
    <vt:lpwstr>InternalAndPartners</vt:lpwstr>
  </property>
  <property fmtid="{D5CDD505-2E9C-101B-9397-08002B2CF9AE}" pid="6" name="MSIP_Label_eafdac3b-4115-4c64-bf62-f9099ec36d84_SiteId">
    <vt:lpwstr>5047bca2-da88-442e-a09a-d9b8af692adc</vt:lpwstr>
  </property>
  <property fmtid="{D5CDD505-2E9C-101B-9397-08002B2CF9AE}" pid="7" name="MSIP_Label_eafdac3b-4115-4c64-bf62-f9099ec36d84_ActionId">
    <vt:lpwstr>1553ea5d-b1ea-478d-9135-3e48b2ddbc77</vt:lpwstr>
  </property>
  <property fmtid="{D5CDD505-2E9C-101B-9397-08002B2CF9AE}" pid="8" name="MSIP_Label_eafdac3b-4115-4c64-bf62-f9099ec36d84_ContentBits">
    <vt:lpwstr>3</vt:lpwstr>
  </property>
  <property fmtid="{D5CDD505-2E9C-101B-9397-08002B2CF9AE}" pid="9" name="ClassificationContentMarkingFooterLocations">
    <vt:lpwstr>Motív Office:10</vt:lpwstr>
  </property>
  <property fmtid="{D5CDD505-2E9C-101B-9397-08002B2CF9AE}" pid="10" name="ClassificationContentMarkingFooterText">
    <vt:lpwstr>5acXjzUk</vt:lpwstr>
  </property>
  <property fmtid="{D5CDD505-2E9C-101B-9397-08002B2CF9AE}" pid="11" name="ClassificationContentMarkingHeaderLocations">
    <vt:lpwstr>Motív Office:9</vt:lpwstr>
  </property>
  <property fmtid="{D5CDD505-2E9C-101B-9397-08002B2CF9AE}" pid="12" name="ClassificationContentMarkingHeaderText">
    <vt:lpwstr>INTERNAL &amp; PARTNERS</vt:lpwstr>
  </property>
</Properties>
</file>