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24" r:id="rId3"/>
    <p:sldId id="334" r:id="rId4"/>
    <p:sldId id="336" r:id="rId5"/>
    <p:sldId id="337" r:id="rId6"/>
    <p:sldId id="339" r:id="rId7"/>
    <p:sldId id="341" r:id="rId8"/>
    <p:sldId id="342" r:id="rId9"/>
    <p:sldId id="343" r:id="rId10"/>
    <p:sldId id="344" r:id="rId11"/>
    <p:sldId id="345" r:id="rId12"/>
    <p:sldId id="333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5:53:05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26,'173'10,"-36"-1,1766-26,-1711 4,39 0,766 14,-981-2,-11 0,0 1,0-1,0 1,0 0,0 1,0-1,0 1,0 0,0 0,0 0,0 1,0 0,-1 0,7 3,-11-4,0 0,0-1,0 1,0 0,1-1,-1 1,0 0,0 0,-1-1,1 1,0 0,0-1,0 1,0 0,-1 0,1-1,0 1,-1 0,1-1,0 1,-1-1,1 1,-1-1,1 1,-1-1,1 1,-1-1,1 1,-1-1,0 1,1-1,-1 0,-1 1,-22 14,7-9,0-1,-1 0,1-2,-1 0,0 0,1-2,-1 0,-23-3,-41 4,-90 15,-204 9,361-26,-642 13,319 1,63-4,122 0,-386 13,486-24,-1 3,1 2,-83 17,92-13,-1-2,-75 0,38-3,-50 19,113-21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5:53:12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1 621,'280'-12,"-38"0,1406 9,-841 5,-717-3,99 3,-113 10,-48-7,55 3,-45-6,42 7,-42-3,43 0,-40-5,85-4,-124 3,1 0,-1-1,0 1,1-1,-1 1,0-1,1 0,-1 0,0 0,0 0,0-1,0 1,0-1,0 1,0-1,0 1,0-1,-1 0,1 0,-1 0,0 0,1 0,-1 0,0-1,0 1,0 0,-1 0,1-1,0 1,-1-1,1 1,-1 0,0-1,0 1,0-4,-1-11,-1 0,0 1,-1-1,-7-19,3 6,-13-116,16 125,2 1,0-37,0-1,1 55,0 1,1 0,-1-1,0 1,0-1,0 1,-1 0,1 0,0 0,-1 0,1 0,-1 0,0 0,0 0,0 0,0 1,0-1,0 1,0 0,0-1,-1 1,1 0,0 0,-1 1,1-1,-1 0,1 1,-6-1,-9-1,-1 0,0 1,-19 2,19-1,-697 4,687-5,-53-10,52 6,-51-3,-82 10,-116-3,17-24,137 15,-112-3,-163-4,267 8,-133 10,97 1,-440-2,602 0,1 0,-1 0,1 1,-1 0,1 0,-1 0,1 0,0 1,0 0,-1 0,1 0,1 1,-1 0,0-1,-4 5,-6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5:53:22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2 363,'1783'0,"-1571"13,5-1,5 0,7-1,-159-12,-5-1,0 3,113 15,-116-8,1-3,120-6,-65-1,-115 2,-1 0,1 0,0 0,0 0,0 0,0-1,0 1,0-1,-1 0,1 0,0 0,0 0,-1 0,1-1,-1 1,1-1,-1 0,0 1,0-1,1 0,1-4,-1 2,-1-1,0 0,-1 0,1 0,-1 0,0 0,0 0,0 0,-1 0,0-1,0-6,-1 3,0 1,-1 0,1-1,-2 1,1 0,-1 0,-1 1,1-1,-1 1,0-1,-1 1,0 0,-10-10,-24-42,37 56,0 0,0 1,0-1,0 1,0 0,-1 0,1 0,0 0,-1 0,0 0,1 0,-1 1,0-1,0 1,0 0,0 0,-6-1,-61-6,32 5,-38-6,-95 3,49 3,11-8,-24-1,-9 14,-112-4,170-9,48 5,-42-1,-98 8,-79-2,166-11,57 7,-55-2,54 7,0-2,-56-9,29 3,0 2,0 4,-64 5,6 0,-568-3,683 0,0 0,0 0,1 1,-1 0,0 0,1 0,-1 0,1 1,-1 0,1 0,0 0,0 0,0 1,0-1,0 1,-5 5,4-2,0 0,0 0,1 0,0 1,0 0,0 0,1 0,0 0,-2 9,-2 11,2 0,1 1,1-1,1 44,2-50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O-</a:t>
            </a:r>
            <a:r>
              <a:rPr lang="en-GB" b="1" dirty="0" err="1">
                <a:solidFill>
                  <a:srgbClr val="0070C0"/>
                </a:solidFill>
              </a:rPr>
              <a:t>notace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2D5FC2-0BC2-89BB-3F73-5257B678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text, snímka obrazovky, mapa, písmo&#10;&#10;Automaticky generovaný popis">
            <a:extLst>
              <a:ext uri="{FF2B5EF4-FFF2-40B4-BE49-F238E27FC236}">
                <a16:creationId xmlns:a16="http://schemas.microsoft.com/office/drawing/2014/main" id="{03E4C8B1-47DC-E52C-F56A-606C29DE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3" y="420191"/>
            <a:ext cx="9341234" cy="6017617"/>
          </a:xfrm>
        </p:spPr>
      </p:pic>
    </p:spTree>
    <p:extLst>
      <p:ext uri="{BB962C8B-B14F-4D97-AF65-F5344CB8AC3E}">
        <p14:creationId xmlns:p14="http://schemas.microsoft.com/office/powerpoint/2010/main" val="208722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 descr="Obrázok, na ktorom je text, rad, diagram, snímka obrazovky&#10;&#10;Automaticky generovaný popis">
            <a:extLst>
              <a:ext uri="{FF2B5EF4-FFF2-40B4-BE49-F238E27FC236}">
                <a16:creationId xmlns:a16="http://schemas.microsoft.com/office/drawing/2014/main" id="{B68504D9-C463-A6F6-FB8B-6EFBB8AA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85" y="268301"/>
            <a:ext cx="6390429" cy="6321397"/>
          </a:xfrm>
        </p:spPr>
      </p:pic>
    </p:spTree>
    <p:extLst>
      <p:ext uri="{BB962C8B-B14F-4D97-AF65-F5344CB8AC3E}">
        <p14:creationId xmlns:p14="http://schemas.microsoft.com/office/powerpoint/2010/main" val="354318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9561D36-610E-178D-FFD0-76189673D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609"/>
                <a:ext cx="10515600" cy="488626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sk-SK" dirty="0"/>
                  <a:t>Dokážte, či nasledujúce výrazy platia:</a:t>
                </a:r>
              </a:p>
              <a:p>
                <a:endParaRPr lang="sk-SK" dirty="0"/>
              </a:p>
              <a:p>
                <a:pPr lvl="1"/>
                <a:r>
                  <a:rPr lang="sk-SK" sz="3300" dirty="0"/>
                  <a:t>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3300" dirty="0"/>
                  <a:t> + 3  =</a:t>
                </a:r>
                <a14:m>
                  <m:oMath xmlns:m="http://schemas.openxmlformats.org/officeDocument/2006/math">
                    <m:r>
                      <a:rPr lang="sk-SK" sz="3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3300"/>
                      <m:t>Θ</m:t>
                    </m:r>
                    <m:d>
                      <m:d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k-SK" sz="3300" dirty="0"/>
              </a:p>
              <a:p>
                <a:pPr lvl="1"/>
                <a:endParaRPr lang="sk-SK" sz="3300" dirty="0"/>
              </a:p>
              <a:p>
                <a:pPr lvl="1"/>
                <a:r>
                  <a:rPr lang="sk-SK" sz="3300" dirty="0"/>
                  <a:t>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3300" dirty="0"/>
                  <a:t> + 3  =</a:t>
                </a:r>
                <a14:m>
                  <m:oMath xmlns:m="http://schemas.openxmlformats.org/officeDocument/2006/math">
                    <m:r>
                      <a:rPr lang="sk-SK" sz="3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3300"/>
                      <m:t>Θ</m:t>
                    </m:r>
                    <m:d>
                      <m:d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sk-SK" sz="3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k-SK" sz="3300" dirty="0"/>
              </a:p>
              <a:p>
                <a:pPr lvl="1"/>
                <a:endParaRPr lang="sk-SK" sz="3300" dirty="0"/>
              </a:p>
              <a:p>
                <a:pPr lvl="1"/>
                <a:r>
                  <a:rPr lang="sk-SK" sz="3300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sz="3300" dirty="0"/>
                  <a:t>  = </a:t>
                </a:r>
                <a14:m>
                  <m:oMath xmlns:m="http://schemas.openxmlformats.org/officeDocument/2006/math">
                    <m:r>
                      <a:rPr lang="sk-SK" sz="33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sk-SK" sz="3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sk-SK" sz="3300" dirty="0"/>
              </a:p>
              <a:p>
                <a:pPr lvl="1"/>
                <a:endParaRPr lang="sk-SK" sz="3300" dirty="0"/>
              </a:p>
              <a:p>
                <a:pPr lvl="1"/>
                <a:r>
                  <a:rPr lang="sk-SK" sz="3300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sz="3300" dirty="0"/>
                  <a:t>  = </a:t>
                </a:r>
                <a14:m>
                  <m:oMath xmlns:m="http://schemas.openxmlformats.org/officeDocument/2006/math">
                    <m:r>
                      <a:rPr lang="sk-SK" sz="3300" i="1" dirty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sk-SK" sz="3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sk-SK" sz="3300" dirty="0"/>
              </a:p>
              <a:p>
                <a:pPr lvl="1"/>
                <a:endParaRPr lang="sk-SK" sz="3300" dirty="0"/>
              </a:p>
              <a:p>
                <a:pPr lvl="1"/>
                <a:r>
                  <a:rPr lang="sk-SK" sz="3300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3300" dirty="0"/>
                  <a:t> + 3n - 2 = </a:t>
                </a:r>
                <a14:m>
                  <m:oMath xmlns:m="http://schemas.openxmlformats.org/officeDocument/2006/math">
                    <m:r>
                      <a:rPr lang="sk-SK" sz="33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33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sk-SK" sz="3300" dirty="0"/>
              </a:p>
              <a:p>
                <a:pPr lvl="1"/>
                <a:endParaRPr lang="sk-SK" sz="3300" dirty="0"/>
              </a:p>
              <a:p>
                <a:pPr lvl="1"/>
                <a:r>
                  <a:rPr lang="sk-SK" sz="3300" dirty="0"/>
                  <a:t>5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sz="3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k-SK" sz="3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sz="33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k-SK" sz="3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sk-SK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sz="3300" dirty="0"/>
                  <a:t> =</a:t>
                </a:r>
                <a:r>
                  <a:rPr lang="el-GR" sz="33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300"/>
                      <m:t>Θ</m:t>
                    </m:r>
                    <m:d>
                      <m:d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k-SK" sz="33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k-SK" sz="3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k-SK" sz="33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k-SK" sz="3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sk-SK" sz="3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sk-SK" u="sng" dirty="0"/>
                  <a:t>Budúci týždeň uverejním riešenia</a:t>
                </a:r>
                <a:endParaRPr lang="cs-CZ" u="sng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9561D36-610E-178D-FFD0-76189673D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609"/>
                <a:ext cx="10515600" cy="4886266"/>
              </a:xfrm>
              <a:blipFill>
                <a:blip r:embed="rId2"/>
                <a:stretch>
                  <a:fillRect l="-406" t="-21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13B-7E0C-ECFC-B3B4-91E52759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9B0B8-5782-C466-A8B8-1C43EFA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O-</a:t>
            </a:r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notace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9C1FB20-AFB7-44F5-04F6-D1DD60D94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49897" cy="466725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Presná analýza </a:t>
                </a:r>
                <a:r>
                  <a:rPr lang="cs-CZ" dirty="0" err="1"/>
                  <a:t>časovej</a:t>
                </a:r>
                <a:r>
                  <a:rPr lang="cs-CZ" dirty="0"/>
                  <a:t> </a:t>
                </a:r>
                <a:r>
                  <a:rPr lang="cs-CZ" dirty="0" err="1"/>
                  <a:t>zložitosti</a:t>
                </a:r>
                <a:r>
                  <a:rPr lang="cs-CZ" dirty="0"/>
                  <a:t> T(n) (</a:t>
                </a:r>
                <a:r>
                  <a:rPr lang="cs-CZ" dirty="0" err="1"/>
                  <a:t>doteraz</a:t>
                </a:r>
                <a:r>
                  <a:rPr lang="cs-CZ" dirty="0"/>
                  <a:t>):</a:t>
                </a:r>
              </a:p>
              <a:p>
                <a:pPr lvl="2"/>
                <a:r>
                  <a:rPr lang="cs-CZ" dirty="0"/>
                  <a:t>Počítali </a:t>
                </a:r>
                <a:r>
                  <a:rPr lang="cs-CZ" dirty="0" err="1"/>
                  <a:t>sme</a:t>
                </a:r>
                <a:r>
                  <a:rPr lang="cs-CZ" dirty="0"/>
                  <a:t> počet </a:t>
                </a:r>
                <a:r>
                  <a:rPr lang="cs-CZ" dirty="0" err="1"/>
                  <a:t>výpočetných</a:t>
                </a:r>
                <a:r>
                  <a:rPr lang="cs-CZ" dirty="0"/>
                  <a:t> </a:t>
                </a:r>
                <a:r>
                  <a:rPr lang="cs-CZ" dirty="0" err="1"/>
                  <a:t>krokov</a:t>
                </a:r>
                <a:r>
                  <a:rPr lang="cs-CZ" dirty="0"/>
                  <a:t>, </a:t>
                </a:r>
                <a:r>
                  <a:rPr lang="cs-CZ" dirty="0" err="1"/>
                  <a:t>ktoré</a:t>
                </a:r>
                <a:r>
                  <a:rPr lang="cs-CZ" dirty="0"/>
                  <a:t> algoritmus </a:t>
                </a:r>
                <a:r>
                  <a:rPr lang="cs-CZ" dirty="0" err="1"/>
                  <a:t>prevedie</a:t>
                </a:r>
                <a:endParaRPr lang="cs-CZ" dirty="0"/>
              </a:p>
              <a:p>
                <a:pPr lvl="2"/>
                <a:r>
                  <a:rPr lang="cs-CZ" dirty="0"/>
                  <a:t>Nevýhoda – </a:t>
                </a:r>
                <a:r>
                  <a:rPr lang="cs-CZ" dirty="0" err="1"/>
                  <a:t>konštantny</a:t>
                </a:r>
                <a:r>
                  <a:rPr lang="cs-CZ" dirty="0"/>
                  <a:t> </a:t>
                </a:r>
                <a:r>
                  <a:rPr lang="cs-CZ" dirty="0" err="1"/>
                  <a:t>závisia</a:t>
                </a:r>
                <a:r>
                  <a:rPr lang="cs-CZ" dirty="0"/>
                  <a:t> na </a:t>
                </a:r>
                <a:r>
                  <a:rPr lang="cs-CZ" dirty="0" err="1"/>
                  <a:t>konkrétnom</a:t>
                </a:r>
                <a:r>
                  <a:rPr lang="cs-CZ" dirty="0"/>
                  <a:t> pseudokóde/</a:t>
                </a:r>
                <a:r>
                  <a:rPr lang="cs-CZ" dirty="0" err="1"/>
                  <a:t>implementácii</a:t>
                </a:r>
                <a:endParaRPr lang="cs-CZ" dirty="0"/>
              </a:p>
              <a:p>
                <a:pPr lvl="1"/>
                <a:endParaRPr lang="cs-CZ" dirty="0"/>
              </a:p>
              <a:p>
                <a:pPr lvl="1"/>
                <a:r>
                  <a:rPr lang="cs-CZ" dirty="0" err="1"/>
                  <a:t>Nepresná</a:t>
                </a:r>
                <a:r>
                  <a:rPr lang="cs-CZ" dirty="0"/>
                  <a:t> analýza </a:t>
                </a:r>
                <a:r>
                  <a:rPr lang="cs-CZ" dirty="0" err="1"/>
                  <a:t>časovej</a:t>
                </a:r>
                <a:r>
                  <a:rPr lang="cs-CZ" dirty="0"/>
                  <a:t> </a:t>
                </a:r>
                <a:r>
                  <a:rPr lang="cs-CZ" dirty="0" err="1"/>
                  <a:t>zložitosti</a:t>
                </a:r>
                <a:r>
                  <a:rPr lang="cs-CZ" dirty="0"/>
                  <a:t> T(n):</a:t>
                </a:r>
              </a:p>
              <a:p>
                <a:pPr lvl="2"/>
                <a:r>
                  <a:rPr lang="cs-CZ" dirty="0" err="1"/>
                  <a:t>Zaujíma</a:t>
                </a:r>
                <a:r>
                  <a:rPr lang="cs-CZ" dirty="0"/>
                  <a:t> nás </a:t>
                </a:r>
                <a:r>
                  <a:rPr lang="cs-CZ" dirty="0" err="1"/>
                  <a:t>ako</a:t>
                </a:r>
                <a:r>
                  <a:rPr lang="cs-CZ" dirty="0"/>
                  <a:t> časová </a:t>
                </a:r>
                <a:r>
                  <a:rPr lang="cs-CZ" dirty="0" err="1"/>
                  <a:t>zložitosť</a:t>
                </a:r>
                <a:r>
                  <a:rPr lang="cs-CZ" dirty="0"/>
                  <a:t> </a:t>
                </a:r>
                <a:r>
                  <a:rPr lang="cs-CZ" dirty="0" err="1"/>
                  <a:t>rastie</a:t>
                </a:r>
                <a:r>
                  <a:rPr lang="cs-CZ" dirty="0"/>
                  <a:t> </a:t>
                </a:r>
                <a:r>
                  <a:rPr lang="cs-CZ" dirty="0" err="1"/>
                  <a:t>keď</a:t>
                </a:r>
                <a:r>
                  <a:rPr lang="cs-CZ" dirty="0"/>
                  <a:t> </a:t>
                </a:r>
                <a:r>
                  <a:rPr lang="cs-CZ" dirty="0" err="1"/>
                  <a:t>veľkosť</a:t>
                </a:r>
                <a:r>
                  <a:rPr lang="cs-CZ" dirty="0"/>
                  <a:t> vstupu  n </a:t>
                </a:r>
                <a14:m>
                  <m:oMath xmlns:m="http://schemas.openxmlformats.org/officeDocument/2006/math">
                    <m:r>
                      <a:rPr lang="cs-C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cs-CZ" dirty="0"/>
              </a:p>
              <a:p>
                <a:pPr lvl="2"/>
                <a:r>
                  <a:rPr lang="cs-CZ" dirty="0"/>
                  <a:t>Bude nás </a:t>
                </a:r>
                <a:r>
                  <a:rPr lang="cs-CZ" dirty="0" err="1"/>
                  <a:t>zaujímať</a:t>
                </a:r>
                <a:r>
                  <a:rPr lang="cs-CZ" dirty="0"/>
                  <a:t> </a:t>
                </a:r>
                <a:r>
                  <a:rPr lang="cs-CZ" dirty="0" err="1"/>
                  <a:t>ako</a:t>
                </a:r>
                <a:r>
                  <a:rPr lang="cs-CZ" dirty="0"/>
                  <a:t> </a:t>
                </a:r>
                <a:r>
                  <a:rPr lang="cs-CZ" dirty="0" err="1"/>
                  <a:t>rastie</a:t>
                </a:r>
                <a:r>
                  <a:rPr lang="cs-CZ" dirty="0"/>
                  <a:t> </a:t>
                </a:r>
                <a:r>
                  <a:rPr lang="cs-CZ" dirty="0" err="1"/>
                  <a:t>najd</a:t>
                </a:r>
                <a:r>
                  <a:rPr lang="sk-SK" dirty="0" err="1"/>
                  <a:t>ôležitejší</a:t>
                </a:r>
                <a:r>
                  <a:rPr lang="sk-SK" dirty="0"/>
                  <a:t> člen – budeme potlačovať zbytočné konštanty</a:t>
                </a:r>
                <a:endParaRPr lang="cs-CZ" dirty="0"/>
              </a:p>
              <a:p>
                <a:pPr lvl="2"/>
                <a:r>
                  <a:rPr lang="cs-CZ" dirty="0" err="1"/>
                  <a:t>Postačujúca</a:t>
                </a:r>
                <a:r>
                  <a:rPr lang="cs-CZ" dirty="0"/>
                  <a:t> aj </a:t>
                </a:r>
                <a:r>
                  <a:rPr lang="cs-CZ" dirty="0" err="1"/>
                  <a:t>keď</a:t>
                </a:r>
                <a:r>
                  <a:rPr lang="cs-CZ" dirty="0"/>
                  <a:t> </a:t>
                </a:r>
                <a:r>
                  <a:rPr lang="cs-CZ" dirty="0" err="1"/>
                  <a:t>nie</a:t>
                </a:r>
                <a:r>
                  <a:rPr lang="cs-CZ" dirty="0"/>
                  <a:t> je </a:t>
                </a:r>
                <a:r>
                  <a:rPr lang="cs-CZ" dirty="0" err="1"/>
                  <a:t>presná</a:t>
                </a:r>
                <a:r>
                  <a:rPr lang="cs-CZ" dirty="0"/>
                  <a:t>, vyzdvihuje to </a:t>
                </a:r>
                <a:r>
                  <a:rPr lang="cs-CZ" dirty="0" err="1"/>
                  <a:t>najpodstatnejšie</a:t>
                </a:r>
                <a:endParaRPr lang="cs-CZ" dirty="0"/>
              </a:p>
              <a:p>
                <a:pPr lvl="2"/>
                <a:r>
                  <a:rPr lang="cs-CZ" dirty="0"/>
                  <a:t>Na </a:t>
                </a:r>
                <a:r>
                  <a:rPr lang="cs-CZ" dirty="0" err="1"/>
                  <a:t>túto</a:t>
                </a:r>
                <a:r>
                  <a:rPr lang="cs-CZ" dirty="0"/>
                  <a:t> analýzu budeme </a:t>
                </a:r>
                <a:r>
                  <a:rPr lang="cs-CZ" dirty="0" err="1"/>
                  <a:t>používať</a:t>
                </a:r>
                <a:r>
                  <a:rPr lang="cs-CZ" dirty="0"/>
                  <a:t> </a:t>
                </a:r>
                <a:r>
                  <a:rPr lang="sk-SK" dirty="0"/>
                  <a:t>matematický nástroj </a:t>
                </a:r>
                <a:r>
                  <a:rPr lang="cs-CZ" b="1" dirty="0"/>
                  <a:t>O-notace</a:t>
                </a:r>
                <a:endParaRPr lang="sk-SK" b="1" dirty="0"/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9C1FB20-AFB7-44F5-04F6-D1DD60D94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49897" cy="4667250"/>
              </a:xfrm>
              <a:blipFill>
                <a:blip r:embed="rId2"/>
                <a:stretch>
                  <a:fillRect t="-18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2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D7B3-142D-62F2-4085-CF09B2ED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DF0CC1-E3D6-7959-FDD0-372C1366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O-</a:t>
            </a:r>
            <a:r>
              <a:rPr kumimoji="0" lang="en-GB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notace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665F553-D1B5-1685-6149-977CB3FA2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5177" cy="466725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sk-SK" dirty="0"/>
                  <a:t>Budeme mať dve funkcie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2"/>
                <a:r>
                  <a:rPr lang="sk-SK" dirty="0"/>
                  <a:t>Nebude nás zaujímať ktorá funkcia je menšia/väčšia pre malé hodnoty n (n – veľkosť vstupu)</a:t>
                </a:r>
              </a:p>
              <a:p>
                <a:pPr lvl="2"/>
                <a:r>
                  <a:rPr lang="sk-SK" dirty="0"/>
                  <a:t>Nebudú náš zaujímať konštantné faktory rastu funkcie (môžeme funkciu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sk-SK" dirty="0"/>
                  <a:t> násobiť)</a:t>
                </a:r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665F553-D1B5-1685-6149-977CB3FA2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5177" cy="4667250"/>
              </a:xfrm>
              <a:blipFill>
                <a:blip r:embed="rId2"/>
                <a:stretch>
                  <a:fillRect t="-18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9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026268-1EA7-677E-6BE8-B3141B025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6116" y="3957862"/>
                <a:ext cx="3524250" cy="10096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sk-SK" sz="2400" b="0" i="0" dirty="0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sk-SK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k-SK" sz="2400" dirty="0"/>
                  <a:t> nerastie rýchlejšie ako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026268-1EA7-677E-6BE8-B3141B025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6116" y="3957862"/>
                <a:ext cx="3524250" cy="1009650"/>
              </a:xfrm>
              <a:blipFill>
                <a:blip r:embed="rId2"/>
                <a:stretch>
                  <a:fillRect l="-1384" b="-6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55CE6F92-18D9-F22D-87BE-489E8A42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09550"/>
            <a:ext cx="9963150" cy="2590800"/>
          </a:xfrm>
          <a:prstGeom prst="rect">
            <a:avLst/>
          </a:prstGeom>
        </p:spPr>
      </p:pic>
      <p:pic>
        <p:nvPicPr>
          <p:cNvPr id="2050" name="Picture 2" descr="Complexity Analysis | Alex Dillhoff">
            <a:extLst>
              <a:ext uri="{FF2B5EF4-FFF2-40B4-BE49-F238E27FC236}">
                <a16:creationId xmlns:a16="http://schemas.microsoft.com/office/drawing/2014/main" id="{E04B7DA7-0208-7878-4462-C0CC40A78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143250"/>
            <a:ext cx="339241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7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4789-B32B-0993-EC5D-5412CFCE3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A5F81C9-6259-E015-2D19-FCB40B3AD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0101" y="3933826"/>
                <a:ext cx="4055068" cy="10096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l-GR" sz="2400" i="1" dirty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sk-SK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k-SK" sz="2400" dirty="0"/>
                  <a:t> rastie aspoň tak rýchlo ako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A5F81C9-6259-E015-2D19-FCB40B3AD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0101" y="3933826"/>
                <a:ext cx="4055068" cy="1009650"/>
              </a:xfrm>
              <a:blipFill>
                <a:blip r:embed="rId2"/>
                <a:stretch>
                  <a:fillRect l="-1201" b="-6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omplexity Analysis | Alex Dillhoff">
            <a:extLst>
              <a:ext uri="{FF2B5EF4-FFF2-40B4-BE49-F238E27FC236}">
                <a16:creationId xmlns:a16="http://schemas.microsoft.com/office/drawing/2014/main" id="{EEC58613-4CD1-B316-2F30-084BA481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2924175"/>
            <a:ext cx="3413125" cy="358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0DC676E-7DDB-CA35-7D3C-C2F3E3F55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57175"/>
            <a:ext cx="9820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56242-A84E-222D-77BD-9FFE10C26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2D5C57B-605F-DCF6-991D-CC1F33563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6853" y="3908189"/>
                <a:ext cx="4413992" cy="10096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l-GR"/>
                        <m:t>Θ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sk-SK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k-SK" sz="2400" dirty="0"/>
                  <a:t> rastie asymptoticky rovnako ako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2D5C57B-605F-DCF6-991D-CC1F33563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6853" y="3908189"/>
                <a:ext cx="4413992" cy="1009650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Complexity Analysis | Alex Dillhoff">
            <a:extLst>
              <a:ext uri="{FF2B5EF4-FFF2-40B4-BE49-F238E27FC236}">
                <a16:creationId xmlns:a16="http://schemas.microsoft.com/office/drawing/2014/main" id="{55F9B288-1C33-8A5B-906E-399D904F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3349696"/>
            <a:ext cx="3096560" cy="325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B05C649F-B667-DEB2-7054-051A75295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251941"/>
            <a:ext cx="9839325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6F0BADE4-5099-3AD3-29A2-240C48E6226A}"/>
                  </a:ext>
                </a:extLst>
              </p:cNvPr>
              <p:cNvSpPr txBox="1"/>
              <p:nvPr/>
            </p:nvSpPr>
            <p:spPr>
              <a:xfrm>
                <a:off x="9716568" y="2008261"/>
                <a:ext cx="278592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=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</m:oMath>
                </a14:m>
                <a:r>
                  <a:rPr lang="sk-SK" dirty="0"/>
                  <a:t>)</a:t>
                </a:r>
              </a:p>
            </p:txBody>
          </p:sp>
        </mc:Choice>
        <mc:Fallback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6F0BADE4-5099-3AD3-29A2-240C48E62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68" y="2008261"/>
                <a:ext cx="2785929" cy="381515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3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8484A-05B7-19BB-1C58-0BC5D94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BA061CC-B556-5DD2-313F-6B35B86BD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Dôležitý vzťah: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l-GR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sk-SK" dirty="0"/>
                  <a:t>práve keď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l-GR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BA061CC-B556-5DD2-313F-6B35B86BD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38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E991-E47E-56A6-55E5-4ACE3822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86416B9-7863-C4F3-DF61-0D59CB116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5412" y="4581526"/>
                <a:ext cx="3121174" cy="10096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sk-SK" sz="2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sk-SK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k-SK" sz="2400" dirty="0"/>
                  <a:t> rastie pomalšie ako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86416B9-7863-C4F3-DF61-0D59CB116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5412" y="4581526"/>
                <a:ext cx="3121174" cy="1009650"/>
              </a:xfrm>
              <a:blipFill>
                <a:blip r:embed="rId2"/>
                <a:stretch>
                  <a:fillRect l="-1758" b="-12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B32A780A-C6AE-2F8D-4FA7-BA67C0CA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77852"/>
            <a:ext cx="9867900" cy="12192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02AA579-E9AC-3905-6F71-B15D2C85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1" y="1800046"/>
            <a:ext cx="9705975" cy="1752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Písanie rukou 7">
                <a:extLst>
                  <a:ext uri="{FF2B5EF4-FFF2-40B4-BE49-F238E27FC236}">
                    <a16:creationId xmlns:a16="http://schemas.microsoft.com/office/drawing/2014/main" id="{AE06ABBC-32B8-B4DE-A95F-1FC57C78FB14}"/>
                  </a:ext>
                </a:extLst>
              </p14:cNvPr>
              <p14:cNvContentPartPr/>
              <p14:nvPr/>
            </p14:nvContentPartPr>
            <p14:xfrm>
              <a:off x="5092947" y="2596936"/>
              <a:ext cx="1342800" cy="95400"/>
            </p14:xfrm>
          </p:contentPart>
        </mc:Choice>
        <mc:Fallback>
          <p:pic>
            <p:nvPicPr>
              <p:cNvPr id="8" name="Písanie rukou 7">
                <a:extLst>
                  <a:ext uri="{FF2B5EF4-FFF2-40B4-BE49-F238E27FC236}">
                    <a16:creationId xmlns:a16="http://schemas.microsoft.com/office/drawing/2014/main" id="{AE06ABBC-32B8-B4DE-A95F-1FC57C78FB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8947" y="2488936"/>
                <a:ext cx="14504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Písanie rukou 8">
                <a:extLst>
                  <a:ext uri="{FF2B5EF4-FFF2-40B4-BE49-F238E27FC236}">
                    <a16:creationId xmlns:a16="http://schemas.microsoft.com/office/drawing/2014/main" id="{DAEA46C9-172C-DD52-0AC4-AD9AB0D8B617}"/>
                  </a:ext>
                </a:extLst>
              </p14:cNvPr>
              <p14:cNvContentPartPr/>
              <p14:nvPr/>
            </p14:nvContentPartPr>
            <p14:xfrm>
              <a:off x="5041467" y="2528176"/>
              <a:ext cx="1404360" cy="232560"/>
            </p14:xfrm>
          </p:contentPart>
        </mc:Choice>
        <mc:Fallback>
          <p:pic>
            <p:nvPicPr>
              <p:cNvPr id="9" name="Písanie rukou 8">
                <a:extLst>
                  <a:ext uri="{FF2B5EF4-FFF2-40B4-BE49-F238E27FC236}">
                    <a16:creationId xmlns:a16="http://schemas.microsoft.com/office/drawing/2014/main" id="{DAEA46C9-172C-DD52-0AC4-AD9AB0D8B6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7827" y="2420176"/>
                <a:ext cx="151200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08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59EF-DE94-8528-8358-5623B8D49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89BF8F3-B216-1583-66A4-E9FB699FC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1600" y="4314826"/>
                <a:ext cx="3168799" cy="10096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sk-SK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k-SK" sz="2400" dirty="0"/>
                  <a:t> rastie rýchlejšie ako 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89BF8F3-B216-1583-66A4-E9FB699FC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600" y="4314826"/>
                <a:ext cx="3168799" cy="1009650"/>
              </a:xfrm>
              <a:blipFill>
                <a:blip r:embed="rId2"/>
                <a:stretch>
                  <a:fillRect l="-1538" b="-12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158F7248-B19B-5856-FC6B-8956BF97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90562"/>
            <a:ext cx="9906000" cy="2524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Písanie rukou 5">
                <a:extLst>
                  <a:ext uri="{FF2B5EF4-FFF2-40B4-BE49-F238E27FC236}">
                    <a16:creationId xmlns:a16="http://schemas.microsoft.com/office/drawing/2014/main" id="{8C4B8DD1-B92C-8747-A132-A7AEE3E6CF26}"/>
                  </a:ext>
                </a:extLst>
              </p14:cNvPr>
              <p14:cNvContentPartPr/>
              <p14:nvPr/>
            </p14:nvContentPartPr>
            <p14:xfrm>
              <a:off x="5160987" y="2236216"/>
              <a:ext cx="1275840" cy="157680"/>
            </p14:xfrm>
          </p:contentPart>
        </mc:Choice>
        <mc:Fallback>
          <p:pic>
            <p:nvPicPr>
              <p:cNvPr id="6" name="Písanie rukou 5">
                <a:extLst>
                  <a:ext uri="{FF2B5EF4-FFF2-40B4-BE49-F238E27FC236}">
                    <a16:creationId xmlns:a16="http://schemas.microsoft.com/office/drawing/2014/main" id="{8C4B8DD1-B92C-8747-A132-A7AEE3E6CF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6987" y="2128576"/>
                <a:ext cx="138348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35539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284</Words>
  <Application>Microsoft Office PowerPoint</Application>
  <PresentationFormat>Širokouhlá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Motív Office</vt:lpstr>
      <vt:lpstr>O-notace</vt:lpstr>
      <vt:lpstr>O-notace</vt:lpstr>
      <vt:lpstr>O-notace</vt:lpstr>
      <vt:lpstr>Prezentácia programu PowerPoint</vt:lpstr>
      <vt:lpstr>Prezentácia programu PowerPoint</vt:lpstr>
      <vt:lpstr>Prezentácia programu PowerPoint</vt:lpstr>
      <vt:lpstr>Pozn.</vt:lpstr>
      <vt:lpstr>Prezentácia programu PowerPoint</vt:lpstr>
      <vt:lpstr>Prezentácia programu PowerPoint</vt:lpstr>
      <vt:lpstr>Prezentácia programu PowerPoint</vt:lpstr>
      <vt:lpstr>Prezentácia programu PowerPoint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194</cp:revision>
  <dcterms:created xsi:type="dcterms:W3CDTF">2023-03-28T14:51:09Z</dcterms:created>
  <dcterms:modified xsi:type="dcterms:W3CDTF">2024-10-29T16:14:43Z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