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36" r:id="rId3"/>
    <p:sldId id="334" r:id="rId4"/>
    <p:sldId id="337" r:id="rId5"/>
    <p:sldId id="338" r:id="rId6"/>
    <p:sldId id="330" r:id="rId7"/>
    <p:sldId id="339" r:id="rId8"/>
    <p:sldId id="331" r:id="rId9"/>
    <p:sldId id="333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C4146-2D11-4C37-96F2-A7FF7D1D71A1}" v="12" dt="2023-11-19T12:56:2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55DB-E4C3-420B-9C6C-36571A57988F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F194-1A29-4531-B1DD-C456EF0563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2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F3C6B-E1D1-C718-26A6-2BBD6DBA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3D29D9-D3BC-7D69-1D5F-1E2A50AE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DD04AD-D810-F989-3322-817029B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D334A1-D273-6249-3239-95ECE19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D9A7AB-7061-BEC1-B13F-37CE073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0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BE242-ED0D-BB33-6B99-5485E03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2658EEE-7D92-7A17-F0F4-72E447F9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B5EBF0-F834-9DB1-4201-76AAFFDB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43A577-25F9-DF90-F00B-B5C2DB4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58E6717-66CC-AE60-69C8-FFBC23E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6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9E75997-7B32-58B5-878C-512AE87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C3FB9DF-216C-B55C-42DF-4CD39839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98D1CCB-ABAC-9FC6-8907-ACDCE46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2AA56C-DCF8-E3AA-63FF-F7E00E9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266F01-90BA-0265-EC9E-CD26407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4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1A0F4-90F1-6C04-DCA7-036FB98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FEE056-47B0-F27D-FF0D-4FA58A8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841260-05C7-76F0-E2FB-773FC9F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6ACD8-9A5C-79B6-AC9B-5835637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6C555E-3F62-AB77-8F43-76FA82AE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2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E3152-7D8E-BAB7-8069-2457494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8F6187-63E8-DDB9-57EF-A4965FF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6D4C0E-6E17-4EA2-C9AD-83FE716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D36EF9-5842-18D6-44A3-D8B530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378752-FE71-3ECE-9C28-926EC42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279EC-A730-478E-73C3-37F4CF7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CBB393-3995-8505-0106-73ED99A7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B60A9D8-2823-D117-DB8F-721934D2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C1EB41-8745-6C45-0DC0-390BBA5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FD4782D-2638-8CA0-F9B7-805F219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FD35E7-07FC-D69F-4024-F4D2377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6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8B735-2976-A05E-63FF-7349BC0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4788AB-3906-8D97-95FD-84E2A7E6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6CADB8-BFA0-8C74-90D0-2181CC47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FA07EF-C0FF-FB45-C5CC-0D89086C3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F91F0E-0F1F-EF0C-FB1C-6720A85B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F32AF88-F4FA-A51B-6437-E3D9301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3EA1DA5-18AF-CB5B-5EC0-7597151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D46FD74-B858-4757-9A74-B35EF947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3F0EA-FE09-0E89-2F56-F6CA1886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0F634E-BD07-F4EF-9ADD-BE580660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3B05037-773C-72D6-AC89-67C71B4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4B541B6-7AF2-26BE-F804-2D3854A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0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71017C6-0CE2-6692-739B-6C2B2088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3F1B575-2E5B-19F3-3C92-19231B17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0D5BDB5-6ED4-EF1B-D469-25825168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7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C55B8-9672-572B-9023-FD8F9EB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0D0A03-AAE1-2D41-2CD7-798FDE2F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3B85A5-CF21-8C4A-21CA-EC241811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3A9BB3-DBB0-3F67-0820-163D687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EBA480-86A5-95F6-E033-2382EA59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9E7222-9A7F-F91B-1CE7-F6201D8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6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05C3D-61DF-AED3-AF10-5E4DFD3E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2A059F8-4EEB-08AC-65F2-D19F878DE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8D7295-8632-1111-BCE7-B49C7F87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3551A8-46C3-1AB9-0A20-9E2C34D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23E98C-CED9-8AEF-3312-2A4AABC5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DD1E92-A662-39FA-BE6C-43B8578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2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F98B54E-B8A2-0E82-4E97-5ED50C5C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E4E3E-7112-3787-62F9-24E3785A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9F7B50-F6C4-525C-82B5-20E4E549D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1C103D-6E03-10DB-45A8-FECAB33D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D10838-648D-B5D7-013D-FABB4784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A529AAE-4941-4D6F-0212-533E1FBFE3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34738" y="0"/>
            <a:ext cx="9794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80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&amp; PARTNERS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9EA2169-6EBF-8D75-DF0A-7BC2C6A57E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2099925" y="6827520"/>
            <a:ext cx="98425" cy="304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5acXjzUk</a:t>
            </a:r>
          </a:p>
        </p:txBody>
      </p:sp>
    </p:spTree>
    <p:extLst>
      <p:ext uri="{BB962C8B-B14F-4D97-AF65-F5344CB8AC3E}">
        <p14:creationId xmlns:p14="http://schemas.microsoft.com/office/powerpoint/2010/main" val="25392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tie-left-the-chat/ALGO1/tree/main/Cvicenie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54CC2-4FBE-43CF-89AE-6322CA80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94148"/>
            <a:ext cx="9144000" cy="1085545"/>
          </a:xfrm>
        </p:spPr>
        <p:txBody>
          <a:bodyPr>
            <a:normAutofit/>
          </a:bodyPr>
          <a:lstStyle/>
          <a:p>
            <a:r>
              <a:rPr lang="sk-SK" b="1" dirty="0" err="1">
                <a:solidFill>
                  <a:srgbClr val="0070C0"/>
                </a:solidFill>
              </a:rPr>
              <a:t>Heap</a:t>
            </a:r>
            <a:r>
              <a:rPr lang="en-GB" b="1" dirty="0">
                <a:solidFill>
                  <a:srgbClr val="0070C0"/>
                </a:solidFill>
              </a:rPr>
              <a:t> Sort</a:t>
            </a:r>
            <a:endParaRPr lang="cs-CZ" b="1" dirty="0">
              <a:solidFill>
                <a:srgbClr val="0070C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904BB-8861-4604-8657-4271F307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68673"/>
            <a:ext cx="9144000" cy="1655762"/>
          </a:xfrm>
        </p:spPr>
        <p:txBody>
          <a:bodyPr/>
          <a:lstStyle/>
          <a:p>
            <a:r>
              <a:rPr lang="cs-CZ" sz="2800" dirty="0"/>
              <a:t>Bc. Katarína</a:t>
            </a:r>
            <a:r>
              <a:rPr lang="cs-CZ" dirty="0"/>
              <a:t> </a:t>
            </a:r>
            <a:r>
              <a:rPr lang="cs-CZ" sz="2800" dirty="0"/>
              <a:t>Olejková</a:t>
            </a:r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268916D-52DC-41F0-9524-B336D547F8E8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>
                <a:solidFill>
                  <a:srgbClr val="0070C0"/>
                </a:solidFill>
              </a:rPr>
              <a:t>KATEDRA INFORMATIKY</a:t>
            </a:r>
          </a:p>
          <a:p>
            <a:r>
              <a:rPr lang="cs-CZ" sz="2000" dirty="0">
                <a:solidFill>
                  <a:srgbClr val="0070C0"/>
                </a:solidFill>
              </a:rPr>
              <a:t>UNIVERZITA PALACKÉHO V OLOMOUCI</a:t>
            </a:r>
          </a:p>
        </p:txBody>
      </p:sp>
      <p:pic>
        <p:nvPicPr>
          <p:cNvPr id="1026" name="Picture 2" descr="Cora Speaks: Chceš studovat psychologii?">
            <a:extLst>
              <a:ext uri="{FF2B5EF4-FFF2-40B4-BE49-F238E27FC236}">
                <a16:creationId xmlns:a16="http://schemas.microsoft.com/office/drawing/2014/main" id="{2885F088-DDC0-439D-BD2C-56B5871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67" y="3046632"/>
            <a:ext cx="2371665" cy="21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7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32F1F-CA88-3156-79B9-737999F2D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9A330A-A107-2A68-035F-21438994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b="1" dirty="0">
                <a:solidFill>
                  <a:srgbClr val="0070C0"/>
                </a:solidFill>
                <a:latin typeface="Calibri Light" panose="020F0302020204030204"/>
              </a:rPr>
              <a:t>Binárny strom terminológia</a:t>
            </a:r>
            <a:endParaRPr lang="sk-SK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C127FF-3388-AE8C-F29A-489826FB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sk-SK" dirty="0" err="1"/>
              <a:t>Dátova</a:t>
            </a:r>
            <a:r>
              <a:rPr lang="sk-SK" dirty="0"/>
              <a:t> štruktúra, ktorá sa skladá z uzlov a </a:t>
            </a:r>
            <a:r>
              <a:rPr lang="sk-SK" dirty="0" err="1"/>
              <a:t>hran</a:t>
            </a:r>
            <a:endParaRPr lang="sk-SK" dirty="0"/>
          </a:p>
          <a:p>
            <a:r>
              <a:rPr lang="sk-SK" dirty="0"/>
              <a:t>každý 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uzol</a:t>
            </a:r>
            <a:r>
              <a:rPr lang="sk-SK" dirty="0"/>
              <a:t> má najviac </a:t>
            </a:r>
            <a:r>
              <a:rPr lang="sk-SK" u="sng" dirty="0"/>
              <a:t>dvoch</a:t>
            </a:r>
            <a:r>
              <a:rPr lang="sk-SK" dirty="0"/>
              <a:t> </a:t>
            </a: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potomkov</a:t>
            </a:r>
          </a:p>
          <a:p>
            <a:endParaRPr lang="sk-SK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Potomok </a:t>
            </a:r>
            <a:r>
              <a:rPr lang="sk-SK" dirty="0"/>
              <a:t>= uzol, do ktorého vstupuje hrana (ľavý, pravý)</a:t>
            </a:r>
            <a:endParaRPr lang="sk-SK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RODIČ</a:t>
            </a:r>
            <a:r>
              <a:rPr lang="sk-SK" dirty="0"/>
              <a:t> = uzol, z ktorého vystupuje aspoň jedna hrana</a:t>
            </a:r>
            <a:endParaRPr lang="sk-SK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sk-SK" dirty="0"/>
              <a:t>uzol môže byť zároveň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rodič</a:t>
            </a:r>
            <a:r>
              <a:rPr lang="sk-SK" dirty="0"/>
              <a:t> aj </a:t>
            </a: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potomok</a:t>
            </a:r>
          </a:p>
          <a:p>
            <a:endParaRPr lang="sk-SK" dirty="0"/>
          </a:p>
          <a:p>
            <a:r>
              <a:rPr lang="sk-SK" dirty="0"/>
              <a:t>Najvyšší uzol = KOREŇ (nemá rodiča)</a:t>
            </a:r>
          </a:p>
          <a:p>
            <a:r>
              <a:rPr lang="sk-SK" dirty="0"/>
              <a:t>Najspodnejšie uzly = LISTY			</a:t>
            </a:r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844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7B485-6CE2-9EE8-44BD-F89A4B7A4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B65D58-BE4B-F013-BA3B-87FD10F6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(Binárna) Halda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19E89A5-2035-330B-2484-85F5362BA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Simuluje uloženie prvkov v binárnom strome</a:t>
                </a:r>
              </a:p>
              <a:p>
                <a:r>
                  <a:rPr lang="sk-SK" dirty="0"/>
                  <a:t>Dva typy: </a:t>
                </a:r>
                <a:r>
                  <a:rPr lang="sk-SK" b="1" dirty="0"/>
                  <a:t>Max-Halda</a:t>
                </a:r>
                <a:r>
                  <a:rPr lang="sk-SK" dirty="0"/>
                  <a:t>, Min-Halda</a:t>
                </a:r>
              </a:p>
              <a:p>
                <a:endParaRPr lang="sk-SK" dirty="0"/>
              </a:p>
              <a:p>
                <a:r>
                  <a:rPr lang="sk-SK" b="1" dirty="0"/>
                  <a:t>Max-Halda</a:t>
                </a:r>
                <a:r>
                  <a:rPr lang="sk-SK" dirty="0"/>
                  <a:t>: pre všetky uzly v strome musí platiť, že rodič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sk-SK" dirty="0"/>
                  <a:t> potomok, čiže v koreni bude najväčší prvok</a:t>
                </a:r>
              </a:p>
              <a:p>
                <a:endParaRPr lang="sk-SK" dirty="0"/>
              </a:p>
              <a:p>
                <a:r>
                  <a:rPr lang="sk-SK" dirty="0"/>
                  <a:t>Min-Halda: analogicky (rodič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sk-SK" dirty="0"/>
                  <a:t> potomok, koreň = najmenší prvok)		</a:t>
                </a:r>
              </a:p>
              <a:p>
                <a:pPr lvl="2"/>
                <a:endParaRPr lang="sk-SK" dirty="0"/>
              </a:p>
              <a:p>
                <a:pPr lvl="2"/>
                <a:endParaRPr lang="sk-SK" dirty="0"/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19E89A5-2035-330B-2484-85F5362BA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12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749DC-547E-8AD0-4A0F-2497A9D8F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360AAA-4FD5-293D-87DF-7FB41DB0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err="1">
                <a:solidFill>
                  <a:srgbClr val="0070C0"/>
                </a:solidFill>
                <a:latin typeface="Calibri Light" panose="020F0302020204030204"/>
              </a:rPr>
              <a:t>Heap</a:t>
            </a:r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66AA49A-F3A4-766E-D9C2-D0F40E893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Zo vstupného poľa vytvorí Max-Haldu </a:t>
                </a:r>
                <a:r>
                  <a:rPr lang="sk-SK" dirty="0" err="1"/>
                  <a:t>preusporiadaním</a:t>
                </a:r>
                <a:r>
                  <a:rPr lang="sk-SK" dirty="0"/>
                  <a:t> prvkov</a:t>
                </a:r>
              </a:p>
              <a:p>
                <a:endParaRPr lang="sk-SK" dirty="0"/>
              </a:p>
              <a:p>
                <a:r>
                  <a:rPr lang="sk-SK" dirty="0"/>
                  <a:t>Opakuje dokým halda nebude obsahovať iba jeden prvok:</a:t>
                </a:r>
              </a:p>
              <a:p>
                <a:pPr lvl="1"/>
                <a:r>
                  <a:rPr lang="sk-SK" dirty="0"/>
                  <a:t>Vymení koreňový uzol (obsahuje najväčší prvok) s posledným uzlom v halde</a:t>
                </a:r>
              </a:p>
              <a:p>
                <a:pPr lvl="1"/>
                <a:r>
                  <a:rPr lang="sk-SK" dirty="0"/>
                  <a:t>Zmenšíme veľkosť uvažovanej haldy o 1 (najväčší prvok “odstránime“ lebo už je zotriedený)</a:t>
                </a:r>
              </a:p>
              <a:p>
                <a:pPr lvl="1"/>
                <a:r>
                  <a:rPr lang="sk-SK" dirty="0"/>
                  <a:t>Zaradíme nový koreňový uzol do haldy, tak aby spĺňal podmienku Max-Haldy (rodič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sk-SK" dirty="0"/>
                  <a:t> potomok, pre všetky uzly)</a:t>
                </a:r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2"/>
                <a:endParaRPr lang="sk-SK" dirty="0"/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66AA49A-F3A4-766E-D9C2-D0F40E893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98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432EA-6DB8-7D94-B19A-2D6E77C1B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350597B-34D6-4E3F-F435-807983F48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6054" y="1095375"/>
                <a:ext cx="627162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dirty="0"/>
                  <a:t>Zo vstupného poľa vytvorí Max-Haldu </a:t>
                </a:r>
                <a:r>
                  <a:rPr lang="sk-SK" dirty="0" err="1"/>
                  <a:t>preusporiadaním</a:t>
                </a:r>
                <a:r>
                  <a:rPr lang="sk-SK" dirty="0"/>
                  <a:t> prvkov</a:t>
                </a:r>
              </a:p>
              <a:p>
                <a:endParaRPr lang="sk-SK" dirty="0"/>
              </a:p>
              <a:p>
                <a:r>
                  <a:rPr lang="sk-SK" dirty="0"/>
                  <a:t>Opakuje dokým halda nebude obsahovať iba jeden prvok:</a:t>
                </a:r>
              </a:p>
              <a:p>
                <a:pPr lvl="1"/>
                <a:r>
                  <a:rPr lang="sk-SK" dirty="0"/>
                  <a:t>Vymení koreňový uzol (obsahuje najväčší prvok) s posledným uzlom v halde</a:t>
                </a:r>
              </a:p>
              <a:p>
                <a:pPr lvl="1"/>
                <a:r>
                  <a:rPr lang="sk-SK" dirty="0"/>
                  <a:t>Zmenší veľkosť uvažovanej haldy o 1 (najväčší prvok “odstránime“ lebo už je zotriedený)</a:t>
                </a:r>
              </a:p>
              <a:p>
                <a:pPr lvl="1"/>
                <a:r>
                  <a:rPr lang="sk-SK" dirty="0"/>
                  <a:t>Zaradí nový koreňový uzol do haldy, tak aby spĺňal podmienku Max-Haldy (rodič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sk-SK" dirty="0"/>
                  <a:t> potomok, pre všetky uzly)</a:t>
                </a:r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2"/>
                <a:endParaRPr lang="sk-SK" dirty="0"/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350597B-34D6-4E3F-F435-807983F48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6054" y="1095375"/>
                <a:ext cx="6271620" cy="4667250"/>
              </a:xfrm>
              <a:blipFill>
                <a:blip r:embed="rId2"/>
                <a:stretch>
                  <a:fillRect l="-1749" t="-3007" r="-1944" b="-14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AEB90334-F250-0809-828C-124D524AA48C}"/>
              </a:ext>
            </a:extLst>
          </p:cNvPr>
          <p:cNvSpPr txBox="1">
            <a:spLocks/>
          </p:cNvSpPr>
          <p:nvPr/>
        </p:nvSpPr>
        <p:spPr>
          <a:xfrm>
            <a:off x="-244650" y="1683195"/>
            <a:ext cx="6446611" cy="3065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</a:pPr>
            <a:r>
              <a:rPr lang="sk-SK" sz="2800" dirty="0"/>
              <a:t>     </a:t>
            </a:r>
            <a:r>
              <a:rPr lang="sk-SK" sz="2800" dirty="0" err="1"/>
              <a:t>Heap</a:t>
            </a:r>
            <a:r>
              <a:rPr lang="sk-SK" sz="2800" dirty="0"/>
              <a:t>-Sort</a:t>
            </a:r>
            <a:r>
              <a:rPr lang="cs-CZ" sz="2800" dirty="0"/>
              <a:t>(A)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dirty="0" err="1"/>
              <a:t>Build</a:t>
            </a:r>
            <a:r>
              <a:rPr lang="sk-SK" sz="2800" dirty="0"/>
              <a:t>-Max-</a:t>
            </a:r>
            <a:r>
              <a:rPr lang="sk-SK" sz="2800" dirty="0" err="1"/>
              <a:t>Heap</a:t>
            </a:r>
            <a:r>
              <a:rPr lang="sk-SK" sz="2800" dirty="0"/>
              <a:t>(A)		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</a:t>
            </a:r>
            <a:r>
              <a:rPr lang="en-GB" sz="2800" b="1" dirty="0"/>
              <a:t>for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sk-SK" sz="2800" dirty="0"/>
              <a:t>←</a:t>
            </a:r>
            <a:r>
              <a:rPr lang="en-GB" sz="2800" dirty="0"/>
              <a:t> n – 1 </a:t>
            </a:r>
            <a:r>
              <a:rPr lang="en-GB" sz="2800" b="1" dirty="0" err="1"/>
              <a:t>downto</a:t>
            </a:r>
            <a:r>
              <a:rPr lang="en-GB" sz="2800" dirty="0"/>
              <a:t> 1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en-GB" sz="2800" dirty="0"/>
              <a:t>     </a:t>
            </a:r>
            <a:r>
              <a:rPr lang="sk-SK" sz="2800" dirty="0"/>
              <a:t>swap(A</a:t>
            </a:r>
            <a:r>
              <a:rPr lang="en-GB" sz="2800" dirty="0"/>
              <a:t>[0], A[</a:t>
            </a:r>
            <a:r>
              <a:rPr lang="en-GB" sz="2800" dirty="0" err="1"/>
              <a:t>i</a:t>
            </a:r>
            <a:r>
              <a:rPr lang="en-GB" sz="2800" dirty="0"/>
              <a:t>])</a:t>
            </a:r>
            <a:endParaRPr lang="sk-SK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 </a:t>
            </a:r>
            <a:r>
              <a:rPr lang="en-GB" sz="2800" dirty="0" err="1"/>
              <a:t>heapsize</a:t>
            </a:r>
            <a:r>
              <a:rPr lang="en-GB" sz="2800" dirty="0"/>
              <a:t>(A) </a:t>
            </a:r>
            <a:r>
              <a:rPr lang="sk-SK" sz="2800" dirty="0"/>
              <a:t>←</a:t>
            </a:r>
            <a:r>
              <a:rPr lang="en-GB" sz="2800" dirty="0"/>
              <a:t> </a:t>
            </a:r>
            <a:r>
              <a:rPr lang="en-GB" sz="2800" dirty="0" err="1"/>
              <a:t>heapsize</a:t>
            </a:r>
            <a:r>
              <a:rPr lang="en-GB" sz="2800" dirty="0"/>
              <a:t>(A) - 1</a:t>
            </a:r>
            <a:endParaRPr lang="cs-CZ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</a:t>
            </a:r>
            <a:r>
              <a:rPr lang="en-GB" sz="2800" dirty="0"/>
              <a:t>Max-</a:t>
            </a:r>
            <a:r>
              <a:rPr lang="en-GB" sz="2800" dirty="0" err="1"/>
              <a:t>Heapify</a:t>
            </a:r>
            <a:r>
              <a:rPr lang="en-GB" sz="2800" dirty="0"/>
              <a:t>(A,</a:t>
            </a:r>
            <a:r>
              <a:rPr lang="cs-CZ" sz="2800" dirty="0"/>
              <a:t> </a:t>
            </a:r>
            <a:r>
              <a:rPr lang="en-GB" sz="2800" dirty="0"/>
              <a:t>0)</a:t>
            </a:r>
            <a:endParaRPr lang="sk-SK" dirty="0"/>
          </a:p>
          <a:p>
            <a:pPr lvl="2"/>
            <a:endParaRPr lang="sk-SK" dirty="0"/>
          </a:p>
          <a:p>
            <a:pPr lvl="1"/>
            <a:endParaRPr lang="en-GB" dirty="0"/>
          </a:p>
          <a:p>
            <a:pPr lvl="1"/>
            <a:endParaRPr lang="cs-CZ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sk-SK" dirty="0"/>
          </a:p>
          <a:p>
            <a:pPr lvl="1"/>
            <a:endParaRPr lang="sk-SK" dirty="0"/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AC4EC3B6-F4BD-4018-A87C-7B42DD0861DE}"/>
              </a:ext>
            </a:extLst>
          </p:cNvPr>
          <p:cNvCxnSpPr/>
          <p:nvPr/>
        </p:nvCxnSpPr>
        <p:spPr>
          <a:xfrm flipV="1">
            <a:off x="4081442" y="1361789"/>
            <a:ext cx="1640426" cy="94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3F467480-8E41-46E1-5ABE-F2AB88226AD9}"/>
              </a:ext>
            </a:extLst>
          </p:cNvPr>
          <p:cNvCxnSpPr/>
          <p:nvPr/>
        </p:nvCxnSpPr>
        <p:spPr>
          <a:xfrm flipV="1">
            <a:off x="4556302" y="2554826"/>
            <a:ext cx="1212659" cy="23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35E81142-01CF-A8D7-B912-C9945E2A1A0A}"/>
              </a:ext>
            </a:extLst>
          </p:cNvPr>
          <p:cNvCxnSpPr/>
          <p:nvPr/>
        </p:nvCxnSpPr>
        <p:spPr>
          <a:xfrm flipV="1">
            <a:off x="3963708" y="3265154"/>
            <a:ext cx="2332439" cy="2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2538F6FE-89A8-F587-459C-876DFEE2F191}"/>
              </a:ext>
            </a:extLst>
          </p:cNvPr>
          <p:cNvCxnSpPr/>
          <p:nvPr/>
        </p:nvCxnSpPr>
        <p:spPr>
          <a:xfrm>
            <a:off x="5922015" y="3673298"/>
            <a:ext cx="421225" cy="20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C5635E35-0810-27A2-D3CE-BF2D2F59D199}"/>
              </a:ext>
            </a:extLst>
          </p:cNvPr>
          <p:cNvCxnSpPr/>
          <p:nvPr/>
        </p:nvCxnSpPr>
        <p:spPr>
          <a:xfrm>
            <a:off x="4179554" y="4179554"/>
            <a:ext cx="2163686" cy="63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58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32B5D-4355-B5DE-171A-F91B3449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ástupný objekt pre obsah 2">
            <a:extLst>
              <a:ext uri="{FF2B5EF4-FFF2-40B4-BE49-F238E27FC236}">
                <a16:creationId xmlns:a16="http://schemas.microsoft.com/office/drawing/2014/main" id="{1F7B219F-4788-84B5-5E5C-48EAC6130E30}"/>
              </a:ext>
            </a:extLst>
          </p:cNvPr>
          <p:cNvSpPr txBox="1">
            <a:spLocks/>
          </p:cNvSpPr>
          <p:nvPr/>
        </p:nvSpPr>
        <p:spPr>
          <a:xfrm>
            <a:off x="139947" y="2177677"/>
            <a:ext cx="6446611" cy="3065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</a:pPr>
            <a:r>
              <a:rPr lang="sk-SK" sz="2800" dirty="0"/>
              <a:t>     </a:t>
            </a:r>
            <a:r>
              <a:rPr lang="sk-SK" sz="2800" dirty="0" err="1"/>
              <a:t>Build</a:t>
            </a:r>
            <a:r>
              <a:rPr lang="sk-SK" sz="2800" dirty="0"/>
              <a:t>-Max-</a:t>
            </a:r>
            <a:r>
              <a:rPr lang="sk-SK" sz="2800" dirty="0" err="1"/>
              <a:t>Heap</a:t>
            </a:r>
            <a:r>
              <a:rPr lang="cs-CZ" sz="2800" dirty="0"/>
              <a:t>(A)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en-GB" sz="2800" dirty="0" err="1"/>
              <a:t>heapsize</a:t>
            </a:r>
            <a:r>
              <a:rPr lang="en-GB" sz="2800" dirty="0"/>
              <a:t>(A) </a:t>
            </a:r>
            <a:r>
              <a:rPr lang="sk-SK" sz="2800" dirty="0"/>
              <a:t>←</a:t>
            </a:r>
            <a:r>
              <a:rPr lang="en-GB" sz="2800" dirty="0"/>
              <a:t> </a:t>
            </a:r>
            <a:r>
              <a:rPr lang="cs-CZ" sz="2800" dirty="0"/>
              <a:t>n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en-GB" sz="2800" b="1" dirty="0"/>
              <a:t>for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sk-SK" sz="2800" dirty="0"/>
              <a:t>←</a:t>
            </a:r>
            <a:r>
              <a:rPr lang="en-GB" sz="2800" dirty="0"/>
              <a:t> n </a:t>
            </a:r>
            <a:r>
              <a:rPr lang="cs-CZ" sz="2800" dirty="0"/>
              <a:t>/</a:t>
            </a:r>
            <a:r>
              <a:rPr lang="en-GB" sz="2800" dirty="0"/>
              <a:t> </a:t>
            </a:r>
            <a:r>
              <a:rPr lang="cs-CZ" sz="2800" dirty="0"/>
              <a:t>2 - 1</a:t>
            </a:r>
            <a:r>
              <a:rPr lang="en-GB" sz="2800" dirty="0"/>
              <a:t> </a:t>
            </a:r>
            <a:r>
              <a:rPr lang="en-GB" sz="2800" b="1" dirty="0" err="1"/>
              <a:t>downto</a:t>
            </a:r>
            <a:r>
              <a:rPr lang="en-GB" sz="2800" dirty="0"/>
              <a:t> </a:t>
            </a:r>
            <a:r>
              <a:rPr lang="cs-CZ" sz="2800" dirty="0"/>
              <a:t>0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en-GB" sz="2800" dirty="0"/>
              <a:t>     Max-</a:t>
            </a:r>
            <a:r>
              <a:rPr lang="en-GB" sz="2800" dirty="0" err="1"/>
              <a:t>Heapify</a:t>
            </a:r>
            <a:r>
              <a:rPr lang="en-GB" sz="2800" dirty="0"/>
              <a:t>(A,</a:t>
            </a:r>
            <a:r>
              <a:rPr lang="cs-CZ" sz="2800" dirty="0"/>
              <a:t> i</a:t>
            </a:r>
            <a:r>
              <a:rPr lang="en-GB" sz="2800" dirty="0"/>
              <a:t>)</a:t>
            </a:r>
            <a:endParaRPr lang="sk-SK" dirty="0"/>
          </a:p>
          <a:p>
            <a:pPr lvl="2"/>
            <a:endParaRPr lang="sk-SK" dirty="0"/>
          </a:p>
          <a:p>
            <a:pPr lvl="1"/>
            <a:endParaRPr lang="en-GB" dirty="0"/>
          </a:p>
          <a:p>
            <a:pPr lvl="1"/>
            <a:endParaRPr lang="cs-CZ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sk-SK" dirty="0"/>
          </a:p>
          <a:p>
            <a:pPr lvl="1"/>
            <a:endParaRPr lang="sk-SK" dirty="0"/>
          </a:p>
        </p:txBody>
      </p: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5E52ED41-E48C-8EC6-B9A2-3369B19F54F6}"/>
              </a:ext>
            </a:extLst>
          </p:cNvPr>
          <p:cNvCxnSpPr/>
          <p:nvPr/>
        </p:nvCxnSpPr>
        <p:spPr>
          <a:xfrm>
            <a:off x="2586222" y="3235720"/>
            <a:ext cx="0" cy="219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ovná spojnica 17">
            <a:extLst>
              <a:ext uri="{FF2B5EF4-FFF2-40B4-BE49-F238E27FC236}">
                <a16:creationId xmlns:a16="http://schemas.microsoft.com/office/drawing/2014/main" id="{97AEDB05-E160-7C80-D5D2-D48A40AF3D95}"/>
              </a:ext>
            </a:extLst>
          </p:cNvPr>
          <p:cNvCxnSpPr/>
          <p:nvPr/>
        </p:nvCxnSpPr>
        <p:spPr>
          <a:xfrm flipH="1">
            <a:off x="2586222" y="3454509"/>
            <a:ext cx="133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Rovná spojnica 19">
            <a:extLst>
              <a:ext uri="{FF2B5EF4-FFF2-40B4-BE49-F238E27FC236}">
                <a16:creationId xmlns:a16="http://schemas.microsoft.com/office/drawing/2014/main" id="{2B2BE562-5D59-5971-013B-D711D5ECE6F5}"/>
              </a:ext>
            </a:extLst>
          </p:cNvPr>
          <p:cNvCxnSpPr/>
          <p:nvPr/>
        </p:nvCxnSpPr>
        <p:spPr>
          <a:xfrm>
            <a:off x="3312248" y="3235720"/>
            <a:ext cx="0" cy="219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1AF54881-6D5B-4DA4-C683-090A665CBA62}"/>
              </a:ext>
            </a:extLst>
          </p:cNvPr>
          <p:cNvCxnSpPr/>
          <p:nvPr/>
        </p:nvCxnSpPr>
        <p:spPr>
          <a:xfrm flipH="1">
            <a:off x="3131723" y="3454509"/>
            <a:ext cx="180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BlokTextu 22">
            <a:extLst>
              <a:ext uri="{FF2B5EF4-FFF2-40B4-BE49-F238E27FC236}">
                <a16:creationId xmlns:a16="http://schemas.microsoft.com/office/drawing/2014/main" id="{D60304A0-733C-64EC-7001-3AD4DC4D17A2}"/>
              </a:ext>
            </a:extLst>
          </p:cNvPr>
          <p:cNvSpPr txBox="1"/>
          <p:nvPr/>
        </p:nvSpPr>
        <p:spPr>
          <a:xfrm>
            <a:off x="3959784" y="2676485"/>
            <a:ext cx="713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Na </a:t>
            </a:r>
            <a:r>
              <a:rPr lang="cs-CZ" dirty="0" err="1"/>
              <a:t>začiatku</a:t>
            </a:r>
            <a:r>
              <a:rPr lang="cs-CZ" dirty="0"/>
              <a:t> uvažujeme haldu </a:t>
            </a:r>
            <a:r>
              <a:rPr lang="cs-CZ" dirty="0" err="1"/>
              <a:t>ako</a:t>
            </a:r>
            <a:r>
              <a:rPr lang="cs-CZ" dirty="0"/>
              <a:t> celé pole, </a:t>
            </a:r>
            <a:r>
              <a:rPr lang="cs-CZ" dirty="0" err="1"/>
              <a:t>veľkosť</a:t>
            </a:r>
            <a:r>
              <a:rPr lang="cs-CZ" dirty="0"/>
              <a:t> haldy = </a:t>
            </a:r>
            <a:r>
              <a:rPr lang="cs-CZ" dirty="0" err="1"/>
              <a:t>veľkosť</a:t>
            </a:r>
            <a:r>
              <a:rPr lang="cs-CZ" dirty="0"/>
              <a:t> </a:t>
            </a:r>
            <a:r>
              <a:rPr lang="cs-CZ" dirty="0" err="1"/>
              <a:t>poľa</a:t>
            </a:r>
            <a:endParaRPr lang="sk-SK" dirty="0"/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D339C985-BD9F-7655-6E32-5F4C59107062}"/>
              </a:ext>
            </a:extLst>
          </p:cNvPr>
          <p:cNvSpPr txBox="1"/>
          <p:nvPr/>
        </p:nvSpPr>
        <p:spPr>
          <a:xfrm>
            <a:off x="5273171" y="3103922"/>
            <a:ext cx="713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Listové uzly </a:t>
            </a:r>
            <a:r>
              <a:rPr lang="cs-CZ" dirty="0" err="1"/>
              <a:t>spĺňajú</a:t>
            </a:r>
            <a:r>
              <a:rPr lang="cs-CZ" dirty="0"/>
              <a:t> </a:t>
            </a:r>
            <a:r>
              <a:rPr lang="cs-CZ" dirty="0" err="1"/>
              <a:t>podmienku</a:t>
            </a:r>
            <a:r>
              <a:rPr lang="cs-CZ" dirty="0"/>
              <a:t> max-haldy, takže </a:t>
            </a:r>
            <a:r>
              <a:rPr lang="cs-CZ" dirty="0" err="1"/>
              <a:t>ich</a:t>
            </a:r>
            <a:r>
              <a:rPr lang="cs-CZ" dirty="0"/>
              <a:t> m</a:t>
            </a:r>
            <a:r>
              <a:rPr lang="sk-SK" dirty="0" err="1"/>
              <a:t>ôžeme</a:t>
            </a:r>
            <a:r>
              <a:rPr lang="sk-SK" dirty="0"/>
              <a:t> preskočiť a začať zaradzovať ďalšie uzly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C9A8F97E-1439-D544-3727-DA2A3FA371CC}"/>
              </a:ext>
            </a:extLst>
          </p:cNvPr>
          <p:cNvSpPr txBox="1"/>
          <p:nvPr/>
        </p:nvSpPr>
        <p:spPr>
          <a:xfrm>
            <a:off x="277330" y="317342"/>
            <a:ext cx="86625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err="1"/>
              <a:t>Build</a:t>
            </a:r>
            <a:r>
              <a:rPr lang="sk-SK" sz="2800" dirty="0"/>
              <a:t>-Max-</a:t>
            </a:r>
            <a:r>
              <a:rPr lang="sk-SK" sz="2800" dirty="0" err="1"/>
              <a:t>Heap</a:t>
            </a:r>
            <a:r>
              <a:rPr lang="sk-SK" sz="2800" dirty="0"/>
              <a:t>(A)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/>
              <a:t>Zo vstupného poľa vytvorí Max-Haldu </a:t>
            </a:r>
            <a:r>
              <a:rPr lang="sk-SK" sz="2400" dirty="0" err="1"/>
              <a:t>preusporiadaním</a:t>
            </a:r>
            <a:r>
              <a:rPr lang="sk-SK" sz="2400" dirty="0"/>
              <a:t> prvkov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BlokTextu 25">
                <a:extLst>
                  <a:ext uri="{FF2B5EF4-FFF2-40B4-BE49-F238E27FC236}">
                    <a16:creationId xmlns:a16="http://schemas.microsoft.com/office/drawing/2014/main" id="{820B5CA5-09BB-207A-A68F-FECBEA4BE698}"/>
                  </a:ext>
                </a:extLst>
              </p:cNvPr>
              <p:cNvSpPr txBox="1"/>
              <p:nvPr/>
            </p:nvSpPr>
            <p:spPr>
              <a:xfrm>
                <a:off x="4495473" y="3832998"/>
                <a:ext cx="71307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/>
                  <a:t>Zaradzuje uzly do haldy, tak aby spĺňali podmienku Max-Haldy (rodič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sk-SK" dirty="0"/>
                  <a:t> potomok, pre všetky uzly)</a:t>
                </a:r>
              </a:p>
            </p:txBody>
          </p:sp>
        </mc:Choice>
        <mc:Fallback xmlns="">
          <p:sp>
            <p:nvSpPr>
              <p:cNvPr id="26" name="BlokTextu 25">
                <a:extLst>
                  <a:ext uri="{FF2B5EF4-FFF2-40B4-BE49-F238E27FC236}">
                    <a16:creationId xmlns:a16="http://schemas.microsoft.com/office/drawing/2014/main" id="{820B5CA5-09BB-207A-A68F-FECBEA4BE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473" y="3832998"/>
                <a:ext cx="7130750" cy="646331"/>
              </a:xfrm>
              <a:prstGeom prst="rect">
                <a:avLst/>
              </a:prstGeom>
              <a:blipFill>
                <a:blip r:embed="rId2"/>
                <a:stretch>
                  <a:fillRect l="-684" t="-5660" b="-1415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65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0CD3F-8AFE-1623-7B76-871A75CBE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ástupný objekt pre obsah 2">
                <a:extLst>
                  <a:ext uri="{FF2B5EF4-FFF2-40B4-BE49-F238E27FC236}">
                    <a16:creationId xmlns:a16="http://schemas.microsoft.com/office/drawing/2014/main" id="{9F4F1739-0E75-0AB1-A4B4-ED502E5A2B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947" y="1840573"/>
                <a:ext cx="6947634" cy="46701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Clr>
                    <a:schemeClr val="bg2">
                      <a:lumMod val="50000"/>
                    </a:schemeClr>
                  </a:buClr>
                  <a:buFont typeface="Arial" panose="020B0604020202020204" pitchFamily="34" charset="0"/>
                  <a:buNone/>
                </a:pPr>
                <a:r>
                  <a:rPr lang="sk-SK" sz="2800" dirty="0"/>
                  <a:t>     Max-</a:t>
                </a:r>
                <a:r>
                  <a:rPr lang="sk-SK" sz="2800" dirty="0" err="1"/>
                  <a:t>Heapify</a:t>
                </a:r>
                <a:r>
                  <a:rPr lang="cs-CZ" sz="2800" dirty="0"/>
                  <a:t>(A, i)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cs-CZ" sz="2800" dirty="0"/>
                  <a:t>     </a:t>
                </a:r>
                <a:r>
                  <a:rPr lang="sk-SK" sz="2800" dirty="0"/>
                  <a:t>L</a:t>
                </a:r>
                <a:r>
                  <a:rPr lang="en-GB" sz="2800" dirty="0"/>
                  <a:t> </a:t>
                </a:r>
                <a:r>
                  <a:rPr lang="sk-SK" sz="2800" dirty="0"/>
                  <a:t>←</a:t>
                </a:r>
                <a:r>
                  <a:rPr lang="en-GB" sz="2800" dirty="0"/>
                  <a:t> </a:t>
                </a:r>
                <a:r>
                  <a:rPr lang="cs-CZ" sz="2800" dirty="0" err="1"/>
                  <a:t>Left</a:t>
                </a:r>
                <a:r>
                  <a:rPr lang="cs-CZ" sz="2800" dirty="0"/>
                  <a:t>(i)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sk-SK" sz="2800" dirty="0"/>
                  <a:t>     R</a:t>
                </a:r>
                <a:r>
                  <a:rPr lang="en-GB" sz="2800" dirty="0"/>
                  <a:t> </a:t>
                </a:r>
                <a:r>
                  <a:rPr lang="sk-SK" sz="2800" dirty="0"/>
                  <a:t>←</a:t>
                </a:r>
                <a:r>
                  <a:rPr lang="en-GB" sz="2800" dirty="0"/>
                  <a:t> </a:t>
                </a:r>
                <a:r>
                  <a:rPr lang="cs-CZ" sz="2800" dirty="0" err="1"/>
                  <a:t>Right</a:t>
                </a:r>
                <a:r>
                  <a:rPr lang="cs-CZ" sz="2800" dirty="0"/>
                  <a:t>(i)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cs-CZ" sz="2800" dirty="0"/>
                  <a:t>     </a:t>
                </a:r>
                <a:r>
                  <a:rPr lang="cs-CZ" sz="2800" dirty="0" err="1"/>
                  <a:t>if</a:t>
                </a:r>
                <a:r>
                  <a:rPr lang="cs-CZ" sz="2800" dirty="0"/>
                  <a:t> L </a:t>
                </a:r>
                <a14:m>
                  <m:oMath xmlns:m="http://schemas.openxmlformats.org/officeDocument/2006/math">
                    <m:r>
                      <a:rPr lang="cs-CZ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cs-CZ" sz="2800" dirty="0"/>
                  <a:t> </a:t>
                </a:r>
                <a:r>
                  <a:rPr lang="cs-CZ" sz="2800" dirty="0" err="1"/>
                  <a:t>heapsize</a:t>
                </a:r>
                <a:r>
                  <a:rPr lang="cs-CZ" sz="2800" dirty="0"/>
                  <a:t>(A) and A</a:t>
                </a:r>
                <a:r>
                  <a:rPr lang="en-GB" sz="2800" dirty="0"/>
                  <a:t>[L] &gt; A[</a:t>
                </a:r>
                <a:r>
                  <a:rPr lang="en-GB" sz="2800" dirty="0" err="1"/>
                  <a:t>i</a:t>
                </a:r>
                <a:r>
                  <a:rPr lang="en-GB" sz="2800" dirty="0"/>
                  <a:t>]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largest </a:t>
                </a:r>
                <a:r>
                  <a:rPr lang="sk-SK" sz="2800" dirty="0"/>
                  <a:t>←</a:t>
                </a:r>
                <a:r>
                  <a:rPr lang="en-GB" sz="2800" dirty="0"/>
                  <a:t> L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else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largest </a:t>
                </a:r>
                <a:r>
                  <a:rPr lang="sk-SK" sz="2800" dirty="0"/>
                  <a:t>←</a:t>
                </a:r>
                <a:r>
                  <a:rPr lang="en-GB" sz="2800" dirty="0"/>
                  <a:t> I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</a:t>
                </a:r>
                <a:r>
                  <a:rPr lang="cs-CZ" sz="2800" dirty="0" err="1"/>
                  <a:t>if</a:t>
                </a:r>
                <a:r>
                  <a:rPr lang="cs-CZ" sz="2800" dirty="0"/>
                  <a:t> </a:t>
                </a:r>
                <a:r>
                  <a:rPr lang="en-GB" sz="2800" dirty="0"/>
                  <a:t>r</a:t>
                </a:r>
                <a:r>
                  <a:rPr lang="cs-CZ" sz="2800" dirty="0"/>
                  <a:t> </a:t>
                </a:r>
                <a14:m>
                  <m:oMath xmlns:m="http://schemas.openxmlformats.org/officeDocument/2006/math">
                    <m:r>
                      <a:rPr lang="cs-CZ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cs-CZ" sz="2800" dirty="0"/>
                  <a:t> </a:t>
                </a:r>
                <a:r>
                  <a:rPr lang="cs-CZ" sz="2800" dirty="0" err="1"/>
                  <a:t>heapsize</a:t>
                </a:r>
                <a:r>
                  <a:rPr lang="cs-CZ" sz="2800" dirty="0"/>
                  <a:t>(A) and A</a:t>
                </a:r>
                <a:r>
                  <a:rPr lang="en-GB" sz="2800" dirty="0"/>
                  <a:t>[r] &gt; A[largest]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largest </a:t>
                </a:r>
                <a:r>
                  <a:rPr lang="sk-SK" sz="2800" dirty="0"/>
                  <a:t>←</a:t>
                </a:r>
                <a:r>
                  <a:rPr lang="en-GB" sz="2800" dirty="0"/>
                  <a:t> R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</a:t>
                </a:r>
                <a:r>
                  <a:rPr lang="cs-CZ" sz="2800" dirty="0" err="1"/>
                  <a:t>if</a:t>
                </a:r>
                <a:r>
                  <a:rPr lang="cs-CZ" sz="2800" dirty="0"/>
                  <a:t> </a:t>
                </a:r>
                <a:r>
                  <a:rPr lang="en-GB" sz="2800" dirty="0"/>
                  <a:t>largest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sz="2800" dirty="0"/>
                  <a:t> i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swap(A[</a:t>
                </a:r>
                <a:r>
                  <a:rPr lang="en-GB" sz="2800" dirty="0" err="1"/>
                  <a:t>i</a:t>
                </a:r>
                <a:r>
                  <a:rPr lang="en-GB" sz="2800" dirty="0"/>
                  <a:t>], A[largest])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Max-</a:t>
                </a:r>
                <a:r>
                  <a:rPr lang="en-GB" sz="2800" dirty="0" err="1"/>
                  <a:t>Heapify</a:t>
                </a:r>
                <a:r>
                  <a:rPr lang="en-GB" sz="2800" dirty="0"/>
                  <a:t>(A, largest)</a:t>
                </a:r>
                <a:endParaRPr lang="sk-SK" dirty="0"/>
              </a:p>
              <a:p>
                <a:pPr lvl="1"/>
                <a:endParaRPr lang="en-GB" dirty="0"/>
              </a:p>
              <a:p>
                <a:pPr lvl="1"/>
                <a:endParaRPr lang="cs-CZ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14" name="Zástupný objekt pre obsah 2">
                <a:extLst>
                  <a:ext uri="{FF2B5EF4-FFF2-40B4-BE49-F238E27FC236}">
                    <a16:creationId xmlns:a16="http://schemas.microsoft.com/office/drawing/2014/main" id="{9F4F1739-0E75-0AB1-A4B4-ED502E5A2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7" y="1840573"/>
                <a:ext cx="6947634" cy="4670112"/>
              </a:xfrm>
              <a:prstGeom prst="rect">
                <a:avLst/>
              </a:prstGeom>
              <a:blipFill>
                <a:blip r:embed="rId2"/>
                <a:stretch>
                  <a:fillRect t="-2611" b="-20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BlokTextu 23">
            <a:extLst>
              <a:ext uri="{FF2B5EF4-FFF2-40B4-BE49-F238E27FC236}">
                <a16:creationId xmlns:a16="http://schemas.microsoft.com/office/drawing/2014/main" id="{030BCCEA-78C7-29AC-FEB6-B1855D6CE721}"/>
              </a:ext>
            </a:extLst>
          </p:cNvPr>
          <p:cNvSpPr txBox="1"/>
          <p:nvPr/>
        </p:nvSpPr>
        <p:spPr>
          <a:xfrm>
            <a:off x="7190948" y="1208444"/>
            <a:ext cx="7130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 – index </a:t>
            </a:r>
            <a:r>
              <a:rPr lang="cs-CZ" dirty="0" err="1"/>
              <a:t>nášho</a:t>
            </a:r>
            <a:r>
              <a:rPr lang="cs-CZ" dirty="0"/>
              <a:t> </a:t>
            </a:r>
            <a:r>
              <a:rPr lang="cs-CZ" dirty="0" err="1"/>
              <a:t>zaradzovaného</a:t>
            </a:r>
            <a:r>
              <a:rPr lang="cs-CZ" dirty="0"/>
              <a:t> uzlu</a:t>
            </a:r>
          </a:p>
          <a:p>
            <a:r>
              <a:rPr lang="cs-CZ" dirty="0"/>
              <a:t>L – index </a:t>
            </a:r>
            <a:r>
              <a:rPr lang="cs-CZ" dirty="0" err="1"/>
              <a:t>ľavého</a:t>
            </a:r>
            <a:r>
              <a:rPr lang="cs-CZ" dirty="0"/>
              <a:t> potomka </a:t>
            </a:r>
            <a:r>
              <a:rPr lang="cs-CZ" dirty="0" err="1"/>
              <a:t>nášho</a:t>
            </a:r>
            <a:r>
              <a:rPr lang="cs-CZ" dirty="0"/>
              <a:t> uzlu</a:t>
            </a:r>
          </a:p>
          <a:p>
            <a:r>
              <a:rPr lang="cs-CZ" dirty="0"/>
              <a:t>R – index pravého potomka </a:t>
            </a:r>
            <a:r>
              <a:rPr lang="cs-CZ" dirty="0" err="1"/>
              <a:t>nášho</a:t>
            </a:r>
            <a:r>
              <a:rPr lang="cs-CZ" dirty="0"/>
              <a:t> uzlu</a:t>
            </a:r>
          </a:p>
          <a:p>
            <a:r>
              <a:rPr lang="cs-CZ" dirty="0" err="1"/>
              <a:t>largest</a:t>
            </a:r>
            <a:r>
              <a:rPr lang="cs-CZ" dirty="0"/>
              <a:t> – index </a:t>
            </a:r>
            <a:r>
              <a:rPr lang="cs-CZ" dirty="0" err="1"/>
              <a:t>najv</a:t>
            </a:r>
            <a:r>
              <a:rPr lang="sk-SK" dirty="0" err="1"/>
              <a:t>äčšieho</a:t>
            </a:r>
            <a:r>
              <a:rPr lang="sk-SK" dirty="0"/>
              <a:t> uzlu</a:t>
            </a:r>
          </a:p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BlokTextu 24">
                <a:extLst>
                  <a:ext uri="{FF2B5EF4-FFF2-40B4-BE49-F238E27FC236}">
                    <a16:creationId xmlns:a16="http://schemas.microsoft.com/office/drawing/2014/main" id="{49C86453-22C8-EC84-48D5-A0015EA0A7C5}"/>
                  </a:ext>
                </a:extLst>
              </p:cNvPr>
              <p:cNvSpPr txBox="1"/>
              <p:nvPr/>
            </p:nvSpPr>
            <p:spPr>
              <a:xfrm>
                <a:off x="277330" y="317342"/>
                <a:ext cx="8281925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800" dirty="0"/>
                  <a:t>Max-</a:t>
                </a:r>
                <a:r>
                  <a:rPr lang="sk-SK" sz="2800" dirty="0" err="1"/>
                  <a:t>Heap</a:t>
                </a:r>
                <a:r>
                  <a:rPr lang="en-GB" sz="2800" dirty="0" err="1"/>
                  <a:t>ify</a:t>
                </a:r>
                <a:r>
                  <a:rPr lang="sk-SK" sz="2800" dirty="0"/>
                  <a:t>(A</a:t>
                </a:r>
                <a:r>
                  <a:rPr lang="en-GB" sz="2800" dirty="0"/>
                  <a:t>, </a:t>
                </a:r>
                <a:r>
                  <a:rPr lang="en-GB" sz="2800" dirty="0" err="1"/>
                  <a:t>i</a:t>
                </a:r>
                <a:r>
                  <a:rPr lang="sk-SK" sz="28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k-SK" sz="2400" dirty="0"/>
                  <a:t>Zaradzuje uzly do haldy, tak aby spĺňali podmienku Max-Haldy (rodič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sk-SK" sz="2400" dirty="0"/>
                  <a:t> potomok, pre všetky uzly)</a:t>
                </a:r>
              </a:p>
            </p:txBody>
          </p:sp>
        </mc:Choice>
        <mc:Fallback xmlns="">
          <p:sp>
            <p:nvSpPr>
              <p:cNvPr id="25" name="BlokTextu 24">
                <a:extLst>
                  <a:ext uri="{FF2B5EF4-FFF2-40B4-BE49-F238E27FC236}">
                    <a16:creationId xmlns:a16="http://schemas.microsoft.com/office/drawing/2014/main" id="{49C86453-22C8-EC84-48D5-A0015EA0A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30" y="317342"/>
                <a:ext cx="8281925" cy="1261884"/>
              </a:xfrm>
              <a:prstGeom prst="rect">
                <a:avLst/>
              </a:prstGeom>
              <a:blipFill>
                <a:blip r:embed="rId3"/>
                <a:stretch>
                  <a:fillRect l="-1472" t="-4348" r="-515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BlokTextu 1">
            <a:extLst>
              <a:ext uri="{FF2B5EF4-FFF2-40B4-BE49-F238E27FC236}">
                <a16:creationId xmlns:a16="http://schemas.microsoft.com/office/drawing/2014/main" id="{0A5FF2DD-C529-0AA6-73D2-DDFE3FE44BC3}"/>
              </a:ext>
            </a:extLst>
          </p:cNvPr>
          <p:cNvSpPr txBox="1"/>
          <p:nvPr/>
        </p:nvSpPr>
        <p:spPr>
          <a:xfrm>
            <a:off x="7087581" y="2960118"/>
            <a:ext cx="457698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Hľadáme najväčší uzol spomedzi nášho uzla, jeho ľavého a pravého potomka (ak potomkov má)</a:t>
            </a:r>
          </a:p>
          <a:p>
            <a:endParaRPr lang="sk-SK" dirty="0"/>
          </a:p>
          <a:p>
            <a:r>
              <a:rPr lang="sk-SK" sz="1600" dirty="0"/>
              <a:t>(</a:t>
            </a:r>
            <a:r>
              <a:rPr lang="sk-SK" sz="1600" dirty="0" err="1"/>
              <a:t>heapsize</a:t>
            </a:r>
            <a:r>
              <a:rPr lang="sk-SK" sz="1600" dirty="0"/>
              <a:t>(A) slúži iba pre kontrolu aby sme neuvažovali za potomkov už zoradené prvky, alebo </a:t>
            </a:r>
            <a:r>
              <a:rPr lang="sk-SK" sz="1600"/>
              <a:t>neexistujúce prvky)</a:t>
            </a:r>
            <a:endParaRPr lang="sk-SK" sz="1600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3" name="Pravá zložená zátvorka 2">
            <a:extLst>
              <a:ext uri="{FF2B5EF4-FFF2-40B4-BE49-F238E27FC236}">
                <a16:creationId xmlns:a16="http://schemas.microsoft.com/office/drawing/2014/main" id="{A684DEE7-E025-2E8B-22F6-B779FAD9FE76}"/>
              </a:ext>
            </a:extLst>
          </p:cNvPr>
          <p:cNvSpPr/>
          <p:nvPr/>
        </p:nvSpPr>
        <p:spPr>
          <a:xfrm>
            <a:off x="6451477" y="2309854"/>
            <a:ext cx="636104" cy="29698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709A4BDB-E746-B533-8F27-0520E6769AEC}"/>
              </a:ext>
            </a:extLst>
          </p:cNvPr>
          <p:cNvSpPr txBox="1"/>
          <p:nvPr/>
        </p:nvSpPr>
        <p:spPr>
          <a:xfrm>
            <a:off x="5658677" y="5497825"/>
            <a:ext cx="522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Ak náš uzol nie je najväčší, tak ho s najväčším vymeníme (náš uzol sa dostane nižšie na miesto jeho potomka) a musíme ho ďalej zaradzovať</a:t>
            </a:r>
          </a:p>
        </p:txBody>
      </p:sp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648C7911-8036-EF0B-8222-32E585084BC9}"/>
              </a:ext>
            </a:extLst>
          </p:cNvPr>
          <p:cNvSpPr/>
          <p:nvPr/>
        </p:nvSpPr>
        <p:spPr>
          <a:xfrm>
            <a:off x="5230473" y="5408296"/>
            <a:ext cx="310101" cy="11023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418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B7F55-F93F-D6A4-8502-01A8D9108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0A9A90-1A90-B63D-EF03-94081A25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Heap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 - 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3DEFCCC-DC66-A84C-9D13-8F3A9B98C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764"/>
                <a:ext cx="11049000" cy="5255491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Max-</a:t>
                </a:r>
                <a:r>
                  <a:rPr lang="sk-SK" dirty="0" err="1"/>
                  <a:t>Heapify</a:t>
                </a:r>
                <a:endParaRPr lang="sk-SK" dirty="0"/>
              </a:p>
              <a:p>
                <a:pPr lvl="1"/>
                <a:r>
                  <a:rPr lang="sk-SK" dirty="0"/>
                  <a:t>V najhoršom prípade Max-</a:t>
                </a:r>
                <a:r>
                  <a:rPr lang="sk-SK" dirty="0" err="1"/>
                  <a:t>Heapify</a:t>
                </a:r>
                <a:r>
                  <a:rPr lang="sk-SK" dirty="0"/>
                  <a:t> zaradí prvok do listu stromu</a:t>
                </a:r>
              </a:p>
              <a:p>
                <a:pPr lvl="1"/>
                <a:r>
                  <a:rPr lang="sk-SK" dirty="0"/>
                  <a:t>výška celého stromu s n prvkami je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sk-SK" dirty="0"/>
                  <a:t>)</a:t>
                </a:r>
              </a:p>
              <a:p>
                <a:pPr lvl="1"/>
                <a:r>
                  <a:rPr lang="sk-SK" dirty="0"/>
                  <a:t>Zložitosť v najhoršom prípade bude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sk-SK" dirty="0"/>
                  <a:t>)</a:t>
                </a:r>
              </a:p>
              <a:p>
                <a:r>
                  <a:rPr lang="sk-SK" dirty="0" err="1"/>
                  <a:t>Build</a:t>
                </a:r>
                <a:r>
                  <a:rPr lang="sk-SK" dirty="0"/>
                  <a:t>-Max-</a:t>
                </a:r>
                <a:r>
                  <a:rPr lang="sk-SK" dirty="0" err="1"/>
                  <a:t>Heap</a:t>
                </a:r>
                <a:endParaRPr lang="sk-SK" dirty="0"/>
              </a:p>
              <a:p>
                <a:pPr lvl="1"/>
                <a:r>
                  <a:rPr lang="sk-SK" dirty="0"/>
                  <a:t>Volá n / 2 krát funkciu Max-</a:t>
                </a:r>
                <a:r>
                  <a:rPr lang="sk-SK" dirty="0" err="1"/>
                  <a:t>Heapify</a:t>
                </a:r>
                <a:endParaRPr lang="sk-SK" dirty="0"/>
              </a:p>
              <a:p>
                <a:pPr lvl="1"/>
                <a:r>
                  <a:rPr lang="sk-SK" dirty="0"/>
                  <a:t>Zložitosť v najhoršom prípade bude O(n/2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sk-SK" dirty="0"/>
                  <a:t>) = O(n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sk-SK" dirty="0"/>
                  <a:t>)</a:t>
                </a:r>
              </a:p>
              <a:p>
                <a:pPr lvl="1"/>
                <a:r>
                  <a:rPr lang="sk-SK" dirty="0"/>
                  <a:t>Existuje lepší odhad O(n)</a:t>
                </a:r>
              </a:p>
              <a:p>
                <a:r>
                  <a:rPr lang="sk-SK" dirty="0"/>
                  <a:t>Celková zložitosť </a:t>
                </a:r>
                <a:r>
                  <a:rPr lang="sk-SK" dirty="0" err="1"/>
                  <a:t>Heap</a:t>
                </a:r>
                <a:r>
                  <a:rPr lang="sk-SK" dirty="0"/>
                  <a:t> Sort</a:t>
                </a:r>
              </a:p>
              <a:p>
                <a:pPr lvl="1"/>
                <a:r>
                  <a:rPr lang="sk-SK" dirty="0"/>
                  <a:t>Algoritmus prevedie: 1 * </a:t>
                </a:r>
                <a:r>
                  <a:rPr lang="sk-SK" dirty="0" err="1"/>
                  <a:t>Build</a:t>
                </a:r>
                <a:r>
                  <a:rPr lang="sk-SK" dirty="0"/>
                  <a:t>-Max-</a:t>
                </a:r>
                <a:r>
                  <a:rPr lang="sk-SK" dirty="0" err="1"/>
                  <a:t>Heap</a:t>
                </a:r>
                <a:r>
                  <a:rPr lang="sk-SK" dirty="0"/>
                  <a:t> a (n – 1) * Max-</a:t>
                </a:r>
                <a:r>
                  <a:rPr lang="sk-SK" dirty="0" err="1"/>
                  <a:t>Heapify</a:t>
                </a:r>
                <a:endParaRPr lang="sk-SK" dirty="0"/>
              </a:p>
              <a:p>
                <a:pPr lvl="1"/>
                <a:r>
                  <a:rPr lang="sk-SK" dirty="0"/>
                  <a:t>O(n) + (n – 1) *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sk-SK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= O(n) + O(n – 1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sk-SK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= O(n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sk-SK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3DEFCCC-DC66-A84C-9D13-8F3A9B98C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764"/>
                <a:ext cx="11049000" cy="5255491"/>
              </a:xfrm>
              <a:blipFill>
                <a:blip r:embed="rId2"/>
                <a:stretch>
                  <a:fillRect l="-993" t="-18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20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977F2-671E-5FB6-B9E6-B5EE3927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1ED06-A5C2-3682-CC37-DA20B592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Úkol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561D36-610E-178D-FFD0-76189673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609"/>
            <a:ext cx="10515600" cy="4886266"/>
          </a:xfrm>
        </p:spPr>
        <p:txBody>
          <a:bodyPr>
            <a:normAutofit/>
          </a:bodyPr>
          <a:lstStyle/>
          <a:p>
            <a:r>
              <a:rPr lang="cs-CZ" dirty="0" err="1"/>
              <a:t>Simulácia</a:t>
            </a:r>
            <a:r>
              <a:rPr lang="cs-CZ" dirty="0"/>
              <a:t> algoritmu</a:t>
            </a:r>
          </a:p>
          <a:p>
            <a:pPr lvl="1"/>
            <a:r>
              <a:rPr lang="cs-CZ" dirty="0"/>
              <a:t>Simulujte kroky algoritmu </a:t>
            </a:r>
            <a:r>
              <a:rPr lang="cs-CZ" dirty="0" err="1"/>
              <a:t>HeapSort</a:t>
            </a:r>
            <a:r>
              <a:rPr lang="cs-CZ" dirty="0"/>
              <a:t> na postupnosti</a:t>
            </a:r>
          </a:p>
          <a:p>
            <a:pPr marL="457200" lvl="1" indent="0">
              <a:buNone/>
            </a:pPr>
            <a:r>
              <a:rPr lang="en-GB" dirty="0"/>
              <a:t>   </a:t>
            </a:r>
            <a:r>
              <a:rPr lang="cs-CZ" dirty="0"/>
              <a:t>A = </a:t>
            </a:r>
            <a:r>
              <a:rPr lang="en-GB" dirty="0"/>
              <a:t>[9,</a:t>
            </a:r>
            <a:r>
              <a:rPr lang="sk-SK" dirty="0"/>
              <a:t> 1,</a:t>
            </a:r>
            <a:r>
              <a:rPr lang="en-GB" dirty="0"/>
              <a:t> 7, 6, </a:t>
            </a:r>
            <a:r>
              <a:rPr lang="sk-SK" dirty="0"/>
              <a:t>0, 8, 4, 5</a:t>
            </a:r>
            <a:r>
              <a:rPr lang="en-GB" dirty="0"/>
              <a:t>]</a:t>
            </a:r>
            <a:endParaRPr lang="sk-SK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u="sng" dirty="0" err="1"/>
              <a:t>Sp</a:t>
            </a:r>
            <a:r>
              <a:rPr lang="sk-SK" u="sng" dirty="0" err="1"/>
              <a:t>ôsob</a:t>
            </a:r>
            <a:r>
              <a:rPr lang="sk-SK" u="sng" dirty="0"/>
              <a:t> odovzdávania – </a:t>
            </a:r>
            <a:r>
              <a:rPr lang="sk-SK" u="sng" dirty="0" err="1"/>
              <a:t>info</a:t>
            </a:r>
            <a:r>
              <a:rPr lang="sk-SK" u="sng" dirty="0"/>
              <a:t> na </a:t>
            </a:r>
            <a:r>
              <a:rPr lang="cs-CZ" u="sng" dirty="0">
                <a:hlinkClick r:id="rId2"/>
              </a:rPr>
              <a:t>GitHube</a:t>
            </a:r>
            <a:r>
              <a:rPr lang="sk-SK" u="sng" dirty="0"/>
              <a:t> na konci README</a:t>
            </a:r>
            <a:endParaRPr lang="cs-CZ" u="sng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810750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780</Words>
  <Application>Microsoft Office PowerPoint</Application>
  <PresentationFormat>Širokouhlá</PresentationFormat>
  <Paragraphs>116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Motív Office</vt:lpstr>
      <vt:lpstr>Heap Sort</vt:lpstr>
      <vt:lpstr>Binárny strom terminológia</vt:lpstr>
      <vt:lpstr>(Binárna) Halda</vt:lpstr>
      <vt:lpstr>Heap Sort</vt:lpstr>
      <vt:lpstr>Prezentácia programu PowerPoint</vt:lpstr>
      <vt:lpstr>Prezentácia programu PowerPoint</vt:lpstr>
      <vt:lpstr>Prezentácia programu PowerPoint</vt:lpstr>
      <vt:lpstr>Heap Sort - časová zložitosť</vt:lpstr>
      <vt:lpstr>Úkol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Technologies and Augmented Reality</dc:title>
  <dc:creator>Katarína Olejková</dc:creator>
  <cp:lastModifiedBy>Olejkova Katarina</cp:lastModifiedBy>
  <cp:revision>198</cp:revision>
  <dcterms:created xsi:type="dcterms:W3CDTF">2023-03-28T14:51:09Z</dcterms:created>
  <dcterms:modified xsi:type="dcterms:W3CDTF">2024-12-03T17:30:15Z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fdac3b-4115-4c64-bf62-f9099ec36d84_Enabled">
    <vt:lpwstr>true</vt:lpwstr>
  </property>
  <property fmtid="{D5CDD505-2E9C-101B-9397-08002B2CF9AE}" pid="3" name="MSIP_Label_eafdac3b-4115-4c64-bf62-f9099ec36d84_SetDate">
    <vt:lpwstr>2023-11-18T10:27:22Z</vt:lpwstr>
  </property>
  <property fmtid="{D5CDD505-2E9C-101B-9397-08002B2CF9AE}" pid="4" name="MSIP_Label_eafdac3b-4115-4c64-bf62-f9099ec36d84_Method">
    <vt:lpwstr>Standard</vt:lpwstr>
  </property>
  <property fmtid="{D5CDD505-2E9C-101B-9397-08002B2CF9AE}" pid="5" name="MSIP_Label_eafdac3b-4115-4c64-bf62-f9099ec36d84_Name">
    <vt:lpwstr>InternalAndPartners</vt:lpwstr>
  </property>
  <property fmtid="{D5CDD505-2E9C-101B-9397-08002B2CF9AE}" pid="6" name="MSIP_Label_eafdac3b-4115-4c64-bf62-f9099ec36d84_SiteId">
    <vt:lpwstr>5047bca2-da88-442e-a09a-d9b8af692adc</vt:lpwstr>
  </property>
  <property fmtid="{D5CDD505-2E9C-101B-9397-08002B2CF9AE}" pid="7" name="MSIP_Label_eafdac3b-4115-4c64-bf62-f9099ec36d84_ActionId">
    <vt:lpwstr>1553ea5d-b1ea-478d-9135-3e48b2ddbc77</vt:lpwstr>
  </property>
  <property fmtid="{D5CDD505-2E9C-101B-9397-08002B2CF9AE}" pid="8" name="MSIP_Label_eafdac3b-4115-4c64-bf62-f9099ec36d84_ContentBits">
    <vt:lpwstr>3</vt:lpwstr>
  </property>
  <property fmtid="{D5CDD505-2E9C-101B-9397-08002B2CF9AE}" pid="9" name="ClassificationContentMarkingFooterLocations">
    <vt:lpwstr>Motív Office:10</vt:lpwstr>
  </property>
  <property fmtid="{D5CDD505-2E9C-101B-9397-08002B2CF9AE}" pid="10" name="ClassificationContentMarkingFooterText">
    <vt:lpwstr>5acXjzUk</vt:lpwstr>
  </property>
  <property fmtid="{D5CDD505-2E9C-101B-9397-08002B2CF9AE}" pid="11" name="ClassificationContentMarkingHeaderLocations">
    <vt:lpwstr>Motív Office:9</vt:lpwstr>
  </property>
  <property fmtid="{D5CDD505-2E9C-101B-9397-08002B2CF9AE}" pid="12" name="ClassificationContentMarkingHeaderText">
    <vt:lpwstr>INTERNAL &amp; PARTNERS</vt:lpwstr>
  </property>
</Properties>
</file>