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334" r:id="rId3"/>
    <p:sldId id="330" r:id="rId4"/>
    <p:sldId id="331" r:id="rId5"/>
    <p:sldId id="335" r:id="rId6"/>
    <p:sldId id="333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C4146-2D11-4C37-96F2-A7FF7D1D71A1}" v="12" dt="2023-11-19T12:56:26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255DB-E4C3-420B-9C6C-36571A57988F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DF194-1A29-4531-B1DD-C456EF0563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22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5F3C6B-E1D1-C718-26A6-2BBD6DBAB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93D29D9-D3BC-7D69-1D5F-1E2A50AE8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1DD04AD-D810-F989-3322-817029BD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6D334A1-D273-6249-3239-95ECE198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9D9A7AB-7061-BEC1-B13F-37CE0730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608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BE242-ED0D-BB33-6B99-5485E032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2658EEE-7D92-7A17-F0F4-72E447F9F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B5EBF0-F834-9DB1-4201-76AAFFDB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D43A577-25F9-DF90-F00B-B5C2DB4A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58E6717-66CC-AE60-69C8-FFBC23E5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864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D9E75997-7B32-58B5-878C-512AE877A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C3FB9DF-216C-B55C-42DF-4CD39839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98D1CCB-ABAC-9FC6-8907-ACDCE467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C2AA56C-DCF8-E3AA-63FF-F7E00E9B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2266F01-90BA-0265-EC9E-CD26407F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54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A1A0F4-90F1-6C04-DCA7-036FB989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FEE056-47B0-F27D-FF0D-4FA58A81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6841260-05C7-76F0-E2FB-773FC9F2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66ACD8-9A5C-79B6-AC9B-58356379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26C555E-3F62-AB77-8F43-76FA82AE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526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BE3152-7D8E-BAB7-8069-2457494C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28F6187-63E8-DDB9-57EF-A4965FF96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86D4C0E-6E17-4EA2-C9AD-83FE716D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D36EF9-5842-18D6-44A3-D8B5309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1378752-FE71-3ECE-9C28-926EC427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26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C279EC-A730-478E-73C3-37F4CF75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CBB393-3995-8505-0106-73ED99A79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B60A9D8-2823-D117-DB8F-721934D2F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C1EB41-8745-6C45-0DC0-390BBA5C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FD4782D-2638-8CA0-F9B7-805F219B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3FD35E7-07FC-D69F-4024-F4D2377D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365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8B735-2976-A05E-63FF-7349BC08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E4788AB-3906-8D97-95FD-84E2A7E6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C6CADB8-BFA0-8C74-90D0-2181CC470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3FA07EF-C0FF-FB45-C5CC-0D89086C3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1F91F0E-0F1F-EF0C-FB1C-6720A85B6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AF32AF88-F4FA-A51B-6437-E3D9301B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3EA1DA5-18AF-CB5B-5EC0-75971516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D46FD74-B858-4757-9A74-B35EF947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172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B3F0EA-FE09-0E89-2F56-F6CA1886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C0F634E-BD07-F4EF-9ADD-BE580660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3B05037-773C-72D6-AC89-67C71B4C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4B541B6-7AF2-26BE-F804-2D3854AE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00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71017C6-0CE2-6692-739B-6C2B2088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3F1B575-2E5B-19F3-3C92-19231B17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0D5BDB5-6ED4-EF1B-D469-25825168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57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1C55B8-9672-572B-9023-FD8F9EB9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0D0A03-AAE1-2D41-2CD7-798FDE2F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13B85A5-CF21-8C4A-21CA-EC2418114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53A9BB3-DBB0-3F67-0820-163D687A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DEBA480-86A5-95F6-E033-2382EA59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E9E7222-9A7F-F91B-1CE7-F6201D83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962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605C3D-61DF-AED3-AF10-5E4DFD3E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2A059F8-4EEB-08AC-65F2-D19F878DE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D8D7295-8632-1111-BCE7-B49C7F87D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3551A8-46C3-1AB9-0A20-9E2C34D2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023E98C-CED9-8AEF-3312-2A4AABC5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4DD1E92-A662-39FA-BE6C-43B8578A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121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F98B54E-B8A2-0E82-4E97-5ED50C5C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18E4E3E-7112-3787-62F9-24E3785A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F9F7B50-F6C4-525C-82B5-20E4E549D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BA33-7FC1-48A5-A0C3-BAFAFEF79BC6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01C103D-6E03-10DB-45A8-FECAB33D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7D10838-648D-B5D7-013D-FABB4784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BA529AAE-4941-4D6F-0212-533E1FBFE38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234738" y="0"/>
            <a:ext cx="979487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80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&amp; PARTNERS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99EA2169-6EBF-8D75-DF0A-7BC2C6A57E1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2099925" y="6827520"/>
            <a:ext cx="98425" cy="304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5acXjzUk</a:t>
            </a:r>
          </a:p>
        </p:txBody>
      </p:sp>
    </p:spTree>
    <p:extLst>
      <p:ext uri="{BB962C8B-B14F-4D97-AF65-F5344CB8AC3E}">
        <p14:creationId xmlns:p14="http://schemas.microsoft.com/office/powerpoint/2010/main" val="25392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ttie-left-the-chat/ALGO1/tree/main/Cvicenie0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354CC2-4FBE-43CF-89AE-6322CA802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94148"/>
            <a:ext cx="9144000" cy="1085545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Merge Sort</a:t>
            </a:r>
            <a:endParaRPr lang="cs-CZ" b="1" dirty="0">
              <a:solidFill>
                <a:srgbClr val="0070C0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7904BB-8861-4604-8657-4271F307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68673"/>
            <a:ext cx="9144000" cy="1655762"/>
          </a:xfrm>
        </p:spPr>
        <p:txBody>
          <a:bodyPr/>
          <a:lstStyle/>
          <a:p>
            <a:r>
              <a:rPr lang="cs-CZ" sz="2800" dirty="0"/>
              <a:t>Bc. Katarína</a:t>
            </a:r>
            <a:r>
              <a:rPr lang="cs-CZ" dirty="0"/>
              <a:t> </a:t>
            </a:r>
            <a:r>
              <a:rPr lang="cs-CZ" sz="2800" dirty="0"/>
              <a:t>Olejková</a:t>
            </a:r>
            <a:endParaRPr lang="cs-CZ" dirty="0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3268916D-52DC-41F0-9524-B336D547F8E8}"/>
              </a:ext>
            </a:extLst>
          </p:cNvPr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dirty="0">
                <a:solidFill>
                  <a:srgbClr val="0070C0"/>
                </a:solidFill>
              </a:rPr>
              <a:t>KATEDRA INFORMATIKY</a:t>
            </a:r>
          </a:p>
          <a:p>
            <a:r>
              <a:rPr lang="cs-CZ" sz="2000" dirty="0">
                <a:solidFill>
                  <a:srgbClr val="0070C0"/>
                </a:solidFill>
              </a:rPr>
              <a:t>UNIVERZITA PALACKÉHO V OLOMOUCI</a:t>
            </a:r>
          </a:p>
        </p:txBody>
      </p:sp>
      <p:pic>
        <p:nvPicPr>
          <p:cNvPr id="1026" name="Picture 2" descr="Cora Speaks: Chceš studovat psychologii?">
            <a:extLst>
              <a:ext uri="{FF2B5EF4-FFF2-40B4-BE49-F238E27FC236}">
                <a16:creationId xmlns:a16="http://schemas.microsoft.com/office/drawing/2014/main" id="{2885F088-DDC0-439D-BD2C-56B58715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67" y="3046632"/>
            <a:ext cx="2371665" cy="21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27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7B485-6CE2-9EE8-44BD-F89A4B7A4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B65D58-BE4B-F013-BA3B-87FD10F6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Merge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19E89A5-2035-330B-2484-85F5362BA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Rekurzívny triediaci algoritmus</a:t>
            </a:r>
          </a:p>
          <a:p>
            <a:endParaRPr lang="sk-SK" dirty="0"/>
          </a:p>
          <a:p>
            <a:r>
              <a:rPr lang="cs-CZ" dirty="0" err="1"/>
              <a:t>Rekurzívne</a:t>
            </a:r>
            <a:r>
              <a:rPr lang="cs-CZ" dirty="0"/>
              <a:t> </a:t>
            </a:r>
            <a:r>
              <a:rPr lang="en-GB" dirty="0" err="1"/>
              <a:t>budeme</a:t>
            </a:r>
            <a:r>
              <a:rPr lang="en-GB" dirty="0"/>
              <a:t> </a:t>
            </a:r>
            <a:r>
              <a:rPr lang="en-GB" dirty="0" err="1"/>
              <a:t>rozde</a:t>
            </a:r>
            <a:r>
              <a:rPr lang="cs-CZ" dirty="0" err="1"/>
              <a:t>ľovať</a:t>
            </a:r>
            <a:r>
              <a:rPr lang="cs-CZ" dirty="0"/>
              <a:t> </a:t>
            </a:r>
            <a:r>
              <a:rPr lang="sk-SK" dirty="0"/>
              <a:t>pole na dve časti </a:t>
            </a: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ľavú</a:t>
            </a:r>
            <a:r>
              <a:rPr lang="sk-SK" dirty="0"/>
              <a:t> a </a:t>
            </a:r>
            <a:r>
              <a:rPr lang="sk-SK" dirty="0">
                <a:solidFill>
                  <a:schemeClr val="accent5">
                    <a:lumMod val="75000"/>
                  </a:schemeClr>
                </a:solidFill>
              </a:rPr>
              <a:t>pravú</a:t>
            </a:r>
            <a:r>
              <a:rPr lang="sk-SK" dirty="0"/>
              <a:t>, </a:t>
            </a:r>
            <a:r>
              <a:rPr lang="cs-CZ" dirty="0" err="1"/>
              <a:t>dokým</a:t>
            </a:r>
            <a:r>
              <a:rPr lang="cs-CZ" dirty="0"/>
              <a:t> v jednotlivých </a:t>
            </a:r>
            <a:r>
              <a:rPr lang="cs-CZ" dirty="0" err="1"/>
              <a:t>častiach</a:t>
            </a:r>
            <a:r>
              <a:rPr lang="cs-CZ" dirty="0"/>
              <a:t> neostane </a:t>
            </a:r>
            <a:r>
              <a:rPr lang="cs-CZ" b="1" dirty="0"/>
              <a:t>1 prvok</a:t>
            </a:r>
            <a:r>
              <a:rPr lang="cs-CZ" dirty="0"/>
              <a:t>, potom nastane </a:t>
            </a:r>
            <a:r>
              <a:rPr lang="cs-CZ" dirty="0" err="1"/>
              <a:t>fáza</a:t>
            </a:r>
            <a:r>
              <a:rPr lang="cs-CZ" dirty="0"/>
              <a:t> </a:t>
            </a:r>
            <a:r>
              <a:rPr lang="cs-CZ" dirty="0" err="1">
                <a:solidFill>
                  <a:schemeClr val="accent4">
                    <a:lumMod val="75000"/>
                  </a:schemeClr>
                </a:solidFill>
              </a:rPr>
              <a:t>zlievania</a:t>
            </a:r>
            <a:r>
              <a:rPr lang="cs-CZ" dirty="0"/>
              <a:t>, </a:t>
            </a:r>
            <a:r>
              <a:rPr lang="cs-CZ" dirty="0" err="1"/>
              <a:t>kedy</a:t>
            </a:r>
            <a:r>
              <a:rPr lang="cs-CZ" dirty="0"/>
              <a:t> </a:t>
            </a:r>
            <a:r>
              <a:rPr lang="cs-CZ" dirty="0" err="1"/>
              <a:t>sa</a:t>
            </a:r>
            <a:r>
              <a:rPr lang="cs-CZ" dirty="0"/>
              <a:t> dvojice jednoprvkových polí </a:t>
            </a:r>
            <a:r>
              <a:rPr lang="cs-CZ" dirty="0" err="1"/>
              <a:t>zlejú</a:t>
            </a:r>
            <a:r>
              <a:rPr lang="cs-CZ" dirty="0"/>
              <a:t> </a:t>
            </a:r>
            <a:r>
              <a:rPr lang="cs-CZ" dirty="0" err="1"/>
              <a:t>dokopy</a:t>
            </a:r>
            <a:r>
              <a:rPr lang="cs-CZ" dirty="0"/>
              <a:t> do </a:t>
            </a:r>
            <a:r>
              <a:rPr lang="cs-CZ" dirty="0" err="1"/>
              <a:t>dvojprvkových</a:t>
            </a:r>
            <a:r>
              <a:rPr lang="cs-CZ" dirty="0"/>
              <a:t> polí, v </a:t>
            </a:r>
            <a:r>
              <a:rPr lang="cs-CZ" dirty="0" err="1"/>
              <a:t>ktorých</a:t>
            </a:r>
            <a:r>
              <a:rPr lang="cs-CZ" dirty="0"/>
              <a:t> sú prvky </a:t>
            </a:r>
            <a:r>
              <a:rPr lang="cs-CZ" u="sng" dirty="0" err="1"/>
              <a:t>zoradené</a:t>
            </a:r>
            <a:r>
              <a:rPr lang="cs-CZ" dirty="0"/>
              <a:t>. </a:t>
            </a:r>
            <a:r>
              <a:rPr lang="cs-CZ" dirty="0" err="1"/>
              <a:t>Zlievať</a:t>
            </a:r>
            <a:r>
              <a:rPr lang="cs-CZ" dirty="0"/>
              <a:t> budeme </a:t>
            </a:r>
            <a:r>
              <a:rPr lang="cs-CZ" dirty="0" err="1"/>
              <a:t>postupne</a:t>
            </a:r>
            <a:r>
              <a:rPr lang="cs-CZ" dirty="0"/>
              <a:t> v</a:t>
            </a:r>
            <a:r>
              <a:rPr lang="sk-SK" dirty="0" err="1"/>
              <a:t>äčšie</a:t>
            </a:r>
            <a:r>
              <a:rPr lang="sk-SK" dirty="0"/>
              <a:t> a väčšie polia dokým nezlejeme celé pole.</a:t>
            </a:r>
          </a:p>
          <a:p>
            <a:endParaRPr lang="en-GB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sk-SK" dirty="0"/>
              <a:t>RECURSIVE CASE - funkcia zavolá samú seba na </a:t>
            </a: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ľavú</a:t>
            </a:r>
            <a:r>
              <a:rPr lang="sk-SK" dirty="0"/>
              <a:t> a </a:t>
            </a:r>
            <a:r>
              <a:rPr lang="sk-SK" dirty="0">
                <a:solidFill>
                  <a:schemeClr val="accent5">
                    <a:lumMod val="75000"/>
                  </a:schemeClr>
                </a:solidFill>
              </a:rPr>
              <a:t>pravú</a:t>
            </a:r>
            <a:r>
              <a:rPr lang="sk-SK" dirty="0"/>
              <a:t> polovicu (2 rekurzívne volania)</a:t>
            </a:r>
          </a:p>
          <a:p>
            <a:r>
              <a:rPr lang="sk-SK" dirty="0"/>
              <a:t>BASE CASE – keď ľavá alebo pravá polovica bude obsahovať </a:t>
            </a:r>
            <a:r>
              <a:rPr lang="cs-CZ" dirty="0" err="1"/>
              <a:t>iba</a:t>
            </a:r>
            <a:r>
              <a:rPr lang="sk-SK" dirty="0"/>
              <a:t> 1 prvok, pretože jeden prvok je už zotriedený</a:t>
            </a:r>
          </a:p>
          <a:p>
            <a:pPr lvl="3"/>
            <a:endParaRPr lang="sk-SK" dirty="0"/>
          </a:p>
          <a:p>
            <a:pPr lvl="1"/>
            <a:endParaRPr lang="sk-SK" dirty="0"/>
          </a:p>
          <a:p>
            <a:pPr lvl="2"/>
            <a:endParaRPr lang="sk-SK" dirty="0"/>
          </a:p>
          <a:p>
            <a:pPr lvl="2"/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8312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32B5D-4355-B5DE-171A-F91B34493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54C5D0-4F7E-C84C-F7BA-7E1B5B7E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Merge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EB90334-F250-0809-828C-124D524AA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8" y="1483880"/>
            <a:ext cx="5560291" cy="5374120"/>
          </a:xfrm>
        </p:spPr>
        <p:txBody>
          <a:bodyPr>
            <a:normAutofit/>
          </a:bodyPr>
          <a:lstStyle/>
          <a:p>
            <a:pPr marL="457200" lvl="1" indent="0">
              <a:buClr>
                <a:schemeClr val="bg2">
                  <a:lumMod val="50000"/>
                </a:schemeClr>
              </a:buClr>
              <a:buNone/>
            </a:pPr>
            <a:r>
              <a:rPr lang="sk-SK" sz="2800" dirty="0"/>
              <a:t>     </a:t>
            </a:r>
            <a:r>
              <a:rPr lang="sk-SK" sz="2800" dirty="0" err="1"/>
              <a:t>Merge</a:t>
            </a:r>
            <a:r>
              <a:rPr lang="sk-SK" sz="2800" dirty="0"/>
              <a:t>-Sort</a:t>
            </a:r>
            <a:r>
              <a:rPr lang="cs-CZ" sz="2800" dirty="0"/>
              <a:t>(A</a:t>
            </a:r>
            <a:r>
              <a:rPr lang="en-GB" sz="2800" dirty="0"/>
              <a:t>, p, r</a:t>
            </a:r>
            <a:r>
              <a:rPr lang="cs-CZ" sz="2800" dirty="0"/>
              <a:t>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</a:t>
            </a:r>
            <a:r>
              <a:rPr lang="sk-SK" sz="2800" b="1" dirty="0" err="1"/>
              <a:t>if</a:t>
            </a:r>
            <a:r>
              <a:rPr lang="sk-SK" sz="2800" dirty="0"/>
              <a:t> p </a:t>
            </a:r>
            <a:r>
              <a:rPr lang="en-GB" sz="2800" dirty="0"/>
              <a:t>&lt; r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</a:t>
            </a:r>
            <a:r>
              <a:rPr lang="en-GB" sz="2800" dirty="0"/>
              <a:t>     q </a:t>
            </a:r>
            <a:r>
              <a:rPr lang="sk-SK" sz="2800" dirty="0"/>
              <a:t>←</a:t>
            </a:r>
            <a:r>
              <a:rPr lang="en-GB" sz="2800" dirty="0"/>
              <a:t> ⌊</a:t>
            </a:r>
            <a:r>
              <a:rPr lang="sk-SK" sz="2800" dirty="0"/>
              <a:t>(</a:t>
            </a:r>
            <a:r>
              <a:rPr lang="en-GB" sz="2800" dirty="0"/>
              <a:t>p</a:t>
            </a:r>
            <a:r>
              <a:rPr lang="sk-SK" sz="2800" dirty="0"/>
              <a:t> + r)⌋  / 2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     </a:t>
            </a:r>
            <a:r>
              <a:rPr lang="sk-SK" sz="2800" dirty="0" err="1"/>
              <a:t>Merge</a:t>
            </a:r>
            <a:r>
              <a:rPr lang="en-GB" sz="2800" dirty="0"/>
              <a:t>-Sort(A, p, q)</a:t>
            </a:r>
            <a:endParaRPr lang="cs-CZ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     </a:t>
            </a:r>
            <a:r>
              <a:rPr lang="sk-SK" sz="2800" dirty="0" err="1"/>
              <a:t>Merge</a:t>
            </a:r>
            <a:r>
              <a:rPr lang="en-GB" sz="2800" dirty="0"/>
              <a:t>-Sort(A, q + 1, r)</a:t>
            </a:r>
            <a:endParaRPr lang="sk-SK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     </a:t>
            </a:r>
            <a:r>
              <a:rPr lang="sk-SK" sz="2800" dirty="0" err="1"/>
              <a:t>Merge</a:t>
            </a:r>
            <a:r>
              <a:rPr lang="sk-SK" sz="2800" dirty="0"/>
              <a:t>(A, p, q, r)</a:t>
            </a:r>
            <a:endParaRPr lang="sk-SK" dirty="0"/>
          </a:p>
          <a:p>
            <a:pPr lvl="2"/>
            <a:endParaRPr lang="sk-SK" dirty="0"/>
          </a:p>
          <a:p>
            <a:pPr lvl="1"/>
            <a:endParaRPr lang="en-GB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ástupný objekt pre obsah 2">
                <a:extLst>
                  <a:ext uri="{FF2B5EF4-FFF2-40B4-BE49-F238E27FC236}">
                    <a16:creationId xmlns:a16="http://schemas.microsoft.com/office/drawing/2014/main" id="{8BFB8035-A334-24F5-5953-2EB38CBD1D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0291" y="110835"/>
                <a:ext cx="6136945" cy="65393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Clr>
                    <a:schemeClr val="bg2">
                      <a:lumMod val="50000"/>
                    </a:schemeClr>
                  </a:buClr>
                  <a:buFont typeface="Arial" panose="020B0604020202020204" pitchFamily="34" charset="0"/>
                  <a:buNone/>
                </a:pPr>
                <a:r>
                  <a:rPr lang="sk-SK" sz="2800" dirty="0"/>
                  <a:t>     </a:t>
                </a:r>
                <a:r>
                  <a:rPr lang="sk-SK" sz="2800" dirty="0" err="1"/>
                  <a:t>Merge</a:t>
                </a:r>
                <a:r>
                  <a:rPr lang="cs-CZ" sz="2800" dirty="0"/>
                  <a:t>(A</a:t>
                </a:r>
                <a:r>
                  <a:rPr lang="en-GB" sz="2800" dirty="0"/>
                  <a:t>, p,</a:t>
                </a:r>
                <a:r>
                  <a:rPr lang="sk-SK" sz="2800" dirty="0"/>
                  <a:t> q,</a:t>
                </a:r>
                <a:r>
                  <a:rPr lang="en-GB" sz="2800" dirty="0"/>
                  <a:t> r</a:t>
                </a:r>
                <a:r>
                  <a:rPr lang="cs-CZ" sz="2800" dirty="0"/>
                  <a:t>)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cs-CZ" sz="2800" dirty="0"/>
                  <a:t>     n1 </a:t>
                </a:r>
                <a:r>
                  <a:rPr lang="sk-SK" sz="2800" dirty="0"/>
                  <a:t>← q – p + 1</a:t>
                </a:r>
                <a:endParaRPr lang="en-GB" sz="2800" dirty="0"/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sk-SK" sz="2800" dirty="0"/>
                  <a:t>     n2</a:t>
                </a:r>
                <a:r>
                  <a:rPr lang="en-GB" sz="2800" dirty="0"/>
                  <a:t> </a:t>
                </a:r>
                <a:r>
                  <a:rPr lang="sk-SK" sz="2800" dirty="0"/>
                  <a:t>←</a:t>
                </a:r>
                <a:r>
                  <a:rPr lang="en-GB" sz="2800" dirty="0"/>
                  <a:t> </a:t>
                </a:r>
                <a:r>
                  <a:rPr lang="sk-SK" sz="2800" dirty="0"/>
                  <a:t>r – q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sk-SK" sz="2800" dirty="0"/>
                  <a:t>     </a:t>
                </a:r>
                <a:r>
                  <a:rPr lang="en-GB" sz="2800" dirty="0" err="1"/>
                  <a:t>nov</a:t>
                </a:r>
                <a:r>
                  <a:rPr lang="cs-CZ" sz="2800" dirty="0"/>
                  <a:t>é pole</a:t>
                </a:r>
                <a:r>
                  <a:rPr lang="sk-SK" sz="2800" dirty="0"/>
                  <a:t> L</a:t>
                </a:r>
                <a:r>
                  <a:rPr lang="en-GB" sz="2800" dirty="0"/>
                  <a:t>[</a:t>
                </a:r>
                <a:r>
                  <a:rPr lang="cs-CZ" sz="2800" dirty="0"/>
                  <a:t>0..n1</a:t>
                </a:r>
                <a:r>
                  <a:rPr lang="en-GB" sz="2800" dirty="0"/>
                  <a:t>] a R[0..n2]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</a:t>
                </a:r>
                <a:r>
                  <a:rPr lang="en-GB" sz="2800" b="1" dirty="0"/>
                  <a:t>for</a:t>
                </a:r>
                <a:r>
                  <a:rPr lang="en-GB" sz="2800" dirty="0"/>
                  <a:t> </a:t>
                </a:r>
                <a:r>
                  <a:rPr lang="en-GB" sz="2800" dirty="0" err="1"/>
                  <a:t>i</a:t>
                </a:r>
                <a:r>
                  <a:rPr lang="en-GB" sz="2800" dirty="0"/>
                  <a:t> </a:t>
                </a:r>
                <a:r>
                  <a:rPr lang="sk-SK" sz="2800" dirty="0"/>
                  <a:t>←</a:t>
                </a:r>
                <a:r>
                  <a:rPr lang="en-GB" sz="2800" dirty="0"/>
                  <a:t> 0 </a:t>
                </a:r>
                <a:r>
                  <a:rPr lang="en-GB" sz="2800" b="1" dirty="0"/>
                  <a:t>to</a:t>
                </a:r>
                <a:r>
                  <a:rPr lang="en-GB" sz="2800" dirty="0"/>
                  <a:t> n1 – 1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     L[</a:t>
                </a:r>
                <a:r>
                  <a:rPr lang="en-GB" sz="2800" dirty="0" err="1"/>
                  <a:t>i</a:t>
                </a:r>
                <a:r>
                  <a:rPr lang="en-GB" sz="2800" dirty="0"/>
                  <a:t>] </a:t>
                </a:r>
                <a:r>
                  <a:rPr lang="sk-SK" sz="2800" dirty="0"/>
                  <a:t>←</a:t>
                </a:r>
                <a:r>
                  <a:rPr lang="en-GB" sz="2800" dirty="0"/>
                  <a:t> A[p + </a:t>
                </a:r>
                <a:r>
                  <a:rPr lang="en-GB" sz="2800" dirty="0" err="1"/>
                  <a:t>i</a:t>
                </a:r>
                <a:r>
                  <a:rPr lang="en-GB" sz="2800" dirty="0"/>
                  <a:t>]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</a:t>
                </a:r>
                <a:r>
                  <a:rPr lang="en-GB" sz="2800" b="1" dirty="0"/>
                  <a:t>for</a:t>
                </a:r>
                <a:r>
                  <a:rPr lang="en-GB" sz="2800" dirty="0"/>
                  <a:t> </a:t>
                </a:r>
                <a:r>
                  <a:rPr lang="en-GB" sz="2800" dirty="0" err="1"/>
                  <a:t>i</a:t>
                </a:r>
                <a:r>
                  <a:rPr lang="en-GB" sz="2800" dirty="0"/>
                  <a:t> </a:t>
                </a:r>
                <a:r>
                  <a:rPr lang="sk-SK" sz="2800" dirty="0"/>
                  <a:t>←</a:t>
                </a:r>
                <a:r>
                  <a:rPr lang="en-GB" sz="2800" dirty="0"/>
                  <a:t> 0 </a:t>
                </a:r>
                <a:r>
                  <a:rPr lang="en-GB" sz="2800" b="1" dirty="0"/>
                  <a:t>to</a:t>
                </a:r>
                <a:r>
                  <a:rPr lang="en-GB" sz="2800" dirty="0"/>
                  <a:t> n2 – 1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     R[j] </a:t>
                </a:r>
                <a:r>
                  <a:rPr lang="sk-SK" sz="2800" dirty="0"/>
                  <a:t>←</a:t>
                </a:r>
                <a:r>
                  <a:rPr lang="en-GB" sz="2800" dirty="0"/>
                  <a:t> A[q + 1 + j]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L[n1] </a:t>
                </a:r>
                <a:r>
                  <a:rPr lang="sk-SK" sz="2800" dirty="0"/>
                  <a:t>←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cs-CZ" sz="2800" dirty="0"/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R[n2] </a:t>
                </a:r>
                <a:r>
                  <a:rPr lang="sk-SK" sz="2800" dirty="0"/>
                  <a:t>←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cs-CZ" sz="2800" dirty="0"/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</a:t>
                </a:r>
                <a:r>
                  <a:rPr lang="en-GB" sz="2800" dirty="0" err="1"/>
                  <a:t>i</a:t>
                </a:r>
                <a:r>
                  <a:rPr lang="en-GB" sz="2800" dirty="0"/>
                  <a:t> </a:t>
                </a:r>
                <a:r>
                  <a:rPr lang="sk-SK" sz="2800" dirty="0"/>
                  <a:t>←</a:t>
                </a:r>
                <a:r>
                  <a:rPr lang="en-GB" sz="2800" dirty="0"/>
                  <a:t> 0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j </a:t>
                </a:r>
                <a:r>
                  <a:rPr lang="sk-SK" sz="2800" dirty="0"/>
                  <a:t>←</a:t>
                </a:r>
                <a:r>
                  <a:rPr lang="en-GB" sz="2800" dirty="0"/>
                  <a:t> 0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</a:t>
                </a:r>
                <a:r>
                  <a:rPr lang="en-GB" sz="2800" b="1" dirty="0"/>
                  <a:t>for</a:t>
                </a:r>
                <a:r>
                  <a:rPr lang="en-GB" sz="2800" dirty="0"/>
                  <a:t> k </a:t>
                </a:r>
                <a:r>
                  <a:rPr lang="sk-SK" sz="2800" dirty="0"/>
                  <a:t>←</a:t>
                </a:r>
                <a:r>
                  <a:rPr lang="en-GB" sz="2800" dirty="0"/>
                  <a:t> p </a:t>
                </a:r>
                <a:r>
                  <a:rPr lang="en-GB" sz="2800" b="1" dirty="0"/>
                  <a:t>to</a:t>
                </a:r>
                <a:r>
                  <a:rPr lang="en-GB" sz="2800" dirty="0"/>
                  <a:t> r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</a:t>
                </a:r>
                <a:r>
                  <a:rPr lang="en-GB" sz="2800" b="1" dirty="0"/>
                  <a:t>if</a:t>
                </a:r>
                <a:r>
                  <a:rPr lang="en-GB" sz="2800" dirty="0"/>
                  <a:t> L[</a:t>
                </a:r>
                <a:r>
                  <a:rPr lang="en-GB" sz="2800" dirty="0" err="1"/>
                  <a:t>i</a:t>
                </a:r>
                <a:r>
                  <a:rPr lang="en-GB" sz="2800" dirty="0"/>
                  <a:t>]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/>
                  <a:t> </a:t>
                </a:r>
                <a:r>
                  <a:rPr lang="en-GB" sz="2800" dirty="0"/>
                  <a:t>R[j]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     A[k] </a:t>
                </a:r>
                <a:r>
                  <a:rPr lang="sk-SK" sz="2800" dirty="0"/>
                  <a:t>←</a:t>
                </a:r>
                <a:r>
                  <a:rPr lang="en-GB" sz="2800" dirty="0"/>
                  <a:t> L[</a:t>
                </a:r>
                <a:r>
                  <a:rPr lang="en-GB" sz="2800" dirty="0" err="1"/>
                  <a:t>i</a:t>
                </a:r>
                <a:r>
                  <a:rPr lang="en-GB" sz="2800" dirty="0"/>
                  <a:t>]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     i </a:t>
                </a:r>
                <a:r>
                  <a:rPr lang="sk-SK" sz="2800" dirty="0"/>
                  <a:t>←</a:t>
                </a:r>
                <a:r>
                  <a:rPr lang="en-GB" sz="2800" dirty="0"/>
                  <a:t> i + 1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</a:t>
                </a:r>
                <a:r>
                  <a:rPr lang="en-GB" sz="2800" b="1" dirty="0"/>
                  <a:t>else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     A[k] </a:t>
                </a:r>
                <a:r>
                  <a:rPr lang="sk-SK" sz="2800" dirty="0"/>
                  <a:t>←</a:t>
                </a:r>
                <a:r>
                  <a:rPr lang="en-GB" sz="2800" dirty="0"/>
                  <a:t> R[j]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     j </a:t>
                </a:r>
                <a:r>
                  <a:rPr lang="sk-SK" sz="2800" dirty="0"/>
                  <a:t>←</a:t>
                </a:r>
                <a:r>
                  <a:rPr lang="en-GB" sz="2800" dirty="0"/>
                  <a:t> j + 1</a:t>
                </a:r>
                <a:endParaRPr lang="sk-SK" sz="2800" dirty="0"/>
              </a:p>
            </p:txBody>
          </p:sp>
        </mc:Choice>
        <mc:Fallback>
          <p:sp>
            <p:nvSpPr>
              <p:cNvPr id="6" name="Zástupný objekt pre obsah 2">
                <a:extLst>
                  <a:ext uri="{FF2B5EF4-FFF2-40B4-BE49-F238E27FC236}">
                    <a16:creationId xmlns:a16="http://schemas.microsoft.com/office/drawing/2014/main" id="{8BFB8035-A334-24F5-5953-2EB38CBD1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1" y="110835"/>
                <a:ext cx="6136945" cy="6539347"/>
              </a:xfrm>
              <a:prstGeom prst="rect">
                <a:avLst/>
              </a:prstGeom>
              <a:blipFill>
                <a:blip r:embed="rId2"/>
                <a:stretch>
                  <a:fillRect t="-2330" b="-223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lokTextu 3">
            <a:extLst>
              <a:ext uri="{FF2B5EF4-FFF2-40B4-BE49-F238E27FC236}">
                <a16:creationId xmlns:a16="http://schemas.microsoft.com/office/drawing/2014/main" id="{7CABA627-BC45-478C-6DE7-5EF25E19B777}"/>
              </a:ext>
            </a:extLst>
          </p:cNvPr>
          <p:cNvSpPr txBox="1"/>
          <p:nvPr/>
        </p:nvSpPr>
        <p:spPr>
          <a:xfrm>
            <a:off x="3946770" y="4442761"/>
            <a:ext cx="1736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bg1">
                    <a:lumMod val="50000"/>
                  </a:schemeClr>
                </a:solidFill>
                <a:effectLst/>
                <a:latin typeface="Google Sans"/>
              </a:rPr>
              <a:t>⌊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Google Sans"/>
              </a:rPr>
              <a:t>a</a:t>
            </a:r>
            <a:r>
              <a:rPr lang="en-US" sz="1600" b="1" i="0" dirty="0">
                <a:solidFill>
                  <a:schemeClr val="bg1">
                    <a:lumMod val="50000"/>
                  </a:schemeClr>
                </a:solidFill>
                <a:effectLst/>
                <a:latin typeface="Google Sans"/>
              </a:rPr>
              <a:t>⌋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Google Sans"/>
              </a:rPr>
              <a:t> is the largest integer less than or equal to a</a:t>
            </a:r>
            <a:endParaRPr lang="sk-SK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17F9756C-7170-069A-9B8E-52EA186EF1EE}"/>
              </a:ext>
            </a:extLst>
          </p:cNvPr>
          <p:cNvSpPr txBox="1"/>
          <p:nvPr/>
        </p:nvSpPr>
        <p:spPr>
          <a:xfrm>
            <a:off x="0" y="4359634"/>
            <a:ext cx="4237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1800" dirty="0"/>
              <a:t>A – </a:t>
            </a:r>
            <a:r>
              <a:rPr lang="en-GB" sz="1800" dirty="0" err="1"/>
              <a:t>vstupn</a:t>
            </a:r>
            <a:r>
              <a:rPr lang="cs-CZ" sz="1800" dirty="0"/>
              <a:t>é pole</a:t>
            </a:r>
          </a:p>
          <a:p>
            <a:pPr lvl="1"/>
            <a:r>
              <a:rPr lang="cs-CZ" sz="1800" dirty="0"/>
              <a:t>p, r – indexy</a:t>
            </a:r>
          </a:p>
          <a:p>
            <a:pPr lvl="1"/>
            <a:r>
              <a:rPr lang="cs-CZ" sz="1800" dirty="0"/>
              <a:t>q – index, kde </a:t>
            </a:r>
            <a:r>
              <a:rPr lang="cs-CZ" sz="1800" dirty="0" err="1"/>
              <a:t>sa</a:t>
            </a:r>
            <a:r>
              <a:rPr lang="cs-CZ" sz="1800" dirty="0"/>
              <a:t> má pole </a:t>
            </a:r>
            <a:r>
              <a:rPr lang="cs-CZ" sz="1800" dirty="0" err="1"/>
              <a:t>rozdeliť</a:t>
            </a:r>
            <a:endParaRPr lang="cs-CZ" sz="1800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r>
              <a:rPr lang="en-GB" dirty="0"/>
              <a:t>L[], R[] – </a:t>
            </a:r>
            <a:r>
              <a:rPr lang="en-GB" dirty="0" err="1"/>
              <a:t>pomocn</a:t>
            </a:r>
            <a:r>
              <a:rPr lang="cs-CZ" dirty="0"/>
              <a:t>é </a:t>
            </a:r>
            <a:r>
              <a:rPr lang="cs-CZ" dirty="0" err="1"/>
              <a:t>polia</a:t>
            </a:r>
            <a:endParaRPr lang="cs-CZ" dirty="0"/>
          </a:p>
          <a:p>
            <a:pPr lvl="1"/>
            <a:r>
              <a:rPr lang="cs-CZ" dirty="0"/>
              <a:t>n1, n2 – </a:t>
            </a:r>
            <a:r>
              <a:rPr lang="cs-CZ" dirty="0" err="1"/>
              <a:t>veľkosť</a:t>
            </a:r>
            <a:r>
              <a:rPr lang="cs-CZ" dirty="0"/>
              <a:t> pomocných polí</a:t>
            </a:r>
          </a:p>
          <a:p>
            <a:pPr lvl="1"/>
            <a:r>
              <a:rPr lang="cs-CZ" dirty="0"/>
              <a:t>p, q r</a:t>
            </a:r>
            <a:r>
              <a:rPr lang="en-GB" dirty="0"/>
              <a:t>, </a:t>
            </a:r>
            <a:r>
              <a:rPr lang="en-GB" dirty="0" err="1"/>
              <a:t>i</a:t>
            </a:r>
            <a:r>
              <a:rPr lang="en-GB" dirty="0"/>
              <a:t>, j</a:t>
            </a:r>
            <a:r>
              <a:rPr lang="cs-CZ" dirty="0"/>
              <a:t>, k– indexy</a:t>
            </a:r>
          </a:p>
          <a:p>
            <a:endParaRPr lang="sk-SK" dirty="0"/>
          </a:p>
        </p:txBody>
      </p:sp>
      <p:sp>
        <p:nvSpPr>
          <p:cNvPr id="7" name="Pravá zložená zátvorka 6">
            <a:extLst>
              <a:ext uri="{FF2B5EF4-FFF2-40B4-BE49-F238E27FC236}">
                <a16:creationId xmlns:a16="http://schemas.microsoft.com/office/drawing/2014/main" id="{4408942E-B67B-30CC-9525-EB70069DD84F}"/>
              </a:ext>
            </a:extLst>
          </p:cNvPr>
          <p:cNvSpPr/>
          <p:nvPr/>
        </p:nvSpPr>
        <p:spPr>
          <a:xfrm>
            <a:off x="10538691" y="507999"/>
            <a:ext cx="581891" cy="35929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á zložená zátvorka 7">
            <a:extLst>
              <a:ext uri="{FF2B5EF4-FFF2-40B4-BE49-F238E27FC236}">
                <a16:creationId xmlns:a16="http://schemas.microsoft.com/office/drawing/2014/main" id="{93F83E20-C389-E2E3-F67B-8CC254CD27B3}"/>
              </a:ext>
            </a:extLst>
          </p:cNvPr>
          <p:cNvSpPr/>
          <p:nvPr/>
        </p:nvSpPr>
        <p:spPr>
          <a:xfrm>
            <a:off x="8925170" y="4202544"/>
            <a:ext cx="581891" cy="24476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DCEB490A-85A2-A508-3271-BDD2E662A84B}"/>
              </a:ext>
            </a:extLst>
          </p:cNvPr>
          <p:cNvSpPr txBox="1"/>
          <p:nvPr/>
        </p:nvSpPr>
        <p:spPr>
          <a:xfrm rot="16200000">
            <a:off x="10042966" y="2119806"/>
            <a:ext cx="259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Príprava</a:t>
            </a:r>
            <a:r>
              <a:rPr lang="cs-CZ" dirty="0"/>
              <a:t> pomocných polí</a:t>
            </a:r>
            <a:endParaRPr lang="sk-SK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32FF0DEC-2A0D-E8B3-9887-9D7352BDACE0}"/>
              </a:ext>
            </a:extLst>
          </p:cNvPr>
          <p:cNvSpPr txBox="1"/>
          <p:nvPr/>
        </p:nvSpPr>
        <p:spPr>
          <a:xfrm>
            <a:off x="9568519" y="5204752"/>
            <a:ext cx="226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Zlučovanie</a:t>
            </a:r>
            <a:r>
              <a:rPr lang="cs-CZ" dirty="0"/>
              <a:t> (</a:t>
            </a:r>
            <a:r>
              <a:rPr lang="cs-CZ" dirty="0" err="1"/>
              <a:t>triedenie</a:t>
            </a:r>
            <a:r>
              <a:rPr lang="cs-CZ" dirty="0"/>
              <a:t>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2365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B7F55-F93F-D6A4-8502-01A8D9108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0A9A90-1A90-B63D-EF03-94081A25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Merge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 - časová zložitosť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3DEFCCC-DC66-A84C-9D13-8F3A9B98C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4764"/>
                <a:ext cx="11049000" cy="5255491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Veľkosť vstupu – </a:t>
                </a:r>
                <a:r>
                  <a:rPr lang="sk-SK" dirty="0" err="1"/>
                  <a:t>veľkos</a:t>
                </a:r>
                <a:r>
                  <a:rPr lang="cs-CZ" dirty="0"/>
                  <a:t>ť</a:t>
                </a:r>
                <a:r>
                  <a:rPr lang="sk-SK" dirty="0"/>
                  <a:t> vstupného poľa</a:t>
                </a:r>
              </a:p>
              <a:p>
                <a:endParaRPr lang="sk-SK" dirty="0"/>
              </a:p>
              <a:p>
                <a:r>
                  <a:rPr lang="sk-SK" dirty="0"/>
                  <a:t>V najhoršom, priemernom a najlepšom</a:t>
                </a:r>
                <a:r>
                  <a:rPr lang="en-GB" dirty="0"/>
                  <a:t> </a:t>
                </a:r>
                <a:r>
                  <a:rPr lang="sk-SK" dirty="0"/>
                  <a:t>prípade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	 lineárne logaritmická</a:t>
                </a:r>
                <a:endParaRPr lang="en-GB" dirty="0"/>
              </a:p>
              <a:p>
                <a:pPr lvl="1"/>
                <a:r>
                  <a:rPr lang="sk-SK" dirty="0" err="1"/>
                  <a:t>Rekurence</a:t>
                </a:r>
                <a:r>
                  <a:rPr lang="sk-SK" dirty="0"/>
                  <a:t>: T(1)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Θ</m:t>
                    </m:r>
                  </m:oMath>
                </a14:m>
                <a:r>
                  <a:rPr lang="sk-SK" dirty="0"/>
                  <a:t>(1)</a:t>
                </a:r>
              </a:p>
              <a:p>
                <a:pPr marL="457200" lvl="1" indent="0">
                  <a:buNone/>
                </a:pPr>
                <a:r>
                  <a:rPr lang="sk-SK" dirty="0"/>
                  <a:t>                        T(n) = 2*T(n/2) 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Θ</m:t>
                    </m:r>
                  </m:oMath>
                </a14:m>
                <a:r>
                  <a:rPr lang="sk-SK" dirty="0"/>
                  <a:t>(n)</a:t>
                </a:r>
              </a:p>
              <a:p>
                <a:pPr lvl="1"/>
                <a:r>
                  <a:rPr lang="sk-SK" dirty="0"/>
                  <a:t>Obrázok </a:t>
                </a:r>
                <a:r>
                  <a:rPr lang="sk-SK" dirty="0" err="1"/>
                  <a:t>slajdy</a:t>
                </a:r>
                <a:r>
                  <a:rPr lang="sk-SK" dirty="0"/>
                  <a:t> str. 84</a:t>
                </a:r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3DEFCCC-DC66-A84C-9D13-8F3A9B98C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4764"/>
                <a:ext cx="11049000" cy="5255491"/>
              </a:xfrm>
              <a:blipFill>
                <a:blip r:embed="rId2"/>
                <a:stretch>
                  <a:fillRect l="-993" t="-18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20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3620D-2D77-C41D-24A2-AA028EE93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ázok 14" descr="Obrázok, na ktorom je diagram, plán, technický výkres, schematický&#10;&#10;Automaticky generovaný popis">
            <a:extLst>
              <a:ext uri="{FF2B5EF4-FFF2-40B4-BE49-F238E27FC236}">
                <a16:creationId xmlns:a16="http://schemas.microsoft.com/office/drawing/2014/main" id="{9D827B8B-C740-CF02-9DAE-B2F330742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709612"/>
            <a:ext cx="112395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977F2-671E-5FB6-B9E6-B5EE39273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A1ED06-A5C2-3682-CC37-DA20B592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Úkol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561D36-610E-178D-FFD0-76189673D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609"/>
            <a:ext cx="10515600" cy="4886266"/>
          </a:xfrm>
        </p:spPr>
        <p:txBody>
          <a:bodyPr>
            <a:normAutofit/>
          </a:bodyPr>
          <a:lstStyle/>
          <a:p>
            <a:r>
              <a:rPr lang="cs-CZ" dirty="0" err="1"/>
              <a:t>Simulácia</a:t>
            </a:r>
            <a:r>
              <a:rPr lang="cs-CZ" dirty="0"/>
              <a:t> algoritmu</a:t>
            </a:r>
          </a:p>
          <a:p>
            <a:pPr lvl="1"/>
            <a:r>
              <a:rPr lang="cs-CZ" dirty="0"/>
              <a:t>Simulujte kroky algoritmu </a:t>
            </a:r>
            <a:r>
              <a:rPr lang="cs-CZ" dirty="0" err="1"/>
              <a:t>MergeSort</a:t>
            </a:r>
            <a:r>
              <a:rPr lang="cs-CZ" dirty="0"/>
              <a:t> na postupnosti</a:t>
            </a:r>
          </a:p>
          <a:p>
            <a:pPr marL="457200" lvl="1" indent="0">
              <a:buNone/>
            </a:pPr>
            <a:r>
              <a:rPr lang="en-GB" dirty="0"/>
              <a:t>   </a:t>
            </a:r>
            <a:r>
              <a:rPr lang="cs-CZ" dirty="0"/>
              <a:t>A = </a:t>
            </a:r>
            <a:r>
              <a:rPr lang="en-GB" dirty="0"/>
              <a:t>[9,</a:t>
            </a:r>
            <a:r>
              <a:rPr lang="sk-SK" dirty="0"/>
              <a:t> 1,</a:t>
            </a:r>
            <a:r>
              <a:rPr lang="en-GB" dirty="0"/>
              <a:t> 7, 6, </a:t>
            </a:r>
            <a:r>
              <a:rPr lang="sk-SK" dirty="0"/>
              <a:t>0, 8, 4, 5</a:t>
            </a:r>
            <a:r>
              <a:rPr lang="en-GB" dirty="0"/>
              <a:t>]</a:t>
            </a:r>
            <a:endParaRPr lang="sk-SK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u="sng" dirty="0" err="1"/>
              <a:t>Sp</a:t>
            </a:r>
            <a:r>
              <a:rPr lang="sk-SK" u="sng" dirty="0" err="1"/>
              <a:t>ôsob</a:t>
            </a:r>
            <a:r>
              <a:rPr lang="sk-SK" u="sng" dirty="0"/>
              <a:t> odovzdávania – </a:t>
            </a:r>
            <a:r>
              <a:rPr lang="sk-SK" u="sng" dirty="0" err="1"/>
              <a:t>info</a:t>
            </a:r>
            <a:r>
              <a:rPr lang="sk-SK" u="sng" dirty="0"/>
              <a:t> na </a:t>
            </a:r>
            <a:r>
              <a:rPr lang="cs-CZ" u="sng" dirty="0">
                <a:hlinkClick r:id="rId2"/>
              </a:rPr>
              <a:t>GitHube</a:t>
            </a:r>
            <a:r>
              <a:rPr lang="sk-SK" u="sng" dirty="0"/>
              <a:t> na konci README</a:t>
            </a:r>
            <a:endParaRPr lang="cs-CZ" u="sng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9810750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498</Words>
  <Application>Microsoft Office PowerPoint</Application>
  <PresentationFormat>Širokouhlá</PresentationFormat>
  <Paragraphs>71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Google Sans</vt:lpstr>
      <vt:lpstr>Motív Office</vt:lpstr>
      <vt:lpstr>Merge Sort</vt:lpstr>
      <vt:lpstr>Merge Sort</vt:lpstr>
      <vt:lpstr>Merge Sort</vt:lpstr>
      <vt:lpstr>Merge Sort - časová zložitosť</vt:lpstr>
      <vt:lpstr>Prezentácia programu PowerPoint</vt:lpstr>
      <vt:lpstr>Úkol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Technologies and Augmented Reality</dc:title>
  <dc:creator>Katarína Olejková</dc:creator>
  <cp:lastModifiedBy>Olejkova Katarina</cp:lastModifiedBy>
  <cp:revision>194</cp:revision>
  <dcterms:created xsi:type="dcterms:W3CDTF">2023-03-28T14:51:09Z</dcterms:created>
  <dcterms:modified xsi:type="dcterms:W3CDTF">2024-11-19T16:06:24Z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fdac3b-4115-4c64-bf62-f9099ec36d84_Enabled">
    <vt:lpwstr>true</vt:lpwstr>
  </property>
  <property fmtid="{D5CDD505-2E9C-101B-9397-08002B2CF9AE}" pid="3" name="MSIP_Label_eafdac3b-4115-4c64-bf62-f9099ec36d84_SetDate">
    <vt:lpwstr>2023-11-18T10:27:22Z</vt:lpwstr>
  </property>
  <property fmtid="{D5CDD505-2E9C-101B-9397-08002B2CF9AE}" pid="4" name="MSIP_Label_eafdac3b-4115-4c64-bf62-f9099ec36d84_Method">
    <vt:lpwstr>Standard</vt:lpwstr>
  </property>
  <property fmtid="{D5CDD505-2E9C-101B-9397-08002B2CF9AE}" pid="5" name="MSIP_Label_eafdac3b-4115-4c64-bf62-f9099ec36d84_Name">
    <vt:lpwstr>InternalAndPartners</vt:lpwstr>
  </property>
  <property fmtid="{D5CDD505-2E9C-101B-9397-08002B2CF9AE}" pid="6" name="MSIP_Label_eafdac3b-4115-4c64-bf62-f9099ec36d84_SiteId">
    <vt:lpwstr>5047bca2-da88-442e-a09a-d9b8af692adc</vt:lpwstr>
  </property>
  <property fmtid="{D5CDD505-2E9C-101B-9397-08002B2CF9AE}" pid="7" name="MSIP_Label_eafdac3b-4115-4c64-bf62-f9099ec36d84_ActionId">
    <vt:lpwstr>1553ea5d-b1ea-478d-9135-3e48b2ddbc77</vt:lpwstr>
  </property>
  <property fmtid="{D5CDD505-2E9C-101B-9397-08002B2CF9AE}" pid="8" name="MSIP_Label_eafdac3b-4115-4c64-bf62-f9099ec36d84_ContentBits">
    <vt:lpwstr>3</vt:lpwstr>
  </property>
  <property fmtid="{D5CDD505-2E9C-101B-9397-08002B2CF9AE}" pid="9" name="ClassificationContentMarkingFooterLocations">
    <vt:lpwstr>Motív Office:10</vt:lpwstr>
  </property>
  <property fmtid="{D5CDD505-2E9C-101B-9397-08002B2CF9AE}" pid="10" name="ClassificationContentMarkingFooterText">
    <vt:lpwstr>5acXjzUk</vt:lpwstr>
  </property>
  <property fmtid="{D5CDD505-2E9C-101B-9397-08002B2CF9AE}" pid="11" name="ClassificationContentMarkingHeaderLocations">
    <vt:lpwstr>Motív Office:9</vt:lpwstr>
  </property>
  <property fmtid="{D5CDD505-2E9C-101B-9397-08002B2CF9AE}" pid="12" name="ClassificationContentMarkingHeaderText">
    <vt:lpwstr>INTERNAL &amp; PARTNERS</vt:lpwstr>
  </property>
</Properties>
</file>