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41" r:id="rId3"/>
    <p:sldId id="337" r:id="rId4"/>
    <p:sldId id="339" r:id="rId5"/>
    <p:sldId id="331" r:id="rId6"/>
    <p:sldId id="340" r:id="rId7"/>
    <p:sldId id="342" r:id="rId8"/>
    <p:sldId id="343" r:id="rId9"/>
    <p:sldId id="345" r:id="rId10"/>
    <p:sldId id="346" r:id="rId11"/>
    <p:sldId id="347" r:id="rId12"/>
    <p:sldId id="333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C4146-2D11-4C37-96F2-A7FF7D1D71A1}" v="12" dt="2023-11-19T12:56:2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55DB-E4C3-420B-9C6C-36571A57988F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F194-1A29-4531-B1DD-C456EF0563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2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F3C6B-E1D1-C718-26A6-2BBD6DBA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3D29D9-D3BC-7D69-1D5F-1E2A50AE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DD04AD-D810-F989-3322-817029B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D334A1-D273-6249-3239-95ECE19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D9A7AB-7061-BEC1-B13F-37CE073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0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BE242-ED0D-BB33-6B99-5485E03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2658EEE-7D92-7A17-F0F4-72E447F9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B5EBF0-F834-9DB1-4201-76AAFFDB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43A577-25F9-DF90-F00B-B5C2DB4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58E6717-66CC-AE60-69C8-FFBC23E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6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9E75997-7B32-58B5-878C-512AE87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C3FB9DF-216C-B55C-42DF-4CD39839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98D1CCB-ABAC-9FC6-8907-ACDCE46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2AA56C-DCF8-E3AA-63FF-F7E00E9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266F01-90BA-0265-EC9E-CD26407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4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1A0F4-90F1-6C04-DCA7-036FB98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FEE056-47B0-F27D-FF0D-4FA58A8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841260-05C7-76F0-E2FB-773FC9F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6ACD8-9A5C-79B6-AC9B-5835637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6C555E-3F62-AB77-8F43-76FA82AE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2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E3152-7D8E-BAB7-8069-2457494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8F6187-63E8-DDB9-57EF-A4965FF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6D4C0E-6E17-4EA2-C9AD-83FE716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D36EF9-5842-18D6-44A3-D8B530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378752-FE71-3ECE-9C28-926EC42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279EC-A730-478E-73C3-37F4CF7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CBB393-3995-8505-0106-73ED99A7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B60A9D8-2823-D117-DB8F-721934D2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C1EB41-8745-6C45-0DC0-390BBA5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FD4782D-2638-8CA0-F9B7-805F219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FD35E7-07FC-D69F-4024-F4D2377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6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8B735-2976-A05E-63FF-7349BC0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4788AB-3906-8D97-95FD-84E2A7E6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6CADB8-BFA0-8C74-90D0-2181CC47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FA07EF-C0FF-FB45-C5CC-0D89086C3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F91F0E-0F1F-EF0C-FB1C-6720A85B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F32AF88-F4FA-A51B-6437-E3D9301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3EA1DA5-18AF-CB5B-5EC0-7597151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D46FD74-B858-4757-9A74-B35EF947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3F0EA-FE09-0E89-2F56-F6CA1886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0F634E-BD07-F4EF-9ADD-BE580660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3B05037-773C-72D6-AC89-67C71B4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4B541B6-7AF2-26BE-F804-2D3854A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0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71017C6-0CE2-6692-739B-6C2B2088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3F1B575-2E5B-19F3-3C92-19231B17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0D5BDB5-6ED4-EF1B-D469-25825168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7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C55B8-9672-572B-9023-FD8F9EB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0D0A03-AAE1-2D41-2CD7-798FDE2F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3B85A5-CF21-8C4A-21CA-EC241811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3A9BB3-DBB0-3F67-0820-163D687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EBA480-86A5-95F6-E033-2382EA59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9E7222-9A7F-F91B-1CE7-F6201D8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6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05C3D-61DF-AED3-AF10-5E4DFD3E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2A059F8-4EEB-08AC-65F2-D19F878DE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8D7295-8632-1111-BCE7-B49C7F87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3551A8-46C3-1AB9-0A20-9E2C34D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23E98C-CED9-8AEF-3312-2A4AABC5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DD1E92-A662-39FA-BE6C-43B8578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2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F98B54E-B8A2-0E82-4E97-5ED50C5C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E4E3E-7112-3787-62F9-24E3785A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9F7B50-F6C4-525C-82B5-20E4E549D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BA33-7FC1-48A5-A0C3-BAFAFEF79BC6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1C103D-6E03-10DB-45A8-FECAB33D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D10838-648D-B5D7-013D-FABB4784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A529AAE-4941-4D6F-0212-533E1FBFE3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34738" y="0"/>
            <a:ext cx="9794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80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&amp; PARTNERS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9EA2169-6EBF-8D75-DF0A-7BC2C6A57E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2099925" y="6827520"/>
            <a:ext cx="98425" cy="304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5acXjzUk</a:t>
            </a:r>
          </a:p>
        </p:txBody>
      </p:sp>
    </p:spTree>
    <p:extLst>
      <p:ext uri="{BB962C8B-B14F-4D97-AF65-F5344CB8AC3E}">
        <p14:creationId xmlns:p14="http://schemas.microsoft.com/office/powerpoint/2010/main" val="25392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tie-left-the-chat/ALGO1/tree/main/Cvicenie1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54CC2-4FBE-43CF-89AE-6322CA80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94148"/>
            <a:ext cx="9144000" cy="108554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Counting Sort a Radix Sort</a:t>
            </a:r>
            <a:endParaRPr lang="cs-CZ" b="1" dirty="0">
              <a:solidFill>
                <a:srgbClr val="0070C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904BB-8861-4604-8657-4271F307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68673"/>
            <a:ext cx="9144000" cy="1655762"/>
          </a:xfrm>
        </p:spPr>
        <p:txBody>
          <a:bodyPr/>
          <a:lstStyle/>
          <a:p>
            <a:r>
              <a:rPr lang="cs-CZ" sz="2800" dirty="0"/>
              <a:t>Bc. Katarína</a:t>
            </a:r>
            <a:r>
              <a:rPr lang="cs-CZ" dirty="0"/>
              <a:t> </a:t>
            </a:r>
            <a:r>
              <a:rPr lang="cs-CZ" sz="2800" dirty="0"/>
              <a:t>Olejková</a:t>
            </a:r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268916D-52DC-41F0-9524-B336D547F8E8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>
                <a:solidFill>
                  <a:srgbClr val="0070C0"/>
                </a:solidFill>
              </a:rPr>
              <a:t>KATEDRA INFORMATIKY</a:t>
            </a:r>
          </a:p>
          <a:p>
            <a:r>
              <a:rPr lang="cs-CZ" sz="2000" dirty="0">
                <a:solidFill>
                  <a:srgbClr val="0070C0"/>
                </a:solidFill>
              </a:rPr>
              <a:t>UNIVERZITA PALACKÉHO V OLOMOUCI</a:t>
            </a:r>
          </a:p>
        </p:txBody>
      </p:sp>
      <p:pic>
        <p:nvPicPr>
          <p:cNvPr id="1026" name="Picture 2" descr="Cora Speaks: Chceš studovat psychologii?">
            <a:extLst>
              <a:ext uri="{FF2B5EF4-FFF2-40B4-BE49-F238E27FC236}">
                <a16:creationId xmlns:a16="http://schemas.microsoft.com/office/drawing/2014/main" id="{2885F088-DDC0-439D-BD2C-56B5871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67" y="3046632"/>
            <a:ext cx="2371665" cy="21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7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7282F-C693-60C0-1FA0-D00EAE2DB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ástupný objekt pre obsah 2">
            <a:extLst>
              <a:ext uri="{FF2B5EF4-FFF2-40B4-BE49-F238E27FC236}">
                <a16:creationId xmlns:a16="http://schemas.microsoft.com/office/drawing/2014/main" id="{5A044BE4-8DA8-94EE-021D-AF65E988C94A}"/>
              </a:ext>
            </a:extLst>
          </p:cNvPr>
          <p:cNvSpPr txBox="1">
            <a:spLocks/>
          </p:cNvSpPr>
          <p:nvPr/>
        </p:nvSpPr>
        <p:spPr>
          <a:xfrm>
            <a:off x="128020" y="685788"/>
            <a:ext cx="8240728" cy="467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</a:pPr>
            <a:r>
              <a:rPr lang="sk-SK" sz="2800" dirty="0"/>
              <a:t>     </a:t>
            </a:r>
            <a:r>
              <a:rPr lang="sk-SK" sz="2800" dirty="0" err="1"/>
              <a:t>RadixSort</a:t>
            </a:r>
            <a:r>
              <a:rPr lang="cs-CZ" sz="2800" dirty="0"/>
              <a:t>(A, d)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b="1" dirty="0" err="1"/>
              <a:t>for</a:t>
            </a:r>
            <a:r>
              <a:rPr lang="sk-SK" sz="2800" dirty="0"/>
              <a:t> i ← 1 </a:t>
            </a:r>
            <a:r>
              <a:rPr lang="sk-SK" sz="2800" b="1" dirty="0"/>
              <a:t>to</a:t>
            </a:r>
            <a:r>
              <a:rPr lang="sk-SK" sz="2800" dirty="0"/>
              <a:t> d</a:t>
            </a:r>
            <a:endParaRPr lang="cs-CZ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 </a:t>
            </a:r>
            <a:r>
              <a:rPr lang="cs-CZ" sz="2800" dirty="0" err="1"/>
              <a:t>StableSort</a:t>
            </a:r>
            <a:r>
              <a:rPr lang="cs-CZ" sz="2800" dirty="0"/>
              <a:t>(A, i)</a:t>
            </a:r>
            <a:endParaRPr lang="sk-SK" dirty="0"/>
          </a:p>
          <a:p>
            <a:pPr lvl="1"/>
            <a:endParaRPr lang="sk-SK" dirty="0"/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78B08396-CC3A-56F5-3BC1-287C1F31230F}"/>
              </a:ext>
            </a:extLst>
          </p:cNvPr>
          <p:cNvSpPr txBox="1"/>
          <p:nvPr/>
        </p:nvSpPr>
        <p:spPr>
          <a:xfrm>
            <a:off x="4817200" y="1093956"/>
            <a:ext cx="528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Každý </a:t>
            </a:r>
            <a:r>
              <a:rPr lang="cs-CZ" dirty="0" err="1"/>
              <a:t>priechod</a:t>
            </a:r>
            <a:r>
              <a:rPr lang="cs-CZ" dirty="0"/>
              <a:t> vykoná </a:t>
            </a:r>
            <a:r>
              <a:rPr lang="cs-CZ" dirty="0" err="1"/>
              <a:t>pomocou</a:t>
            </a:r>
            <a:r>
              <a:rPr lang="cs-CZ" dirty="0"/>
              <a:t> </a:t>
            </a:r>
            <a:r>
              <a:rPr lang="cs-CZ" dirty="0" err="1"/>
              <a:t>ľubovolného</a:t>
            </a:r>
            <a:r>
              <a:rPr lang="cs-CZ" dirty="0"/>
              <a:t> </a:t>
            </a:r>
            <a:r>
              <a:rPr lang="cs-CZ" dirty="0" err="1"/>
              <a:t>stabilného</a:t>
            </a:r>
            <a:r>
              <a:rPr lang="cs-CZ" dirty="0"/>
              <a:t> </a:t>
            </a:r>
            <a:r>
              <a:rPr lang="cs-CZ" dirty="0" err="1"/>
              <a:t>triediaceho</a:t>
            </a:r>
            <a:r>
              <a:rPr lang="cs-CZ" dirty="0"/>
              <a:t> algoritmu              </a:t>
            </a:r>
            <a:endParaRPr lang="sk-SK" dirty="0"/>
          </a:p>
        </p:txBody>
      </p:sp>
      <p:pic>
        <p:nvPicPr>
          <p:cNvPr id="5" name="Obrázok 4" descr="Obrázok, na ktorom je text, snímka obrazovky, číslo, písmo&#10;&#10;Automaticky generovaný popis">
            <a:extLst>
              <a:ext uri="{FF2B5EF4-FFF2-40B4-BE49-F238E27FC236}">
                <a16:creationId xmlns:a16="http://schemas.microsoft.com/office/drawing/2014/main" id="{59162953-4B48-8F20-CEE1-3C0657D25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37" y="2236209"/>
            <a:ext cx="7672326" cy="4315683"/>
          </a:xfrm>
          <a:prstGeom prst="rect">
            <a:avLst/>
          </a:prstGeom>
        </p:spPr>
      </p:pic>
      <p:sp>
        <p:nvSpPr>
          <p:cNvPr id="12" name="Obdĺžnik 11">
            <a:extLst>
              <a:ext uri="{FF2B5EF4-FFF2-40B4-BE49-F238E27FC236}">
                <a16:creationId xmlns:a16="http://schemas.microsoft.com/office/drawing/2014/main" id="{2098ADF3-71DD-B113-9666-64E176549A34}"/>
              </a:ext>
            </a:extLst>
          </p:cNvPr>
          <p:cNvSpPr/>
          <p:nvPr/>
        </p:nvSpPr>
        <p:spPr>
          <a:xfrm>
            <a:off x="6286991" y="2429243"/>
            <a:ext cx="659309" cy="33632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622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4CAE4-4A71-F59D-FF2D-4DF52A0C5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E81BB5-F679-50A3-F521-E4DBA297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Radix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 - 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1A043FF-0EE0-648B-0DAB-5B3073BC6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764"/>
                <a:ext cx="11049000" cy="5255491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V najhoršom prípade: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Θ</m:t>
                    </m:r>
                  </m:oMath>
                </a14:m>
                <a:r>
                  <a:rPr lang="sk-SK" dirty="0"/>
                  <a:t>(d * čas. zlož. stabilného triediaceho algoritmu)</a:t>
                </a:r>
              </a:p>
              <a:p>
                <a:pPr lvl="1"/>
                <a:r>
                  <a:rPr lang="sk-SK" dirty="0"/>
                  <a:t>Ak zvolíme napr. </a:t>
                </a:r>
                <a:r>
                  <a:rPr lang="sk-SK" dirty="0" err="1"/>
                  <a:t>Counting</a:t>
                </a:r>
                <a:r>
                  <a:rPr lang="sk-SK" dirty="0"/>
                  <a:t> Sort ako stabilný triediaci algoritmus (čas. zlož. </a:t>
                </a:r>
                <a:r>
                  <a:rPr lang="sk-SK" dirty="0" err="1"/>
                  <a:t>CountingSort</a:t>
                </a:r>
                <a:r>
                  <a:rPr lang="sk-SK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Θ</m:t>
                    </m:r>
                  </m:oMath>
                </a14:m>
                <a:r>
                  <a:rPr lang="sk-SK" dirty="0"/>
                  <a:t>(n + k)) potom bude čas. zlož. </a:t>
                </a:r>
                <a:r>
                  <a:rPr lang="sk-SK" dirty="0" err="1"/>
                  <a:t>RadixSort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</m:oMath>
                </a14:m>
                <a:r>
                  <a:rPr lang="sk-SK" dirty="0"/>
                  <a:t>(d * (n + k)) =</a:t>
                </a:r>
                <a:r>
                  <a:rPr lang="en-GB" dirty="0"/>
                  <a:t>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</m:oMath>
                </a14:m>
                <a:r>
                  <a:rPr lang="sk-SK" dirty="0"/>
                  <a:t>(n</a:t>
                </a:r>
                <a:r>
                  <a:rPr lang="en-GB" dirty="0"/>
                  <a:t>)</a:t>
                </a:r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1A043FF-0EE0-648B-0DAB-5B3073BC6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764"/>
                <a:ext cx="11049000" cy="5255491"/>
              </a:xfrm>
              <a:blipFill>
                <a:blip r:embed="rId2"/>
                <a:stretch>
                  <a:fillRect l="-993" t="-18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9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977F2-671E-5FB6-B9E6-B5EE3927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1ED06-A5C2-3682-CC37-DA20B592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Úkol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561D36-610E-178D-FFD0-76189673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609"/>
            <a:ext cx="10515600" cy="4886266"/>
          </a:xfrm>
        </p:spPr>
        <p:txBody>
          <a:bodyPr>
            <a:normAutofit/>
          </a:bodyPr>
          <a:lstStyle/>
          <a:p>
            <a:r>
              <a:rPr lang="cs-CZ" dirty="0" err="1"/>
              <a:t>Simulácia</a:t>
            </a:r>
            <a:r>
              <a:rPr lang="cs-CZ" dirty="0"/>
              <a:t> algoritmu</a:t>
            </a:r>
          </a:p>
          <a:p>
            <a:pPr lvl="1"/>
            <a:r>
              <a:rPr lang="cs-CZ" dirty="0"/>
              <a:t>Simulujte kroky algoritmu </a:t>
            </a:r>
            <a:r>
              <a:rPr lang="en-GB" dirty="0"/>
              <a:t>Counting</a:t>
            </a:r>
            <a:r>
              <a:rPr lang="cs-CZ" dirty="0"/>
              <a:t>Sort na postupnosti</a:t>
            </a:r>
          </a:p>
          <a:p>
            <a:pPr marL="457200" lvl="1" indent="0">
              <a:buNone/>
            </a:pPr>
            <a:r>
              <a:rPr lang="en-GB" dirty="0"/>
              <a:t>   </a:t>
            </a:r>
            <a:r>
              <a:rPr lang="cs-CZ" dirty="0"/>
              <a:t>A = </a:t>
            </a:r>
            <a:r>
              <a:rPr lang="sk-SK" b="0" i="0" dirty="0">
                <a:solidFill>
                  <a:srgbClr val="1F2328"/>
                </a:solidFill>
                <a:effectLst/>
                <a:latin typeface="-apple-system"/>
              </a:rPr>
              <a:t>[9, 1, 3, 6, 0, 1, 9, 0]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GB" dirty="0" err="1">
                <a:solidFill>
                  <a:srgbClr val="1F2328"/>
                </a:solidFill>
                <a:latin typeface="-apple-system"/>
              </a:rPr>
              <a:t>Simulujte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dirty="0" err="1">
                <a:solidFill>
                  <a:srgbClr val="1F2328"/>
                </a:solidFill>
                <a:latin typeface="-apple-system"/>
              </a:rPr>
              <a:t>kroky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dirty="0" err="1">
                <a:solidFill>
                  <a:srgbClr val="1F2328"/>
                </a:solidFill>
                <a:latin typeface="-apple-system"/>
              </a:rPr>
              <a:t>algoritmu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dirty="0" err="1">
                <a:solidFill>
                  <a:srgbClr val="1F2328"/>
                </a:solidFill>
                <a:latin typeface="-apple-system"/>
              </a:rPr>
              <a:t>RadixSort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dirty="0" err="1">
                <a:solidFill>
                  <a:srgbClr val="1F2328"/>
                </a:solidFill>
                <a:latin typeface="-apple-system"/>
              </a:rPr>
              <a:t>na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dirty="0" err="1">
                <a:solidFill>
                  <a:srgbClr val="1F2328"/>
                </a:solidFill>
                <a:latin typeface="-apple-system"/>
              </a:rPr>
              <a:t>postupnosti</a:t>
            </a:r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   A = [130, 111, 212, 321, 330]</a:t>
            </a:r>
            <a:endParaRPr lang="sk-SK" dirty="0">
              <a:solidFill>
                <a:srgbClr val="1F2328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sk-SK" dirty="0">
                <a:solidFill>
                  <a:srgbClr val="1F2328"/>
                </a:solidFill>
                <a:latin typeface="-apple-system"/>
              </a:rPr>
              <a:t>   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m</a:t>
            </a:r>
            <a:r>
              <a:rPr lang="sk-SK" dirty="0" err="1">
                <a:solidFill>
                  <a:srgbClr val="1F2328"/>
                </a:solidFill>
                <a:latin typeface="-apple-system"/>
              </a:rPr>
              <a:t>ôžete</a:t>
            </a:r>
            <a:r>
              <a:rPr lang="sk-SK" dirty="0">
                <a:solidFill>
                  <a:srgbClr val="1F2328"/>
                </a:solidFill>
                <a:latin typeface="-apple-system"/>
              </a:rPr>
              <a:t> si vybrať </a:t>
            </a:r>
            <a:r>
              <a:rPr lang="sk-SK" dirty="0" err="1">
                <a:solidFill>
                  <a:srgbClr val="1F2328"/>
                </a:solidFill>
                <a:latin typeface="-apple-system"/>
              </a:rPr>
              <a:t>ľubovolný</a:t>
            </a:r>
            <a:r>
              <a:rPr lang="sk-SK" dirty="0">
                <a:solidFill>
                  <a:srgbClr val="1F2328"/>
                </a:solidFill>
                <a:latin typeface="-apple-system"/>
              </a:rPr>
              <a:t> stabilný triediaci algoritmus</a:t>
            </a:r>
            <a:endParaRPr lang="sk-SK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u="sng" dirty="0" err="1"/>
              <a:t>Sp</a:t>
            </a:r>
            <a:r>
              <a:rPr lang="sk-SK" u="sng" dirty="0" err="1"/>
              <a:t>ôsob</a:t>
            </a:r>
            <a:r>
              <a:rPr lang="sk-SK" u="sng" dirty="0"/>
              <a:t> odovzdávania – </a:t>
            </a:r>
            <a:r>
              <a:rPr lang="sk-SK" u="sng" dirty="0" err="1"/>
              <a:t>info</a:t>
            </a:r>
            <a:r>
              <a:rPr lang="sk-SK" u="sng" dirty="0"/>
              <a:t> na </a:t>
            </a:r>
            <a:r>
              <a:rPr lang="cs-CZ" u="sng" dirty="0">
                <a:hlinkClick r:id="rId2"/>
              </a:rPr>
              <a:t>GitHube</a:t>
            </a:r>
            <a:r>
              <a:rPr lang="sk-SK" u="sng" dirty="0"/>
              <a:t> na konci README</a:t>
            </a:r>
            <a:endParaRPr lang="cs-CZ" u="sng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810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A0A2A-C4D7-10C4-8D2E-B41B6D381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104C18-ADF1-0B5B-F24D-C7EBD195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Stabilné </a:t>
            </a:r>
            <a:r>
              <a:rPr lang="sk-SK" b="1" dirty="0" err="1">
                <a:solidFill>
                  <a:srgbClr val="0070C0"/>
                </a:solidFill>
                <a:latin typeface="Calibri Light" panose="020F0302020204030204"/>
              </a:rPr>
              <a:t>vs</a:t>
            </a:r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 Nestabilné triedenie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E8CF4BC-C3B9-3281-775B-3E5091F44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Stabiln</a:t>
            </a:r>
            <a:r>
              <a:rPr lang="cs-CZ" dirty="0"/>
              <a:t>é</a:t>
            </a:r>
            <a:endParaRPr lang="en-GB" dirty="0"/>
          </a:p>
          <a:p>
            <a:r>
              <a:rPr lang="sk-SK" dirty="0"/>
              <a:t>Pokiaľ </a:t>
            </a:r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sk-SK" dirty="0"/>
              <a:t> = </a:t>
            </a: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sk-SK" dirty="0"/>
              <a:t> a </a:t>
            </a:r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sk-SK" dirty="0"/>
              <a:t> stojí </a:t>
            </a:r>
            <a:r>
              <a:rPr lang="sk-SK" u="sng" dirty="0"/>
              <a:t>pred</a:t>
            </a:r>
            <a:r>
              <a:rPr lang="sk-SK" dirty="0"/>
              <a:t> </a:t>
            </a: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sk-SK" dirty="0"/>
              <a:t> vo vstupnom poli, tak vo výstupnom poli musí byť tiež </a:t>
            </a:r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sk-SK" dirty="0"/>
              <a:t> pred </a:t>
            </a: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sk-SK" dirty="0"/>
              <a:t> (</a:t>
            </a:r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sk-SK" dirty="0"/>
              <a:t> „nepredbehne“ </a:t>
            </a: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sk-SK" dirty="0"/>
              <a:t>)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Nestabilné</a:t>
            </a:r>
          </a:p>
          <a:p>
            <a:r>
              <a:rPr lang="sk-SK" dirty="0"/>
              <a:t>naopak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285832EF-7321-62A4-6769-176EBA181F56}"/>
              </a:ext>
            </a:extLst>
          </p:cNvPr>
          <p:cNvSpPr txBox="1"/>
          <p:nvPr/>
        </p:nvSpPr>
        <p:spPr>
          <a:xfrm>
            <a:off x="1494567" y="4277666"/>
            <a:ext cx="51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</a:t>
            </a:r>
            <a:r>
              <a:rPr lang="en-GB" dirty="0"/>
              <a:t>:</a:t>
            </a:r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211D447D-1C43-9213-4C4F-9696E2786565}"/>
              </a:ext>
            </a:extLst>
          </p:cNvPr>
          <p:cNvSpPr txBox="1"/>
          <p:nvPr/>
        </p:nvSpPr>
        <p:spPr>
          <a:xfrm>
            <a:off x="1494567" y="3609853"/>
            <a:ext cx="51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  <a:r>
              <a:rPr lang="en-GB" dirty="0"/>
              <a:t>:</a:t>
            </a:r>
            <a:endParaRPr lang="sk-SK" dirty="0"/>
          </a:p>
        </p:txBody>
      </p:sp>
      <p:graphicFrame>
        <p:nvGraphicFramePr>
          <p:cNvPr id="6" name="Tabuľka 5">
            <a:extLst>
              <a:ext uri="{FF2B5EF4-FFF2-40B4-BE49-F238E27FC236}">
                <a16:creationId xmlns:a16="http://schemas.microsoft.com/office/drawing/2014/main" id="{35D1CE9E-B232-D2CE-E0AF-2E72E25CC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79275"/>
              </p:ext>
            </p:extLst>
          </p:nvPr>
        </p:nvGraphicFramePr>
        <p:xfrm>
          <a:off x="1843843" y="3661558"/>
          <a:ext cx="3386810" cy="365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3830">
                  <a:extLst>
                    <a:ext uri="{9D8B030D-6E8A-4147-A177-3AD203B41FA5}">
                      <a16:colId xmlns:a16="http://schemas.microsoft.com/office/drawing/2014/main" val="4147460208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3222439776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1130188908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3830075852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49099271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2416006946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2968622549"/>
                    </a:ext>
                  </a:extLst>
                </a:gridCol>
              </a:tblGrid>
              <a:tr h="32180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sk-SK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</a:t>
                      </a:r>
                      <a:endParaRPr lang="sk-SK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44208"/>
                  </a:ext>
                </a:extLst>
              </a:tr>
            </a:tbl>
          </a:graphicData>
        </a:graphic>
      </p:graphicFrame>
      <p:graphicFrame>
        <p:nvGraphicFramePr>
          <p:cNvPr id="7" name="Tabuľka 6">
            <a:extLst>
              <a:ext uri="{FF2B5EF4-FFF2-40B4-BE49-F238E27FC236}">
                <a16:creationId xmlns:a16="http://schemas.microsoft.com/office/drawing/2014/main" id="{B7E5E54A-DCEE-3A76-DE1C-C8B96CF18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68618"/>
              </p:ext>
            </p:extLst>
          </p:nvPr>
        </p:nvGraphicFramePr>
        <p:xfrm>
          <a:off x="1843843" y="4281238"/>
          <a:ext cx="3386810" cy="365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3830">
                  <a:extLst>
                    <a:ext uri="{9D8B030D-6E8A-4147-A177-3AD203B41FA5}">
                      <a16:colId xmlns:a16="http://schemas.microsoft.com/office/drawing/2014/main" val="4147460208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3222439776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1130188908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3830075852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49099271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2416006946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2968622549"/>
                    </a:ext>
                  </a:extLst>
                </a:gridCol>
              </a:tblGrid>
              <a:tr h="32180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sk-SK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</a:t>
                      </a:r>
                      <a:endParaRPr lang="sk-SK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44208"/>
                  </a:ext>
                </a:extLst>
              </a:tr>
            </a:tbl>
          </a:graphicData>
        </a:graphic>
      </p:graphicFrame>
      <p:graphicFrame>
        <p:nvGraphicFramePr>
          <p:cNvPr id="8" name="Tabuľka 7">
            <a:extLst>
              <a:ext uri="{FF2B5EF4-FFF2-40B4-BE49-F238E27FC236}">
                <a16:creationId xmlns:a16="http://schemas.microsoft.com/office/drawing/2014/main" id="{F7227664-BCDC-C91B-1AE0-9364385AC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20790"/>
              </p:ext>
            </p:extLst>
          </p:nvPr>
        </p:nvGraphicFramePr>
        <p:xfrm>
          <a:off x="6725222" y="3661558"/>
          <a:ext cx="3386810" cy="365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3830">
                  <a:extLst>
                    <a:ext uri="{9D8B030D-6E8A-4147-A177-3AD203B41FA5}">
                      <a16:colId xmlns:a16="http://schemas.microsoft.com/office/drawing/2014/main" val="4147460208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3222439776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1130188908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3830075852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49099271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2416006946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2968622549"/>
                    </a:ext>
                  </a:extLst>
                </a:gridCol>
              </a:tblGrid>
              <a:tr h="321806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sk-SK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sk-SK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44208"/>
                  </a:ext>
                </a:extLst>
              </a:tr>
            </a:tbl>
          </a:graphicData>
        </a:graphic>
      </p:graphicFrame>
      <p:graphicFrame>
        <p:nvGraphicFramePr>
          <p:cNvPr id="9" name="Tabuľka 8">
            <a:extLst>
              <a:ext uri="{FF2B5EF4-FFF2-40B4-BE49-F238E27FC236}">
                <a16:creationId xmlns:a16="http://schemas.microsoft.com/office/drawing/2014/main" id="{A0424350-FB07-05C6-AA3D-F206D9D95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87931"/>
              </p:ext>
            </p:extLst>
          </p:nvPr>
        </p:nvGraphicFramePr>
        <p:xfrm>
          <a:off x="6725222" y="4355149"/>
          <a:ext cx="3386810" cy="365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3830">
                  <a:extLst>
                    <a:ext uri="{9D8B030D-6E8A-4147-A177-3AD203B41FA5}">
                      <a16:colId xmlns:a16="http://schemas.microsoft.com/office/drawing/2014/main" val="4147460208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3222439776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1130188908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3830075852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49099271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2416006946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2968622549"/>
                    </a:ext>
                  </a:extLst>
                </a:gridCol>
              </a:tblGrid>
              <a:tr h="321806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sk-SK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sk-SK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4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06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749DC-547E-8AD0-4A0F-2497A9D8F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360AAA-4FD5-293D-87DF-7FB41DB0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  <a:latin typeface="Calibri Light" panose="020F0302020204030204"/>
              </a:rPr>
              <a:t>Counting</a:t>
            </a:r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6AA49A-F3A4-766E-D9C2-D0F40E893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Algoritmus</a:t>
            </a:r>
            <a:r>
              <a:rPr lang="en-GB" dirty="0"/>
              <a:t>, </a:t>
            </a:r>
            <a:r>
              <a:rPr lang="en-GB" dirty="0" err="1"/>
              <a:t>kto</a:t>
            </a:r>
            <a:r>
              <a:rPr lang="sk-SK" dirty="0" err="1"/>
              <a:t>rý</a:t>
            </a:r>
            <a:r>
              <a:rPr lang="sk-SK" dirty="0"/>
              <a:t> </a:t>
            </a:r>
            <a:r>
              <a:rPr lang="sk-SK" b="1" dirty="0"/>
              <a:t>nie je</a:t>
            </a:r>
            <a:r>
              <a:rPr lang="sk-SK" dirty="0"/>
              <a:t> založený na porovnávaní</a:t>
            </a:r>
          </a:p>
          <a:p>
            <a:endParaRPr lang="sk-SK" dirty="0"/>
          </a:p>
          <a:p>
            <a:r>
              <a:rPr lang="sk-SK" dirty="0"/>
              <a:t>Základnou myšlienkou je spočítať </a:t>
            </a:r>
            <a:r>
              <a:rPr lang="sk-SK" u="sng" dirty="0"/>
              <a:t>frekvenciu výskytu</a:t>
            </a:r>
            <a:r>
              <a:rPr lang="sk-SK" dirty="0"/>
              <a:t> každého prvku vo vstupnom poli a použiť túto informáciu k správnemu umiestneniu prvku vo výstupnom poli</a:t>
            </a:r>
          </a:p>
          <a:p>
            <a:endParaRPr lang="sk-SK" dirty="0"/>
          </a:p>
          <a:p>
            <a:r>
              <a:rPr lang="sk-SK" dirty="0"/>
              <a:t>„</a:t>
            </a:r>
            <a:r>
              <a:rPr lang="en-US" dirty="0"/>
              <a:t>You count how many of each digit there is, and then you determine each digit's starting position by counting how many cells are taken up by the digits before it</a:t>
            </a:r>
            <a:r>
              <a:rPr lang="sk-SK" dirty="0"/>
              <a:t>“</a:t>
            </a:r>
          </a:p>
          <a:p>
            <a:endParaRPr lang="sk-SK" dirty="0"/>
          </a:p>
          <a:p>
            <a:r>
              <a:rPr lang="sk-SK" dirty="0"/>
              <a:t>Je efektívny keď rozsah (</a:t>
            </a:r>
            <a:r>
              <a:rPr lang="sk-SK" dirty="0" err="1"/>
              <a:t>range</a:t>
            </a:r>
            <a:r>
              <a:rPr lang="sk-SK" dirty="0"/>
              <a:t>) prvkov vo vstupnom poli je malý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198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0CD3F-8AFE-1623-7B76-871A75CBE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ástupný objekt pre obsah 2">
                <a:extLst>
                  <a:ext uri="{FF2B5EF4-FFF2-40B4-BE49-F238E27FC236}">
                    <a16:creationId xmlns:a16="http://schemas.microsoft.com/office/drawing/2014/main" id="{9F4F1739-0E75-0AB1-A4B4-ED502E5A2B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020" y="685788"/>
                <a:ext cx="8240728" cy="46701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Clr>
                    <a:schemeClr val="bg2">
                      <a:lumMod val="50000"/>
                    </a:schemeClr>
                  </a:buClr>
                  <a:buFont typeface="Arial" panose="020B0604020202020204" pitchFamily="34" charset="0"/>
                  <a:buNone/>
                </a:pPr>
                <a:r>
                  <a:rPr lang="sk-SK" sz="2800" dirty="0"/>
                  <a:t>     </a:t>
                </a:r>
                <a:r>
                  <a:rPr lang="sk-SK" sz="2800" dirty="0" err="1"/>
                  <a:t>Counting</a:t>
                </a:r>
                <a:r>
                  <a:rPr lang="sk-SK" sz="2800" dirty="0"/>
                  <a:t>-Sort</a:t>
                </a:r>
                <a:r>
                  <a:rPr lang="cs-CZ" sz="2800" dirty="0"/>
                  <a:t>(A, B, k)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cs-CZ" sz="2800" dirty="0"/>
                  <a:t>     </a:t>
                </a:r>
                <a:r>
                  <a:rPr lang="sk-SK" sz="2800" b="1" dirty="0" err="1"/>
                  <a:t>for</a:t>
                </a:r>
                <a:r>
                  <a:rPr lang="sk-SK" sz="2800" dirty="0"/>
                  <a:t> i ← 0 </a:t>
                </a:r>
                <a:r>
                  <a:rPr lang="sk-SK" sz="2800" b="1" dirty="0"/>
                  <a:t>to</a:t>
                </a:r>
                <a:r>
                  <a:rPr lang="sk-SK" sz="2800" dirty="0"/>
                  <a:t> k</a:t>
                </a:r>
                <a:endParaRPr lang="cs-CZ" sz="2800" dirty="0"/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sk-SK" sz="2800" dirty="0"/>
                  <a:t>          C</a:t>
                </a:r>
                <a:r>
                  <a:rPr lang="en-GB" sz="2800" dirty="0"/>
                  <a:t>[</a:t>
                </a:r>
                <a:r>
                  <a:rPr lang="en-GB" sz="2800" dirty="0" err="1"/>
                  <a:t>i</a:t>
                </a:r>
                <a:r>
                  <a:rPr lang="en-GB" sz="2800" dirty="0"/>
                  <a:t>] </a:t>
                </a:r>
                <a:r>
                  <a:rPr lang="sk-SK" sz="2800" dirty="0"/>
                  <a:t>← </a:t>
                </a:r>
                <a:r>
                  <a:rPr lang="en-GB" sz="2800" dirty="0"/>
                  <a:t>0</a:t>
                </a:r>
                <a:endParaRPr lang="cs-CZ" sz="2800" dirty="0"/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cs-CZ" sz="2800" dirty="0"/>
                  <a:t> </a:t>
                </a:r>
                <a:r>
                  <a:rPr lang="en-GB" sz="2800" dirty="0"/>
                  <a:t>    </a:t>
                </a:r>
                <a:r>
                  <a:rPr lang="sk-SK" sz="2800" b="1" dirty="0" err="1"/>
                  <a:t>for</a:t>
                </a:r>
                <a:r>
                  <a:rPr lang="sk-SK" sz="2800" dirty="0"/>
                  <a:t> </a:t>
                </a:r>
                <a:r>
                  <a:rPr lang="en-GB" sz="2800" dirty="0"/>
                  <a:t>j</a:t>
                </a:r>
                <a:r>
                  <a:rPr lang="sk-SK" sz="2800" dirty="0"/>
                  <a:t> ← 0 </a:t>
                </a:r>
                <a:r>
                  <a:rPr lang="sk-SK" sz="2800" b="1" dirty="0"/>
                  <a:t>to</a:t>
                </a:r>
                <a:r>
                  <a:rPr lang="sk-SK" sz="2800" dirty="0"/>
                  <a:t> </a:t>
                </a:r>
                <a:r>
                  <a:rPr lang="en-GB" sz="2800" dirty="0"/>
                  <a:t>n - 1          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</a:t>
                </a:r>
                <a:r>
                  <a:rPr lang="sk-SK" sz="2800" dirty="0"/>
                  <a:t>C</a:t>
                </a:r>
                <a:r>
                  <a:rPr lang="en-GB" sz="2800" dirty="0"/>
                  <a:t>[A[j]] </a:t>
                </a:r>
                <a:r>
                  <a:rPr lang="sk-SK" sz="2800" dirty="0"/>
                  <a:t>← C</a:t>
                </a:r>
                <a:r>
                  <a:rPr lang="en-GB" sz="2800" dirty="0"/>
                  <a:t>[A[j]] + 1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</a:t>
                </a:r>
                <a:r>
                  <a:rPr lang="en-GB" sz="1900" dirty="0"/>
                  <a:t>// </a:t>
                </a:r>
                <a:r>
                  <a:rPr lang="pl-PL" sz="1900" dirty="0"/>
                  <a:t>C[i] obsahuje pocet prvku v A rovnych i</a:t>
                </a:r>
                <a:endParaRPr lang="cs-CZ" sz="1900" dirty="0"/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</a:t>
                </a:r>
                <a:r>
                  <a:rPr lang="sk-SK" sz="2800" b="1" dirty="0" err="1"/>
                  <a:t>for</a:t>
                </a:r>
                <a:r>
                  <a:rPr lang="sk-SK" sz="2800" dirty="0"/>
                  <a:t> i ← </a:t>
                </a:r>
                <a:r>
                  <a:rPr lang="en-GB" sz="2800" dirty="0"/>
                  <a:t>1</a:t>
                </a:r>
                <a:r>
                  <a:rPr lang="sk-SK" sz="2800" dirty="0"/>
                  <a:t> </a:t>
                </a:r>
                <a:r>
                  <a:rPr lang="sk-SK" sz="2800" b="1" dirty="0"/>
                  <a:t>to</a:t>
                </a:r>
                <a:r>
                  <a:rPr lang="sk-SK" sz="2800" dirty="0"/>
                  <a:t> k</a:t>
                </a:r>
                <a:endParaRPr lang="cs-CZ" sz="2800" dirty="0"/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sk-SK" sz="2800" dirty="0"/>
                  <a:t>          C</a:t>
                </a:r>
                <a:r>
                  <a:rPr lang="en-GB" sz="2800" dirty="0"/>
                  <a:t>[</a:t>
                </a:r>
                <a:r>
                  <a:rPr lang="en-GB" sz="2800" dirty="0" err="1"/>
                  <a:t>i</a:t>
                </a:r>
                <a:r>
                  <a:rPr lang="en-GB" sz="2800" dirty="0"/>
                  <a:t>] </a:t>
                </a:r>
                <a:r>
                  <a:rPr lang="sk-SK" sz="2800" dirty="0"/>
                  <a:t>← </a:t>
                </a:r>
                <a:r>
                  <a:rPr lang="en-GB" sz="2800" dirty="0"/>
                  <a:t>C[</a:t>
                </a:r>
                <a:r>
                  <a:rPr lang="en-GB" sz="2800" dirty="0" err="1"/>
                  <a:t>i</a:t>
                </a:r>
                <a:r>
                  <a:rPr lang="en-GB" sz="2800" dirty="0"/>
                  <a:t>] + C[</a:t>
                </a:r>
                <a:r>
                  <a:rPr lang="en-GB" sz="2800" dirty="0" err="1"/>
                  <a:t>i</a:t>
                </a:r>
                <a:r>
                  <a:rPr lang="en-GB" sz="2800" dirty="0"/>
                  <a:t> – 1]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</a:t>
                </a:r>
                <a:r>
                  <a:rPr lang="en-GB" sz="1900" dirty="0"/>
                  <a:t>// </a:t>
                </a:r>
                <a:r>
                  <a:rPr lang="pl-PL" sz="1900" dirty="0"/>
                  <a:t>C[i] obsahuje pocet prvku v A </a:t>
                </a:r>
                <a14:m>
                  <m:oMath xmlns:m="http://schemas.openxmlformats.org/officeDocument/2006/math">
                    <m:r>
                      <a:rPr lang="pl-PL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sz="1900" dirty="0"/>
                  <a:t> </a:t>
                </a:r>
                <a:r>
                  <a:rPr lang="pl-PL" sz="1900" dirty="0"/>
                  <a:t>i</a:t>
                </a:r>
                <a:endParaRPr lang="cs-CZ" sz="1900" dirty="0"/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</a:t>
                </a:r>
                <a:r>
                  <a:rPr lang="sk-SK" sz="2800" b="1" dirty="0" err="1"/>
                  <a:t>for</a:t>
                </a:r>
                <a:r>
                  <a:rPr lang="sk-SK" sz="2800" dirty="0"/>
                  <a:t> </a:t>
                </a:r>
                <a:r>
                  <a:rPr lang="en-GB" sz="2800" dirty="0"/>
                  <a:t>j</a:t>
                </a:r>
                <a:r>
                  <a:rPr lang="sk-SK" sz="2800" dirty="0"/>
                  <a:t> ← </a:t>
                </a:r>
                <a:r>
                  <a:rPr lang="en-GB" sz="2800" dirty="0"/>
                  <a:t>n – 1 </a:t>
                </a:r>
                <a:r>
                  <a:rPr lang="en-GB" sz="2800" b="1" dirty="0" err="1"/>
                  <a:t>downto</a:t>
                </a:r>
                <a:r>
                  <a:rPr lang="en-GB" sz="2800" dirty="0"/>
                  <a:t> 0</a:t>
                </a:r>
                <a:endParaRPr lang="cs-CZ" sz="2800" dirty="0"/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sk-SK" sz="2800" dirty="0"/>
                  <a:t>          </a:t>
                </a:r>
                <a:r>
                  <a:rPr lang="en-GB" sz="2800" dirty="0"/>
                  <a:t>B[</a:t>
                </a:r>
                <a:r>
                  <a:rPr lang="sk-SK" sz="2800" dirty="0"/>
                  <a:t>C</a:t>
                </a:r>
                <a:r>
                  <a:rPr lang="en-GB" sz="2800" dirty="0"/>
                  <a:t>[A[j]] – 1] </a:t>
                </a:r>
                <a:r>
                  <a:rPr lang="sk-SK" sz="2800" dirty="0"/>
                  <a:t>← </a:t>
                </a:r>
                <a:r>
                  <a:rPr lang="en-GB" sz="2800" dirty="0"/>
                  <a:t>A[j]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C[A[j]] </a:t>
                </a:r>
                <a:r>
                  <a:rPr lang="sk-SK" sz="2800" dirty="0"/>
                  <a:t>←</a:t>
                </a:r>
                <a:r>
                  <a:rPr lang="en-GB" sz="2400" dirty="0"/>
                  <a:t> </a:t>
                </a:r>
                <a:r>
                  <a:rPr lang="en-GB" sz="2800" dirty="0"/>
                  <a:t>C[A[j]] - 1</a:t>
                </a:r>
                <a:endParaRPr lang="cs-CZ" sz="2800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14" name="Zástupný objekt pre obsah 2">
                <a:extLst>
                  <a:ext uri="{FF2B5EF4-FFF2-40B4-BE49-F238E27FC236}">
                    <a16:creationId xmlns:a16="http://schemas.microsoft.com/office/drawing/2014/main" id="{9F4F1739-0E75-0AB1-A4B4-ED502E5A2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685788"/>
                <a:ext cx="8240728" cy="4670112"/>
              </a:xfrm>
              <a:prstGeom prst="rect">
                <a:avLst/>
              </a:prstGeom>
              <a:blipFill>
                <a:blip r:embed="rId2"/>
                <a:stretch>
                  <a:fillRect t="-2608" b="-19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BlokTextu 23">
            <a:extLst>
              <a:ext uri="{FF2B5EF4-FFF2-40B4-BE49-F238E27FC236}">
                <a16:creationId xmlns:a16="http://schemas.microsoft.com/office/drawing/2014/main" id="{030BCCEA-78C7-29AC-FEB6-B1855D6CE721}"/>
              </a:ext>
            </a:extLst>
          </p:cNvPr>
          <p:cNvSpPr txBox="1"/>
          <p:nvPr/>
        </p:nvSpPr>
        <p:spPr>
          <a:xfrm>
            <a:off x="3659484" y="1249084"/>
            <a:ext cx="713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Inicializuje </a:t>
            </a:r>
            <a:r>
              <a:rPr lang="cs-CZ" dirty="0" err="1"/>
              <a:t>frekvenciu</a:t>
            </a:r>
            <a:r>
              <a:rPr lang="cs-CZ" dirty="0"/>
              <a:t> výskytu každého prvku na 0</a:t>
            </a:r>
            <a:endParaRPr lang="sk-SK" dirty="0"/>
          </a:p>
        </p:txBody>
      </p:sp>
      <p:sp>
        <p:nvSpPr>
          <p:cNvPr id="3" name="Pravá zložená zátvorka 2">
            <a:extLst>
              <a:ext uri="{FF2B5EF4-FFF2-40B4-BE49-F238E27FC236}">
                <a16:creationId xmlns:a16="http://schemas.microsoft.com/office/drawing/2014/main" id="{A684DEE7-E025-2E8B-22F6-B779FAD9FE76}"/>
              </a:ext>
            </a:extLst>
          </p:cNvPr>
          <p:cNvSpPr/>
          <p:nvPr/>
        </p:nvSpPr>
        <p:spPr>
          <a:xfrm>
            <a:off x="3324524" y="1085354"/>
            <a:ext cx="334960" cy="6931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709A4BDB-E746-B533-8F27-0520E6769AEC}"/>
              </a:ext>
            </a:extLst>
          </p:cNvPr>
          <p:cNvSpPr txBox="1"/>
          <p:nvPr/>
        </p:nvSpPr>
        <p:spPr>
          <a:xfrm>
            <a:off x="442621" y="5493073"/>
            <a:ext cx="5747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– </a:t>
            </a:r>
            <a:r>
              <a:rPr lang="en-GB" dirty="0" err="1"/>
              <a:t>vstupn</a:t>
            </a:r>
            <a:r>
              <a:rPr lang="cs-CZ" dirty="0"/>
              <a:t>é pole		i, j – indexy</a:t>
            </a:r>
          </a:p>
          <a:p>
            <a:r>
              <a:rPr lang="cs-CZ" dirty="0"/>
              <a:t>B – výstupné pole		n – počet </a:t>
            </a:r>
            <a:r>
              <a:rPr lang="cs-CZ" dirty="0" err="1"/>
              <a:t>prvkov</a:t>
            </a:r>
            <a:endParaRPr lang="cs-CZ" dirty="0"/>
          </a:p>
          <a:p>
            <a:r>
              <a:rPr lang="cs-CZ" dirty="0"/>
              <a:t>C – „</a:t>
            </a:r>
            <a:r>
              <a:rPr lang="cs-CZ" dirty="0" err="1"/>
              <a:t>counting</a:t>
            </a:r>
            <a:r>
              <a:rPr lang="cs-CZ" dirty="0"/>
              <a:t>“ pole		k – </a:t>
            </a:r>
            <a:r>
              <a:rPr lang="cs-CZ" dirty="0" err="1"/>
              <a:t>maximálny</a:t>
            </a:r>
            <a:r>
              <a:rPr lang="cs-CZ" dirty="0"/>
              <a:t> prvok </a:t>
            </a:r>
          </a:p>
          <a:p>
            <a:r>
              <a:rPr lang="cs-CZ" dirty="0"/>
              <a:t>		 	      </a:t>
            </a:r>
            <a:r>
              <a:rPr lang="cs-CZ" dirty="0" err="1"/>
              <a:t>zo</a:t>
            </a:r>
            <a:r>
              <a:rPr lang="cs-CZ" dirty="0"/>
              <a:t> vstupného </a:t>
            </a:r>
            <a:r>
              <a:rPr lang="cs-CZ" dirty="0" err="1"/>
              <a:t>poľa</a:t>
            </a:r>
            <a:r>
              <a:rPr lang="cs-CZ" dirty="0"/>
              <a:t>(</a:t>
            </a:r>
            <a:r>
              <a:rPr lang="cs-CZ" dirty="0" err="1"/>
              <a:t>range</a:t>
            </a:r>
            <a:r>
              <a:rPr lang="cs-CZ" dirty="0"/>
              <a:t>)</a:t>
            </a:r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C3C90FE9-7C97-D2C6-E223-EAB56D7228E3}"/>
              </a:ext>
            </a:extLst>
          </p:cNvPr>
          <p:cNvSpPr txBox="1"/>
          <p:nvPr/>
        </p:nvSpPr>
        <p:spPr>
          <a:xfrm>
            <a:off x="4933230" y="2104601"/>
            <a:ext cx="713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Spočíta</a:t>
            </a:r>
            <a:r>
              <a:rPr lang="cs-CZ" dirty="0"/>
              <a:t> </a:t>
            </a:r>
            <a:r>
              <a:rPr lang="cs-CZ" dirty="0" err="1"/>
              <a:t>frekvenciu</a:t>
            </a:r>
            <a:r>
              <a:rPr lang="cs-CZ" dirty="0"/>
              <a:t> výskytu každého prvku</a:t>
            </a:r>
            <a:endParaRPr lang="sk-SK" dirty="0"/>
          </a:p>
        </p:txBody>
      </p:sp>
      <p:sp>
        <p:nvSpPr>
          <p:cNvPr id="7" name="Pravá zložená zátvorka 6">
            <a:extLst>
              <a:ext uri="{FF2B5EF4-FFF2-40B4-BE49-F238E27FC236}">
                <a16:creationId xmlns:a16="http://schemas.microsoft.com/office/drawing/2014/main" id="{903BEE35-85F2-C0A9-9ADE-234B2DC48BD1}"/>
              </a:ext>
            </a:extLst>
          </p:cNvPr>
          <p:cNvSpPr/>
          <p:nvPr/>
        </p:nvSpPr>
        <p:spPr>
          <a:xfrm>
            <a:off x="4611094" y="1948082"/>
            <a:ext cx="334960" cy="6931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>
            <a:extLst>
              <a:ext uri="{FF2B5EF4-FFF2-40B4-BE49-F238E27FC236}">
                <a16:creationId xmlns:a16="http://schemas.microsoft.com/office/drawing/2014/main" id="{24C23BD6-C460-AA7C-C347-B2A4C531970A}"/>
              </a:ext>
            </a:extLst>
          </p:cNvPr>
          <p:cNvSpPr/>
          <p:nvPr/>
        </p:nvSpPr>
        <p:spPr>
          <a:xfrm>
            <a:off x="4611094" y="3025217"/>
            <a:ext cx="334960" cy="6931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719D497D-92BE-04F5-C3B0-3B5770B3288F}"/>
              </a:ext>
            </a:extLst>
          </p:cNvPr>
          <p:cNvSpPr txBox="1"/>
          <p:nvPr/>
        </p:nvSpPr>
        <p:spPr>
          <a:xfrm>
            <a:off x="4933230" y="3187150"/>
            <a:ext cx="713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Akumuluje </a:t>
            </a:r>
            <a:r>
              <a:rPr lang="cs-CZ" dirty="0" err="1"/>
              <a:t>frekvencie</a:t>
            </a:r>
            <a:r>
              <a:rPr lang="cs-CZ" dirty="0"/>
              <a:t> výskytu (dostaneme </a:t>
            </a:r>
            <a:r>
              <a:rPr lang="cs-CZ" dirty="0" err="1"/>
              <a:t>štartovacie</a:t>
            </a:r>
            <a:r>
              <a:rPr lang="cs-CZ" dirty="0"/>
              <a:t> indexy)</a:t>
            </a:r>
            <a:endParaRPr lang="sk-SK" dirty="0"/>
          </a:p>
        </p:txBody>
      </p:sp>
      <p:sp>
        <p:nvSpPr>
          <p:cNvPr id="10" name="Pravá zložená zátvorka 9">
            <a:extLst>
              <a:ext uri="{FF2B5EF4-FFF2-40B4-BE49-F238E27FC236}">
                <a16:creationId xmlns:a16="http://schemas.microsoft.com/office/drawing/2014/main" id="{F59E88F8-FC1B-BB81-7BCF-AFDAEA1A2DFC}"/>
              </a:ext>
            </a:extLst>
          </p:cNvPr>
          <p:cNvSpPr/>
          <p:nvPr/>
        </p:nvSpPr>
        <p:spPr>
          <a:xfrm>
            <a:off x="4615198" y="4154807"/>
            <a:ext cx="334960" cy="10333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514E7FEE-785A-E5F7-A1BC-EB8E19E14C22}"/>
              </a:ext>
            </a:extLst>
          </p:cNvPr>
          <p:cNvSpPr txBox="1"/>
          <p:nvPr/>
        </p:nvSpPr>
        <p:spPr>
          <a:xfrm>
            <a:off x="4946054" y="4486807"/>
            <a:ext cx="713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Zaradí</a:t>
            </a:r>
            <a:r>
              <a:rPr lang="cs-CZ" dirty="0"/>
              <a:t> prvok do výstupného </a:t>
            </a:r>
            <a:r>
              <a:rPr lang="cs-CZ" dirty="0" err="1"/>
              <a:t>poľa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418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B7F55-F93F-D6A4-8502-01A8D9108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0A9A90-1A90-B63D-EF03-94081A25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Counting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 - 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3DEFCCC-DC66-A84C-9D13-8F3A9B98C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764"/>
                <a:ext cx="11049000" cy="5255491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V najhoršom prípade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Θ</m:t>
                    </m:r>
                  </m:oMath>
                </a14:m>
                <a:r>
                  <a:rPr lang="sk-SK" dirty="0"/>
                  <a:t>(n + k) - lineárna</a:t>
                </a:r>
              </a:p>
              <a:p>
                <a:pPr lvl="1"/>
                <a:r>
                  <a:rPr lang="sk-SK" dirty="0"/>
                  <a:t>n – počet prvkov, k – </a:t>
                </a:r>
                <a:r>
                  <a:rPr lang="sk-SK" dirty="0" err="1"/>
                  <a:t>range</a:t>
                </a:r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3DEFCCC-DC66-A84C-9D13-8F3A9B98C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764"/>
                <a:ext cx="11049000" cy="5255491"/>
              </a:xfrm>
              <a:blipFill>
                <a:blip r:embed="rId2"/>
                <a:stretch>
                  <a:fillRect l="-993" t="-18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20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C271E-0DDE-6BBA-3299-306222299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316022-2786-9ADD-0543-8DC41951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  <a:latin typeface="Calibri Light" panose="020F0302020204030204"/>
              </a:rPr>
              <a:t>Radix</a:t>
            </a:r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5FA90D-2C5E-0D23-19C4-49F76020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sk-SK" dirty="0"/>
              <a:t>Triedime </a:t>
            </a:r>
            <a:r>
              <a:rPr lang="sk-SK" b="1" dirty="0"/>
              <a:t>d-miestne čísla</a:t>
            </a:r>
            <a:r>
              <a:rPr lang="sk-SK" dirty="0"/>
              <a:t> (viacmiestne) v </a:t>
            </a:r>
            <a:r>
              <a:rPr lang="sk-SK" b="1" dirty="0"/>
              <a:t>d priechodoch</a:t>
            </a:r>
            <a:r>
              <a:rPr lang="sk-SK" dirty="0"/>
              <a:t>, pričom triedenie musí byť v každom priechode </a:t>
            </a:r>
            <a:r>
              <a:rPr lang="sk-SK" u="sng" dirty="0"/>
              <a:t>stabilné</a:t>
            </a:r>
          </a:p>
          <a:p>
            <a:endParaRPr lang="sk-SK" dirty="0"/>
          </a:p>
          <a:p>
            <a:r>
              <a:rPr lang="sk-SK" dirty="0"/>
              <a:t>Môžeme ich triediť od:</a:t>
            </a:r>
          </a:p>
          <a:p>
            <a:pPr lvl="1"/>
            <a:r>
              <a:rPr lang="sk-SK" dirty="0"/>
              <a:t>poslednej číslice – </a:t>
            </a:r>
            <a:r>
              <a:rPr lang="sk-SK" dirty="0" err="1"/>
              <a:t>least</a:t>
            </a:r>
            <a:r>
              <a:rPr lang="sk-SK" dirty="0"/>
              <a:t> </a:t>
            </a:r>
            <a:r>
              <a:rPr lang="sk-SK" dirty="0" err="1"/>
              <a:t>significant</a:t>
            </a:r>
            <a:r>
              <a:rPr lang="sk-SK" dirty="0"/>
              <a:t> </a:t>
            </a:r>
            <a:r>
              <a:rPr lang="sk-SK" dirty="0" err="1"/>
              <a:t>digit</a:t>
            </a:r>
            <a:r>
              <a:rPr lang="sk-SK" dirty="0"/>
              <a:t> (LSD)</a:t>
            </a:r>
          </a:p>
          <a:p>
            <a:pPr lvl="1"/>
            <a:r>
              <a:rPr lang="sk-SK" dirty="0"/>
              <a:t>Prvej číslice – most </a:t>
            </a:r>
            <a:r>
              <a:rPr lang="sk-SK" dirty="0" err="1"/>
              <a:t>significant</a:t>
            </a:r>
            <a:r>
              <a:rPr lang="sk-SK" dirty="0"/>
              <a:t> </a:t>
            </a:r>
            <a:r>
              <a:rPr lang="sk-SK" dirty="0" err="1"/>
              <a:t>digit</a:t>
            </a:r>
            <a:r>
              <a:rPr lang="sk-SK" dirty="0"/>
              <a:t> (MSD)</a:t>
            </a:r>
          </a:p>
          <a:p>
            <a:endParaRPr lang="sk-SK" dirty="0"/>
          </a:p>
          <a:p>
            <a:r>
              <a:rPr lang="sk-SK" dirty="0"/>
              <a:t>Môžeme takto triediť aj iné dáta s d položkami </a:t>
            </a:r>
            <a:r>
              <a:rPr lang="sk-SK" dirty="0" err="1"/>
              <a:t>napr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Dátum - deň, mesiac, rok</a:t>
            </a:r>
          </a:p>
          <a:p>
            <a:pPr lvl="1"/>
            <a:r>
              <a:rPr lang="sk-SK" dirty="0"/>
              <a:t>Textové reťazce – podľa abecedy</a:t>
            </a:r>
          </a:p>
          <a:p>
            <a:pPr lvl="1"/>
            <a:r>
              <a:rPr lang="sk-SK" dirty="0"/>
              <a:t>Bitové reťazce – 32bit ako 8 podreťazcov dĺžky 4</a:t>
            </a:r>
          </a:p>
          <a:p>
            <a:pPr lvl="1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308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72230-DFA9-2C26-DA24-E27F2DE4C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9E4CFE-B87F-82EC-497B-A4203FC9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  <a:latin typeface="Calibri Light" panose="020F0302020204030204"/>
              </a:rPr>
              <a:t>Radix</a:t>
            </a:r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 Sort - LSD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4EFF21-88CC-4F75-023F-2EC7B6CC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24</a:t>
            </a:r>
            <a:r>
              <a:rPr lang="sk-SK" b="1" dirty="0"/>
              <a:t>1</a:t>
            </a:r>
            <a:r>
              <a:rPr lang="sk-SK" dirty="0"/>
              <a:t>		3</a:t>
            </a:r>
            <a:r>
              <a:rPr lang="sk-SK" b="1" dirty="0"/>
              <a:t>5</a:t>
            </a:r>
            <a:r>
              <a:rPr lang="sk-SK" dirty="0"/>
              <a:t>8		</a:t>
            </a:r>
            <a:r>
              <a:rPr lang="sk-SK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sk-SK" dirty="0"/>
              <a:t>66		423</a:t>
            </a:r>
          </a:p>
          <a:p>
            <a:pPr marL="0" indent="0">
              <a:buNone/>
            </a:pPr>
            <a:r>
              <a:rPr lang="sk-SK" dirty="0"/>
              <a:t>26</a:t>
            </a:r>
            <a:r>
              <a:rPr lang="sk-SK" b="1" dirty="0"/>
              <a:t>6</a:t>
            </a:r>
            <a:r>
              <a:rPr lang="sk-SK" dirty="0"/>
              <a:t>		2</a:t>
            </a:r>
            <a:r>
              <a:rPr lang="sk-SK" b="1" dirty="0"/>
              <a:t>6</a:t>
            </a:r>
            <a:r>
              <a:rPr lang="sk-SK" dirty="0"/>
              <a:t>6		</a:t>
            </a:r>
            <a:r>
              <a:rPr lang="sk-SK" b="1" dirty="0"/>
              <a:t>3</a:t>
            </a:r>
            <a:r>
              <a:rPr lang="sk-SK" dirty="0"/>
              <a:t>58		358</a:t>
            </a:r>
          </a:p>
          <a:p>
            <a:pPr marL="0" indent="0">
              <a:buNone/>
            </a:pPr>
            <a:r>
              <a:rPr lang="sk-SK" dirty="0"/>
              <a:t>35</a:t>
            </a:r>
            <a:r>
              <a:rPr lang="sk-SK" b="1" dirty="0"/>
              <a:t>8</a:t>
            </a:r>
            <a:r>
              <a:rPr lang="sk-SK" dirty="0"/>
              <a:t>	 	4</a:t>
            </a:r>
            <a:r>
              <a:rPr lang="sk-SK" b="1" dirty="0"/>
              <a:t>2</a:t>
            </a:r>
            <a:r>
              <a:rPr lang="sk-SK" dirty="0"/>
              <a:t>3		</a:t>
            </a:r>
            <a:r>
              <a:rPr lang="sk-SK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sk-SK" dirty="0"/>
              <a:t>41		</a:t>
            </a:r>
            <a:r>
              <a:rPr lang="sk-SK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sk-SK" dirty="0"/>
              <a:t>66</a:t>
            </a:r>
          </a:p>
          <a:p>
            <a:pPr marL="0" indent="0">
              <a:buNone/>
            </a:pPr>
            <a:r>
              <a:rPr lang="cs-CZ" dirty="0"/>
              <a:t>42</a:t>
            </a:r>
            <a:r>
              <a:rPr lang="cs-CZ" b="1" dirty="0"/>
              <a:t>3</a:t>
            </a:r>
            <a:r>
              <a:rPr lang="cs-CZ" dirty="0"/>
              <a:t>		2</a:t>
            </a:r>
            <a:r>
              <a:rPr lang="cs-CZ" b="1" dirty="0"/>
              <a:t>4</a:t>
            </a:r>
            <a:r>
              <a:rPr lang="cs-CZ" dirty="0"/>
              <a:t>1		</a:t>
            </a:r>
            <a:r>
              <a:rPr lang="cs-CZ" b="1" dirty="0"/>
              <a:t>4</a:t>
            </a:r>
            <a:r>
              <a:rPr lang="cs-CZ" dirty="0"/>
              <a:t>23		</a:t>
            </a:r>
            <a:r>
              <a:rPr lang="cs-CZ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cs-CZ" dirty="0"/>
              <a:t>41</a:t>
            </a:r>
          </a:p>
          <a:p>
            <a:pPr marL="0" indent="0">
              <a:buNone/>
            </a:pPr>
            <a:r>
              <a:rPr lang="cs-CZ" dirty="0"/>
              <a:t>	</a:t>
            </a:r>
          </a:p>
          <a:p>
            <a:pPr marL="0" indent="0">
              <a:buNone/>
            </a:pPr>
            <a:r>
              <a:rPr lang="cs-CZ" dirty="0"/>
              <a:t>						423</a:t>
            </a:r>
          </a:p>
          <a:p>
            <a:pPr marL="0" indent="0">
              <a:buNone/>
            </a:pPr>
            <a:r>
              <a:rPr lang="cs-CZ" dirty="0"/>
              <a:t>						358</a:t>
            </a:r>
          </a:p>
          <a:p>
            <a:pPr marL="0" indent="0">
              <a:buNone/>
            </a:pPr>
            <a:r>
              <a:rPr lang="cs-CZ" dirty="0"/>
              <a:t>						</a:t>
            </a:r>
            <a:r>
              <a:rPr lang="cs-CZ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cs-CZ" dirty="0"/>
              <a:t>41</a:t>
            </a:r>
          </a:p>
          <a:p>
            <a:pPr marL="0" indent="0">
              <a:buNone/>
            </a:pPr>
            <a:r>
              <a:rPr lang="cs-CZ" dirty="0"/>
              <a:t>						</a:t>
            </a:r>
            <a:r>
              <a:rPr lang="cs-CZ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cs-CZ" dirty="0"/>
              <a:t>66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6030F4CF-989E-48BB-DD7C-4133D88E71D2}"/>
              </a:ext>
            </a:extLst>
          </p:cNvPr>
          <p:cNvCxnSpPr/>
          <p:nvPr/>
        </p:nvCxnSpPr>
        <p:spPr>
          <a:xfrm>
            <a:off x="1762085" y="2809916"/>
            <a:ext cx="718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54C22B04-FA0E-E0E1-C2E8-8E0E493836CC}"/>
              </a:ext>
            </a:extLst>
          </p:cNvPr>
          <p:cNvCxnSpPr/>
          <p:nvPr/>
        </p:nvCxnSpPr>
        <p:spPr>
          <a:xfrm>
            <a:off x="3582382" y="2805338"/>
            <a:ext cx="718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86F06178-5C92-64C6-A05F-1560032E56BE}"/>
              </a:ext>
            </a:extLst>
          </p:cNvPr>
          <p:cNvCxnSpPr/>
          <p:nvPr/>
        </p:nvCxnSpPr>
        <p:spPr>
          <a:xfrm>
            <a:off x="5377823" y="2805338"/>
            <a:ext cx="718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>
            <a:extLst>
              <a:ext uri="{FF2B5EF4-FFF2-40B4-BE49-F238E27FC236}">
                <a16:creationId xmlns:a16="http://schemas.microsoft.com/office/drawing/2014/main" id="{EC72872C-F462-F921-1CD0-4990F6251E58}"/>
              </a:ext>
            </a:extLst>
          </p:cNvPr>
          <p:cNvSpPr txBox="1"/>
          <p:nvPr/>
        </p:nvSpPr>
        <p:spPr>
          <a:xfrm>
            <a:off x="8186431" y="2620672"/>
            <a:ext cx="219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Stabilné</a:t>
            </a:r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6C71D560-EEF3-3A87-E4C2-DD896B91D971}"/>
              </a:ext>
            </a:extLst>
          </p:cNvPr>
          <p:cNvSpPr txBox="1"/>
          <p:nvPr/>
        </p:nvSpPr>
        <p:spPr>
          <a:xfrm>
            <a:off x="8186430" y="5351445"/>
            <a:ext cx="219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Nestabilné</a:t>
            </a:r>
            <a:endParaRPr lang="sk-SK" dirty="0"/>
          </a:p>
        </p:txBody>
      </p: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1B628474-AE08-2F53-B0C4-5BF8E7B5F1A7}"/>
              </a:ext>
            </a:extLst>
          </p:cNvPr>
          <p:cNvCxnSpPr/>
          <p:nvPr/>
        </p:nvCxnSpPr>
        <p:spPr>
          <a:xfrm>
            <a:off x="5377822" y="5334440"/>
            <a:ext cx="718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2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D5236-2144-7202-8E41-9FDB0A36E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AB0766-56A1-346A-0F93-81A4360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  <a:latin typeface="Calibri Light" panose="020F0302020204030204"/>
              </a:rPr>
              <a:t>Radix</a:t>
            </a:r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 Sort – MSD - nesprávne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F3C3BD-7759-3056-BE26-CDBABC74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/>
              <a:t>2</a:t>
            </a:r>
            <a:r>
              <a:rPr lang="sk-SK" dirty="0"/>
              <a:t>41		4</a:t>
            </a:r>
            <a:r>
              <a:rPr lang="sk-SK" b="1" dirty="0"/>
              <a:t>2</a:t>
            </a:r>
            <a:r>
              <a:rPr lang="sk-SK" dirty="0"/>
              <a:t>3		48</a:t>
            </a:r>
            <a:r>
              <a:rPr lang="sk-SK" b="1" dirty="0"/>
              <a:t>5</a:t>
            </a:r>
            <a:r>
              <a:rPr lang="sk-SK" dirty="0"/>
              <a:t>		358</a:t>
            </a:r>
          </a:p>
          <a:p>
            <a:pPr marL="0" indent="0">
              <a:buNone/>
            </a:pPr>
            <a:r>
              <a:rPr lang="sk-SK" b="1" dirty="0"/>
              <a:t>3</a:t>
            </a:r>
            <a:r>
              <a:rPr lang="sk-SK" dirty="0"/>
              <a:t>58		4</a:t>
            </a:r>
            <a:r>
              <a:rPr lang="sk-SK" b="1" dirty="0"/>
              <a:t>8</a:t>
            </a:r>
            <a:r>
              <a:rPr lang="sk-SK" dirty="0"/>
              <a:t>5		35</a:t>
            </a:r>
            <a:r>
              <a:rPr lang="sk-SK" b="1" dirty="0"/>
              <a:t>8</a:t>
            </a:r>
            <a:r>
              <a:rPr lang="sk-SK" dirty="0"/>
              <a:t>		266</a:t>
            </a:r>
          </a:p>
          <a:p>
            <a:pPr marL="0" indent="0">
              <a:buNone/>
            </a:pPr>
            <a:r>
              <a:rPr lang="sk-SK" b="1" dirty="0"/>
              <a:t>2</a:t>
            </a:r>
            <a:r>
              <a:rPr lang="sk-SK" dirty="0"/>
              <a:t>66	 	3</a:t>
            </a:r>
            <a:r>
              <a:rPr lang="sk-SK" b="1" dirty="0"/>
              <a:t>5</a:t>
            </a:r>
            <a:r>
              <a:rPr lang="sk-SK" dirty="0"/>
              <a:t>8		24</a:t>
            </a:r>
            <a:r>
              <a:rPr lang="sk-SK" b="1" dirty="0"/>
              <a:t>1</a:t>
            </a:r>
            <a:r>
              <a:rPr lang="sk-SK" dirty="0"/>
              <a:t>		485</a:t>
            </a:r>
          </a:p>
          <a:p>
            <a:pPr marL="0" indent="0">
              <a:buNone/>
            </a:pPr>
            <a:r>
              <a:rPr lang="cs-CZ" b="1" dirty="0"/>
              <a:t>4</a:t>
            </a:r>
            <a:r>
              <a:rPr lang="cs-CZ" dirty="0"/>
              <a:t>23		2</a:t>
            </a:r>
            <a:r>
              <a:rPr lang="cs-CZ" b="1" dirty="0"/>
              <a:t>4</a:t>
            </a:r>
            <a:r>
              <a:rPr lang="cs-CZ" dirty="0"/>
              <a:t>1		26</a:t>
            </a:r>
            <a:r>
              <a:rPr lang="cs-CZ" b="1" dirty="0"/>
              <a:t>6</a:t>
            </a:r>
            <a:r>
              <a:rPr lang="cs-CZ" dirty="0"/>
              <a:t>		423</a:t>
            </a:r>
          </a:p>
          <a:p>
            <a:pPr marL="0" indent="0">
              <a:buNone/>
            </a:pPr>
            <a:r>
              <a:rPr lang="cs-CZ" b="1" dirty="0"/>
              <a:t>4</a:t>
            </a:r>
            <a:r>
              <a:rPr lang="cs-CZ" dirty="0"/>
              <a:t>85		2</a:t>
            </a:r>
            <a:r>
              <a:rPr lang="cs-CZ" b="1" dirty="0"/>
              <a:t>6</a:t>
            </a:r>
            <a:r>
              <a:rPr lang="cs-CZ" dirty="0"/>
              <a:t>6		42</a:t>
            </a:r>
            <a:r>
              <a:rPr lang="cs-CZ" b="1" dirty="0"/>
              <a:t>3</a:t>
            </a:r>
            <a:r>
              <a:rPr lang="cs-CZ" dirty="0"/>
              <a:t>		241</a:t>
            </a:r>
          </a:p>
          <a:p>
            <a:pPr marL="0" indent="0">
              <a:buNone/>
            </a:pPr>
            <a:r>
              <a:rPr lang="cs-CZ" dirty="0"/>
              <a:t>						</a:t>
            </a:r>
            <a:endParaRPr lang="sk-SK" dirty="0"/>
          </a:p>
          <a:p>
            <a:pPr lvl="1"/>
            <a:endParaRPr lang="sk-SK" dirty="0"/>
          </a:p>
        </p:txBody>
      </p: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D423772A-3B3A-1001-FB7F-B44293B07861}"/>
              </a:ext>
            </a:extLst>
          </p:cNvPr>
          <p:cNvCxnSpPr/>
          <p:nvPr/>
        </p:nvCxnSpPr>
        <p:spPr>
          <a:xfrm>
            <a:off x="1762085" y="2809916"/>
            <a:ext cx="718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370BE0CC-15A4-8101-F807-27D80FCE3F62}"/>
              </a:ext>
            </a:extLst>
          </p:cNvPr>
          <p:cNvCxnSpPr/>
          <p:nvPr/>
        </p:nvCxnSpPr>
        <p:spPr>
          <a:xfrm>
            <a:off x="3582382" y="2805338"/>
            <a:ext cx="718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D5E65887-4F72-15B5-25A1-3A8916AB8EBC}"/>
              </a:ext>
            </a:extLst>
          </p:cNvPr>
          <p:cNvCxnSpPr/>
          <p:nvPr/>
        </p:nvCxnSpPr>
        <p:spPr>
          <a:xfrm>
            <a:off x="5377823" y="2805338"/>
            <a:ext cx="718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>
            <a:extLst>
              <a:ext uri="{FF2B5EF4-FFF2-40B4-BE49-F238E27FC236}">
                <a16:creationId xmlns:a16="http://schemas.microsoft.com/office/drawing/2014/main" id="{1BDF2493-FD61-2CFB-3723-73124407F9FE}"/>
              </a:ext>
            </a:extLst>
          </p:cNvPr>
          <p:cNvSpPr txBox="1"/>
          <p:nvPr/>
        </p:nvSpPr>
        <p:spPr>
          <a:xfrm>
            <a:off x="8268844" y="2620672"/>
            <a:ext cx="2193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Triedili</a:t>
            </a:r>
            <a:r>
              <a:rPr lang="cs-CZ" dirty="0"/>
              <a:t> </a:t>
            </a:r>
            <a:r>
              <a:rPr lang="cs-CZ" dirty="0" err="1"/>
              <a:t>sme</a:t>
            </a:r>
            <a:r>
              <a:rPr lang="cs-CZ" dirty="0"/>
              <a:t> </a:t>
            </a:r>
            <a:r>
              <a:rPr lang="cs-CZ" dirty="0" err="1"/>
              <a:t>stabilne</a:t>
            </a:r>
            <a:r>
              <a:rPr lang="cs-CZ" dirty="0"/>
              <a:t> ale dostali </a:t>
            </a:r>
            <a:r>
              <a:rPr lang="cs-CZ" dirty="0" err="1"/>
              <a:t>sme</a:t>
            </a:r>
            <a:r>
              <a:rPr lang="cs-CZ" dirty="0"/>
              <a:t> </a:t>
            </a:r>
            <a:r>
              <a:rPr lang="cs-CZ" dirty="0" err="1"/>
              <a:t>nesprávny</a:t>
            </a:r>
            <a:r>
              <a:rPr lang="cs-CZ" dirty="0"/>
              <a:t> </a:t>
            </a:r>
            <a:r>
              <a:rPr lang="cs-CZ" dirty="0" err="1"/>
              <a:t>výsledok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1870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E4603-8A99-C0F1-9B94-4881EFA27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4C48BC-2C98-96D7-64E5-4E4F44D3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  <a:latin typeface="Calibri Light" panose="020F0302020204030204"/>
              </a:rPr>
              <a:t>Radix</a:t>
            </a:r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 Sort – MSD - správne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6E3B204-4A71-B579-D96A-DA2CD90E2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241</a:t>
            </a:r>
            <a:r>
              <a:rPr lang="sk-SK" dirty="0"/>
              <a:t>		241		</a:t>
            </a:r>
            <a:r>
              <a:rPr lang="sk-SK" b="1" dirty="0"/>
              <a:t>2</a:t>
            </a:r>
            <a:r>
              <a:rPr lang="sk-SK" dirty="0"/>
              <a:t>66		485</a:t>
            </a:r>
          </a:p>
          <a:p>
            <a:pPr marL="0" indent="0">
              <a:buNone/>
            </a:pPr>
            <a:r>
              <a:rPr lang="sk-SK" dirty="0">
                <a:solidFill>
                  <a:schemeClr val="accent5">
                    <a:lumMod val="75000"/>
                  </a:schemeClr>
                </a:solidFill>
              </a:rPr>
              <a:t>358</a:t>
            </a:r>
            <a:r>
              <a:rPr lang="sk-SK" dirty="0"/>
              <a:t>		266		</a:t>
            </a:r>
            <a:r>
              <a:rPr lang="sk-SK" b="1" dirty="0"/>
              <a:t>2</a:t>
            </a:r>
            <a:r>
              <a:rPr lang="sk-SK" dirty="0"/>
              <a:t>41		423</a:t>
            </a:r>
          </a:p>
          <a:p>
            <a:pPr marL="0" indent="0">
              <a:buNone/>
            </a:pP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266</a:t>
            </a:r>
            <a:r>
              <a:rPr lang="sk-SK" dirty="0"/>
              <a:t>	 	358		</a:t>
            </a:r>
            <a:r>
              <a:rPr lang="sk-SK" b="1" dirty="0"/>
              <a:t>3</a:t>
            </a:r>
            <a:r>
              <a:rPr lang="sk-SK" dirty="0"/>
              <a:t>58		358</a:t>
            </a:r>
          </a:p>
          <a:p>
            <a:pPr marL="0" indent="0">
              <a:buNone/>
            </a:pPr>
            <a:r>
              <a:rPr lang="cs-CZ" dirty="0">
                <a:solidFill>
                  <a:schemeClr val="accent2">
                    <a:lumMod val="50000"/>
                  </a:schemeClr>
                </a:solidFill>
              </a:rPr>
              <a:t>423</a:t>
            </a:r>
            <a:r>
              <a:rPr lang="cs-CZ" dirty="0"/>
              <a:t>		423		</a:t>
            </a:r>
            <a:r>
              <a:rPr lang="cs-CZ" b="1" dirty="0"/>
              <a:t>4</a:t>
            </a:r>
            <a:r>
              <a:rPr lang="cs-CZ" dirty="0"/>
              <a:t>85		266</a:t>
            </a:r>
          </a:p>
          <a:p>
            <a:pPr marL="0" indent="0">
              <a:buNone/>
            </a:pPr>
            <a:r>
              <a:rPr lang="cs-CZ" dirty="0">
                <a:solidFill>
                  <a:schemeClr val="accent2">
                    <a:lumMod val="50000"/>
                  </a:schemeClr>
                </a:solidFill>
              </a:rPr>
              <a:t>485</a:t>
            </a:r>
            <a:r>
              <a:rPr lang="cs-CZ" dirty="0"/>
              <a:t>		485		</a:t>
            </a:r>
            <a:r>
              <a:rPr lang="cs-CZ" b="1" dirty="0"/>
              <a:t>4</a:t>
            </a:r>
            <a:r>
              <a:rPr lang="cs-CZ" dirty="0"/>
              <a:t>23		241</a:t>
            </a:r>
          </a:p>
          <a:p>
            <a:pPr marL="0" indent="0">
              <a:buNone/>
            </a:pPr>
            <a:r>
              <a:rPr lang="cs-CZ" dirty="0"/>
              <a:t>						</a:t>
            </a:r>
            <a:endParaRPr lang="sk-SK" dirty="0"/>
          </a:p>
          <a:p>
            <a:r>
              <a:rPr lang="sk-SK" sz="2000" dirty="0"/>
              <a:t>Musíme triediť v rámci skupín 2jky, 3jky, 4ky osobitne a potom podľa 1. číslice (alebo naopak)</a:t>
            </a:r>
          </a:p>
        </p:txBody>
      </p: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F65FEEC5-2388-C125-1FBB-B256DF5A4D58}"/>
              </a:ext>
            </a:extLst>
          </p:cNvPr>
          <p:cNvCxnSpPr/>
          <p:nvPr/>
        </p:nvCxnSpPr>
        <p:spPr>
          <a:xfrm>
            <a:off x="1762085" y="2809916"/>
            <a:ext cx="718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DD49DD60-B63F-3CE9-9DD1-96E8954FD2BB}"/>
              </a:ext>
            </a:extLst>
          </p:cNvPr>
          <p:cNvCxnSpPr/>
          <p:nvPr/>
        </p:nvCxnSpPr>
        <p:spPr>
          <a:xfrm>
            <a:off x="3582382" y="2805338"/>
            <a:ext cx="718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A0B97E22-BB8C-58BC-6C80-F85259F51783}"/>
              </a:ext>
            </a:extLst>
          </p:cNvPr>
          <p:cNvCxnSpPr/>
          <p:nvPr/>
        </p:nvCxnSpPr>
        <p:spPr>
          <a:xfrm>
            <a:off x="5377823" y="2805338"/>
            <a:ext cx="718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dĺžnik 3">
            <a:extLst>
              <a:ext uri="{FF2B5EF4-FFF2-40B4-BE49-F238E27FC236}">
                <a16:creationId xmlns:a16="http://schemas.microsoft.com/office/drawing/2014/main" id="{17BAE0F5-5FCC-0E76-5EE1-ED0A0A4CE201}"/>
              </a:ext>
            </a:extLst>
          </p:cNvPr>
          <p:cNvSpPr/>
          <p:nvPr/>
        </p:nvSpPr>
        <p:spPr>
          <a:xfrm>
            <a:off x="2684333" y="1879818"/>
            <a:ext cx="694630" cy="8555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93AAF45E-47DD-538E-352F-67FD93890D10}"/>
              </a:ext>
            </a:extLst>
          </p:cNvPr>
          <p:cNvSpPr/>
          <p:nvPr/>
        </p:nvSpPr>
        <p:spPr>
          <a:xfrm>
            <a:off x="2684333" y="3424421"/>
            <a:ext cx="694630" cy="8555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176A3725-2D22-F45B-904E-10948CA89990}"/>
              </a:ext>
            </a:extLst>
          </p:cNvPr>
          <p:cNvSpPr/>
          <p:nvPr/>
        </p:nvSpPr>
        <p:spPr>
          <a:xfrm>
            <a:off x="2684333" y="2870289"/>
            <a:ext cx="694630" cy="352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387763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858</Words>
  <Application>Microsoft Office PowerPoint</Application>
  <PresentationFormat>Širokouhlá</PresentationFormat>
  <Paragraphs>131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Cambria Math</vt:lpstr>
      <vt:lpstr>Motív Office</vt:lpstr>
      <vt:lpstr>Counting Sort a Radix Sort</vt:lpstr>
      <vt:lpstr>Stabilné vs Nestabilné triedenie</vt:lpstr>
      <vt:lpstr>Counting Sort</vt:lpstr>
      <vt:lpstr>Prezentácia programu PowerPoint</vt:lpstr>
      <vt:lpstr>Counting Sort - časová zložitosť</vt:lpstr>
      <vt:lpstr>Radix Sort</vt:lpstr>
      <vt:lpstr>Radix Sort - LSD</vt:lpstr>
      <vt:lpstr>Radix Sort – MSD - nesprávne</vt:lpstr>
      <vt:lpstr>Radix Sort – MSD - správne</vt:lpstr>
      <vt:lpstr>Prezentácia programu PowerPoint</vt:lpstr>
      <vt:lpstr>Radix Sort - časová zložitosť</vt:lpstr>
      <vt:lpstr>Úkol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Technologies and Augmented Reality</dc:title>
  <dc:creator>Katarína Olejková</dc:creator>
  <cp:lastModifiedBy>Olejkova Katarina</cp:lastModifiedBy>
  <cp:revision>204</cp:revision>
  <dcterms:created xsi:type="dcterms:W3CDTF">2023-03-28T14:51:09Z</dcterms:created>
  <dcterms:modified xsi:type="dcterms:W3CDTF">2024-12-10T15:27:40Z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fdac3b-4115-4c64-bf62-f9099ec36d84_Enabled">
    <vt:lpwstr>true</vt:lpwstr>
  </property>
  <property fmtid="{D5CDD505-2E9C-101B-9397-08002B2CF9AE}" pid="3" name="MSIP_Label_eafdac3b-4115-4c64-bf62-f9099ec36d84_SetDate">
    <vt:lpwstr>2023-11-18T10:27:22Z</vt:lpwstr>
  </property>
  <property fmtid="{D5CDD505-2E9C-101B-9397-08002B2CF9AE}" pid="4" name="MSIP_Label_eafdac3b-4115-4c64-bf62-f9099ec36d84_Method">
    <vt:lpwstr>Standard</vt:lpwstr>
  </property>
  <property fmtid="{D5CDD505-2E9C-101B-9397-08002B2CF9AE}" pid="5" name="MSIP_Label_eafdac3b-4115-4c64-bf62-f9099ec36d84_Name">
    <vt:lpwstr>InternalAndPartners</vt:lpwstr>
  </property>
  <property fmtid="{D5CDD505-2E9C-101B-9397-08002B2CF9AE}" pid="6" name="MSIP_Label_eafdac3b-4115-4c64-bf62-f9099ec36d84_SiteId">
    <vt:lpwstr>5047bca2-da88-442e-a09a-d9b8af692adc</vt:lpwstr>
  </property>
  <property fmtid="{D5CDD505-2E9C-101B-9397-08002B2CF9AE}" pid="7" name="MSIP_Label_eafdac3b-4115-4c64-bf62-f9099ec36d84_ActionId">
    <vt:lpwstr>1553ea5d-b1ea-478d-9135-3e48b2ddbc77</vt:lpwstr>
  </property>
  <property fmtid="{D5CDD505-2E9C-101B-9397-08002B2CF9AE}" pid="8" name="MSIP_Label_eafdac3b-4115-4c64-bf62-f9099ec36d84_ContentBits">
    <vt:lpwstr>3</vt:lpwstr>
  </property>
  <property fmtid="{D5CDD505-2E9C-101B-9397-08002B2CF9AE}" pid="9" name="ClassificationContentMarkingFooterLocations">
    <vt:lpwstr>Motív Office:10</vt:lpwstr>
  </property>
  <property fmtid="{D5CDD505-2E9C-101B-9397-08002B2CF9AE}" pid="10" name="ClassificationContentMarkingFooterText">
    <vt:lpwstr>5acXjzUk</vt:lpwstr>
  </property>
  <property fmtid="{D5CDD505-2E9C-101B-9397-08002B2CF9AE}" pid="11" name="ClassificationContentMarkingHeaderLocations">
    <vt:lpwstr>Motív Office:9</vt:lpwstr>
  </property>
  <property fmtid="{D5CDD505-2E9C-101B-9397-08002B2CF9AE}" pid="12" name="ClassificationContentMarkingHeaderText">
    <vt:lpwstr>INTERNAL &amp; PARTNERS</vt:lpwstr>
  </property>
</Properties>
</file>