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1713" r:id="rId2"/>
    <p:sldId id="1686" r:id="rId3"/>
    <p:sldId id="1720" r:id="rId4"/>
    <p:sldId id="1721" r:id="rId5"/>
    <p:sldId id="1723" r:id="rId6"/>
    <p:sldId id="1730" r:id="rId7"/>
    <p:sldId id="1728" r:id="rId8"/>
    <p:sldId id="1724" r:id="rId9"/>
    <p:sldId id="1725" r:id="rId10"/>
    <p:sldId id="1726" r:id="rId11"/>
    <p:sldId id="1727" r:id="rId12"/>
    <p:sldId id="1731" r:id="rId13"/>
    <p:sldId id="1729" r:id="rId14"/>
    <p:sldId id="1718" r:id="rId15"/>
    <p:sldId id="297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E0000"/>
    <a:srgbClr val="6FB142"/>
    <a:srgbClr val="43DEAB"/>
    <a:srgbClr val="27B9BE"/>
    <a:srgbClr val="BBE8DC"/>
    <a:srgbClr val="82BF70"/>
    <a:srgbClr val="ED7D31"/>
    <a:srgbClr val="00B0F0"/>
    <a:srgbClr val="028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Estilo Médio 4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14" autoAdjust="0"/>
    <p:restoredTop sz="86401"/>
  </p:normalViewPr>
  <p:slideViewPr>
    <p:cSldViewPr snapToGrid="0" snapToObjects="1">
      <p:cViewPr varScale="1">
        <p:scale>
          <a:sx n="114" d="100"/>
          <a:sy n="114" d="100"/>
        </p:scale>
        <p:origin x="200" y="392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0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2696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37D72B5-5B9C-C643-A1D8-28697577DA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153142F-C00A-FD42-A6BC-2B607E1230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9921F-AE4F-894B-A4C3-13B08D3787CB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520A7E6-ED22-0447-A87E-FA90A85168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DF06185-43D5-5F40-9A95-22FBB2DB625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20950-1C19-3A43-B9C9-1954E6A602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156344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38565-3092-E84F-92A5-DE38C0AB4F5E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87348-A092-3C45-BB1D-4233D0F34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9662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760C91F-D925-1F4A-9E21-B326118E43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72937" y="26862"/>
            <a:ext cx="1929223" cy="1291891"/>
          </a:xfrm>
          <a:prstGeom prst="rect">
            <a:avLst/>
          </a:prstGeom>
        </p:spPr>
      </p:pic>
      <p:sp>
        <p:nvSpPr>
          <p:cNvPr id="46" name="Espaço Reservado para Texto 2">
            <a:extLst>
              <a:ext uri="{FF2B5EF4-FFF2-40B4-BE49-F238E27FC236}">
                <a16:creationId xmlns:a16="http://schemas.microsoft.com/office/drawing/2014/main" id="{73EFF2CA-9796-F842-BAC8-DAAEA10E6F91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1634851" y="3063013"/>
            <a:ext cx="774921" cy="572907"/>
          </a:xfrm>
        </p:spPr>
        <p:txBody>
          <a:bodyPr anchor="ctr" anchorCtr="0">
            <a:noAutofit/>
          </a:bodyPr>
          <a:lstStyle>
            <a:lvl1pPr marL="0" indent="0">
              <a:buNone/>
              <a:defRPr sz="4000" b="1">
                <a:solidFill>
                  <a:srgbClr val="43DEAB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/>
              <a:t>00</a:t>
            </a:r>
          </a:p>
        </p:txBody>
      </p:sp>
      <p:sp>
        <p:nvSpPr>
          <p:cNvPr id="39" name="Espaço Reservado para Texto 2">
            <a:extLst>
              <a:ext uri="{FF2B5EF4-FFF2-40B4-BE49-F238E27FC236}">
                <a16:creationId xmlns:a16="http://schemas.microsoft.com/office/drawing/2014/main" id="{A6A36F38-D9BE-5D40-BE78-58172F12576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2328534" y="3067172"/>
            <a:ext cx="3677394" cy="400850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 dirty="0"/>
              <a:t>Chapter (font 28)</a:t>
            </a:r>
          </a:p>
        </p:txBody>
      </p:sp>
      <p:sp>
        <p:nvSpPr>
          <p:cNvPr id="43" name="Espaço Reservado para Texto 2">
            <a:extLst>
              <a:ext uri="{FF2B5EF4-FFF2-40B4-BE49-F238E27FC236}">
                <a16:creationId xmlns:a16="http://schemas.microsoft.com/office/drawing/2014/main" id="{DA0DB89D-6127-E240-A040-13BB49708592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2329613" y="3388542"/>
            <a:ext cx="3676315" cy="397761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Chapter description (font 14)</a:t>
            </a:r>
          </a:p>
          <a:p>
            <a:endParaRPr lang="en-US" noProof="0" dirty="0"/>
          </a:p>
        </p:txBody>
      </p:sp>
      <p:sp>
        <p:nvSpPr>
          <p:cNvPr id="67" name="Espaço Reservado para Texto 2">
            <a:extLst>
              <a:ext uri="{FF2B5EF4-FFF2-40B4-BE49-F238E27FC236}">
                <a16:creationId xmlns:a16="http://schemas.microsoft.com/office/drawing/2014/main" id="{76C233FD-116D-0A4C-96D8-1BE09BF39D78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1634851" y="1921635"/>
            <a:ext cx="774921" cy="572907"/>
          </a:xfrm>
        </p:spPr>
        <p:txBody>
          <a:bodyPr anchor="ctr" anchorCtr="0">
            <a:noAutofit/>
          </a:bodyPr>
          <a:lstStyle>
            <a:lvl1pPr marL="0" indent="0">
              <a:buNone/>
              <a:defRPr sz="4000" b="1">
                <a:solidFill>
                  <a:srgbClr val="43DEAB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 dirty="0"/>
              <a:t>00</a:t>
            </a:r>
          </a:p>
        </p:txBody>
      </p:sp>
      <p:sp>
        <p:nvSpPr>
          <p:cNvPr id="68" name="Espaço Reservado para Texto 2">
            <a:extLst>
              <a:ext uri="{FF2B5EF4-FFF2-40B4-BE49-F238E27FC236}">
                <a16:creationId xmlns:a16="http://schemas.microsoft.com/office/drawing/2014/main" id="{0B8A4DCF-2A58-D941-B288-9D76D45609F6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2328534" y="1925794"/>
            <a:ext cx="3678064" cy="400850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 dirty="0"/>
              <a:t>Chapter (font 28)</a:t>
            </a:r>
          </a:p>
        </p:txBody>
      </p:sp>
      <p:sp>
        <p:nvSpPr>
          <p:cNvPr id="70" name="Espaço Reservado para Texto 2">
            <a:extLst>
              <a:ext uri="{FF2B5EF4-FFF2-40B4-BE49-F238E27FC236}">
                <a16:creationId xmlns:a16="http://schemas.microsoft.com/office/drawing/2014/main" id="{5DCC49A6-4B27-7C49-8BB8-46DA6214D6E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634851" y="4223385"/>
            <a:ext cx="774921" cy="572907"/>
          </a:xfrm>
        </p:spPr>
        <p:txBody>
          <a:bodyPr anchor="ctr" anchorCtr="0">
            <a:noAutofit/>
          </a:bodyPr>
          <a:lstStyle>
            <a:lvl1pPr marL="0" indent="0">
              <a:buNone/>
              <a:defRPr sz="4000" b="1">
                <a:solidFill>
                  <a:srgbClr val="43DEAB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/>
              <a:t>00</a:t>
            </a:r>
          </a:p>
        </p:txBody>
      </p:sp>
      <p:sp>
        <p:nvSpPr>
          <p:cNvPr id="71" name="Espaço Reservado para Texto 2">
            <a:extLst>
              <a:ext uri="{FF2B5EF4-FFF2-40B4-BE49-F238E27FC236}">
                <a16:creationId xmlns:a16="http://schemas.microsoft.com/office/drawing/2014/main" id="{0FACB811-53B4-9640-974F-9F853B11E1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2328534" y="4227544"/>
            <a:ext cx="3677394" cy="400850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 dirty="0"/>
              <a:t>Chapter (font 28)</a:t>
            </a:r>
          </a:p>
        </p:txBody>
      </p:sp>
      <p:sp>
        <p:nvSpPr>
          <p:cNvPr id="72" name="Espaço Reservado para Texto 2">
            <a:extLst>
              <a:ext uri="{FF2B5EF4-FFF2-40B4-BE49-F238E27FC236}">
                <a16:creationId xmlns:a16="http://schemas.microsoft.com/office/drawing/2014/main" id="{D757B38B-9140-8345-9640-29D099AC04B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2329079" y="4548914"/>
            <a:ext cx="3676849" cy="397761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400" b="0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 dirty="0"/>
              <a:t>Chapter description (font 14)</a:t>
            </a:r>
          </a:p>
        </p:txBody>
      </p:sp>
      <p:sp>
        <p:nvSpPr>
          <p:cNvPr id="73" name="Espaço Reservado para Texto 2">
            <a:extLst>
              <a:ext uri="{FF2B5EF4-FFF2-40B4-BE49-F238E27FC236}">
                <a16:creationId xmlns:a16="http://schemas.microsoft.com/office/drawing/2014/main" id="{17A277D2-8219-7E40-A74E-0B464FA7C9A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6615104" y="3063013"/>
            <a:ext cx="774921" cy="572907"/>
          </a:xfrm>
        </p:spPr>
        <p:txBody>
          <a:bodyPr anchor="ctr" anchorCtr="0">
            <a:noAutofit/>
          </a:bodyPr>
          <a:lstStyle>
            <a:lvl1pPr marL="0" indent="0">
              <a:buNone/>
              <a:defRPr sz="4000" b="1">
                <a:solidFill>
                  <a:srgbClr val="43DEAB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/>
              <a:t>00</a:t>
            </a:r>
          </a:p>
        </p:txBody>
      </p:sp>
      <p:sp>
        <p:nvSpPr>
          <p:cNvPr id="74" name="Espaço Reservado para Texto 2">
            <a:extLst>
              <a:ext uri="{FF2B5EF4-FFF2-40B4-BE49-F238E27FC236}">
                <a16:creationId xmlns:a16="http://schemas.microsoft.com/office/drawing/2014/main" id="{37BB6EDE-3620-5D4B-88A5-8F5B314478EA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7308787" y="3067172"/>
            <a:ext cx="3669484" cy="400850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 dirty="0"/>
              <a:t>Chapter (font 28)</a:t>
            </a:r>
          </a:p>
        </p:txBody>
      </p:sp>
      <p:sp>
        <p:nvSpPr>
          <p:cNvPr id="75" name="Espaço Reservado para Texto 2">
            <a:extLst>
              <a:ext uri="{FF2B5EF4-FFF2-40B4-BE49-F238E27FC236}">
                <a16:creationId xmlns:a16="http://schemas.microsoft.com/office/drawing/2014/main" id="{D5B23C50-95EE-6646-BC7C-A554F14393FA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7311403" y="3388542"/>
            <a:ext cx="3661576" cy="397761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400" b="0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 dirty="0"/>
              <a:t>Chapter description (font 14)</a:t>
            </a:r>
          </a:p>
        </p:txBody>
      </p:sp>
      <p:sp>
        <p:nvSpPr>
          <p:cNvPr id="76" name="Espaço Reservado para Texto 2">
            <a:extLst>
              <a:ext uri="{FF2B5EF4-FFF2-40B4-BE49-F238E27FC236}">
                <a16:creationId xmlns:a16="http://schemas.microsoft.com/office/drawing/2014/main" id="{816464FB-AEF6-9741-80EC-07687BEEDC0D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15104" y="1921635"/>
            <a:ext cx="774921" cy="572907"/>
          </a:xfrm>
        </p:spPr>
        <p:txBody>
          <a:bodyPr anchor="ctr" anchorCtr="0">
            <a:noAutofit/>
          </a:bodyPr>
          <a:lstStyle>
            <a:lvl1pPr marL="0" indent="0">
              <a:buNone/>
              <a:defRPr sz="4000" b="1">
                <a:solidFill>
                  <a:srgbClr val="43DEAB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/>
              <a:t>00</a:t>
            </a:r>
          </a:p>
        </p:txBody>
      </p:sp>
      <p:sp>
        <p:nvSpPr>
          <p:cNvPr id="77" name="Espaço Reservado para Texto 2">
            <a:extLst>
              <a:ext uri="{FF2B5EF4-FFF2-40B4-BE49-F238E27FC236}">
                <a16:creationId xmlns:a16="http://schemas.microsoft.com/office/drawing/2014/main" id="{13715465-B92E-FB44-9700-8807EAD38232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7308786" y="1925794"/>
            <a:ext cx="3670137" cy="400850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 dirty="0"/>
              <a:t>Chapter (font 28)</a:t>
            </a:r>
          </a:p>
        </p:txBody>
      </p:sp>
      <p:sp>
        <p:nvSpPr>
          <p:cNvPr id="78" name="Espaço Reservado para Texto 2">
            <a:extLst>
              <a:ext uri="{FF2B5EF4-FFF2-40B4-BE49-F238E27FC236}">
                <a16:creationId xmlns:a16="http://schemas.microsoft.com/office/drawing/2014/main" id="{A760BBB4-8644-BB4E-A40E-ADD8CBF20F0F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7311402" y="2247164"/>
            <a:ext cx="3662227" cy="397761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400" b="0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 dirty="0"/>
              <a:t>Chapter description (font 14)</a:t>
            </a:r>
          </a:p>
        </p:txBody>
      </p:sp>
      <p:sp>
        <p:nvSpPr>
          <p:cNvPr id="79" name="Espaço Reservado para Texto 2">
            <a:extLst>
              <a:ext uri="{FF2B5EF4-FFF2-40B4-BE49-F238E27FC236}">
                <a16:creationId xmlns:a16="http://schemas.microsoft.com/office/drawing/2014/main" id="{04CD5BE6-62DB-3042-9F63-152655565801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6615104" y="4223385"/>
            <a:ext cx="774921" cy="572907"/>
          </a:xfrm>
        </p:spPr>
        <p:txBody>
          <a:bodyPr anchor="ctr" anchorCtr="0">
            <a:noAutofit/>
          </a:bodyPr>
          <a:lstStyle>
            <a:lvl1pPr marL="0" indent="0">
              <a:buNone/>
              <a:defRPr sz="4000" b="1">
                <a:solidFill>
                  <a:srgbClr val="43DEAB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/>
              <a:t>00</a:t>
            </a:r>
          </a:p>
        </p:txBody>
      </p:sp>
      <p:sp>
        <p:nvSpPr>
          <p:cNvPr id="80" name="Espaço Reservado para Texto 2">
            <a:extLst>
              <a:ext uri="{FF2B5EF4-FFF2-40B4-BE49-F238E27FC236}">
                <a16:creationId xmlns:a16="http://schemas.microsoft.com/office/drawing/2014/main" id="{5B9923B5-6869-4C44-B520-FA4F396D2ADB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7308787" y="4227544"/>
            <a:ext cx="3669484" cy="400850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 dirty="0"/>
              <a:t>Chapter (font 28)</a:t>
            </a:r>
          </a:p>
        </p:txBody>
      </p:sp>
      <p:sp>
        <p:nvSpPr>
          <p:cNvPr id="81" name="Espaço Reservado para Texto 2">
            <a:extLst>
              <a:ext uri="{FF2B5EF4-FFF2-40B4-BE49-F238E27FC236}">
                <a16:creationId xmlns:a16="http://schemas.microsoft.com/office/drawing/2014/main" id="{DD40BA94-AC2D-4245-8D22-FA02670B2EA3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7311403" y="4548914"/>
            <a:ext cx="3661576" cy="397761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400" b="0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 dirty="0"/>
              <a:t>Chapter description (font 14)</a:t>
            </a:r>
          </a:p>
        </p:txBody>
      </p:sp>
      <p:sp>
        <p:nvSpPr>
          <p:cNvPr id="82" name="Espaço Reservado para Texto 2">
            <a:extLst>
              <a:ext uri="{FF2B5EF4-FFF2-40B4-BE49-F238E27FC236}">
                <a16:creationId xmlns:a16="http://schemas.microsoft.com/office/drawing/2014/main" id="{6D4F76CE-F86B-0F4B-805B-DC1821692583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2330387" y="2247164"/>
            <a:ext cx="3662227" cy="397761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400" b="0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 dirty="0"/>
              <a:t>Chapter description (font 14)</a:t>
            </a:r>
          </a:p>
        </p:txBody>
      </p:sp>
      <p:sp>
        <p:nvSpPr>
          <p:cNvPr id="86" name="Espaço Reservado para Texto 2">
            <a:extLst>
              <a:ext uri="{FF2B5EF4-FFF2-40B4-BE49-F238E27FC236}">
                <a16:creationId xmlns:a16="http://schemas.microsoft.com/office/drawing/2014/main" id="{3F01B6A7-C2DD-294A-9A83-4D9DEDE0B1C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0220" y="379434"/>
            <a:ext cx="3427875" cy="454353"/>
          </a:xfrm>
        </p:spPr>
        <p:txBody>
          <a:bodyPr anchor="t" anchorCtr="0">
            <a:noAutofit/>
          </a:bodyPr>
          <a:lstStyle>
            <a:lvl1pPr marL="0" indent="0">
              <a:buNone/>
              <a:defRPr sz="32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Index (font 32)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29E4D-B696-2546-80DB-E8E2973BC59B}"/>
              </a:ext>
            </a:extLst>
          </p:cNvPr>
          <p:cNvSpPr>
            <a:spLocks noGrp="1"/>
          </p:cNvSpPr>
          <p:nvPr>
            <p:ph type="dt" sz="half" idx="48"/>
          </p:nvPr>
        </p:nvSpPr>
        <p:spPr/>
        <p:txBody>
          <a:bodyPr/>
          <a:lstStyle/>
          <a:p>
            <a:fld id="{FB3256C3-66D7-EC42-9D93-79A3F329A0E8}" type="datetime4">
              <a:rPr lang="es-PE" smtClean="0"/>
              <a:t>3 de Abril de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148A8-4917-B443-B62F-C2063EB56E02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pPr algn="r"/>
            <a:r>
              <a:rPr lang="en-US"/>
              <a:t>everis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57601-FCA7-4A4A-843C-ACE1A1A086DB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AD6D3279-9C4E-C94A-B134-5F196FB909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844947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527" userDrawn="1">
          <p15:clr>
            <a:srgbClr val="FBAE40"/>
          </p15:clr>
        </p15:guide>
        <p15:guide id="2" pos="2275" userDrawn="1">
          <p15:clr>
            <a:srgbClr val="C35EA4"/>
          </p15:clr>
        </p15:guide>
        <p15:guide id="3" pos="461" userDrawn="1">
          <p15:clr>
            <a:srgbClr val="FBAE40"/>
          </p15:clr>
        </p15:guide>
        <p15:guide id="4" orient="horz" pos="2228" userDrawn="1">
          <p15:clr>
            <a:srgbClr val="FBAE40"/>
          </p15:clr>
        </p15:guide>
        <p15:guide id="5" orient="horz" pos="2001" userDrawn="1">
          <p15:clr>
            <a:srgbClr val="FBAE40"/>
          </p15:clr>
        </p15:guide>
        <p15:guide id="6" orient="horz" pos="1207" userDrawn="1">
          <p15:clr>
            <a:srgbClr val="FBAE40"/>
          </p15:clr>
        </p15:guide>
        <p15:guide id="7" orient="horz" pos="2682" userDrawn="1">
          <p15:clr>
            <a:srgbClr val="FBAE40"/>
          </p15:clr>
        </p15:guide>
        <p15:guide id="8" orient="horz" pos="23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with pictur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DAF5C4AD-4BEF-0448-A2A8-9B81BBF20C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173E71DC-DA51-AD43-8A8F-08C217EB11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9611" y="2196911"/>
            <a:ext cx="4244414" cy="1148140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6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noProof="0"/>
              <a:t>Thanks!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2F21577D-9C99-3B4C-8753-45AA3E25A3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9273" y="3617558"/>
            <a:ext cx="3819461" cy="54453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Inspiring sentence</a:t>
            </a:r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069DE025-44CD-754F-9873-AFC005C352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4113" y="6356350"/>
            <a:ext cx="2927287" cy="365125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3C81CE0C-734C-0D4F-83BF-BE4DF92FDC03}" type="datetime4">
              <a:rPr lang="es-PE" noProof="0" smtClean="0"/>
              <a:t>3 de Abril de 2019</a:t>
            </a:fld>
            <a:endParaRPr lang="en-US" noProof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AA8CC8-CEE5-FF40-A99E-3534058ABA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biLevel thresh="50000"/>
          </a:blip>
          <a:srcRect l="16869" t="25274" r="17356" b="25395"/>
          <a:stretch/>
        </p:blipFill>
        <p:spPr>
          <a:xfrm>
            <a:off x="10906960" y="6081712"/>
            <a:ext cx="914400" cy="4572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F08886-6A01-3644-9330-59D95F93E1A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72937" y="26862"/>
            <a:ext cx="1929223" cy="129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087858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uli" pitchFamily="2" charset="0"/>
              </a:defRPr>
            </a:lvl1pPr>
          </a:lstStyle>
          <a:p>
            <a:fld id="{C0102F35-3D6E-F441-A121-7462616914BE}" type="datetime4">
              <a:rPr lang="es-PE" smtClean="0"/>
              <a:t>3 de Abril de 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uli" pitchFamily="2" charset="0"/>
              </a:defRPr>
            </a:lvl1pPr>
          </a:lstStyle>
          <a:p>
            <a:r>
              <a:rPr lang="es-ES"/>
              <a:t>everis © 2018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uli" pitchFamily="2" charset="0"/>
              </a:defRPr>
            </a:lvl1pPr>
          </a:lstStyle>
          <a:p>
            <a:fld id="{6FC07079-B846-4609-B4AE-86841421D821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Imagem 8">
            <a:extLst>
              <a:ext uri="{FF2B5EF4-FFF2-40B4-BE49-F238E27FC236}">
                <a16:creationId xmlns:a16="http://schemas.microsoft.com/office/drawing/2014/main" id="{3AC7D609-F2D9-5446-8A90-0DF3A6CFB4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72937" y="26862"/>
            <a:ext cx="1929223" cy="129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2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pirational sent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F876A4B7-3CFC-BB46-B8A3-2A7DB9EE0A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18" t="3435" r="2651" b="3387"/>
          <a:stretch/>
        </p:blipFill>
        <p:spPr>
          <a:xfrm>
            <a:off x="-123568" y="-53590"/>
            <a:ext cx="12418541" cy="69210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3CE2354-14B4-1048-84D7-3468143FAA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2843"/>
          <a:stretch/>
        </p:blipFill>
        <p:spPr>
          <a:xfrm>
            <a:off x="10344703" y="5821"/>
            <a:ext cx="1838512" cy="1270000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E5D3F27B-F11C-6941-B007-92604363C6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7736" y="1727044"/>
            <a:ext cx="6445832" cy="1533904"/>
          </a:xfrm>
        </p:spPr>
        <p:txBody>
          <a:bodyPr anchor="t" anchorCtr="0"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noProof="0" dirty="0"/>
              <a:t>Inspirational sentence – up to 2 lines (font 40)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9733A14A-6D10-0E41-920E-D1A4E9187C1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737" y="3896824"/>
            <a:ext cx="4889996" cy="165576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Complementary text – up to 2 lines (font 20)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465E95-2624-1948-AF11-AC989C11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35EF46-05F2-284F-8B82-44C84469D250}" type="datetime4">
              <a:rPr lang="es-PE" smtClean="0"/>
              <a:t>3 de Abril de 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16C099-6FF0-E849-BF2C-6B3033F9B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/>
              <a:t>everis ©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16DF2-B54D-3E4A-A029-4CB52FA67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6D3279-9C4E-C94A-B134-5F196FB909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36244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E4B0D92-2B93-9F4F-BAE4-4362EB00B1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0000" b="68740"/>
          <a:stretch/>
        </p:blipFill>
        <p:spPr>
          <a:xfrm>
            <a:off x="5858334" y="1335708"/>
            <a:ext cx="6333667" cy="407754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E8B0B03-1D67-4644-B866-EE6F2A6BE30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19085" y="1131142"/>
            <a:ext cx="4199158" cy="2143006"/>
          </a:xfrm>
        </p:spPr>
        <p:txBody>
          <a:bodyPr anchor="t" anchorCtr="0">
            <a:noAutofit/>
          </a:bodyPr>
          <a:lstStyle>
            <a:lvl1pPr algn="l">
              <a:defRPr sz="46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noProof="0" dirty="0"/>
              <a:t>Subsection</a:t>
            </a:r>
            <a:br>
              <a:rPr lang="en-US" noProof="0" dirty="0"/>
            </a:br>
            <a:r>
              <a:rPr lang="en-US" noProof="0" dirty="0"/>
              <a:t>Name up to 3 lines (font 46)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41C82A74-FD22-7B4D-B38D-30E9EB01B95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49387" y="786062"/>
            <a:ext cx="2169698" cy="1057727"/>
          </a:xfrm>
        </p:spPr>
        <p:txBody>
          <a:bodyPr anchor="t" anchorCtr="0">
            <a:noAutofit/>
          </a:bodyPr>
          <a:lstStyle>
            <a:lvl1pPr marL="0" indent="0" algn="r">
              <a:buNone/>
              <a:defRPr sz="8000" b="0">
                <a:solidFill>
                  <a:srgbClr val="43DEAB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/>
              <a:t>80.1</a:t>
            </a: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3BF55CC2-B00B-4841-87C8-677C41AF765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99207" y="3887076"/>
            <a:ext cx="3819461" cy="100242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Section description – up to 4 lines               (font 16)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77D40-FD89-6043-991C-F6E35C05A559}"/>
              </a:ext>
            </a:extLst>
          </p:cNvPr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787D7328-7A64-AB4E-91EC-0C4F8317F3F8}" type="datetime4">
              <a:rPr lang="es-PE" smtClean="0"/>
              <a:t>3 de Abril de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C6FD0-3900-BE43-86AE-FBBAE98560B3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pPr algn="r"/>
            <a:r>
              <a:rPr lang="en-US"/>
              <a:t>everis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A56B5-7579-EB46-92FF-381BD0E3120C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AD6D3279-9C4E-C94A-B134-5F196FB909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680096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4110">
          <p15:clr>
            <a:srgbClr val="FBAE40"/>
          </p15:clr>
        </p15:guide>
        <p15:guide id="2" pos="461">
          <p15:clr>
            <a:srgbClr val="FBAE40"/>
          </p15:clr>
        </p15:guide>
        <p15:guide id="3" orient="horz" pos="109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07A9CE54-6F4A-1D4A-995A-3D32CE09C9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7646"/>
          <a:stretch/>
        </p:blipFill>
        <p:spPr>
          <a:xfrm>
            <a:off x="2723502" y="0"/>
            <a:ext cx="9147589" cy="681547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E8B0B03-1D67-4644-B866-EE6F2A6BE30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19085" y="1131142"/>
            <a:ext cx="4199158" cy="2143006"/>
          </a:xfrm>
        </p:spPr>
        <p:txBody>
          <a:bodyPr anchor="t" anchorCtr="0">
            <a:noAutofit/>
          </a:bodyPr>
          <a:lstStyle>
            <a:lvl1pPr algn="l">
              <a:defRPr sz="46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noProof="0"/>
              <a:t>Subsection</a:t>
            </a:r>
            <a:br>
              <a:rPr lang="en-US" noProof="0"/>
            </a:br>
            <a:r>
              <a:rPr lang="en-US" noProof="0"/>
              <a:t>Name up to 3 lines (font 46)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41C82A74-FD22-7B4D-B38D-30E9EB01B95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49387" y="786062"/>
            <a:ext cx="2169698" cy="1057727"/>
          </a:xfrm>
        </p:spPr>
        <p:txBody>
          <a:bodyPr anchor="t" anchorCtr="0">
            <a:noAutofit/>
          </a:bodyPr>
          <a:lstStyle>
            <a:lvl1pPr marL="0" indent="0" algn="r">
              <a:buNone/>
              <a:defRPr sz="8000" b="0">
                <a:solidFill>
                  <a:srgbClr val="43DEAB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/>
              <a:t>80.1</a:t>
            </a: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3BF55CC2-B00B-4841-87C8-677C41AF765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99207" y="3887076"/>
            <a:ext cx="3819461" cy="100242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Section description – up to 4 lines               (font 16)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63B836-A4BD-1D41-89DC-8A1998E931A2}"/>
              </a:ext>
            </a:extLst>
          </p:cNvPr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E66B5461-516B-084C-B576-977FE0D5A3EC}" type="datetime4">
              <a:rPr lang="es-PE" smtClean="0"/>
              <a:t>3 de Abril de 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8F96D4-9F1C-5247-A237-2BC83D1DA86A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pPr algn="r"/>
            <a:r>
              <a:rPr lang="en-US"/>
              <a:t>everis © 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A42AD-4BE3-B04D-AC4B-55F41C764668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AD6D3279-9C4E-C94A-B134-5F196FB909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000335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4110">
          <p15:clr>
            <a:srgbClr val="FBAE40"/>
          </p15:clr>
        </p15:guide>
        <p15:guide id="2" pos="461">
          <p15:clr>
            <a:srgbClr val="FBAE40"/>
          </p15:clr>
        </p15:guide>
        <p15:guide id="3" orient="horz" pos="109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D2DA59F-E0D7-0142-8B82-A089D52108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8634" t="52704"/>
          <a:stretch/>
        </p:blipFill>
        <p:spPr>
          <a:xfrm flipH="1">
            <a:off x="5751096" y="0"/>
            <a:ext cx="6440903" cy="75832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E8B0B03-1D67-4644-B866-EE6F2A6BE30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19085" y="1131142"/>
            <a:ext cx="4199158" cy="2143006"/>
          </a:xfrm>
        </p:spPr>
        <p:txBody>
          <a:bodyPr anchor="t" anchorCtr="0">
            <a:noAutofit/>
          </a:bodyPr>
          <a:lstStyle>
            <a:lvl1pPr algn="l">
              <a:defRPr sz="46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noProof="0"/>
              <a:t>Subsection</a:t>
            </a:r>
            <a:br>
              <a:rPr lang="en-US" noProof="0"/>
            </a:br>
            <a:r>
              <a:rPr lang="en-US" noProof="0"/>
              <a:t>Name up to 3 lines (font 46)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41C82A74-FD22-7B4D-B38D-30E9EB01B95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49387" y="786062"/>
            <a:ext cx="2169698" cy="1057727"/>
          </a:xfrm>
        </p:spPr>
        <p:txBody>
          <a:bodyPr anchor="t" anchorCtr="0">
            <a:noAutofit/>
          </a:bodyPr>
          <a:lstStyle>
            <a:lvl1pPr marL="0" indent="0" algn="r">
              <a:buNone/>
              <a:defRPr sz="8000" b="0">
                <a:solidFill>
                  <a:srgbClr val="43DEAB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/>
              <a:t>80.1</a:t>
            </a: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3BF55CC2-B00B-4841-87C8-677C41AF765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99207" y="3887076"/>
            <a:ext cx="3819461" cy="100242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Section description – up to 4 lines               (font 16)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58158-1FC8-D048-B55A-F36BF4444CDA}"/>
              </a:ext>
            </a:extLst>
          </p:cNvPr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1D0C7A23-C24A-C24B-B0E5-A9815F7877ED}" type="datetime4">
              <a:rPr lang="es-PE" smtClean="0"/>
              <a:t>3 de Abril de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552EC-35DF-4444-93C7-340AC62C9F9C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pPr algn="r"/>
            <a:r>
              <a:rPr lang="en-US"/>
              <a:t>everis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9E696-26CB-6A4E-9287-0F15C6BD758F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AD6D3279-9C4E-C94A-B134-5F196FB909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43683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4110">
          <p15:clr>
            <a:srgbClr val="FBAE40"/>
          </p15:clr>
        </p15:guide>
        <p15:guide id="2" pos="461">
          <p15:clr>
            <a:srgbClr val="FBAE40"/>
          </p15:clr>
        </p15:guide>
        <p15:guide id="3" orient="horz" pos="109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B0B03-1D67-4644-B866-EE6F2A6BE30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19085" y="1131142"/>
            <a:ext cx="4199158" cy="2143006"/>
          </a:xfrm>
        </p:spPr>
        <p:txBody>
          <a:bodyPr anchor="t" anchorCtr="0">
            <a:noAutofit/>
          </a:bodyPr>
          <a:lstStyle>
            <a:lvl1pPr algn="l">
              <a:defRPr sz="46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noProof="0"/>
              <a:t>Subsection</a:t>
            </a:r>
            <a:br>
              <a:rPr lang="en-US" noProof="0"/>
            </a:br>
            <a:r>
              <a:rPr lang="en-US" noProof="0"/>
              <a:t>Name up to 3 lines (font 46)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41C82A74-FD22-7B4D-B38D-30E9EB01B95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49387" y="786062"/>
            <a:ext cx="2169698" cy="1057727"/>
          </a:xfrm>
        </p:spPr>
        <p:txBody>
          <a:bodyPr anchor="t" anchorCtr="0">
            <a:noAutofit/>
          </a:bodyPr>
          <a:lstStyle>
            <a:lvl1pPr marL="0" indent="0" algn="r">
              <a:buNone/>
              <a:defRPr sz="8000" b="0">
                <a:solidFill>
                  <a:srgbClr val="43DEAB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/>
              <a:t>80.1</a:t>
            </a: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3BF55CC2-B00B-4841-87C8-677C41AF765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99207" y="3887076"/>
            <a:ext cx="3819461" cy="100242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Section description – up to 4 lines               (font 16)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58158-1FC8-D048-B55A-F36BF4444CDA}"/>
              </a:ext>
            </a:extLst>
          </p:cNvPr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ADD66013-1FC2-7846-845F-FBD1453B56B6}" type="datetime4">
              <a:rPr lang="es-PE" smtClean="0"/>
              <a:t>3 de Abril de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552EC-35DF-4444-93C7-340AC62C9F9C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pPr algn="r"/>
            <a:r>
              <a:rPr lang="en-US"/>
              <a:t>everis ©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9E696-26CB-6A4E-9287-0F15C6BD758F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AD6D3279-9C4E-C94A-B134-5F196FB90914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0" name="Imagem 8">
            <a:extLst>
              <a:ext uri="{FF2B5EF4-FFF2-40B4-BE49-F238E27FC236}">
                <a16:creationId xmlns:a16="http://schemas.microsoft.com/office/drawing/2014/main" id="{521F4FDD-DE66-C94A-A09A-512BE809BB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1538" t="15429"/>
          <a:stretch/>
        </p:blipFill>
        <p:spPr>
          <a:xfrm flipH="1">
            <a:off x="9297156" y="-15498"/>
            <a:ext cx="2894844" cy="655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24560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4110">
          <p15:clr>
            <a:srgbClr val="FBAE40"/>
          </p15:clr>
        </p15:guide>
        <p15:guide id="2" pos="461">
          <p15:clr>
            <a:srgbClr val="FBAE40"/>
          </p15:clr>
        </p15:guide>
        <p15:guide id="3" orient="horz" pos="109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pictur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6A62E7CC-D3EA-F54E-898A-726C8B0B7B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A307851A-0251-644D-9130-A5CAAFE687E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4999" y="980375"/>
            <a:ext cx="6040601" cy="2240940"/>
          </a:xfrm>
        </p:spPr>
        <p:txBody>
          <a:bodyPr anchor="t" anchorCtr="0">
            <a:noAutofit/>
          </a:bodyPr>
          <a:lstStyle>
            <a:lvl1pPr algn="l">
              <a:defRPr sz="5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noProof="0"/>
              <a:t>Title of the</a:t>
            </a:r>
            <a:br>
              <a:rPr lang="en-US" noProof="0"/>
            </a:br>
            <a:r>
              <a:rPr lang="en-US" noProof="0"/>
              <a:t>presentation – up to 3 lines (font 52)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C628657D-BF41-6340-9575-7242E772027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4999" y="3766178"/>
            <a:ext cx="6040601" cy="165576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971D22-0D8A-124B-B2E2-F0661B864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933875-339B-1B49-9FBB-A6EBF3CB8603}" type="datetime4">
              <a:rPr lang="es-PE" smtClean="0"/>
              <a:t>3 de Abril de 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589F0-2F58-4A4E-B1B4-60A9AC9D2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26464" y="6356350"/>
            <a:ext cx="701142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/>
              <a:t>everis © 2018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3F445FC-2BD2-3644-AD5D-23FE9B8DF0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72937" y="26862"/>
            <a:ext cx="1929223" cy="129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506664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3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0C4CB73-6092-FA4C-B2EF-3C4B7B9F04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C94D10AF-A053-CC4E-86A3-F9329C09C44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28304" y="1131142"/>
            <a:ext cx="4482849" cy="2143006"/>
          </a:xfrm>
        </p:spPr>
        <p:txBody>
          <a:bodyPr anchor="t" anchorCtr="0">
            <a:noAutofit/>
          </a:bodyPr>
          <a:lstStyle>
            <a:lvl1pPr algn="l">
              <a:defRPr sz="46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noProof="0"/>
              <a:t>Section</a:t>
            </a:r>
            <a:br>
              <a:rPr lang="en-US" noProof="0"/>
            </a:br>
            <a:r>
              <a:rPr lang="en-US" noProof="0"/>
              <a:t>name – up to 3 lines (font 46)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E8D77A06-6792-A645-A140-76E86BC1E94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28304" y="3887076"/>
            <a:ext cx="3819461" cy="100242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Section description – up to 4 lines               (font 16)</a:t>
            </a:r>
          </a:p>
        </p:txBody>
      </p:sp>
      <p:sp>
        <p:nvSpPr>
          <p:cNvPr id="11" name="Espaço Reservado para Texto 2">
            <a:extLst>
              <a:ext uri="{FF2B5EF4-FFF2-40B4-BE49-F238E27FC236}">
                <a16:creationId xmlns:a16="http://schemas.microsoft.com/office/drawing/2014/main" id="{92723432-D7A4-954F-BE9E-A3F99604672E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49387" y="786062"/>
            <a:ext cx="1344092" cy="1057727"/>
          </a:xfrm>
        </p:spPr>
        <p:txBody>
          <a:bodyPr anchor="t" anchorCtr="0">
            <a:noAutofit/>
          </a:bodyPr>
          <a:lstStyle>
            <a:lvl1pPr marL="0" indent="0" algn="r">
              <a:buNone/>
              <a:defRPr sz="8000" b="0">
                <a:solidFill>
                  <a:srgbClr val="43DEAB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/>
              <a:t>80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EF8313-C5B7-7249-892D-2FA450403EE0}"/>
              </a:ext>
            </a:extLst>
          </p:cNvPr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C504B6-1ED9-104B-9643-38449AC53EB9}" type="datetime4">
              <a:rPr lang="es-PE" smtClean="0"/>
              <a:t>3 de Abril de 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A44C00-CE8C-F24C-BA3D-AB7C8B75F88A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/>
              <a:t>everis ©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3C8849-0FDA-5A49-B347-54ED686799A0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6D3279-9C4E-C94A-B134-5F196FB90914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5CEBF16-3A09-6946-9694-DA10AAEBE38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72937" y="26862"/>
            <a:ext cx="1929223" cy="129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2074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5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6FA4468-B88A-F54D-AD8B-23A2235F4A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A6E15D6B-D6AE-FB47-871D-7733AB711BF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28304" y="1131142"/>
            <a:ext cx="4482849" cy="2143006"/>
          </a:xfrm>
        </p:spPr>
        <p:txBody>
          <a:bodyPr anchor="t" anchorCtr="0">
            <a:noAutofit/>
          </a:bodyPr>
          <a:lstStyle>
            <a:lvl1pPr algn="l">
              <a:defRPr sz="46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noProof="0"/>
              <a:t>Section</a:t>
            </a:r>
            <a:br>
              <a:rPr lang="en-US" noProof="0"/>
            </a:br>
            <a:r>
              <a:rPr lang="en-US" noProof="0"/>
              <a:t>name – up to 3 lines (font 46)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8333EADD-8339-FB4E-A06D-64B4A314375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28304" y="3887076"/>
            <a:ext cx="3819461" cy="100242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Section description – up to 4 lines               (font 16)</a:t>
            </a:r>
          </a:p>
        </p:txBody>
      </p: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D5455AC8-4A9C-154F-A4BD-D54B85EBEEE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49387" y="786062"/>
            <a:ext cx="1344092" cy="1057727"/>
          </a:xfrm>
        </p:spPr>
        <p:txBody>
          <a:bodyPr anchor="t" anchorCtr="0">
            <a:noAutofit/>
          </a:bodyPr>
          <a:lstStyle>
            <a:lvl1pPr marL="0" indent="0" algn="r">
              <a:buNone/>
              <a:defRPr sz="8000" b="0">
                <a:solidFill>
                  <a:srgbClr val="43DEAB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noProof="0"/>
              <a:t>80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9ECF21-5316-3045-813F-B0930E07D3DD}"/>
              </a:ext>
            </a:extLst>
          </p:cNvPr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36D1C5-45F7-BD40-8A9D-B58D75A94636}" type="datetime4">
              <a:rPr lang="es-PE" smtClean="0"/>
              <a:t>3 de Abril de 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AA5D8-8F37-EE4D-901E-730AE0A64B55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/>
              <a:t>everis ©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22F70-159C-6C40-B00C-DB4CC5826690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6D3279-9C4E-C94A-B134-5F196FB90914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E0DAA6D-03EB-8A46-BAE2-E2CAE9F6A94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72937" y="26862"/>
            <a:ext cx="1929223" cy="129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2943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079AAE5-249D-7C44-8920-98E4F94FE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113" y="365125"/>
            <a:ext cx="103959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Title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BAB685-A8E4-874D-9569-04ED3339C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4113" y="1825625"/>
            <a:ext cx="103959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Content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 noProof="0" dirty="0"/>
              <a:t>Content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 noProof="0" dirty="0"/>
              <a:t>Content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 noProof="0" dirty="0"/>
              <a:t>Content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 noProof="0" dirty="0"/>
              <a:t>Content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 noProof="0" dirty="0"/>
              <a:t>Content</a:t>
            </a:r>
          </a:p>
          <a:p>
            <a:pPr marL="2514600" marR="0" lvl="5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 noProof="0" dirty="0"/>
              <a:t>Content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CB0527-61F7-F945-9516-500B02E6F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4113" y="6356350"/>
            <a:ext cx="2927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US" sz="900" kern="1200" noProof="0" smtClean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fld id="{2680CFE6-80E9-324D-B2FB-AF36FE77A780}" type="datetime4">
              <a:rPr lang="es-PE" smtClean="0"/>
              <a:t>3 de Abril de 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7EEA02-0A3F-5844-ABE4-03E380B79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599" y="6356350"/>
            <a:ext cx="7011423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>
              <a:defRPr lang="en-US" sz="900" smtClean="0">
                <a:effectLst/>
                <a:latin typeface="Century Gothic" panose="020B0502020202020204" pitchFamily="34" charset="0"/>
              </a:defRPr>
            </a:lvl1pPr>
          </a:lstStyle>
          <a:p>
            <a:pPr algn="r"/>
            <a:r>
              <a:rPr lang="en-US" dirty="0"/>
              <a:t>everis © 2018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BD052C-4436-D544-88D9-AB23E404D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5031" y="6356350"/>
            <a:ext cx="64859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1200" smtClean="0">
                <a:effectLst/>
                <a:latin typeface="Century Gothic" panose="020B0502020202020204" pitchFamily="34" charset="0"/>
              </a:defRPr>
            </a:lvl1pPr>
          </a:lstStyle>
          <a:p>
            <a:fld id="{AD6D3279-9C4E-C94A-B134-5F196FB909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44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1" r:id="rId2"/>
    <p:sldLayoutId id="2147483675" r:id="rId3"/>
    <p:sldLayoutId id="2147483671" r:id="rId4"/>
    <p:sldLayoutId id="2147483676" r:id="rId5"/>
    <p:sldLayoutId id="2147483705" r:id="rId6"/>
    <p:sldLayoutId id="2147483683" r:id="rId7"/>
    <p:sldLayoutId id="2147483682" r:id="rId8"/>
    <p:sldLayoutId id="2147483685" r:id="rId9"/>
    <p:sldLayoutId id="2147483698" r:id="rId10"/>
    <p:sldLayoutId id="2147483704" r:id="rId11"/>
  </p:sldLayoutIdLst>
  <p:transition spd="slow">
    <p:push dir="u"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 noProof="0" dirty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lang="en-US" sz="1600" kern="1200" noProof="0" dirty="0" smtClean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en-US" sz="1600" kern="1200" noProof="0" dirty="0" smtClean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lang="en-US" sz="1600" kern="1200" noProof="0" dirty="0" smtClean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lang="en-US" sz="1600" kern="1200" noProof="0" dirty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lang="en-US" sz="1600" kern="1200" noProof="0" dirty="0" smtClean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lang="en-US" sz="1600" kern="1200" noProof="0" dirty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58998BB-2D15-2B4D-82FF-43FB37C48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040" y="3959812"/>
            <a:ext cx="5549242" cy="1002424"/>
          </a:xfrm>
        </p:spPr>
        <p:txBody>
          <a:bodyPr/>
          <a:lstStyle/>
          <a:p>
            <a:r>
              <a:rPr lang="es-PE" sz="2400" dirty="0"/>
              <a:t>Programa de Selección de Talentos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0EBD0F-B7F2-CE4B-87C4-370351ABE0E3}"/>
              </a:ext>
            </a:extLst>
          </p:cNvPr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9136D1C5-45F7-BD40-8A9D-B58D75A94636}" type="datetime4">
              <a:rPr lang="es-PE" smtClean="0"/>
              <a:t>3 de Abril de 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78966E-1293-3C45-A363-90A785A5ADE1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pPr algn="r"/>
            <a:r>
              <a:rPr lang="en-US"/>
              <a:t>everis © 2018</a:t>
            </a:r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C0692F-377B-E741-9F7D-72703BC8C6C4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AD6D3279-9C4E-C94A-B134-5F196FB9091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0014AD-1EEC-1B4B-A437-9C308E363E1D}"/>
              </a:ext>
            </a:extLst>
          </p:cNvPr>
          <p:cNvSpPr txBox="1">
            <a:spLocks/>
          </p:cNvSpPr>
          <p:nvPr/>
        </p:nvSpPr>
        <p:spPr>
          <a:xfrm>
            <a:off x="664999" y="980375"/>
            <a:ext cx="6040601" cy="22409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600" b="1" kern="1200" noProof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r>
              <a:rPr lang="es-PE" dirty="0"/>
              <a:t>everis BootCamp: Primer Ejercicio</a:t>
            </a:r>
          </a:p>
        </p:txBody>
      </p:sp>
    </p:spTree>
    <p:extLst>
      <p:ext uri="{BB962C8B-B14F-4D97-AF65-F5344CB8AC3E}">
        <p14:creationId xmlns:p14="http://schemas.microsoft.com/office/powerpoint/2010/main" val="238055607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C8F5D9-DFE0-A442-A0C7-A51A59741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Funcionalidades Opcionales</a:t>
            </a:r>
            <a:br>
              <a:rPr lang="es-PE" dirty="0"/>
            </a:br>
            <a:r>
              <a:rPr lang="es-PE" dirty="0">
                <a:solidFill>
                  <a:schemeClr val="bg2">
                    <a:lumMod val="50000"/>
                  </a:schemeClr>
                </a:solidFill>
              </a:rPr>
              <a:t>Contrato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092CDE-1E9D-074E-8FE3-33D640D4A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113" y="1825625"/>
            <a:ext cx="10395909" cy="4667250"/>
          </a:xfrm>
        </p:spPr>
        <p:txBody>
          <a:bodyPr>
            <a:normAutofit/>
          </a:bodyPr>
          <a:lstStyle/>
          <a:p>
            <a:r>
              <a:rPr lang="es-PE" dirty="0"/>
              <a:t>Utilizar la librería SpringFox para generar el contrato Swagger.</a:t>
            </a:r>
          </a:p>
          <a:p>
            <a:r>
              <a:rPr lang="es-PE" dirty="0"/>
              <a:t>Aplicar la documentación de Swagger en los endpoints REST.</a:t>
            </a:r>
          </a:p>
          <a:p>
            <a:r>
              <a:rPr lang="es-PE" dirty="0"/>
              <a:t>Aplicar la documentación en los Beans del contrato.</a:t>
            </a:r>
          </a:p>
          <a:p>
            <a:r>
              <a:rPr lang="es-PE" dirty="0"/>
              <a:t>Desplegar el contrato Swagger y visualizarlo en SwaggerUI.</a:t>
            </a:r>
          </a:p>
          <a:p>
            <a:endParaRPr lang="es-PE" dirty="0"/>
          </a:p>
          <a:p>
            <a:endParaRPr lang="es-PE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87AAD4-7CB5-6B45-88C1-15623E21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2F35-3D6E-F441-A121-7462616914BE}" type="datetime4">
              <a:rPr lang="es-PE" smtClean="0"/>
              <a:t>3 de Abril de 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F71960-DF7F-9D4C-BB77-B4CF444C8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everis © 2018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740907-2034-A44E-B09A-6641EB620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07079-B846-4609-B4AE-86841421D821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15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C8F5D9-DFE0-A442-A0C7-A51A59741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Funcionalidades Opcionales</a:t>
            </a:r>
            <a:br>
              <a:rPr lang="es-PE" dirty="0"/>
            </a:br>
            <a:r>
              <a:rPr lang="es-PE" dirty="0">
                <a:solidFill>
                  <a:schemeClr val="bg2">
                    <a:lumMod val="50000"/>
                  </a:schemeClr>
                </a:solidFill>
              </a:rPr>
              <a:t>Manejo de Errores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092CDE-1E9D-074E-8FE3-33D640D4A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113" y="1825625"/>
            <a:ext cx="10395909" cy="4667250"/>
          </a:xfrm>
        </p:spPr>
        <p:txBody>
          <a:bodyPr>
            <a:normAutofit/>
          </a:bodyPr>
          <a:lstStyle/>
          <a:p>
            <a:r>
              <a:rPr lang="es-PE" dirty="0"/>
              <a:t>Crear un interceptor de Excepciones para los controladores.</a:t>
            </a:r>
          </a:p>
          <a:p>
            <a:r>
              <a:rPr lang="es-PE" dirty="0"/>
              <a:t>Decorar las diferentes excepciones en un mismo objeto de Respuesta.</a:t>
            </a:r>
          </a:p>
          <a:p>
            <a:r>
              <a:rPr lang="es-PE" dirty="0"/>
              <a:t>Manejar al menos 3 excepciones diferentes.</a:t>
            </a:r>
          </a:p>
          <a:p>
            <a:r>
              <a:rPr lang="es-PE" dirty="0"/>
              <a:t>Realizar las pruebas unitarias de las excepciones enviadas.</a:t>
            </a:r>
          </a:p>
          <a:p>
            <a:endParaRPr lang="es-PE" dirty="0"/>
          </a:p>
          <a:p>
            <a:endParaRPr lang="es-PE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87AAD4-7CB5-6B45-88C1-15623E21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2F35-3D6E-F441-A121-7462616914BE}" type="datetime4">
              <a:rPr lang="es-PE" smtClean="0"/>
              <a:t>3 de Abril de 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F71960-DF7F-9D4C-BB77-B4CF444C8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everis © 2018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740907-2034-A44E-B09A-6641EB620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07079-B846-4609-B4AE-86841421D821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8661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C8F5D9-DFE0-A442-A0C7-A51A59741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Funcionalidades Opcionales</a:t>
            </a:r>
            <a:br>
              <a:rPr lang="es-PE" dirty="0"/>
            </a:br>
            <a:r>
              <a:rPr lang="es-PE" dirty="0">
                <a:solidFill>
                  <a:schemeClr val="bg2">
                    <a:lumMod val="50000"/>
                  </a:schemeClr>
                </a:solidFill>
              </a:rPr>
              <a:t>Pruebas de Integración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092CDE-1E9D-074E-8FE3-33D640D4A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113" y="1825625"/>
            <a:ext cx="10395909" cy="4667250"/>
          </a:xfrm>
        </p:spPr>
        <p:txBody>
          <a:bodyPr>
            <a:normAutofit/>
          </a:bodyPr>
          <a:lstStyle/>
          <a:p>
            <a:r>
              <a:rPr lang="es-PE" dirty="0"/>
              <a:t>Utilizar el framework JUnit para pruebas.</a:t>
            </a:r>
          </a:p>
          <a:p>
            <a:r>
              <a:rPr lang="es-PE" dirty="0"/>
              <a:t>Realizar las pruebas con Mock de servicios. Puede apoyarse con la librería Mockito.</a:t>
            </a:r>
          </a:p>
          <a:p>
            <a:r>
              <a:rPr lang="es-PE" dirty="0"/>
              <a:t>Utilizar propiedades en las pruebas.</a:t>
            </a:r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87AAD4-7CB5-6B45-88C1-15623E21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2F35-3D6E-F441-A121-7462616914BE}" type="datetime4">
              <a:rPr lang="es-PE" smtClean="0"/>
              <a:t>3 de Abril de 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F71960-DF7F-9D4C-BB77-B4CF444C8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everis © 2018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740907-2034-A44E-B09A-6641EB620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07079-B846-4609-B4AE-86841421D821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2935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5EF9F0-C4D5-A942-BF6C-DE7FC3CA8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Recomendaciones y Consideraciones</a:t>
            </a:r>
            <a:br>
              <a:rPr lang="es-PE" dirty="0"/>
            </a:b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7886E4-AD19-A845-B837-CF166F113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Realicen primero las funcionalidades obligatorias.</a:t>
            </a:r>
          </a:p>
          <a:p>
            <a:r>
              <a:rPr lang="es-PE" dirty="0"/>
              <a:t>Realicen primero las funcionalidades opcionales más sencillas.</a:t>
            </a:r>
          </a:p>
          <a:p>
            <a:r>
              <a:rPr lang="es-PE" dirty="0"/>
              <a:t>No deben tener configuraciones en el código.</a:t>
            </a:r>
          </a:p>
          <a:p>
            <a:r>
              <a:rPr lang="es-PE" dirty="0"/>
              <a:t>Las clases y los metodos deben estar comentados.</a:t>
            </a:r>
          </a:p>
          <a:p>
            <a:r>
              <a:rPr lang="es-PE" dirty="0"/>
              <a:t>El uso de lambdas y streams de Java 8 es deseable.</a:t>
            </a:r>
          </a:p>
          <a:p>
            <a:r>
              <a:rPr lang="es-PE" dirty="0"/>
              <a:t>Deben subir su codigo al repositorio Git indicado.</a:t>
            </a:r>
          </a:p>
          <a:p>
            <a:r>
              <a:rPr lang="es-PE" dirty="0"/>
              <a:t>Los avances son mostrados los Martes y Jueves a las 5:00 pm.</a:t>
            </a:r>
          </a:p>
          <a:p>
            <a:r>
              <a:rPr lang="es-PE" dirty="0"/>
              <a:t>La entrega es el Viernes a las 2:30 pm.</a:t>
            </a:r>
          </a:p>
          <a:p>
            <a:endParaRPr lang="es-PE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58D6AC-B99E-DD47-9411-F6FEE307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2F35-3D6E-F441-A121-7462616914BE}" type="datetime4">
              <a:rPr lang="es-PE" smtClean="0"/>
              <a:t>3 de Abril de 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C4E9BE-2F8D-5E4D-9C86-868C48CF4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everis © 2018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7D1675-4342-4745-AB25-4B792195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07079-B846-4609-B4AE-86841421D821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20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C9973-C345-1047-A6B2-E82C2218D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¿Preguntas?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732FF1-7F48-FE4B-9F6E-6898AE8DDD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E78FC4-A799-F54E-89C7-FDA887CC4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3875-339B-1B49-9FBB-A6EBF3CB8603}" type="datetime4">
              <a:rPr lang="es-PE" smtClean="0"/>
              <a:t>3 de Abril de 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C2F9E3-E780-8E40-B16A-DB3AD71C1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everis ©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26580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881F-38B8-BB4A-9085-2FC86ECF76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Gracias!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9B01C-ABD7-1E40-9AD5-270C96BA1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D89B-C484-F84E-BAA6-91B4604D5A0C}" type="datetime4">
              <a:rPr lang="es-PE" noProof="0" smtClean="0"/>
              <a:t>3 de Abril de 2019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6491344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EBC4-B0E6-CE49-B082-CF5CD9BFC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304" y="1131142"/>
            <a:ext cx="4903966" cy="2143006"/>
          </a:xfrm>
        </p:spPr>
        <p:txBody>
          <a:bodyPr/>
          <a:lstStyle/>
          <a:p>
            <a:r>
              <a:rPr lang="en-US" dirty="0" err="1"/>
              <a:t>Funcionalidades</a:t>
            </a:r>
            <a:r>
              <a:rPr lang="en-US" dirty="0"/>
              <a:t> del </a:t>
            </a:r>
            <a:r>
              <a:rPr lang="en-US" dirty="0" err="1"/>
              <a:t>Ejercicio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04D99-D1D0-5A44-932E-8330672ED14F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6429C-6794-CF4E-91D0-9F0573A06A46}"/>
              </a:ext>
            </a:extLst>
          </p:cNvPr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BDCD6C1D-8468-C84D-95CB-0CFDD7B449CD}" type="datetime4">
              <a:rPr lang="es-PE" smtClean="0"/>
              <a:t>3 de Abril de 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0B4DA-CEA8-A943-8A0D-9D77A1232FBB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pPr algn="r"/>
            <a:r>
              <a:rPr lang="en-US"/>
              <a:t>everis © 2018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D68BA-4878-114E-8D47-64275F5B9C0A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AD6D3279-9C4E-C94A-B134-5F196FB9091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Subtítulo 8">
            <a:extLst>
              <a:ext uri="{FF2B5EF4-FFF2-40B4-BE49-F238E27FC236}">
                <a16:creationId xmlns:a16="http://schemas.microsoft.com/office/drawing/2014/main" id="{4739EF74-E0EA-C442-B39D-BBE70AE3AF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102453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70EF4-3C68-7941-A616-F39306DEA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Bases a Desarrollar</a:t>
            </a:r>
            <a:br>
              <a:rPr lang="es-PE" dirty="0"/>
            </a:b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D2F5BD-6A9E-964F-8139-F51A3F19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Realizar un Proyecto Java en la versión 8.</a:t>
            </a:r>
          </a:p>
          <a:p>
            <a:r>
              <a:rPr lang="es-PE" dirty="0"/>
              <a:t>Utilizar Spring Boot como framework base.</a:t>
            </a:r>
          </a:p>
          <a:p>
            <a:r>
              <a:rPr lang="es-PE" dirty="0"/>
              <a:t>Utilizar el proyecto con un manejador de dependencias: Maven o Gradle.</a:t>
            </a:r>
          </a:p>
          <a:p>
            <a:r>
              <a:rPr lang="es-PE" dirty="0"/>
              <a:t>Realizar servicios en REST con los lineamientos investigados.</a:t>
            </a:r>
          </a:p>
          <a:p>
            <a:r>
              <a:rPr lang="es-PE" dirty="0"/>
              <a:t>Utilizar dependency injection.</a:t>
            </a:r>
          </a:p>
          <a:p>
            <a:r>
              <a:rPr lang="es-PE" dirty="0"/>
              <a:t>Utilizar propiedades de configuración.</a:t>
            </a:r>
          </a:p>
          <a:p>
            <a:r>
              <a:rPr lang="es-PE" dirty="0"/>
              <a:t>Utilicen las convenciones de código de Java propuestas por Google (Checkstyle).</a:t>
            </a:r>
          </a:p>
          <a:p>
            <a:r>
              <a:rPr lang="es-PE" dirty="0"/>
              <a:t>Los nombres de las clases, métodos y las URLs son en Ingles.</a:t>
            </a:r>
          </a:p>
          <a:p>
            <a:endParaRPr lang="es-PE" dirty="0"/>
          </a:p>
          <a:p>
            <a:endParaRPr lang="es-PE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379067-87E6-D048-966E-858473B2C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2F35-3D6E-F441-A121-7462616914BE}" type="datetime4">
              <a:rPr lang="es-PE" smtClean="0"/>
              <a:t>3 de Abril de 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BFA4A8-0648-F54A-A553-105D38803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everis © 2018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80F734-2515-7B4E-AC2C-D27018D3F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07079-B846-4609-B4AE-86841421D821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204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C8F5D9-DFE0-A442-A0C7-A51A59741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Funcionalidades Obligatorias</a:t>
            </a:r>
            <a:br>
              <a:rPr lang="es-PE" dirty="0"/>
            </a:br>
            <a:r>
              <a:rPr lang="es-PE" dirty="0">
                <a:solidFill>
                  <a:schemeClr val="bg2">
                    <a:lumMod val="50000"/>
                  </a:schemeClr>
                </a:solidFill>
              </a:rPr>
              <a:t>Base de Datos (PostGres)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87AAD4-7CB5-6B45-88C1-15623E21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2F35-3D6E-F441-A121-7462616914BE}" type="datetime4">
              <a:rPr lang="es-PE" smtClean="0"/>
              <a:t>5 de Abril de 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F71960-DF7F-9D4C-BB77-B4CF444C8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everis © 2018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740907-2034-A44E-B09A-6641EB620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07079-B846-4609-B4AE-86841421D821}" type="slidenum">
              <a:rPr lang="es-ES" smtClean="0"/>
              <a:pPr/>
              <a:t>4</a:t>
            </a:fld>
            <a:endParaRPr lang="es-ES"/>
          </a:p>
        </p:txBody>
      </p:sp>
      <p:pic>
        <p:nvPicPr>
          <p:cNvPr id="10" name="Marcador de contenido 9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32E89C50-5D86-674B-AB6D-DEECAB622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8970" y="1523714"/>
            <a:ext cx="7324651" cy="4988635"/>
          </a:xfr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7F996C8-29BF-354D-9D3F-B5BAA58D5278}"/>
              </a:ext>
            </a:extLst>
          </p:cNvPr>
          <p:cNvSpPr txBox="1"/>
          <p:nvPr/>
        </p:nvSpPr>
        <p:spPr>
          <a:xfrm>
            <a:off x="705907" y="1958290"/>
            <a:ext cx="375179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Dado el siguiente diagrama</a:t>
            </a:r>
          </a:p>
          <a:p>
            <a:r>
              <a:rPr lang="es-PE" dirty="0"/>
              <a:t>de Relación: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Crear las siguientes tablas con las siguientes relaciones.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Crear las clases necesarias como entidades de JPA.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Crear las clases de repositorio para todas las entidades.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Para todas las entidades realizar las siguientes operaciones CRUD: Create, FindAll, Update, Delete.</a:t>
            </a:r>
          </a:p>
          <a:p>
            <a:pPr marL="342900" indent="-342900">
              <a:buFont typeface="+mj-lt"/>
              <a:buAutoNum type="arabicPeriod"/>
            </a:pPr>
            <a:r>
              <a:rPr lang="es-PE" b="1" dirty="0"/>
              <a:t>Dado un FamilyId, debe devolver los integrantes de esa familia con sus datos.</a:t>
            </a:r>
          </a:p>
          <a:p>
            <a:pPr marL="342900" indent="-342900">
              <a:buFont typeface="+mj-lt"/>
              <a:buAutoNum type="arabicPeriod"/>
            </a:pPr>
            <a:endParaRPr lang="es-PE" dirty="0"/>
          </a:p>
          <a:p>
            <a:pPr marL="342900" indent="-342900">
              <a:buFont typeface="+mj-lt"/>
              <a:buAutoNum type="arabicPeriod"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54103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C8F5D9-DFE0-A442-A0C7-A51A59741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Funcionalidades Obligatorias</a:t>
            </a:r>
            <a:br>
              <a:rPr lang="es-PE" dirty="0"/>
            </a:br>
            <a:r>
              <a:rPr lang="es-PE" dirty="0">
                <a:solidFill>
                  <a:schemeClr val="bg2">
                    <a:lumMod val="50000"/>
                  </a:schemeClr>
                </a:solidFill>
              </a:rPr>
              <a:t>Controladores REST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092CDE-1E9D-074E-8FE3-33D640D4A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113" y="1825625"/>
            <a:ext cx="10395909" cy="4667250"/>
          </a:xfrm>
        </p:spPr>
        <p:txBody>
          <a:bodyPr>
            <a:normAutofit/>
          </a:bodyPr>
          <a:lstStyle/>
          <a:p>
            <a:r>
              <a:rPr lang="es-PE" dirty="0"/>
              <a:t>Utilizar Spring Web.</a:t>
            </a:r>
          </a:p>
          <a:p>
            <a:r>
              <a:rPr lang="es-PE" dirty="0"/>
              <a:t>Crear los endpoints REST para cada una de las operaciones de los repositorios.</a:t>
            </a:r>
          </a:p>
          <a:p>
            <a:r>
              <a:rPr lang="es-PE" dirty="0"/>
              <a:t>Utilizar los lineamientos REST para las operaciones CRUD.</a:t>
            </a:r>
          </a:p>
          <a:p>
            <a:r>
              <a:rPr lang="es-PE" dirty="0"/>
              <a:t>Probar los endpoints en PostMan.</a:t>
            </a:r>
          </a:p>
          <a:p>
            <a:endParaRPr lang="es-PE" dirty="0"/>
          </a:p>
          <a:p>
            <a:endParaRPr lang="es-PE" dirty="0"/>
          </a:p>
          <a:p>
            <a:endParaRPr lang="es-PE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87AAD4-7CB5-6B45-88C1-15623E21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2F35-3D6E-F441-A121-7462616914BE}" type="datetime4">
              <a:rPr lang="es-PE" smtClean="0"/>
              <a:t>5 de Abril de 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F71960-DF7F-9D4C-BB77-B4CF444C8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everis © 2018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740907-2034-A44E-B09A-6641EB620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07079-B846-4609-B4AE-86841421D821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743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C8F5D9-DFE0-A442-A0C7-A51A59741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Funcionalidades Obligatorias</a:t>
            </a:r>
            <a:br>
              <a:rPr lang="es-PE" dirty="0"/>
            </a:br>
            <a:r>
              <a:rPr lang="es-PE" dirty="0">
                <a:solidFill>
                  <a:schemeClr val="bg2">
                    <a:lumMod val="50000"/>
                  </a:schemeClr>
                </a:solidFill>
              </a:rPr>
              <a:t>Pruebas unitarias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092CDE-1E9D-074E-8FE3-33D640D4A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113" y="1825625"/>
            <a:ext cx="10395909" cy="4667250"/>
          </a:xfrm>
        </p:spPr>
        <p:txBody>
          <a:bodyPr>
            <a:normAutofit/>
          </a:bodyPr>
          <a:lstStyle/>
          <a:p>
            <a:r>
              <a:rPr lang="es-PE" dirty="0"/>
              <a:t>Utilizar el framework JUnit para pruebas.</a:t>
            </a:r>
          </a:p>
          <a:p>
            <a:r>
              <a:rPr lang="es-PE" dirty="0"/>
              <a:t>Realizar las pruebas de cada operación de los endpoints.</a:t>
            </a:r>
          </a:p>
          <a:p>
            <a:r>
              <a:rPr lang="es-PE" dirty="0"/>
              <a:t>Tener una cobertura mayor o igual a 70%.</a:t>
            </a:r>
          </a:p>
          <a:p>
            <a:endParaRPr lang="es-PE" dirty="0"/>
          </a:p>
          <a:p>
            <a:endParaRPr lang="es-PE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87AAD4-7CB5-6B45-88C1-15623E21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2F35-3D6E-F441-A121-7462616914BE}" type="datetime4">
              <a:rPr lang="es-PE" smtClean="0"/>
              <a:t>3 de Abril de 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F71960-DF7F-9D4C-BB77-B4CF444C8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everis © 2018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740907-2034-A44E-B09A-6641EB620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07079-B846-4609-B4AE-86841421D821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995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C8F5D9-DFE0-A442-A0C7-A51A59741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Funcionalidades Opcionales</a:t>
            </a:r>
            <a:br>
              <a:rPr lang="es-PE" dirty="0"/>
            </a:br>
            <a:r>
              <a:rPr lang="es-PE" dirty="0">
                <a:solidFill>
                  <a:schemeClr val="bg2">
                    <a:lumMod val="50000"/>
                  </a:schemeClr>
                </a:solidFill>
              </a:rPr>
              <a:t>Bean Validations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092CDE-1E9D-074E-8FE3-33D640D4A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113" y="1825625"/>
            <a:ext cx="10395909" cy="4667250"/>
          </a:xfrm>
        </p:spPr>
        <p:txBody>
          <a:bodyPr>
            <a:normAutofit/>
          </a:bodyPr>
          <a:lstStyle/>
          <a:p>
            <a:r>
              <a:rPr lang="es-PE" dirty="0"/>
              <a:t>Utilizar la librería Hibernate Bean Validation.</a:t>
            </a:r>
          </a:p>
          <a:p>
            <a:r>
              <a:rPr lang="es-PE" dirty="0"/>
              <a:t>Colocar las anotaciones de validaciones en los Beans de entrada y los parámetros.</a:t>
            </a:r>
          </a:p>
          <a:p>
            <a:r>
              <a:rPr lang="es-PE" dirty="0"/>
              <a:t>Validar el correcto uso de Query Params, Cabeceras, PathParams y Body.</a:t>
            </a:r>
          </a:p>
          <a:p>
            <a:r>
              <a:rPr lang="es-PE" dirty="0"/>
              <a:t>Enviar mensajes en Ingles o Español según sea el idioma configurado o por parametros.</a:t>
            </a:r>
          </a:p>
          <a:p>
            <a:r>
              <a:rPr lang="es-PE" dirty="0"/>
              <a:t>Realizar las pruebas unitarias de las validaciones.</a:t>
            </a:r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87AAD4-7CB5-6B45-88C1-15623E21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2F35-3D6E-F441-A121-7462616914BE}" type="datetime4">
              <a:rPr lang="es-PE" smtClean="0"/>
              <a:t>3 de Abril de 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F71960-DF7F-9D4C-BB77-B4CF444C8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everis © 2018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740907-2034-A44E-B09A-6641EB620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07079-B846-4609-B4AE-86841421D821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2806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C8F5D9-DFE0-A442-A0C7-A51A59741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Funcionalidades Opcionales</a:t>
            </a:r>
            <a:br>
              <a:rPr lang="es-PE" dirty="0"/>
            </a:br>
            <a:r>
              <a:rPr lang="es-PE" dirty="0">
                <a:solidFill>
                  <a:schemeClr val="bg2">
                    <a:lumMod val="50000"/>
                  </a:schemeClr>
                </a:solidFill>
              </a:rPr>
              <a:t>Seguridad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092CDE-1E9D-074E-8FE3-33D640D4A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113" y="1825625"/>
            <a:ext cx="10395909" cy="4667250"/>
          </a:xfrm>
        </p:spPr>
        <p:txBody>
          <a:bodyPr>
            <a:normAutofit/>
          </a:bodyPr>
          <a:lstStyle/>
          <a:p>
            <a:r>
              <a:rPr lang="es-PE" dirty="0"/>
              <a:t>Habilitar HTTPS con un certificado digital auto-firmado.</a:t>
            </a:r>
          </a:p>
          <a:p>
            <a:r>
              <a:rPr lang="es-PE" dirty="0"/>
              <a:t>Autenticación basada en usuario y contraseña: Basic Auth.</a:t>
            </a:r>
          </a:p>
          <a:p>
            <a:r>
              <a:rPr lang="es-PE" dirty="0"/>
              <a:t>Realizar las pruebas unitarias de la seguridad Basic Auth.</a:t>
            </a:r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87AAD4-7CB5-6B45-88C1-15623E21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2F35-3D6E-F441-A121-7462616914BE}" type="datetime4">
              <a:rPr lang="es-PE" smtClean="0"/>
              <a:t>3 de Abril de 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F71960-DF7F-9D4C-BB77-B4CF444C8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everis © 2018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740907-2034-A44E-B09A-6641EB620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07079-B846-4609-B4AE-86841421D821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5358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C8F5D9-DFE0-A442-A0C7-A51A59741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Funcionalidades Opcionales</a:t>
            </a:r>
            <a:br>
              <a:rPr lang="es-PE" dirty="0"/>
            </a:br>
            <a:r>
              <a:rPr lang="es-PE" dirty="0">
                <a:solidFill>
                  <a:schemeClr val="bg2">
                    <a:lumMod val="50000"/>
                  </a:schemeClr>
                </a:solidFill>
              </a:rPr>
              <a:t>Trazabilidad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092CDE-1E9D-074E-8FE3-33D640D4A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113" y="1825625"/>
            <a:ext cx="10395909" cy="4667250"/>
          </a:xfrm>
        </p:spPr>
        <p:txBody>
          <a:bodyPr>
            <a:normAutofit/>
          </a:bodyPr>
          <a:lstStyle/>
          <a:p>
            <a:r>
              <a:rPr lang="es-PE" dirty="0"/>
              <a:t>Utilizar Logback como librería de trazabilidad.</a:t>
            </a:r>
          </a:p>
          <a:p>
            <a:r>
              <a:rPr lang="es-PE" dirty="0"/>
              <a:t>Guardar en un archivo rotativo por dia la trazabilidad.</a:t>
            </a:r>
          </a:p>
          <a:p>
            <a:r>
              <a:rPr lang="es-PE" dirty="0"/>
              <a:t>Utilizar el MDC para registrar un UUID en la trazabilidad.</a:t>
            </a:r>
          </a:p>
          <a:p>
            <a:pPr lvl="1"/>
            <a:r>
              <a:rPr lang="es-PE" dirty="0"/>
              <a:t>Crear un filtro Web para colocar el UUID en cada operación.</a:t>
            </a:r>
          </a:p>
          <a:p>
            <a:r>
              <a:rPr lang="es-PE" dirty="0"/>
              <a:t>Poder configurar en vivo el nivel del log: cambiar a TRACE, DEBUG, INFO, WARN.</a:t>
            </a:r>
          </a:p>
          <a:p>
            <a:endParaRPr lang="es-PE" dirty="0"/>
          </a:p>
          <a:p>
            <a:endParaRPr lang="es-PE" dirty="0"/>
          </a:p>
          <a:p>
            <a:endParaRPr lang="es-PE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87AAD4-7CB5-6B45-88C1-15623E21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2F35-3D6E-F441-A121-7462616914BE}" type="datetime4">
              <a:rPr lang="es-PE" smtClean="0"/>
              <a:t>3 de Abril de 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F71960-DF7F-9D4C-BB77-B4CF444C8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everis © 2018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740907-2034-A44E-B09A-6641EB620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07079-B846-4609-B4AE-86841421D821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88574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veris">
      <a:dk1>
        <a:srgbClr val="505050"/>
      </a:dk1>
      <a:lt1>
        <a:srgbClr val="FFFFFF"/>
      </a:lt1>
      <a:dk2>
        <a:srgbClr val="505050"/>
      </a:dk2>
      <a:lt2>
        <a:srgbClr val="FFFFFF"/>
      </a:lt2>
      <a:accent1>
        <a:srgbClr val="59A189"/>
      </a:accent1>
      <a:accent2>
        <a:srgbClr val="58B6C0"/>
      </a:accent2>
      <a:accent3>
        <a:srgbClr val="75BDA7"/>
      </a:accent3>
      <a:accent4>
        <a:srgbClr val="7A8C8E"/>
      </a:accent4>
      <a:accent5>
        <a:srgbClr val="969696"/>
      </a:accent5>
      <a:accent6>
        <a:srgbClr val="9AAE04"/>
      </a:accent6>
      <a:hlink>
        <a:srgbClr val="0070C0"/>
      </a:hlink>
      <a:folHlink>
        <a:srgbClr val="0070C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DS&amp;T_Windows_v2" id="{E50A5A3E-D6D2-4346-9B83-551E1E11409A}" vid="{67484AD6-736F-C84A-BECF-0671126A607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do Office</Template>
  <TotalTime>17692</TotalTime>
  <Words>636</Words>
  <Application>Microsoft Macintosh PowerPoint</Application>
  <PresentationFormat>Panorámica</PresentationFormat>
  <Paragraphs>122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Muli</vt:lpstr>
      <vt:lpstr>Tema do Office</vt:lpstr>
      <vt:lpstr>Presentación de PowerPoint</vt:lpstr>
      <vt:lpstr>Funcionalidades del Ejercicio </vt:lpstr>
      <vt:lpstr>Bases a Desarrollar </vt:lpstr>
      <vt:lpstr>Funcionalidades Obligatorias Base de Datos (PostGres)</vt:lpstr>
      <vt:lpstr>Funcionalidades Obligatorias Controladores REST</vt:lpstr>
      <vt:lpstr>Funcionalidades Obligatorias Pruebas unitarias</vt:lpstr>
      <vt:lpstr>Funcionalidades Opcionales Bean Validations</vt:lpstr>
      <vt:lpstr>Funcionalidades Opcionales Seguridad</vt:lpstr>
      <vt:lpstr>Funcionalidades Opcionales Trazabilidad</vt:lpstr>
      <vt:lpstr>Funcionalidades Opcionales Contrato</vt:lpstr>
      <vt:lpstr>Funcionalidades Opcionales Manejo de Errores</vt:lpstr>
      <vt:lpstr>Funcionalidades Opcionales Pruebas de Integración</vt:lpstr>
      <vt:lpstr>Recomendaciones y Consideraciones </vt:lpstr>
      <vt:lpstr>¿Preguntas?</vt:lpstr>
      <vt:lpstr>Gracias!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Claro Arquitectura Microservicios</dc:title>
  <dc:subject/>
  <dc:creator>Antonio Sequera Lara</dc:creator>
  <cp:keywords/>
  <dc:description/>
  <cp:lastModifiedBy>Ronald de Jesús Aguilera González</cp:lastModifiedBy>
  <cp:revision>155</cp:revision>
  <dcterms:created xsi:type="dcterms:W3CDTF">2018-11-12T03:15:08Z</dcterms:created>
  <dcterms:modified xsi:type="dcterms:W3CDTF">2019-04-05T23:10:20Z</dcterms:modified>
  <cp:category/>
</cp:coreProperties>
</file>