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GERO+F6Mu6AagFQg1tCYF9IT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786B97-52C7-409A-BC88-884AC029CDFE}">
  <a:tblStyle styleId="{4E786B97-52C7-409A-BC88-884AC029CD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hyperparameter-tuning-with-grid-search-and-random-search-6e1b5e17514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La formation d'aujourd'hui est  une formation qui est issue d'un centre de formation professionnelle, qui est spécialisé dans les technologies spatiales et surtout dans la géomatique.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Qu'est-ce que la géomatique ? C'est un ensemble d'outils et de méthodes pour acquérir, représenter et analyser les données géographiques. Donc en géomatique on parle de 3 activités principales 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-FR"/>
              <a:t>collecte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-FR"/>
              <a:t>traitement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-FR"/>
              <a:t>diffusion des données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Qu'est-ce que la télédétection ? C'est la science de la détection à distance.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2084ceaf2_0_4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82084ceaf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82084ceaf2_0_48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>
                <a:solidFill>
                  <a:srgbClr val="000000"/>
                </a:solidFill>
              </a:rPr>
              <a:t>Le programme sera réparti en 3 grosses parties.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-FR">
                <a:solidFill>
                  <a:srgbClr val="000000"/>
                </a:solidFill>
              </a:rPr>
              <a:t>Une 1ère partie avec la présentation de l'imagerie spatiale, ce que c'est et ce qu'on peut en faire avec,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-FR">
                <a:solidFill>
                  <a:srgbClr val="000000"/>
                </a:solidFill>
              </a:rPr>
              <a:t>Une 2nd partie, comment on peut récolter la donnée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-FR">
                <a:solidFill>
                  <a:srgbClr val="000000"/>
                </a:solidFill>
              </a:rPr>
              <a:t>La dernière partie, la plus fournie, la présentation de méthodes de ML appliquées aux données satellites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61c2ca1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161c2ca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161c2ca195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61c2ca195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161c2ca19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161c2ca195_0_9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61c2ca1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000000"/>
                </a:solidFill>
              </a:rPr>
              <a:t>Lien : </a:t>
            </a:r>
            <a:r>
              <a:rPr lang="fr-FR" u="sng">
                <a:solidFill>
                  <a:schemeClr val="hlink"/>
                </a:solidFill>
                <a:hlinkClick r:id="rId2"/>
              </a:rPr>
              <a:t>https://towardsdatascience.com/hyperparameter-tuning-with-grid-search-and-random-search-6e1b5e175144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g2161c2ca195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61c2ca1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g2161c2ca195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61c2ca1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g2161c2ca195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2084ceaf2_0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82084ceaf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82084ceaf2_0_48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ADB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4ADB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4ADB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4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ADB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geeksforgeeks.org/stacking-in-machine-learning-2/" TargetMode="External"/><Relationship Id="rId5" Type="http://schemas.openxmlformats.org/officeDocument/2006/relationships/hyperlink" Target="https://scikit-learn.org/stable/modules/generated/sklearn.ensemble.StackingClassifier.html" TargetMode="External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hupi_rvb (2)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528" y="706019"/>
            <a:ext cx="4564800" cy="21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583100" y="2870176"/>
            <a:ext cx="40614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Formation 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fr-F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“Projet évaluation en Data Science</a:t>
            </a:r>
            <a:r>
              <a:rPr lang="fr-FR" sz="1800" u="sng">
                <a:solidFill>
                  <a:schemeClr val="dk1"/>
                </a:solidFill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fr-FR" sz="1600">
                <a:solidFill>
                  <a:schemeClr val="dk1"/>
                </a:solidFill>
              </a:rPr>
              <a:t>6</a:t>
            </a:r>
            <a:r>
              <a:rPr b="0" i="1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fr-FR" sz="1600">
                <a:solidFill>
                  <a:schemeClr val="dk1"/>
                </a:solidFill>
              </a:rPr>
              <a:t>mars</a:t>
            </a:r>
            <a:r>
              <a:rPr b="0" i="1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2023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s, string lights, light bulbs, blurry, bokeh, abstract, idea" id="189" name="Google Shape;189;g182084ceaf2_0_488"/>
          <p:cNvPicPr preferRelativeResize="0"/>
          <p:nvPr/>
        </p:nvPicPr>
        <p:blipFill rotWithShape="1">
          <a:blip r:embed="rId3">
            <a:alphaModFix/>
          </a:blip>
          <a:srcRect b="388" l="160" r="-160" t="15001"/>
          <a:stretch/>
        </p:blipFill>
        <p:spPr>
          <a:xfrm>
            <a:off x="0" y="-14288"/>
            <a:ext cx="9144000" cy="51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82084ceaf2_0_488"/>
          <p:cNvSpPr/>
          <p:nvPr/>
        </p:nvSpPr>
        <p:spPr>
          <a:xfrm>
            <a:off x="0" y="-14288"/>
            <a:ext cx="9144000" cy="5272200"/>
          </a:xfrm>
          <a:prstGeom prst="rect">
            <a:avLst/>
          </a:prstGeom>
          <a:solidFill>
            <a:schemeClr val="accent6">
              <a:alpha val="75686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82084ceaf2_0_488"/>
          <p:cNvSpPr txBox="1"/>
          <p:nvPr>
            <p:ph type="title"/>
          </p:nvPr>
        </p:nvSpPr>
        <p:spPr>
          <a:xfrm>
            <a:off x="299956" y="1572396"/>
            <a:ext cx="5405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HUPI SAS</a:t>
            </a:r>
            <a:b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Technopole Izarbel</a:t>
            </a:r>
            <a:b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 Terrasse Claude Shannon</a:t>
            </a:r>
            <a:b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64210 Bidart</a:t>
            </a:r>
            <a:endParaRPr/>
          </a:p>
        </p:txBody>
      </p:sp>
      <p:sp>
        <p:nvSpPr>
          <p:cNvPr id="192" name="Google Shape;192;g182084ceaf2_0_48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3" name="Google Shape;193;g182084ceaf2_0_488"/>
          <p:cNvSpPr txBox="1"/>
          <p:nvPr/>
        </p:nvSpPr>
        <p:spPr>
          <a:xfrm>
            <a:off x="586723" y="4837288"/>
            <a:ext cx="80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rPr>
              <a:t>© Propriété de la société HUPI – Non utilisable sans l‘accord de HUPI </a:t>
            </a:r>
            <a:endParaRPr b="0" i="0" sz="800" u="none" cap="none" strike="noStrike">
              <a:solidFill>
                <a:srgbClr val="A4AD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82084ceaf2_0_488"/>
          <p:cNvSpPr txBox="1"/>
          <p:nvPr>
            <p:ph type="title"/>
          </p:nvPr>
        </p:nvSpPr>
        <p:spPr>
          <a:xfrm>
            <a:off x="4563300" y="1572400"/>
            <a:ext cx="41235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HUPI </a:t>
            </a:r>
            <a:r>
              <a:rPr lang="fr-FR" sz="2800">
                <a:solidFill>
                  <a:schemeClr val="lt1"/>
                </a:solidFill>
              </a:rPr>
              <a:t>IBERICA SLU</a:t>
            </a:r>
            <a:b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fr-FR" sz="2800">
                <a:solidFill>
                  <a:schemeClr val="lt1"/>
                </a:solidFill>
              </a:rPr>
              <a:t>Paseo Miramon N°170</a:t>
            </a:r>
            <a:br>
              <a:rPr b="0" i="0" lang="fr-FR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fr-FR" sz="2800">
                <a:solidFill>
                  <a:schemeClr val="lt1"/>
                </a:solidFill>
              </a:rPr>
              <a:t>20009 Donostia 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</a:pPr>
            <a:r>
              <a:rPr lang="fr-FR" sz="2800">
                <a:solidFill>
                  <a:schemeClr val="lt1"/>
                </a:solidFill>
              </a:rPr>
              <a:t>/ San Sebastian</a:t>
            </a:r>
            <a:endParaRPr/>
          </a:p>
        </p:txBody>
      </p:sp>
      <p:sp>
        <p:nvSpPr>
          <p:cNvPr id="195" name="Google Shape;195;g182084ceaf2_0_488"/>
          <p:cNvSpPr txBox="1"/>
          <p:nvPr>
            <p:ph type="title"/>
          </p:nvPr>
        </p:nvSpPr>
        <p:spPr>
          <a:xfrm>
            <a:off x="3251146" y="4463700"/>
            <a:ext cx="25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</a:pPr>
            <a:r>
              <a:rPr i="1" lang="fr-FR" sz="1800">
                <a:solidFill>
                  <a:schemeClr val="lt1"/>
                </a:solidFill>
              </a:rPr>
              <a:t>contact@hupi.fr</a:t>
            </a:r>
            <a:endParaRPr i="1" sz="1800"/>
          </a:p>
        </p:txBody>
      </p:sp>
      <p:sp>
        <p:nvSpPr>
          <p:cNvPr id="196" name="Google Shape;196;g182084ceaf2_0_488"/>
          <p:cNvSpPr txBox="1"/>
          <p:nvPr>
            <p:ph type="title"/>
          </p:nvPr>
        </p:nvSpPr>
        <p:spPr>
          <a:xfrm>
            <a:off x="299950" y="347525"/>
            <a:ext cx="8568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fr-FR" sz="2000">
                <a:solidFill>
                  <a:schemeClr val="lt1"/>
                </a:solidFill>
              </a:rPr>
              <a:t>“Garapen ekonomikoa xedea baino gehiago baliabide bat dela uste du HUPIk”</a:t>
            </a:r>
            <a:endParaRPr i="1" sz="2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</a:pPr>
            <a:r>
              <a:rPr b="1" i="1" lang="fr-FR" sz="2000">
                <a:solidFill>
                  <a:schemeClr val="lt1"/>
                </a:solidFill>
              </a:rPr>
              <a:t>“Le Développement Économique est un Moyen et pas une Finalité”</a:t>
            </a:r>
            <a:endParaRPr b="1"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</a:pPr>
            <a:r>
              <a:rPr lang="fr-FR" sz="2400"/>
              <a:t>Sommaire</a:t>
            </a:r>
            <a:endParaRPr b="0" i="1" sz="1400" u="none" cap="none" strike="noStrike">
              <a:solidFill>
                <a:srgbClr val="7F7F7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457200" y="431714"/>
            <a:ext cx="0" cy="432000"/>
          </a:xfrm>
          <a:prstGeom prst="straightConnector1">
            <a:avLst/>
          </a:prstGeom>
          <a:noFill/>
          <a:ln cap="flat" cmpd="sng" w="28575">
            <a:solidFill>
              <a:srgbClr val="20C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_hupi_rvb (2).png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950" y="108000"/>
            <a:ext cx="7458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344400" y="1158998"/>
            <a:ext cx="85668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5" lIns="77900" spcFirstLastPara="1" rIns="77900" wrap="square" tIns="38925">
            <a:noAutofit/>
          </a:bodyPr>
          <a:lstStyle/>
          <a:p>
            <a:pPr indent="-3175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fr-FR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Techniques de prétraitement des données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fr-FR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Techniques d’optimisation des hyperparamètres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fr-FR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Modèles empilés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s, string lights, light bulbs, blurry, bokeh, abstract, idea" id="106" name="Google Shape;106;g2161c2ca195_0_0"/>
          <p:cNvPicPr preferRelativeResize="0"/>
          <p:nvPr/>
        </p:nvPicPr>
        <p:blipFill rotWithShape="1">
          <a:blip r:embed="rId3">
            <a:alphaModFix/>
          </a:blip>
          <a:srcRect b="389" l="160" r="-160" t="15001"/>
          <a:stretch/>
        </p:blipFill>
        <p:spPr>
          <a:xfrm>
            <a:off x="0" y="-14288"/>
            <a:ext cx="9144000" cy="51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161c2ca195_0_0"/>
          <p:cNvSpPr/>
          <p:nvPr/>
        </p:nvSpPr>
        <p:spPr>
          <a:xfrm>
            <a:off x="0" y="-14288"/>
            <a:ext cx="9144000" cy="5272200"/>
          </a:xfrm>
          <a:prstGeom prst="rect">
            <a:avLst/>
          </a:prstGeom>
          <a:solidFill>
            <a:schemeClr val="accent6">
              <a:alpha val="7529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161c2ca195_0_0"/>
          <p:cNvSpPr txBox="1"/>
          <p:nvPr>
            <p:ph type="title"/>
          </p:nvPr>
        </p:nvSpPr>
        <p:spPr>
          <a:xfrm>
            <a:off x="4614908" y="323196"/>
            <a:ext cx="4274100" cy="46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Dosis"/>
              <a:buNone/>
            </a:pPr>
            <a:r>
              <a:rPr lang="fr-FR">
                <a:solidFill>
                  <a:schemeClr val="lt1"/>
                </a:solidFill>
              </a:rPr>
              <a:t>Pre-processing phase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g2161c2ca195_0_0"/>
          <p:cNvCxnSpPr/>
          <p:nvPr/>
        </p:nvCxnSpPr>
        <p:spPr>
          <a:xfrm>
            <a:off x="4574550" y="1869672"/>
            <a:ext cx="0" cy="1620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2161c2ca195_0_0"/>
          <p:cNvSpPr/>
          <p:nvPr/>
        </p:nvSpPr>
        <p:spPr>
          <a:xfrm>
            <a:off x="3664121" y="2249319"/>
            <a:ext cx="645000" cy="64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Font typeface="Calibri"/>
              <a:buNone/>
            </a:pPr>
            <a:r>
              <a:rPr b="1" lang="fr-FR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1" name="Google Shape;111;g2161c2ca195_0_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g2161c2ca195_0_0"/>
          <p:cNvSpPr txBox="1"/>
          <p:nvPr/>
        </p:nvSpPr>
        <p:spPr>
          <a:xfrm>
            <a:off x="586723" y="4837288"/>
            <a:ext cx="80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rPr>
              <a:t>© Propriété de la société HUPI – Non utilisable sans l‘accord de HUPI </a:t>
            </a:r>
            <a:endParaRPr sz="800">
              <a:solidFill>
                <a:srgbClr val="A4AD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</a:pPr>
            <a:r>
              <a:rPr lang="fr-FR" sz="2400"/>
              <a:t>1</a:t>
            </a:r>
            <a:r>
              <a:rPr lang="fr-FR" sz="2400"/>
              <a:t> - Data preprocessing : traiter les valeurs nulles</a:t>
            </a:r>
            <a:endParaRPr b="0" i="1" sz="1400" u="none" cap="none" strike="noStrike">
              <a:solidFill>
                <a:srgbClr val="7F7F7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>
            <a:off x="457200" y="431714"/>
            <a:ext cx="0" cy="432000"/>
          </a:xfrm>
          <a:prstGeom prst="straightConnector1">
            <a:avLst/>
          </a:prstGeom>
          <a:noFill/>
          <a:ln cap="flat" cmpd="sng" w="28575">
            <a:solidFill>
              <a:srgbClr val="20C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_hupi_rvb (2).png"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950" y="108000"/>
            <a:ext cx="7458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44400" y="1159000"/>
            <a:ext cx="85668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5" lIns="77900" spcFirstLastPara="1" rIns="77900" wrap="square" tIns="389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Dosis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Dosis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Dosis"/>
              <a:buNone/>
            </a:pPr>
            <a:r>
              <a:rPr b="1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Quelques méthodes :</a:t>
            </a:r>
            <a:endParaRPr b="1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●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Imputation :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 une constante,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 la moyenne,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 la médiane,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 la donnée la plus représentée, ...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●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Interpolation : à partir d’un nombre fini de points reconstruire une fonction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linéaire,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polynomiale,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spline (une fonction polynomiale par morceaux),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○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cubic (cas particulier de polynôme d’ordre 3), ...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libri"/>
              <a:buChar char="●"/>
            </a:pPr>
            <a:r>
              <a:rPr b="0" i="0" lang="fr-FR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K-nearest neighbors reconstruction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5306" l="3727" r="8519" t="8819"/>
          <a:stretch/>
        </p:blipFill>
        <p:spPr>
          <a:xfrm>
            <a:off x="6128225" y="1524675"/>
            <a:ext cx="2000975" cy="1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8138" y="2922249"/>
            <a:ext cx="1865551" cy="16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806675" y="996769"/>
            <a:ext cx="1480200" cy="5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fr-FR" sz="10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CONSOLIDATION ET NETTOYAGE DE LA SERIE TEMPORELLE</a:t>
            </a:r>
            <a:endParaRPr b="1" i="1" sz="10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746" y="922764"/>
            <a:ext cx="273900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6795508" y="108000"/>
            <a:ext cx="1280400" cy="7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CASE 1</a:t>
            </a:r>
            <a:endParaRPr b="1" i="0" sz="12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s, string lights, light bulbs, blurry, bokeh, abstract, idea" id="132" name="Google Shape;132;g2161c2ca195_0_98"/>
          <p:cNvPicPr preferRelativeResize="0"/>
          <p:nvPr/>
        </p:nvPicPr>
        <p:blipFill rotWithShape="1">
          <a:blip r:embed="rId3">
            <a:alphaModFix/>
          </a:blip>
          <a:srcRect b="389" l="160" r="-160" t="15001"/>
          <a:stretch/>
        </p:blipFill>
        <p:spPr>
          <a:xfrm>
            <a:off x="0" y="-14288"/>
            <a:ext cx="9144000" cy="51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161c2ca195_0_98"/>
          <p:cNvSpPr/>
          <p:nvPr/>
        </p:nvSpPr>
        <p:spPr>
          <a:xfrm>
            <a:off x="0" y="-14288"/>
            <a:ext cx="9144000" cy="5272200"/>
          </a:xfrm>
          <a:prstGeom prst="rect">
            <a:avLst/>
          </a:prstGeom>
          <a:solidFill>
            <a:schemeClr val="accent6">
              <a:alpha val="75290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333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161c2ca195_0_98"/>
          <p:cNvSpPr txBox="1"/>
          <p:nvPr>
            <p:ph type="title"/>
          </p:nvPr>
        </p:nvSpPr>
        <p:spPr>
          <a:xfrm>
            <a:off x="4614908" y="323196"/>
            <a:ext cx="4274100" cy="46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Dosis"/>
              <a:buNone/>
            </a:pPr>
            <a:r>
              <a:rPr lang="fr-FR">
                <a:solidFill>
                  <a:schemeClr val="lt1"/>
                </a:solidFill>
              </a:rPr>
              <a:t>Modeling phase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5" name="Google Shape;135;g2161c2ca195_0_98"/>
          <p:cNvCxnSpPr/>
          <p:nvPr/>
        </p:nvCxnSpPr>
        <p:spPr>
          <a:xfrm>
            <a:off x="4574550" y="1869672"/>
            <a:ext cx="0" cy="1620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2161c2ca195_0_98"/>
          <p:cNvSpPr/>
          <p:nvPr/>
        </p:nvSpPr>
        <p:spPr>
          <a:xfrm>
            <a:off x="3664121" y="2249319"/>
            <a:ext cx="645000" cy="64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Font typeface="Calibri"/>
              <a:buNone/>
            </a:pPr>
            <a:r>
              <a:rPr b="1" lang="fr-FR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" name="Google Shape;137;g2161c2ca195_0_9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8" name="Google Shape;138;g2161c2ca195_0_98"/>
          <p:cNvSpPr txBox="1"/>
          <p:nvPr/>
        </p:nvSpPr>
        <p:spPr>
          <a:xfrm>
            <a:off x="586723" y="4837288"/>
            <a:ext cx="80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rPr>
              <a:t>© Propriété de la société HUPI – Non utilisable sans l‘accord de HUPI </a:t>
            </a:r>
            <a:endParaRPr sz="800">
              <a:solidFill>
                <a:srgbClr val="A4AD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1c2ca195_0_10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</a:pPr>
            <a:r>
              <a:rPr lang="fr-FR" sz="2400"/>
              <a:t>2</a:t>
            </a:r>
            <a:r>
              <a:rPr lang="fr-FR" sz="2400"/>
              <a:t> - Optimisation des hyperparamètres</a:t>
            </a:r>
            <a:endParaRPr b="0" i="1" sz="1400" u="none" cap="none" strike="noStrike">
              <a:solidFill>
                <a:srgbClr val="7F7F7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4" name="Google Shape;144;g2161c2ca195_0_109"/>
          <p:cNvCxnSpPr/>
          <p:nvPr/>
        </p:nvCxnSpPr>
        <p:spPr>
          <a:xfrm>
            <a:off x="457200" y="431714"/>
            <a:ext cx="0" cy="432000"/>
          </a:xfrm>
          <a:prstGeom prst="straightConnector1">
            <a:avLst/>
          </a:prstGeom>
          <a:noFill/>
          <a:ln cap="flat" cmpd="sng" w="28575">
            <a:solidFill>
              <a:srgbClr val="20C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161c2ca195_0_10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_hupi_rvb (2).png" id="146" name="Google Shape;146;g2161c2ca195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950" y="108000"/>
            <a:ext cx="7458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61c2ca195_0_109"/>
          <p:cNvSpPr txBox="1"/>
          <p:nvPr/>
        </p:nvSpPr>
        <p:spPr>
          <a:xfrm>
            <a:off x="344400" y="1159000"/>
            <a:ext cx="85668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5" lIns="77900" spcFirstLastPara="1" rIns="77900" wrap="square" tIns="389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161c2ca195_0_109"/>
          <p:cNvSpPr/>
          <p:nvPr/>
        </p:nvSpPr>
        <p:spPr>
          <a:xfrm>
            <a:off x="1368450" y="892550"/>
            <a:ext cx="64071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 u="sng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Hyperparameter Tuning with  Grid Search and Random Search</a:t>
            </a:r>
            <a:endParaRPr b="1" sz="1700" u="sng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g2161c2ca195_0_109"/>
          <p:cNvGraphicFramePr/>
          <p:nvPr/>
        </p:nvGraphicFramePr>
        <p:xfrm>
          <a:off x="288588" y="142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{4E786B97-52C7-409A-BC88-884AC029CDFE}</a:tableStyleId>
              </a:tblPr>
              <a:tblGrid>
                <a:gridCol w="1183125"/>
                <a:gridCol w="3690875"/>
                <a:gridCol w="3839150"/>
              </a:tblGrid>
              <a:tr h="5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search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search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Search commence par définir une </a:t>
                      </a:r>
                      <a:r>
                        <a:rPr b="1"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grille</a:t>
                      </a: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d'espace de recherche . La grille se compose de noms et de valeurs d'hyperparamètres sélectionnés, et </a:t>
                      </a:r>
                      <a:r>
                        <a:rPr b="1"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recherche de grille</a:t>
                      </a: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recherche de manière exhaustive la meilleure combinaison de ces valeurs données.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recherche aléatoire, on définit </a:t>
                      </a:r>
                      <a:r>
                        <a:rPr b="1"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 distributions</a:t>
                      </a: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chaque hyperparamètre qui peuvent être définies </a:t>
                      </a:r>
                      <a:r>
                        <a:rPr i="1"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uniformément</a:t>
                      </a: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ou avec une </a:t>
                      </a:r>
                      <a:r>
                        <a:rPr i="1"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méthode d'échantillonnage</a:t>
                      </a:r>
                      <a:r>
                        <a:rPr lang="fr-FR" sz="1100">
                          <a:solidFill>
                            <a:srgbClr val="2929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. La principale différence avec la recherche par grille réside dans la recherche aléatoire, toutes les valeurs ne sont pas testées et les valeurs testées sont sélectionnées au hasard.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2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90500" rtl="0" algn="l">
                        <a:lnSpc>
                          <a:spcPct val="118000"/>
                        </a:lnSpc>
                        <a:spcBef>
                          <a:spcPts val="4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292929"/>
                        </a:solidFill>
                        <a:highlight>
                          <a:srgbClr val="F2F2F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190500" rtl="0" algn="l">
                        <a:lnSpc>
                          <a:spcPct val="118000"/>
                        </a:lnSpc>
                        <a:spcBef>
                          <a:spcPts val="4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292929"/>
                        </a:solidFill>
                        <a:highlight>
                          <a:srgbClr val="F2F2F2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Méthode en Python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GridSearchCV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RandomizedSearchCV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g2161c2ca195_0_109"/>
          <p:cNvPicPr preferRelativeResize="0"/>
          <p:nvPr/>
        </p:nvPicPr>
        <p:blipFill rotWithShape="1">
          <a:blip r:embed="rId4">
            <a:alphaModFix/>
          </a:blip>
          <a:srcRect b="55040" l="0" r="0" t="0"/>
          <a:stretch/>
        </p:blipFill>
        <p:spPr>
          <a:xfrm>
            <a:off x="1550350" y="3289236"/>
            <a:ext cx="1782575" cy="7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161c2ca195_0_109"/>
          <p:cNvPicPr preferRelativeResize="0"/>
          <p:nvPr/>
        </p:nvPicPr>
        <p:blipFill rotWithShape="1">
          <a:blip r:embed="rId4">
            <a:alphaModFix/>
          </a:blip>
          <a:srcRect b="0" l="0" r="0" t="44961"/>
          <a:stretch/>
        </p:blipFill>
        <p:spPr>
          <a:xfrm>
            <a:off x="3373475" y="3289234"/>
            <a:ext cx="1707725" cy="93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161c2ca195_0_109"/>
          <p:cNvPicPr preferRelativeResize="0"/>
          <p:nvPr/>
        </p:nvPicPr>
        <p:blipFill rotWithShape="1">
          <a:blip r:embed="rId5">
            <a:alphaModFix/>
          </a:blip>
          <a:srcRect b="0" l="0" r="0" t="47567"/>
          <a:stretch/>
        </p:blipFill>
        <p:spPr>
          <a:xfrm>
            <a:off x="5480288" y="3755275"/>
            <a:ext cx="2232624" cy="64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161c2ca195_0_109"/>
          <p:cNvPicPr preferRelativeResize="0"/>
          <p:nvPr/>
        </p:nvPicPr>
        <p:blipFill rotWithShape="1">
          <a:blip r:embed="rId5">
            <a:alphaModFix/>
          </a:blip>
          <a:srcRect b="52570" l="0" r="0" t="0"/>
          <a:stretch/>
        </p:blipFill>
        <p:spPr>
          <a:xfrm>
            <a:off x="5477750" y="3172001"/>
            <a:ext cx="2232624" cy="5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61c2ca195_0_1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</a:pPr>
            <a:r>
              <a:rPr lang="fr-FR" sz="2400"/>
              <a:t>3</a:t>
            </a:r>
            <a:r>
              <a:rPr lang="fr-FR" sz="2400"/>
              <a:t> - Modèles empilés (principe)</a:t>
            </a:r>
            <a:endParaRPr b="0" i="1" sz="1400" u="none" cap="none" strike="noStrike">
              <a:solidFill>
                <a:srgbClr val="7F7F7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59" name="Google Shape;159;g2161c2ca195_0_122"/>
          <p:cNvCxnSpPr/>
          <p:nvPr/>
        </p:nvCxnSpPr>
        <p:spPr>
          <a:xfrm>
            <a:off x="457200" y="431714"/>
            <a:ext cx="0" cy="432000"/>
          </a:xfrm>
          <a:prstGeom prst="straightConnector1">
            <a:avLst/>
          </a:prstGeom>
          <a:noFill/>
          <a:ln cap="flat" cmpd="sng" w="28575">
            <a:solidFill>
              <a:srgbClr val="20C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2161c2ca195_0_1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_hupi_rvb (2).png" id="161" name="Google Shape;161;g2161c2ca195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950" y="108000"/>
            <a:ext cx="7458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161c2ca195_0_122"/>
          <p:cNvSpPr txBox="1"/>
          <p:nvPr/>
        </p:nvSpPr>
        <p:spPr>
          <a:xfrm>
            <a:off x="344400" y="1159000"/>
            <a:ext cx="85668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5" lIns="77900" spcFirstLastPara="1" rIns="77900" wrap="square" tIns="389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l'empilement est un moyen </a:t>
            </a:r>
            <a:r>
              <a:rPr b="1"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d'assembler des modèles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classification ou de régression,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:</a:t>
            </a:r>
            <a:r>
              <a:rPr b="1"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se compose d'estimateurs à deux couches.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première couche comprend tous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modèles de référence utilisés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prédire les sorties sur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jeux de données de test.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deuxième couche consiste en un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méta-classificateur ou un régresseur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prend toutes les prédictions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modèles de base en entrée et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génère de nouvelles prédictions.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2161c2ca195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2213" y="2003175"/>
            <a:ext cx="4812613" cy="30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161c2ca195_0_122"/>
          <p:cNvSpPr/>
          <p:nvPr/>
        </p:nvSpPr>
        <p:spPr>
          <a:xfrm>
            <a:off x="1368450" y="663950"/>
            <a:ext cx="6407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 u="sng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Empilement</a:t>
            </a:r>
            <a:endParaRPr b="1" sz="1700" u="sng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61c2ca195_0_14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</a:pPr>
            <a:r>
              <a:rPr lang="fr-FR" sz="2400"/>
              <a:t>3 - Modèles empilés (exemple)</a:t>
            </a:r>
            <a:endParaRPr b="0" i="1" sz="1400" u="none" cap="none" strike="noStrike">
              <a:solidFill>
                <a:srgbClr val="7F7F7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70" name="Google Shape;170;g2161c2ca195_0_149"/>
          <p:cNvCxnSpPr/>
          <p:nvPr/>
        </p:nvCxnSpPr>
        <p:spPr>
          <a:xfrm>
            <a:off x="457200" y="431714"/>
            <a:ext cx="0" cy="432000"/>
          </a:xfrm>
          <a:prstGeom prst="straightConnector1">
            <a:avLst/>
          </a:prstGeom>
          <a:noFill/>
          <a:ln cap="flat" cmpd="sng" w="28575">
            <a:solidFill>
              <a:srgbClr val="20C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2161c2ca195_0_14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_hupi_rvb (2).png" id="172" name="Google Shape;172;g2161c2ca195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950" y="108000"/>
            <a:ext cx="745800" cy="3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161c2ca195_0_149"/>
          <p:cNvSpPr txBox="1"/>
          <p:nvPr/>
        </p:nvSpPr>
        <p:spPr>
          <a:xfrm>
            <a:off x="344400" y="1159000"/>
            <a:ext cx="85668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5" lIns="77900" spcFirstLastPara="1" rIns="77900" wrap="square" tIns="389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: </a:t>
            </a:r>
            <a:r>
              <a:rPr lang="fr-F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https://www.geeksforgeeks.org/stacking-in-machine-learning-2/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lang="fr-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sklearn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161c2ca195_0_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3775" y="1811875"/>
            <a:ext cx="6038451" cy="30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s, string lights, light bulbs, blurry, bokeh, abstract, idea" id="180" name="Google Shape;180;g182084ceaf2_0_480"/>
          <p:cNvPicPr preferRelativeResize="0"/>
          <p:nvPr/>
        </p:nvPicPr>
        <p:blipFill rotWithShape="1">
          <a:blip r:embed="rId3">
            <a:alphaModFix/>
          </a:blip>
          <a:srcRect b="388" l="160" r="-160" t="15001"/>
          <a:stretch/>
        </p:blipFill>
        <p:spPr>
          <a:xfrm>
            <a:off x="0" y="-14288"/>
            <a:ext cx="9144000" cy="51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82084ceaf2_0_480"/>
          <p:cNvSpPr/>
          <p:nvPr/>
        </p:nvSpPr>
        <p:spPr>
          <a:xfrm>
            <a:off x="0" y="-14288"/>
            <a:ext cx="9144000" cy="5272200"/>
          </a:xfrm>
          <a:prstGeom prst="rect">
            <a:avLst/>
          </a:prstGeom>
          <a:solidFill>
            <a:schemeClr val="accent6">
              <a:alpha val="75686"/>
            </a:schemeClr>
          </a:solidFill>
          <a:ln>
            <a:noFill/>
          </a:ln>
          <a:effectLst>
            <a:outerShdw blurRad="39999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82084ceaf2_0_48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3" name="Google Shape;183;g182084ceaf2_0_480"/>
          <p:cNvSpPr txBox="1"/>
          <p:nvPr/>
        </p:nvSpPr>
        <p:spPr>
          <a:xfrm>
            <a:off x="1650775" y="1659275"/>
            <a:ext cx="5552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fr-FR" sz="3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MILESKER</a:t>
            </a:r>
            <a:endParaRPr b="0" i="0" sz="3400" u="none" cap="none" strike="noStrike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fr-FR" sz="3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endParaRPr b="0" i="0" sz="3400" u="none" cap="none" strike="noStrike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fr-FR" sz="3400" u="none" cap="none" strike="noStrik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MERCI</a:t>
            </a:r>
            <a:endParaRPr b="0" i="0" sz="3400" u="none" cap="none" strike="noStrike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PI">
  <a:themeElements>
    <a:clrScheme name="HUUUUPI">
      <a:dk1>
        <a:srgbClr val="738389"/>
      </a:dk1>
      <a:lt1>
        <a:srgbClr val="FFFFFF"/>
      </a:lt1>
      <a:dk2>
        <a:srgbClr val="FFFFFF"/>
      </a:dk2>
      <a:lt2>
        <a:srgbClr val="FFFFFF"/>
      </a:lt2>
      <a:accent1>
        <a:srgbClr val="1A5667"/>
      </a:accent1>
      <a:accent2>
        <a:srgbClr val="5A7782"/>
      </a:accent2>
      <a:accent3>
        <a:srgbClr val="738389"/>
      </a:accent3>
      <a:accent4>
        <a:srgbClr val="BCE2EE"/>
      </a:accent4>
      <a:accent5>
        <a:srgbClr val="7EC8E4"/>
      </a:accent5>
      <a:accent6>
        <a:srgbClr val="20C3F3"/>
      </a:accent6>
      <a:hlink>
        <a:srgbClr val="1B4956"/>
      </a:hlink>
      <a:folHlink>
        <a:srgbClr val="1B49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