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Dosi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Dosis-bold.fntdata"/><Relationship Id="rId23" Type="http://schemas.openxmlformats.org/officeDocument/2006/relationships/slide" Target="slides/slide18.xml"/><Relationship Id="rId45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fc27d5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1fc27d5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" sz="1000" u="sng">
                <a:latin typeface="Calibri"/>
                <a:ea typeface="Calibri"/>
                <a:cs typeface="Calibri"/>
                <a:sym typeface="Calibri"/>
              </a:rPr>
              <a:t>Objectif : </a:t>
            </a:r>
            <a:endParaRPr b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Comprendre le concept fondamental de l'ingénierie des caractéristiques et son rôle dans la science des données et l'apprentissage automatique.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Techniques courantes d'ingénierie des caractéristiques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ADB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4ADB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4ADB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4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ADB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05725" y="4521950"/>
            <a:ext cx="1121600" cy="273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C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75" y="3858050"/>
            <a:ext cx="1393150" cy="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552049" y="-95700"/>
            <a:ext cx="2592000" cy="52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525" y="4618324"/>
            <a:ext cx="472550" cy="2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5002" y="2484937"/>
            <a:ext cx="1671125" cy="1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54500" y="1032200"/>
            <a:ext cx="53736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fr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ANALYSE EXPLORATOIRE DES DONNÉES</a:t>
            </a:r>
            <a:endParaRPr b="1" i="0" sz="25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Data preprocessing</a:t>
            </a:r>
            <a:endParaRPr b="0" i="0" sz="25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Objectif</a:t>
            </a:r>
            <a:endParaRPr sz="2200"/>
          </a:p>
        </p:txBody>
      </p:sp>
      <p:sp>
        <p:nvSpPr>
          <p:cNvPr id="186" name="Google Shape;186;p23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Étudier chaque variable individuellement.</a:t>
            </a:r>
            <a:endParaRPr b="1" i="1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Quelle est la meilleure façon de détecter des outliers dans une variable quantitative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Méthodes principales</a:t>
            </a:r>
            <a:endParaRPr sz="2200"/>
          </a:p>
        </p:txBody>
      </p:sp>
      <p:sp>
        <p:nvSpPr>
          <p:cNvPr id="202" name="Google Shape;202;p25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Outils :</a:t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Countplots (pour analyser les variables catégorielles)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Histogrammes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Boxplots (pour visualiser les valeurs aberrantes)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Recherche des outliers :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○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Méthode IQR (Écart interquartile)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○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Méthode Z-score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Types de distributions principaux</a:t>
            </a:r>
            <a:endParaRPr sz="2200"/>
          </a:p>
        </p:txBody>
      </p:sp>
      <p:sp>
        <p:nvSpPr>
          <p:cNvPr id="210" name="Google Shape;210;p26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7649"/>
            <a:ext cx="9143999" cy="29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816476" y="1603975"/>
            <a:ext cx="1587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03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type="ctrTitle"/>
          </p:nvPr>
        </p:nvSpPr>
        <p:spPr>
          <a:xfrm>
            <a:off x="2964825" y="1782900"/>
            <a:ext cx="62901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ANALYSE BIVARIÉE</a:t>
            </a:r>
            <a:endParaRPr sz="2400">
              <a:solidFill>
                <a:srgbClr val="4C565C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Quel est l’objectif principale de l’analyse bivariée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Objectif</a:t>
            </a:r>
            <a:endParaRPr sz="2200"/>
          </a:p>
        </p:txBody>
      </p:sp>
      <p:sp>
        <p:nvSpPr>
          <p:cNvPr id="235" name="Google Shape;235;p29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Étudier les relations entre deux variables.</a:t>
            </a:r>
            <a:endParaRPr b="1" i="1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Quelles méthodes utilisées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Méthodes principales</a:t>
            </a:r>
            <a:endParaRPr sz="2200"/>
          </a:p>
        </p:txBody>
      </p:sp>
      <p:sp>
        <p:nvSpPr>
          <p:cNvPr id="251" name="Google Shape;251;p31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Exemples d'outils :</a:t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Scatterplots (pour les variables continues)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Boxplots (Boxplots pour une variable catégorielle vs quantitative)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Heatmaps pour visualiser des corrélations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ctrTitle"/>
          </p:nvPr>
        </p:nvSpPr>
        <p:spPr>
          <a:xfrm>
            <a:off x="1622063" y="1993950"/>
            <a:ext cx="1495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04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0" name="Google Shape;260;p32"/>
          <p:cNvSpPr txBox="1"/>
          <p:nvPr>
            <p:ph type="ctrTitle"/>
          </p:nvPr>
        </p:nvSpPr>
        <p:spPr>
          <a:xfrm>
            <a:off x="3049025" y="1800750"/>
            <a:ext cx="50337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TESTS DE CORRÉLATION</a:t>
            </a:r>
            <a:endParaRPr sz="2400">
              <a:solidFill>
                <a:srgbClr val="4C565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938557" y="1838522"/>
            <a:ext cx="429900" cy="43500"/>
          </a:xfrm>
          <a:prstGeom prst="roundRect">
            <a:avLst>
              <a:gd fmla="val 50000" name="adj"/>
            </a:avLst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547526" y="1483932"/>
            <a:ext cx="1594508" cy="2579913"/>
            <a:chOff x="519485" y="1948510"/>
            <a:chExt cx="1310519" cy="2204677"/>
          </a:xfrm>
        </p:grpSpPr>
        <p:sp>
          <p:nvSpPr>
            <p:cNvPr id="102" name="Google Shape;102;p15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956697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19485" y="2857976"/>
              <a:ext cx="1310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Statistiques descriptives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19604" y="3415787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3165074" y="1483932"/>
            <a:ext cx="1594523" cy="2579913"/>
            <a:chOff x="1848940" y="1948510"/>
            <a:chExt cx="1310531" cy="2204677"/>
          </a:xfrm>
        </p:grpSpPr>
        <p:sp>
          <p:nvSpPr>
            <p:cNvPr id="107" name="Google Shape;107;p15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1849071" y="2852844"/>
              <a:ext cx="1310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Analyse univariée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1848940" y="3415787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2285740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4782646" y="1483932"/>
            <a:ext cx="1722611" cy="2579924"/>
            <a:chOff x="3178414" y="1948510"/>
            <a:chExt cx="1415806" cy="2204686"/>
          </a:xfrm>
        </p:grpSpPr>
        <p:sp>
          <p:nvSpPr>
            <p:cNvPr id="112" name="Google Shape;112;p15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178414" y="2852853"/>
              <a:ext cx="13599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Analyse bivariée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178520" y="3415796"/>
              <a:ext cx="14157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3639577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5"/>
          <p:cNvSpPr/>
          <p:nvPr/>
        </p:nvSpPr>
        <p:spPr>
          <a:xfrm>
            <a:off x="4570534" y="1838522"/>
            <a:ext cx="429900" cy="43500"/>
          </a:xfrm>
          <a:prstGeom prst="roundRect">
            <a:avLst>
              <a:gd fmla="val 50000" name="adj"/>
            </a:avLst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31525" y="545825"/>
            <a:ext cx="361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INDEX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5"/>
          <p:cNvGrpSpPr/>
          <p:nvPr/>
        </p:nvGrpSpPr>
        <p:grpSpPr>
          <a:xfrm>
            <a:off x="6535246" y="1483932"/>
            <a:ext cx="1722611" cy="2579924"/>
            <a:chOff x="3178414" y="1948510"/>
            <a:chExt cx="1415806" cy="2204686"/>
          </a:xfrm>
        </p:grpSpPr>
        <p:sp>
          <p:nvSpPr>
            <p:cNvPr id="120" name="Google Shape;120;p15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3178414" y="2852853"/>
              <a:ext cx="13599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Tests de corrélation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178520" y="3415796"/>
              <a:ext cx="14157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3639577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5"/>
          <p:cNvSpPr/>
          <p:nvPr/>
        </p:nvSpPr>
        <p:spPr>
          <a:xfrm>
            <a:off x="6323134" y="1838522"/>
            <a:ext cx="429900" cy="43500"/>
          </a:xfrm>
          <a:prstGeom prst="roundRect">
            <a:avLst>
              <a:gd fmla="val 50000" name="adj"/>
            </a:avLst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Qu'est-ce que la corrélation de Spearman ? En quoi est-elle différente de Pearson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Objectif et définition</a:t>
            </a:r>
            <a:endParaRPr sz="2200"/>
          </a:p>
        </p:txBody>
      </p:sp>
      <p:sp>
        <p:nvSpPr>
          <p:cNvPr id="275" name="Google Shape;275;p34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Identifier les relations linéaires ou monotones entre variables.</a:t>
            </a:r>
            <a:endParaRPr b="1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Corrélation de Pearson : Relations linéaires</a:t>
            </a:r>
            <a:endParaRPr b="0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Corrélation de Spearman : Relations monotones</a:t>
            </a:r>
            <a:endParaRPr b="0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Outil pour la visualisation :</a:t>
            </a: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Matrice de corrélation avec des heatmaps.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1158600" y="2338900"/>
            <a:ext cx="74649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Dans quel cas je peux avoir une corrélation de Spearman plus élevée que de Pearson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Simulation d’un exemple</a:t>
            </a:r>
            <a:endParaRPr sz="2200"/>
          </a:p>
        </p:txBody>
      </p:sp>
      <p:sp>
        <p:nvSpPr>
          <p:cNvPr id="291" name="Google Shape;291;p36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Générer des données monotones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non linéaires à l’aide d’une relation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logarithmique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Ajouter des outliers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Calculer les corrélations de Pearson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et de Spearman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875" y="1063374"/>
            <a:ext cx="3710784" cy="3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1158600" y="2338900"/>
            <a:ext cx="7464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Si deux variables ont une corrélation proche de zéro, cela signifie-t-il qu'elles ne sont pas liées ? Pourquoi ? 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Simulation d’un exemple</a:t>
            </a:r>
            <a:endParaRPr sz="2200"/>
          </a:p>
        </p:txBody>
      </p:sp>
      <p:sp>
        <p:nvSpPr>
          <p:cNvPr id="308" name="Google Shape;308;p38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Générer des données avec une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relation quadratique avec un bruit gaussien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Calculer la corrélation linéaire (Pearson)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Visualisation : interpréter visuellement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la relation quadratique existante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725" y="950275"/>
            <a:ext cx="4120777" cy="3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>
            <a:off x="400500" y="362375"/>
            <a:ext cx="2190600" cy="4274100"/>
          </a:xfrm>
          <a:prstGeom prst="rect">
            <a:avLst/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2649125" y="362375"/>
            <a:ext cx="5941500" cy="427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Bonnes pratiques : </a:t>
            </a:r>
            <a:endParaRPr b="1" i="0" sz="18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Nettoyer les données avant d'analyser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(valeurs manquantes, doublons).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Toujours explorer les données avant de modéliser.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Utiliser des visualisations adaptées pour comprendre les relations.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Réflexion sur l’interprétabilité des résultats. 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Un graphique doit parler !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458525" y="589550"/>
            <a:ext cx="21906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400" y="2769450"/>
            <a:ext cx="3728501" cy="9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/>
          <p:nvPr/>
        </p:nvSpPr>
        <p:spPr>
          <a:xfrm>
            <a:off x="400500" y="362375"/>
            <a:ext cx="2190600" cy="4274100"/>
          </a:xfrm>
          <a:prstGeom prst="rect">
            <a:avLst/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2649125" y="362375"/>
            <a:ext cx="6037800" cy="427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458525" y="589550"/>
            <a:ext cx="21906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AIDE AU CODAGE</a:t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pandas.read_csv()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describe()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plt.figure()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plt.subplots()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seaborn.countplot()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seaborn.barplot()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seaborn.histplot()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seaborn.scatterplot()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seaborn.PairGrid()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seaborn.boxplot()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corr()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seaborn.heatmap()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1" name="Google Shape;331;p40"/>
          <p:cNvPicPr preferRelativeResize="0"/>
          <p:nvPr/>
        </p:nvPicPr>
        <p:blipFill rotWithShape="1">
          <a:blip r:embed="rId4">
            <a:alphaModFix/>
          </a:blip>
          <a:srcRect b="0" l="0" r="74826" t="48407"/>
          <a:stretch/>
        </p:blipFill>
        <p:spPr>
          <a:xfrm>
            <a:off x="2727275" y="977884"/>
            <a:ext cx="1922873" cy="13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 rotWithShape="1">
          <a:blip r:embed="rId5">
            <a:alphaModFix/>
          </a:blip>
          <a:srcRect b="50401" l="50396" r="24900" t="0"/>
          <a:stretch/>
        </p:blipFill>
        <p:spPr>
          <a:xfrm>
            <a:off x="4728300" y="991700"/>
            <a:ext cx="1922873" cy="133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0571" y="3025957"/>
            <a:ext cx="1922876" cy="153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2875" y="3026119"/>
            <a:ext cx="1971190" cy="15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25325" y="3024000"/>
            <a:ext cx="1875075" cy="153501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/>
          <p:nvPr/>
        </p:nvSpPr>
        <p:spPr>
          <a:xfrm flipH="1">
            <a:off x="2779725" y="439075"/>
            <a:ext cx="2988300" cy="31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C5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C565C"/>
                </a:solidFill>
                <a:latin typeface="Arial"/>
                <a:ea typeface="Arial"/>
                <a:cs typeface="Arial"/>
                <a:sym typeface="Arial"/>
              </a:rPr>
              <a:t>ANALYSE UNIVARIÉE</a:t>
            </a:r>
            <a:endParaRPr b="0" i="0" sz="1400" u="none" cap="none" strike="noStrike">
              <a:solidFill>
                <a:srgbClr val="4C56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/>
          <p:nvPr/>
        </p:nvSpPr>
        <p:spPr>
          <a:xfrm flipH="1">
            <a:off x="2727275" y="2473743"/>
            <a:ext cx="2988300" cy="31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C5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C565C"/>
                </a:solidFill>
                <a:latin typeface="Arial"/>
                <a:ea typeface="Arial"/>
                <a:cs typeface="Arial"/>
                <a:sym typeface="Arial"/>
              </a:rPr>
              <a:t>ANALYSE BIVARIÉE</a:t>
            </a:r>
            <a:endParaRPr b="0" i="0" sz="1400" u="none" cap="none" strike="noStrike">
              <a:solidFill>
                <a:srgbClr val="4C56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9">
            <a:alphaModFix/>
          </a:blip>
          <a:srcRect b="66863" l="24925" r="49520" t="0"/>
          <a:stretch/>
        </p:blipFill>
        <p:spPr>
          <a:xfrm>
            <a:off x="6795886" y="960950"/>
            <a:ext cx="1746162" cy="13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/>
          <p:nvPr/>
        </p:nvSpPr>
        <p:spPr>
          <a:xfrm>
            <a:off x="2980550" y="838275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 u="none" cap="none" strike="noStrike">
                <a:solidFill>
                  <a:srgbClr val="9E0621"/>
                </a:solidFill>
                <a:latin typeface="Arial"/>
                <a:ea typeface="Arial"/>
                <a:cs typeface="Arial"/>
                <a:sym typeface="Arial"/>
              </a:rPr>
              <a:t>seaborn.countplot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5039913" y="869000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 u="none" cap="none" strike="noStrike">
                <a:solidFill>
                  <a:srgbClr val="9E0621"/>
                </a:solidFill>
                <a:latin typeface="Arial"/>
                <a:ea typeface="Arial"/>
                <a:cs typeface="Arial"/>
                <a:sym typeface="Arial"/>
              </a:rPr>
              <a:t>seaborn.barplot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6985863" y="838275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 u="none" cap="none" strike="noStrike">
                <a:solidFill>
                  <a:srgbClr val="9E0621"/>
                </a:solidFill>
                <a:latin typeface="Arial"/>
                <a:ea typeface="Arial"/>
                <a:cs typeface="Arial"/>
                <a:sym typeface="Arial"/>
              </a:rPr>
              <a:t>seaborn.histplot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3061325" y="2838418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 u="none" cap="none" strike="noStrike">
                <a:solidFill>
                  <a:srgbClr val="9E0621"/>
                </a:solidFill>
                <a:latin typeface="Arial"/>
                <a:ea typeface="Arial"/>
                <a:cs typeface="Arial"/>
                <a:sym typeface="Arial"/>
              </a:rPr>
              <a:t>seaborn.scatterplot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5039913" y="2850030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 u="none" cap="none" strike="noStrike">
                <a:solidFill>
                  <a:srgbClr val="9E0621"/>
                </a:solidFill>
                <a:latin typeface="Arial"/>
                <a:ea typeface="Arial"/>
                <a:cs typeface="Arial"/>
                <a:sym typeface="Arial"/>
              </a:rPr>
              <a:t>seaborn.boxplot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6985863" y="2838405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 u="none" cap="none" strike="noStrike">
                <a:solidFill>
                  <a:srgbClr val="9E0621"/>
                </a:solidFill>
                <a:latin typeface="Arial"/>
                <a:ea typeface="Arial"/>
                <a:cs typeface="Arial"/>
                <a:sym typeface="Arial"/>
              </a:rPr>
              <a:t>seaborn.heatmap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/>
          <p:nvPr/>
        </p:nvSpPr>
        <p:spPr>
          <a:xfrm>
            <a:off x="400500" y="362375"/>
            <a:ext cx="2190600" cy="4274100"/>
          </a:xfrm>
          <a:prstGeom prst="rect">
            <a:avLst/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2649125" y="362375"/>
            <a:ext cx="6037800" cy="427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458525" y="589550"/>
            <a:ext cx="21906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AIDE AU CODAGE</a:t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pandas.read_csv()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describe()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plt.figure()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plt.subplots()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seaborn.countplot()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seaborn.barplot()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seaborn.histplot()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seaborn.scatterplot()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seaborn.PairGrid()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seaborn.boxplot()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corr()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1400"/>
              <a:buFont typeface="Dosis"/>
              <a:buChar char="-"/>
            </a:pPr>
            <a:r>
              <a:rPr b="0" i="0" lang="fr" sz="1400" u="none" cap="none" strike="noStrike">
                <a:solidFill>
                  <a:srgbClr val="9E0621"/>
                </a:solidFill>
                <a:latin typeface="Dosis"/>
                <a:ea typeface="Dosis"/>
                <a:cs typeface="Dosis"/>
                <a:sym typeface="Dosis"/>
              </a:rPr>
              <a:t>seaborn.heatmap()</a:t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06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52" name="Google Shape;3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4" name="Google Shape;354;p41"/>
          <p:cNvSpPr/>
          <p:nvPr/>
        </p:nvSpPr>
        <p:spPr>
          <a:xfrm flipH="1">
            <a:off x="2779875" y="439075"/>
            <a:ext cx="4206000" cy="31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C5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C565C"/>
                </a:solidFill>
                <a:latin typeface="Arial"/>
                <a:ea typeface="Arial"/>
                <a:cs typeface="Arial"/>
                <a:sym typeface="Arial"/>
              </a:rPr>
              <a:t>ANALYSE </a:t>
            </a:r>
            <a:r>
              <a:rPr lang="fr">
                <a:solidFill>
                  <a:srgbClr val="4C565C"/>
                </a:solidFill>
              </a:rPr>
              <a:t>DONNÉES</a:t>
            </a:r>
            <a:r>
              <a:rPr lang="fr">
                <a:solidFill>
                  <a:srgbClr val="4C565C"/>
                </a:solidFill>
              </a:rPr>
              <a:t> </a:t>
            </a:r>
            <a:r>
              <a:rPr lang="fr">
                <a:solidFill>
                  <a:srgbClr val="4C565C"/>
                </a:solidFill>
              </a:rPr>
              <a:t>GÉOLOCALISÉES</a:t>
            </a:r>
            <a:endParaRPr b="0" i="0" sz="1400" u="none" cap="none" strike="noStrike">
              <a:solidFill>
                <a:srgbClr val="4C56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4885575" y="953388"/>
            <a:ext cx="1366200" cy="1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" sz="1000">
                <a:solidFill>
                  <a:srgbClr val="9E0621"/>
                </a:solidFill>
              </a:rPr>
              <a:t>folium.Map</a:t>
            </a:r>
            <a:endParaRPr b="1" i="1" sz="1000" u="none" cap="none" strike="noStrike">
              <a:solidFill>
                <a:srgbClr val="9E06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25" y="1138400"/>
            <a:ext cx="4449601" cy="3364849"/>
          </a:xfrm>
          <a:prstGeom prst="rect">
            <a:avLst/>
          </a:prstGeom>
          <a:solidFill>
            <a:srgbClr val="F3F3F3"/>
          </a:solidFill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C3F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75" y="3858050"/>
            <a:ext cx="1393150" cy="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/>
          <p:nvPr/>
        </p:nvSpPr>
        <p:spPr>
          <a:xfrm>
            <a:off x="6552049" y="-95700"/>
            <a:ext cx="2592000" cy="52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525" y="4618324"/>
            <a:ext cx="472550" cy="2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5002" y="2484937"/>
            <a:ext cx="1671125" cy="1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2"/>
          <p:cNvSpPr txBox="1"/>
          <p:nvPr/>
        </p:nvSpPr>
        <p:spPr>
          <a:xfrm>
            <a:off x="654500" y="1032200"/>
            <a:ext cx="53736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fr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FEATURES ENGINEERING</a:t>
            </a:r>
            <a:endParaRPr b="1" i="0" sz="25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Creating, transforming and selecting features</a:t>
            </a:r>
            <a:endParaRPr b="0" i="0" sz="25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ctrTitle"/>
          </p:nvPr>
        </p:nvSpPr>
        <p:spPr>
          <a:xfrm>
            <a:off x="1622063" y="1993950"/>
            <a:ext cx="1495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01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ctrTitle"/>
          </p:nvPr>
        </p:nvSpPr>
        <p:spPr>
          <a:xfrm>
            <a:off x="2700650" y="1662375"/>
            <a:ext cx="50499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STATISTIQUES</a:t>
            </a:r>
            <a:endParaRPr b="1" sz="6000">
              <a:solidFill>
                <a:srgbClr val="4C565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DESCRIPTIVES</a:t>
            </a:r>
            <a:endParaRPr b="1" sz="6000">
              <a:solidFill>
                <a:srgbClr val="4C565C"/>
              </a:solidFill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2" name="Google Shape;372;p43"/>
          <p:cNvSpPr/>
          <p:nvPr/>
        </p:nvSpPr>
        <p:spPr>
          <a:xfrm>
            <a:off x="3929157" y="1838522"/>
            <a:ext cx="429900" cy="43500"/>
          </a:xfrm>
          <a:prstGeom prst="roundRect">
            <a:avLst>
              <a:gd fmla="val 50000" name="adj"/>
            </a:avLst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43"/>
          <p:cNvGrpSpPr/>
          <p:nvPr/>
        </p:nvGrpSpPr>
        <p:grpSpPr>
          <a:xfrm>
            <a:off x="4765274" y="1483932"/>
            <a:ext cx="1920102" cy="2579913"/>
            <a:chOff x="1848940" y="1948510"/>
            <a:chExt cx="1578123" cy="2204677"/>
          </a:xfrm>
        </p:grpSpPr>
        <p:sp>
          <p:nvSpPr>
            <p:cNvPr id="374" name="Google Shape;374;p43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3"/>
            <p:cNvSpPr txBox="1"/>
            <p:nvPr/>
          </p:nvSpPr>
          <p:spPr>
            <a:xfrm>
              <a:off x="1849063" y="2852837"/>
              <a:ext cx="1578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Techniques courantes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3"/>
            <p:cNvSpPr txBox="1"/>
            <p:nvPr/>
          </p:nvSpPr>
          <p:spPr>
            <a:xfrm>
              <a:off x="1848940" y="3415787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3"/>
            <p:cNvSpPr txBox="1"/>
            <p:nvPr/>
          </p:nvSpPr>
          <p:spPr>
            <a:xfrm>
              <a:off x="2285740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43"/>
          <p:cNvSpPr txBox="1"/>
          <p:nvPr/>
        </p:nvSpPr>
        <p:spPr>
          <a:xfrm>
            <a:off x="731525" y="545825"/>
            <a:ext cx="361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INDEX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43"/>
          <p:cNvGrpSpPr/>
          <p:nvPr/>
        </p:nvGrpSpPr>
        <p:grpSpPr>
          <a:xfrm>
            <a:off x="2080926" y="1483932"/>
            <a:ext cx="1594508" cy="2579913"/>
            <a:chOff x="519485" y="1948510"/>
            <a:chExt cx="1310519" cy="2204677"/>
          </a:xfrm>
        </p:grpSpPr>
        <p:sp>
          <p:nvSpPr>
            <p:cNvPr id="381" name="Google Shape;381;p43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3"/>
            <p:cNvSpPr txBox="1"/>
            <p:nvPr/>
          </p:nvSpPr>
          <p:spPr>
            <a:xfrm>
              <a:off x="956697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3"/>
            <p:cNvSpPr txBox="1"/>
            <p:nvPr/>
          </p:nvSpPr>
          <p:spPr>
            <a:xfrm>
              <a:off x="519485" y="2857976"/>
              <a:ext cx="1310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3"/>
            <p:cNvSpPr txBox="1"/>
            <p:nvPr/>
          </p:nvSpPr>
          <p:spPr>
            <a:xfrm>
              <a:off x="519604" y="3415787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43"/>
          <p:cNvSpPr txBox="1"/>
          <p:nvPr/>
        </p:nvSpPr>
        <p:spPr>
          <a:xfrm>
            <a:off x="2161550" y="2975100"/>
            <a:ext cx="1920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1. Qu'est-ce que l'ingénierie des fonctionnalités ?</a:t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4860825" y="3008675"/>
            <a:ext cx="3128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1. Traitement des données manquantes</a:t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2. Codage des variables catégorielles</a:t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3. Mise à l'échelle et normalisation</a:t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4. Création de caractéristiques</a:t>
            </a:r>
            <a:endParaRPr b="0" i="0" sz="12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ctrTitle"/>
          </p:nvPr>
        </p:nvSpPr>
        <p:spPr>
          <a:xfrm>
            <a:off x="1622063" y="1993950"/>
            <a:ext cx="1495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01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2" name="Google Shape;392;p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3" name="Google Shape;393;p44"/>
          <p:cNvSpPr txBox="1"/>
          <p:nvPr>
            <p:ph type="ctrTitle"/>
          </p:nvPr>
        </p:nvSpPr>
        <p:spPr>
          <a:xfrm>
            <a:off x="2700650" y="2038350"/>
            <a:ext cx="50499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INTRODUCTION</a:t>
            </a:r>
            <a:endParaRPr b="1" sz="6000">
              <a:solidFill>
                <a:srgbClr val="4C565C"/>
              </a:solidFill>
            </a:endParaRPr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0" name="Google Shape;400;p45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Qu'est-ce que Feature Engineering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idx="4294967295"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Importance de la création de caractéristiques</a:t>
            </a:r>
            <a:endParaRPr sz="2200"/>
          </a:p>
        </p:txBody>
      </p:sp>
      <p:sp>
        <p:nvSpPr>
          <p:cNvPr id="408" name="Google Shape;408;p46"/>
          <p:cNvSpPr txBox="1"/>
          <p:nvPr>
            <p:ph idx="12" type="sldNum"/>
          </p:nvPr>
        </p:nvSpPr>
        <p:spPr>
          <a:xfrm>
            <a:off x="6553200" y="35754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ct val="100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9" name="Google Shape;409;p46"/>
          <p:cNvSpPr txBox="1"/>
          <p:nvPr/>
        </p:nvSpPr>
        <p:spPr>
          <a:xfrm>
            <a:off x="2585526" y="3854275"/>
            <a:ext cx="4185900" cy="9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chemeClr val="accent3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« L'ingénierie des caractéristiques est le processus de création de nouvelles caractéristiques significatives à partir de données existantes afin d'améliorer les modèles d'apprentissage automatique »</a:t>
            </a:r>
            <a:endParaRPr b="0" i="0" sz="1300" u="none" cap="none" strike="noStrike">
              <a:solidFill>
                <a:schemeClr val="accent3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051" y="1526648"/>
            <a:ext cx="3979350" cy="2311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/>
        </p:nvSpPr>
        <p:spPr>
          <a:xfrm>
            <a:off x="6475312" y="1070951"/>
            <a:ext cx="2412000" cy="738900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« Importance de l'ingénierie des caractéristiques et son </a:t>
            </a:r>
            <a:r>
              <a:rPr b="1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sur la </a:t>
            </a:r>
            <a:r>
              <a:rPr b="1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 modèles</a:t>
            </a: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»</a:t>
            </a:r>
            <a:endParaRPr b="0" i="1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33400" y="1070950"/>
            <a:ext cx="2290800" cy="738900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“Feature engineering et sa </a:t>
            </a:r>
            <a:r>
              <a:rPr b="1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pertinence</a:t>
            </a: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dans la science des données »</a:t>
            </a:r>
            <a:endParaRPr b="0" i="1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6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0" name="Google Shape;420;p47"/>
          <p:cNvSpPr txBox="1"/>
          <p:nvPr>
            <p:ph type="ctrTitle"/>
          </p:nvPr>
        </p:nvSpPr>
        <p:spPr>
          <a:xfrm>
            <a:off x="1197988" y="1470588"/>
            <a:ext cx="1587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1" name="Google Shape;421;p47"/>
          <p:cNvSpPr txBox="1"/>
          <p:nvPr>
            <p:ph type="ctrTitle"/>
          </p:nvPr>
        </p:nvSpPr>
        <p:spPr>
          <a:xfrm>
            <a:off x="2279025" y="1863150"/>
            <a:ext cx="67200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TECHNIQUES</a:t>
            </a:r>
            <a:endParaRPr b="1" sz="6000">
              <a:solidFill>
                <a:srgbClr val="4C565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COURANTES</a:t>
            </a:r>
            <a:endParaRPr b="1" sz="6000">
              <a:solidFill>
                <a:srgbClr val="4C565C"/>
              </a:solidFill>
            </a:endParaRPr>
          </a:p>
        </p:txBody>
      </p:sp>
      <p:pic>
        <p:nvPicPr>
          <p:cNvPr id="422" name="Google Shape;4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p48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Qu'est-ce que la Feature Engineering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9" name="Google Shape;429;p48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idx="12" type="sldNum"/>
          </p:nvPr>
        </p:nvSpPr>
        <p:spPr>
          <a:xfrm>
            <a:off x="6553200" y="35754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ct val="100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533373" y="1070950"/>
            <a:ext cx="8229600" cy="369300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« Traitement des données manquantes et </a:t>
            </a:r>
            <a:r>
              <a:rPr b="1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pour résoudre ce problème ».</a:t>
            </a:r>
            <a:endParaRPr b="0" i="1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050" y="1701326"/>
            <a:ext cx="6239258" cy="280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9"/>
          <p:cNvSpPr txBox="1"/>
          <p:nvPr>
            <p:ph idx="4294967295"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Traitement des données manquantes (Handling missing data)</a:t>
            </a:r>
            <a:endParaRPr sz="2200"/>
          </a:p>
        </p:txBody>
      </p:sp>
      <p:sp>
        <p:nvSpPr>
          <p:cNvPr id="440" name="Google Shape;440;p49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idx="12" type="sldNum"/>
          </p:nvPr>
        </p:nvSpPr>
        <p:spPr>
          <a:xfrm>
            <a:off x="6553200" y="35754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ct val="100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663" y="1602364"/>
            <a:ext cx="6642617" cy="191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7042" y="3663835"/>
            <a:ext cx="3895713" cy="93064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0"/>
          <p:cNvSpPr txBox="1"/>
          <p:nvPr/>
        </p:nvSpPr>
        <p:spPr>
          <a:xfrm>
            <a:off x="5673825" y="3611750"/>
            <a:ext cx="21336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Dummy Encoding</a:t>
            </a:r>
            <a:endParaRPr b="1" i="0" sz="1400" u="none" cap="none" strike="noStrike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 b="1" i="0" sz="1400" u="none" cap="none" strike="noStrike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Ordinal Encoding</a:t>
            </a:r>
            <a:endParaRPr b="1" i="0" sz="1400" u="none" cap="none" strike="noStrike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Binary Encoding</a:t>
            </a:r>
            <a:endParaRPr b="1" i="0" sz="1400" u="none" cap="none" strike="noStrike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Count Encoding</a:t>
            </a:r>
            <a:endParaRPr b="1" i="0" sz="1400" u="none" cap="none" strike="noStrike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0"/>
          <p:cNvSpPr txBox="1"/>
          <p:nvPr>
            <p:ph idx="4294967295"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Encodage de variables catégorielles (Encoding categorical variables)</a:t>
            </a:r>
            <a:endParaRPr sz="2200"/>
          </a:p>
        </p:txBody>
      </p:sp>
      <p:sp>
        <p:nvSpPr>
          <p:cNvPr id="451" name="Google Shape;451;p50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0"/>
          <p:cNvSpPr txBox="1"/>
          <p:nvPr/>
        </p:nvSpPr>
        <p:spPr>
          <a:xfrm>
            <a:off x="533373" y="1070950"/>
            <a:ext cx="8229600" cy="369300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« Encodage des variables catégorielles et méthodes pour y parvenir »</a:t>
            </a:r>
            <a:endParaRPr b="0" i="1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/>
          <p:nvPr>
            <p:ph idx="12" type="sldNum"/>
          </p:nvPr>
        </p:nvSpPr>
        <p:spPr>
          <a:xfrm>
            <a:off x="6553200" y="35754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ct val="100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58" name="Google Shape;4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2819"/>
            <a:ext cx="2900908" cy="187004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1"/>
          <p:cNvSpPr txBox="1"/>
          <p:nvPr/>
        </p:nvSpPr>
        <p:spPr>
          <a:xfrm>
            <a:off x="585525" y="3934000"/>
            <a:ext cx="3283500" cy="93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00"/>
              <a:buFont typeface="Arial"/>
              <a:buChar char="●"/>
            </a:pPr>
            <a:r>
              <a:rPr b="1" i="0" lang="fr" sz="1100" u="none" cap="none" strike="noStrik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“Standardization”</a:t>
            </a:r>
            <a:r>
              <a:rPr b="0" i="0" lang="fr" sz="1100" u="none" cap="none" strike="noStrik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: vous modifiez l'étendue de vos données.</a:t>
            </a:r>
            <a:endParaRPr b="0" i="0" sz="1100" u="none" cap="none" strike="noStrik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00"/>
              <a:buFont typeface="Arial"/>
              <a:buChar char="●"/>
            </a:pPr>
            <a:r>
              <a:rPr b="1" i="0" lang="fr" sz="1100" u="none" cap="none" strike="noStrik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“Normalization”</a:t>
            </a:r>
            <a:r>
              <a:rPr b="0" i="0" lang="fr" sz="1100" u="none" cap="none" strike="noStrik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: vous modifiez la forme de la distribution de vos données.</a:t>
            </a:r>
            <a:endParaRPr b="0" i="0" sz="1100" u="none" cap="none" strike="noStrik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1"/>
          <p:cNvSpPr txBox="1"/>
          <p:nvPr/>
        </p:nvSpPr>
        <p:spPr>
          <a:xfrm>
            <a:off x="4512050" y="1532075"/>
            <a:ext cx="4198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Avantages de la “Standardization” :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0" i="0" lang="fr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Amélioration des performances du modèle :</a:t>
            </a:r>
            <a:r>
              <a:rPr b="0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particulier ceux qui s'appuient sur des mesures de distance ou des gradients pour l'optimisation. Elle garantit que les caractéristiques à grande échelle ne dominent pas le processus d'apprentissage.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Avantages de la “Normalization” :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0" i="0" lang="fr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 égale des caractéristiques :</a:t>
            </a:r>
            <a:r>
              <a:rPr b="0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Toutes les caractéristiques ont la même influence ou le même poids dans les analyses et les modèles. Cette caractéristique est particulièrement utile lorsque l'on compare des caractéristiques à des échelles différentes, car elle permet d'éviter que l'une d'entre elles ne domine l'analyse.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0" i="0" lang="fr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Amélioration des comparaisons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Principaux inconvénients de la “Normalization” et de la “Standardization” : </a:t>
            </a:r>
            <a:r>
              <a:rPr b="0" i="0" lang="fr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Perte de l'interprétabilité originale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1"/>
          <p:cNvSpPr txBox="1"/>
          <p:nvPr>
            <p:ph idx="4294967295"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Mise à l'échelle et normalisation (Scaling and Normalization)</a:t>
            </a:r>
            <a:endParaRPr sz="2200"/>
          </a:p>
        </p:txBody>
      </p:sp>
      <p:sp>
        <p:nvSpPr>
          <p:cNvPr id="463" name="Google Shape;463;p51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533373" y="1070950"/>
            <a:ext cx="8229600" cy="369300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« La nécessité d'une mise à l'échelle et d'une normalisation »</a:t>
            </a:r>
            <a:endParaRPr b="0" i="1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Quelques exemples :</a:t>
            </a: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AutoNum type="arabicPeriod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classification d'images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AutoNum type="arabicPeriod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de groupes (Kmeans, PCA)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nouveaux groupes d’individus avec des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caractéristiques similaires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925" y="1213657"/>
            <a:ext cx="4309594" cy="140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474" y="2973183"/>
            <a:ext cx="1827900" cy="196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 txBox="1"/>
          <p:nvPr>
            <p:ph idx="4294967295"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Création de caractéristiques (Feature creation)</a:t>
            </a:r>
            <a:endParaRPr sz="2200"/>
          </a:p>
        </p:txBody>
      </p:sp>
      <p:sp>
        <p:nvSpPr>
          <p:cNvPr id="474" name="Google Shape;474;p52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158600" y="2392900"/>
            <a:ext cx="68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Pourquoi explorer les données avant toute modélisation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Objectif</a:t>
            </a:r>
            <a:endParaRPr sz="2200"/>
          </a:p>
        </p:txBody>
      </p:sp>
      <p:sp>
        <p:nvSpPr>
          <p:cNvPr id="146" name="Google Shape;146;p18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Résumer les caractéristiques principales d'une variable ou d'un jeu de données ; 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Identifier les anomalies ;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Visualiser les relations entre les variables ;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Orienter le choix des transformations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158600" y="2392900"/>
            <a:ext cx="68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Connaissez-vous des indicateurs permettant d'atteindre ces objectifs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Indicateurs principaux</a:t>
            </a:r>
            <a:endParaRPr sz="2200"/>
          </a:p>
        </p:txBody>
      </p:sp>
      <p:sp>
        <p:nvSpPr>
          <p:cNvPr id="162" name="Google Shape;162;p20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Exemples d'indicateurs (métriques principales) :</a:t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Moyenne, médiane, mode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Écart-type, variance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Min, max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Pour aller plus loin :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Quartiles (pour identifier les valeurs aberrantes)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des données (histogrammes)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type="ctrTitle"/>
          </p:nvPr>
        </p:nvSpPr>
        <p:spPr>
          <a:xfrm>
            <a:off x="1197988" y="1470588"/>
            <a:ext cx="1587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1" name="Google Shape;171;p21"/>
          <p:cNvSpPr txBox="1"/>
          <p:nvPr>
            <p:ph type="ctrTitle"/>
          </p:nvPr>
        </p:nvSpPr>
        <p:spPr>
          <a:xfrm>
            <a:off x="2279025" y="1782900"/>
            <a:ext cx="6720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ANALYSE UNIVARIÉE</a:t>
            </a:r>
            <a:endParaRPr sz="2400">
              <a:solidFill>
                <a:srgbClr val="4C565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1158600" y="2392900"/>
            <a:ext cx="746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Quel est l’objectif principale de l’analyse univariée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PI">
  <a:themeElements>
    <a:clrScheme name="HUUUUPI">
      <a:dk1>
        <a:srgbClr val="738389"/>
      </a:dk1>
      <a:lt1>
        <a:srgbClr val="FFFFFF"/>
      </a:lt1>
      <a:dk2>
        <a:srgbClr val="FFFFFF"/>
      </a:dk2>
      <a:lt2>
        <a:srgbClr val="FFFFFF"/>
      </a:lt2>
      <a:accent1>
        <a:srgbClr val="1A5667"/>
      </a:accent1>
      <a:accent2>
        <a:srgbClr val="5A7782"/>
      </a:accent2>
      <a:accent3>
        <a:srgbClr val="738389"/>
      </a:accent3>
      <a:accent4>
        <a:srgbClr val="BCE2EE"/>
      </a:accent4>
      <a:accent5>
        <a:srgbClr val="7EC8E4"/>
      </a:accent5>
      <a:accent6>
        <a:srgbClr val="20C3F3"/>
      </a:accent6>
      <a:hlink>
        <a:srgbClr val="1B4956"/>
      </a:hlink>
      <a:folHlink>
        <a:srgbClr val="1B49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