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Dosi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Dosis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Dosi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ADB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4ADB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4ADB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–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1" i="0" sz="4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4ADB0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4ADB0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4ADB0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1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1" i="0" sz="20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osis"/>
              <a:buNone/>
              <a:defRPr b="0" i="0" sz="3200" u="none" cap="none" strike="noStrike">
                <a:solidFill>
                  <a:schemeClr val="accent6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A4AD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A4ADB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05725" y="4521950"/>
            <a:ext cx="1121600" cy="273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C3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875" y="3858050"/>
            <a:ext cx="1393150" cy="6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6552049" y="-95700"/>
            <a:ext cx="2592000" cy="52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8525" y="4618324"/>
            <a:ext cx="472550" cy="2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5002" y="2484937"/>
            <a:ext cx="1671125" cy="11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654500" y="1032200"/>
            <a:ext cx="53736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fr" sz="25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TRAITEMENT DES VALEURS MANQUANTES</a:t>
            </a:r>
            <a:endParaRPr b="1" i="0" sz="25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Data preprocessing</a:t>
            </a:r>
            <a:endParaRPr b="0" i="0" sz="25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1158600" y="2392900"/>
            <a:ext cx="68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Quelles techniques connaissez-vous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Suppression des valeurs manquantes 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(dropna </a:t>
            </a:r>
            <a:r>
              <a:rPr i="1" lang="fr" sz="1600"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/>
          </a:p>
        </p:txBody>
      </p:sp>
      <p:sp>
        <p:nvSpPr>
          <p:cNvPr id="233" name="Google Shape;233;p36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sng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Méthode :</a:t>
            </a:r>
            <a:r>
              <a:rPr b="0" i="0" lang="fr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suppression des lignes</a:t>
            </a:r>
            <a:endParaRPr b="1" i="0" sz="1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sng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Avantages/Inconvénients : </a:t>
            </a:r>
            <a:endParaRPr b="1" i="0" sz="1600" u="sng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Simple, 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8389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mais peut entraîner une perte d'informations importante.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 l’utiliser ?</a:t>
            </a:r>
            <a:endParaRPr b="1" i="0" sz="1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Lorsque le nombre de valeurs manquantes est faible.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Imputation des valeurs manquantes 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(fillna </a:t>
            </a:r>
            <a:r>
              <a:rPr i="1" lang="fr" sz="1600"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/>
          </a:p>
        </p:txBody>
      </p:sp>
      <p:sp>
        <p:nvSpPr>
          <p:cNvPr id="241" name="Google Shape;241;p37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Méthode :</a:t>
            </a:r>
            <a:r>
              <a:rPr b="0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Imputation/remplacement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par une constante,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par la moyenne,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par la médiane,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par la donnée la plus représentée, 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Avantages/Inconvénients : </a:t>
            </a:r>
            <a:endParaRPr b="1" i="0" sz="1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à appliquer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mais, ne prend pas en compte la variance réelle des données.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 l’utiliser ?</a:t>
            </a:r>
            <a:endParaRPr b="1" i="0" sz="1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Lorsque les données manquantes ne sont pas nombreuses 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le pourcentage  de valeurs manquantes est faible (par exemple, inférieur à 5-10%), l'imputation est souvent une meilleure alternative que la suppression.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 Imputation par méthode avancée : Interpolation 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(interpolate </a:t>
            </a:r>
            <a:r>
              <a:rPr i="1" lang="fr" sz="1600"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/>
          </a:p>
        </p:txBody>
      </p:sp>
      <p:sp>
        <p:nvSpPr>
          <p:cNvPr id="249" name="Google Shape;249;p38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Méthode :</a:t>
            </a:r>
            <a:r>
              <a:rPr b="0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à partir d’un nombre fini de points reconstruire une fonction :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linéaire,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polynomiale,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spline (une fonction polynomiale par morceaux),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cubic (cas particulier de polynôme d’ordre 3), …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Utilise les tendances pour combler les lacunes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(par exemple, dans des séries temporelles).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Avantages/Inconvénients : </a:t>
            </a:r>
            <a:endParaRPr b="1" i="0" sz="1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Préserve la tendance des données et permet de gagner en précision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mais, ne fonctionne pas bien avec de grandes plages de données manquantes.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 l’utiliser ?</a:t>
            </a: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L’interpolation est idéale pour les séries temporelles ou toute donnée qui possède une structure ordonnée.</a:t>
            </a:r>
            <a:endParaRPr b="0" i="0" sz="14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 rotWithShape="1">
          <a:blip r:embed="rId3">
            <a:alphaModFix/>
          </a:blip>
          <a:srcRect b="5306" l="3728" r="8519" t="8819"/>
          <a:stretch/>
        </p:blipFill>
        <p:spPr>
          <a:xfrm>
            <a:off x="6646225" y="1131400"/>
            <a:ext cx="2310900" cy="15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 Imputation par méthode avancée : Imputation par modèle (KNN, régresseurs, etc.) 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(KNNImputer </a:t>
            </a:r>
            <a:r>
              <a:rPr i="1" lang="fr" sz="1600"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1" lang="fr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/>
          </a:p>
        </p:txBody>
      </p:sp>
      <p:sp>
        <p:nvSpPr>
          <p:cNvPr id="258" name="Google Shape;258;p39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9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Méthode :</a:t>
            </a:r>
            <a:r>
              <a:rPr b="0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utilise des algorithmes pour prédire les valeurs manquantes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K-nearest neighbors (KNN)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Calibri"/>
              <a:buChar char="●"/>
            </a:pPr>
            <a:r>
              <a:rPr b="1" i="0" lang="fr" sz="1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modèle prédictif (régression, arbre de décision, …)</a:t>
            </a:r>
            <a:endParaRPr b="1" i="0" sz="14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Avantages/Inconvénients : </a:t>
            </a:r>
            <a:endParaRPr b="1" i="0" sz="1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Prend en compte les relations entre les variables.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mais, plus complexe et nécessite davantage de calcul.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 l’utiliser ?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Lorsque les relations entre les variables sont complexes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que les données ne suivent pas des tendances simples.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Lorsque les données contiennent des relations non linéaires.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Lorsque les données sont modérées en taille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(car KNN est coûteux en termes de calcul pour les grands jeux de données).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7329" y="1212950"/>
            <a:ext cx="2526225" cy="22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/>
          <p:nvPr/>
        </p:nvSpPr>
        <p:spPr>
          <a:xfrm>
            <a:off x="400500" y="362375"/>
            <a:ext cx="2190600" cy="4274100"/>
          </a:xfrm>
          <a:prstGeom prst="rect">
            <a:avLst/>
          </a:prstGeom>
          <a:solidFill>
            <a:srgbClr val="A0E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0E0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0"/>
          <p:cNvSpPr/>
          <p:nvPr/>
        </p:nvSpPr>
        <p:spPr>
          <a:xfrm>
            <a:off x="2649125" y="362375"/>
            <a:ext cx="5941500" cy="4274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Bonnes pratiques : </a:t>
            </a:r>
            <a:endParaRPr b="1" i="0" sz="18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98E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Identifier et comprendre les valeurs manquantes avant de les traiter.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Imputer ou supprimer les valeurs manquantes selon leur impact sur l’analyse.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Choisir la méthode d’imputation la plus appropriée (moyenne, médiane, modèles prédictifs, etc.).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Vérifier l'impact du traitement des valeurs manquantes sur la qualité des données et des modèles.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Char char="●"/>
            </a:pPr>
            <a:r>
              <a:rPr b="0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Toujours tester les performances du modèle avant et après le traitement des valeurs manquantes pour éviter tout biais.</a:t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458525" y="589550"/>
            <a:ext cx="21906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CONCLUSIONS</a:t>
            </a:r>
            <a:endParaRPr b="0" i="0" sz="2000" u="none" cap="none" strike="noStrik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69" name="Google Shape;2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5" name="Google Shape;145;p27"/>
          <p:cNvSpPr/>
          <p:nvPr/>
        </p:nvSpPr>
        <p:spPr>
          <a:xfrm>
            <a:off x="3624357" y="1838522"/>
            <a:ext cx="429900" cy="43500"/>
          </a:xfrm>
          <a:prstGeom prst="roundRect">
            <a:avLst>
              <a:gd fmla="val 50000" name="adj"/>
            </a:avLst>
          </a:prstGeom>
          <a:solidFill>
            <a:srgbClr val="A0E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27"/>
          <p:cNvGrpSpPr/>
          <p:nvPr/>
        </p:nvGrpSpPr>
        <p:grpSpPr>
          <a:xfrm>
            <a:off x="2233326" y="1483932"/>
            <a:ext cx="1594508" cy="2579913"/>
            <a:chOff x="519485" y="1948510"/>
            <a:chExt cx="1310519" cy="2204677"/>
          </a:xfrm>
        </p:grpSpPr>
        <p:sp>
          <p:nvSpPr>
            <p:cNvPr id="147" name="Google Shape;147;p27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0E0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956697" y="20334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7"/>
            <p:cNvSpPr txBox="1"/>
            <p:nvPr/>
          </p:nvSpPr>
          <p:spPr>
            <a:xfrm>
              <a:off x="519485" y="2857976"/>
              <a:ext cx="1310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b="1" i="0" sz="14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7"/>
            <p:cNvSpPr txBox="1"/>
            <p:nvPr/>
          </p:nvSpPr>
          <p:spPr>
            <a:xfrm>
              <a:off x="519604" y="3415787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27"/>
          <p:cNvGrpSpPr/>
          <p:nvPr/>
        </p:nvGrpSpPr>
        <p:grpSpPr>
          <a:xfrm>
            <a:off x="3850874" y="1483932"/>
            <a:ext cx="1594523" cy="2579913"/>
            <a:chOff x="1848940" y="1948510"/>
            <a:chExt cx="1310531" cy="2204677"/>
          </a:xfrm>
        </p:grpSpPr>
        <p:sp>
          <p:nvSpPr>
            <p:cNvPr id="152" name="Google Shape;152;p27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0E0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7"/>
            <p:cNvSpPr txBox="1"/>
            <p:nvPr/>
          </p:nvSpPr>
          <p:spPr>
            <a:xfrm>
              <a:off x="1849071" y="2852844"/>
              <a:ext cx="13104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Conséquences</a:t>
              </a:r>
              <a:endParaRPr b="1" i="0" sz="14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7"/>
            <p:cNvSpPr txBox="1"/>
            <p:nvPr/>
          </p:nvSpPr>
          <p:spPr>
            <a:xfrm>
              <a:off x="1848940" y="3415787"/>
              <a:ext cx="13104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Impact des données manquantes sur les analyses</a:t>
              </a:r>
              <a:endParaRPr b="0" i="0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2285740" y="20334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27"/>
          <p:cNvGrpSpPr/>
          <p:nvPr/>
        </p:nvGrpSpPr>
        <p:grpSpPr>
          <a:xfrm>
            <a:off x="5468446" y="1483932"/>
            <a:ext cx="1722611" cy="2579924"/>
            <a:chOff x="3178414" y="1948510"/>
            <a:chExt cx="1415806" cy="2204686"/>
          </a:xfrm>
        </p:grpSpPr>
        <p:sp>
          <p:nvSpPr>
            <p:cNvPr id="157" name="Google Shape;157;p27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0E0F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3178414" y="2852853"/>
              <a:ext cx="13599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Techniques</a:t>
              </a:r>
              <a:endParaRPr b="1" i="0" sz="14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7"/>
            <p:cNvSpPr txBox="1"/>
            <p:nvPr/>
          </p:nvSpPr>
          <p:spPr>
            <a:xfrm>
              <a:off x="3178520" y="3415796"/>
              <a:ext cx="14157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 Techniques de traitement des valeurs manquantes</a:t>
              </a:r>
              <a:endParaRPr b="0" i="0" sz="12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3639577" y="2033485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4C565C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18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7"/>
          <p:cNvSpPr/>
          <p:nvPr/>
        </p:nvSpPr>
        <p:spPr>
          <a:xfrm>
            <a:off x="5256334" y="1838522"/>
            <a:ext cx="429900" cy="43500"/>
          </a:xfrm>
          <a:prstGeom prst="roundRect">
            <a:avLst>
              <a:gd fmla="val 50000" name="adj"/>
            </a:avLst>
          </a:prstGeom>
          <a:solidFill>
            <a:srgbClr val="A0E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731525" y="545825"/>
            <a:ext cx="361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INDEX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0F9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1622063" y="1993950"/>
            <a:ext cx="1495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9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01</a:t>
            </a:r>
            <a:endParaRPr sz="9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0" name="Google Shape;170;p28"/>
          <p:cNvSpPr txBox="1"/>
          <p:nvPr>
            <p:ph type="ctrTitle"/>
          </p:nvPr>
        </p:nvSpPr>
        <p:spPr>
          <a:xfrm>
            <a:off x="2700650" y="1942875"/>
            <a:ext cx="50499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INTRODUCTION</a:t>
            </a:r>
            <a:endParaRPr b="1" sz="6000">
              <a:solidFill>
                <a:srgbClr val="4C565C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1158600" y="2392900"/>
            <a:ext cx="682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fr" sz="3200" u="none" cap="none" strike="noStrike">
                <a:solidFill>
                  <a:srgbClr val="20C3F3"/>
                </a:solidFill>
                <a:latin typeface="Dosis"/>
                <a:ea typeface="Dosis"/>
                <a:cs typeface="Dosis"/>
                <a:sym typeface="Dosis"/>
              </a:rPr>
              <a:t>« Quelles peuvent être les raisons de valeurs manquantes ? »</a:t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0C3F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4244700" y="1283600"/>
            <a:ext cx="654600" cy="642900"/>
          </a:xfrm>
          <a:prstGeom prst="ellipse">
            <a:avLst/>
          </a:prstGeom>
          <a:solidFill>
            <a:srgbClr val="20C3F3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Définition</a:t>
            </a:r>
            <a:endParaRPr sz="2200"/>
          </a:p>
        </p:txBody>
      </p:sp>
      <p:sp>
        <p:nvSpPr>
          <p:cNvPr id="185" name="Google Shape;185;p30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Une valeur manquante représente une absence d'observation 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pour une variable donnée dans un jeu de données. </a:t>
            </a:r>
            <a:endParaRPr b="1" i="0" sz="1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Elles peuvent apparaître pour plusieurs raisons :</a:t>
            </a:r>
            <a:endParaRPr b="1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Erreurs de collecte ou de saisie de données.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Problèmes techniques lors des mesures.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Refus de réponse dans des enquêtes.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Types de données manquantes</a:t>
            </a:r>
            <a:endParaRPr sz="2200"/>
          </a:p>
        </p:txBody>
      </p:sp>
      <p:sp>
        <p:nvSpPr>
          <p:cNvPr id="193" name="Google Shape;193;p31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AutoNum type="arabicPeriod"/>
            </a:pPr>
            <a:r>
              <a:rPr b="1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MCAR (Missing Completely At Random) </a:t>
            </a: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Les données manquent de manière totalement aléatoire. </a:t>
            </a:r>
            <a:endParaRPr b="0" i="0" sz="14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400"/>
              <a:buFont typeface="Calibri"/>
              <a:buChar char="●"/>
            </a:pPr>
            <a:r>
              <a:rPr b="0" i="1" lang="fr" sz="14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0" i="0" lang="fr" sz="14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 : Une panne aléatoire d’un appareil de mesure.</a:t>
            </a:r>
            <a:endParaRPr b="0" i="0" sz="14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AutoNum type="arabicPeriod"/>
            </a:pPr>
            <a:r>
              <a:rPr b="1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MAR (Missing At Random) :</a:t>
            </a:r>
            <a:r>
              <a:rPr b="0" i="0" lang="fr" sz="16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Les données manquantes dépendent d’autres variables observées, mais pas de la variable elle-même. </a:t>
            </a:r>
            <a:endParaRPr b="0" i="0" sz="14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400"/>
              <a:buFont typeface="Calibri"/>
              <a:buChar char="●"/>
            </a:pPr>
            <a:r>
              <a:rPr b="0" i="1" lang="fr" sz="14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0" i="0" lang="fr" sz="14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 : Les personnes plus âgées répondent moins souvent à certaines questions dans un sondage.</a:t>
            </a:r>
            <a:endParaRPr b="0" i="0" sz="14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600"/>
              <a:buFont typeface="Calibri"/>
              <a:buAutoNum type="arabicPeriod"/>
            </a:pPr>
            <a:r>
              <a:rPr b="1" i="0" lang="fr" sz="1600" u="none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MNAR (Missing Not At Random) : </a:t>
            </a:r>
            <a:endParaRPr b="1" i="0" sz="1600" u="none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Les données manquantes dépendent de la variable elle-même.</a:t>
            </a:r>
            <a:endParaRPr b="0" i="0" sz="14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565C"/>
              </a:buClr>
              <a:buSzPts val="1400"/>
              <a:buFont typeface="Calibri"/>
              <a:buChar char="●"/>
            </a:pPr>
            <a:r>
              <a:rPr b="0" i="1" lang="fr" sz="14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0" i="0" lang="fr" sz="1400" u="none" cap="none" strike="noStrike">
                <a:solidFill>
                  <a:srgbClr val="738389"/>
                </a:solidFill>
                <a:latin typeface="Calibri"/>
                <a:ea typeface="Calibri"/>
                <a:cs typeface="Calibri"/>
                <a:sym typeface="Calibri"/>
              </a:rPr>
              <a:t> : Des revenus élevés non déclarés dans un questionnaire.</a:t>
            </a:r>
            <a:endParaRPr b="0" i="0" sz="14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383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0F9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1" name="Google Shape;201;p32"/>
          <p:cNvSpPr txBox="1"/>
          <p:nvPr>
            <p:ph type="ctrTitle"/>
          </p:nvPr>
        </p:nvSpPr>
        <p:spPr>
          <a:xfrm>
            <a:off x="1197988" y="1470588"/>
            <a:ext cx="15876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9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02</a:t>
            </a:r>
            <a:endParaRPr sz="9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2" name="Google Shape;202;p32"/>
          <p:cNvSpPr txBox="1"/>
          <p:nvPr>
            <p:ph type="ctrTitle"/>
          </p:nvPr>
        </p:nvSpPr>
        <p:spPr>
          <a:xfrm>
            <a:off x="2424000" y="1702625"/>
            <a:ext cx="6720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CONSÉQUENCES</a:t>
            </a:r>
            <a:endParaRPr sz="2400">
              <a:solidFill>
                <a:srgbClr val="4C565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958825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2200"/>
              <a:t>Impact sur l’analyse</a:t>
            </a:r>
            <a:endParaRPr sz="2200"/>
          </a:p>
        </p:txBody>
      </p:sp>
      <p:sp>
        <p:nvSpPr>
          <p:cNvPr id="209" name="Google Shape;209;p33"/>
          <p:cNvSpPr/>
          <p:nvPr/>
        </p:nvSpPr>
        <p:spPr>
          <a:xfrm>
            <a:off x="367899" y="350224"/>
            <a:ext cx="476100" cy="505200"/>
          </a:xfrm>
          <a:prstGeom prst="ellipse">
            <a:avLst/>
          </a:prstGeom>
          <a:solidFill>
            <a:srgbClr val="DEF7FF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0621"/>
              </a:buClr>
              <a:buSzPts val="3600"/>
              <a:buFont typeface="Calibri"/>
              <a:buNone/>
            </a:pPr>
            <a:r>
              <a:rPr b="1" i="0" lang="f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428252" y="950277"/>
            <a:ext cx="84615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Visualisation biaisée :</a:t>
            </a:r>
            <a:endParaRPr b="1" i="0" sz="1400" u="sng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La distribution des données peut sembler différente lorsque des valeurs manquent.</a:t>
            </a:r>
            <a:endParaRPr b="0" i="0" sz="1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●"/>
            </a:pPr>
            <a:r>
              <a:rPr b="0" i="1" lang="fr" sz="1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Exemple</a:t>
            </a:r>
            <a:r>
              <a:rPr b="0" i="0" lang="fr" sz="1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: En étudiant la taille d'une population, l'absence de valeurs extrêmes (très grands ou petits) peut fausser la visualisation.</a:t>
            </a:r>
            <a:endParaRPr b="0" i="0" sz="1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Corrélation biaisée avec suppression des données :</a:t>
            </a:r>
            <a:endParaRPr b="1" i="0" sz="1400" u="sng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Supprimer les lignes contenant des valeurs manquantes peut fausser les corrélations si les données ne sont pas manquantes aléatoirement.</a:t>
            </a:r>
            <a:endParaRPr b="0" i="0" sz="1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Cela réduit la taille de l’échantillon et diminue la puissance statistique.</a:t>
            </a:r>
            <a:endParaRPr b="0" i="0" sz="1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sng" cap="none" strike="noStrike">
                <a:solidFill>
                  <a:srgbClr val="4C565C"/>
                </a:solidFill>
                <a:latin typeface="Calibri"/>
                <a:ea typeface="Calibri"/>
                <a:cs typeface="Calibri"/>
                <a:sym typeface="Calibri"/>
              </a:rPr>
              <a:t>Réduction de la puissance de l’analyse :</a:t>
            </a:r>
            <a:endParaRPr b="1" i="0" sz="1400" u="sng" cap="none" strike="noStrike">
              <a:solidFill>
                <a:srgbClr val="4C5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Moins de données signifie des estimations moins précises et des intervalles de confiance plus larges.</a:t>
            </a:r>
            <a:endParaRPr b="0" i="0" sz="1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●"/>
            </a:pPr>
            <a:r>
              <a:rPr b="0" i="0" lang="fr" sz="1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Si les données ne sont pas remplacées correctement, le modèle risque de perdre en robustesse.</a:t>
            </a:r>
            <a:endParaRPr b="0" i="0" sz="1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E0F9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ctrTitle"/>
          </p:nvPr>
        </p:nvSpPr>
        <p:spPr>
          <a:xfrm>
            <a:off x="1816476" y="1603975"/>
            <a:ext cx="15876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9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03</a:t>
            </a:r>
            <a:endParaRPr sz="9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ADB0"/>
              </a:buClr>
              <a:buSzPts val="1000"/>
              <a:buFont typeface="Calibri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3550" y="155775"/>
            <a:ext cx="375596" cy="1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>
            <p:ph type="ctrTitle"/>
          </p:nvPr>
        </p:nvSpPr>
        <p:spPr>
          <a:xfrm>
            <a:off x="2964825" y="1782900"/>
            <a:ext cx="5438700" cy="21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TECHNIQUES</a:t>
            </a:r>
            <a:endParaRPr b="1" sz="6000">
              <a:solidFill>
                <a:srgbClr val="4C565C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fr" sz="6000">
                <a:solidFill>
                  <a:srgbClr val="4C565C"/>
                </a:solidFill>
              </a:rPr>
              <a:t>COURANTES</a:t>
            </a:r>
            <a:endParaRPr b="1" sz="6000">
              <a:solidFill>
                <a:srgbClr val="4C565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PI">
  <a:themeElements>
    <a:clrScheme name="HUUUUPI">
      <a:dk1>
        <a:srgbClr val="738389"/>
      </a:dk1>
      <a:lt1>
        <a:srgbClr val="FFFFFF"/>
      </a:lt1>
      <a:dk2>
        <a:srgbClr val="FFFFFF"/>
      </a:dk2>
      <a:lt2>
        <a:srgbClr val="FFFFFF"/>
      </a:lt2>
      <a:accent1>
        <a:srgbClr val="1A5667"/>
      </a:accent1>
      <a:accent2>
        <a:srgbClr val="5A7782"/>
      </a:accent2>
      <a:accent3>
        <a:srgbClr val="738389"/>
      </a:accent3>
      <a:accent4>
        <a:srgbClr val="BCE2EE"/>
      </a:accent4>
      <a:accent5>
        <a:srgbClr val="7EC8E4"/>
      </a:accent5>
      <a:accent6>
        <a:srgbClr val="20C3F3"/>
      </a:accent6>
      <a:hlink>
        <a:srgbClr val="1B4956"/>
      </a:hlink>
      <a:folHlink>
        <a:srgbClr val="1B495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