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25D-84F0-48AC-B6FF-C6C09B8ECD7C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F84B-A33E-4E0F-9FE7-DD234115CD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25D-84F0-48AC-B6FF-C6C09B8ECD7C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F84B-A33E-4E0F-9FE7-DD234115CD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25D-84F0-48AC-B6FF-C6C09B8ECD7C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F84B-A33E-4E0F-9FE7-DD234115CD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25D-84F0-48AC-B6FF-C6C09B8ECD7C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F84B-A33E-4E0F-9FE7-DD234115CD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25D-84F0-48AC-B6FF-C6C09B8ECD7C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F84B-A33E-4E0F-9FE7-DD234115CD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25D-84F0-48AC-B6FF-C6C09B8ECD7C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F84B-A33E-4E0F-9FE7-DD234115CD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25D-84F0-48AC-B6FF-C6C09B8ECD7C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F84B-A33E-4E0F-9FE7-DD234115CD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25D-84F0-48AC-B6FF-C6C09B8ECD7C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F84B-A33E-4E0F-9FE7-DD234115CD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25D-84F0-48AC-B6FF-C6C09B8ECD7C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F84B-A33E-4E0F-9FE7-DD234115CD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25D-84F0-48AC-B6FF-C6C09B8ECD7C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F84B-A33E-4E0F-9FE7-DD234115CD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25D-84F0-48AC-B6FF-C6C09B8ECD7C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F84B-A33E-4E0F-9FE7-DD234115CD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EB25D-84F0-48AC-B6FF-C6C09B8ECD7C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5F84B-A33E-4E0F-9FE7-DD234115CD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89074676"/>
              </p:ext>
            </p:extLst>
          </p:nvPr>
        </p:nvGraphicFramePr>
        <p:xfrm>
          <a:off x="4211959" y="1600200"/>
          <a:ext cx="447484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7">
                  <a:extLst>
                    <a:ext uri="{9D8B030D-6E8A-4147-A177-3AD203B41FA5}">
                      <a16:colId xmlns:a16="http://schemas.microsoft.com/office/drawing/2014/main" val="270582592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5092256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86270083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464146646"/>
                    </a:ext>
                  </a:extLst>
                </a:gridCol>
                <a:gridCol w="1180091">
                  <a:extLst>
                    <a:ext uri="{9D8B030D-6E8A-4147-A177-3AD203B41FA5}">
                      <a16:colId xmlns:a16="http://schemas.microsoft.com/office/drawing/2014/main" val="3007599386"/>
                    </a:ext>
                  </a:extLst>
                </a:gridCol>
                <a:gridCol w="639263">
                  <a:extLst>
                    <a:ext uri="{9D8B030D-6E8A-4147-A177-3AD203B41FA5}">
                      <a16:colId xmlns:a16="http://schemas.microsoft.com/office/drawing/2014/main" val="4124259300"/>
                    </a:ext>
                  </a:extLst>
                </a:gridCol>
                <a:gridCol w="639263">
                  <a:extLst>
                    <a:ext uri="{9D8B030D-6E8A-4147-A177-3AD203B41FA5}">
                      <a16:colId xmlns:a16="http://schemas.microsoft.com/office/drawing/2014/main" val="2502430073"/>
                    </a:ext>
                  </a:extLst>
                </a:gridCol>
              </a:tblGrid>
              <a:tr h="11087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무연탄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유연탄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경질중유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중유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중질중유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천연가스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도시가스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0264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9161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지역난방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447247"/>
                  </a:ext>
                </a:extLst>
              </a:tr>
            </a:tbl>
          </a:graphicData>
        </a:graphic>
      </p:graphicFrame>
      <p:graphicFrame>
        <p:nvGraphicFramePr>
          <p:cNvPr id="10" name="내용 개체 틀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0073981"/>
              </p:ext>
            </p:extLst>
          </p:nvPr>
        </p:nvGraphicFramePr>
        <p:xfrm>
          <a:off x="457200" y="1600200"/>
          <a:ext cx="339472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16">
                  <a:extLst>
                    <a:ext uri="{9D8B030D-6E8A-4147-A177-3AD203B41FA5}">
                      <a16:colId xmlns:a16="http://schemas.microsoft.com/office/drawing/2014/main" val="288577633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3813762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6912761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03314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(275)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증기 및 온수공급</a:t>
                      </a:r>
                      <a:r>
                        <a:rPr lang="en-US" altLang="ko-KR" dirty="0"/>
                        <a:t>(303)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36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무연탄</a:t>
                      </a:r>
                      <a:r>
                        <a:rPr lang="en-US" altLang="ko-KR" dirty="0"/>
                        <a:t>(26)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4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유연탄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(27)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2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중유</a:t>
                      </a:r>
                      <a:r>
                        <a:rPr lang="en-US" altLang="ko-KR" dirty="0"/>
                        <a:t>(106)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4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도시가스</a:t>
                      </a:r>
                      <a:r>
                        <a:rPr lang="en-US" altLang="ko-KR" dirty="0"/>
                        <a:t>(279)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23928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60964" y="1052736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산업연관표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66636" y="1043444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에너지밸런스</a:t>
            </a:r>
          </a:p>
        </p:txBody>
      </p:sp>
    </p:spTree>
    <p:extLst>
      <p:ext uri="{BB962C8B-B14F-4D97-AF65-F5344CB8AC3E}">
        <p14:creationId xmlns:p14="http://schemas.microsoft.com/office/powerpoint/2010/main" val="302067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575" y="2034381"/>
            <a:ext cx="75628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648"/>
            <a:ext cx="8219256" cy="5742131"/>
          </a:xfrm>
        </p:spPr>
      </p:pic>
    </p:spTree>
    <p:extLst>
      <p:ext uri="{BB962C8B-B14F-4D97-AF65-F5344CB8AC3E}">
        <p14:creationId xmlns:p14="http://schemas.microsoft.com/office/powerpoint/2010/main" val="295774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260192"/>
              </p:ext>
            </p:extLst>
          </p:nvPr>
        </p:nvGraphicFramePr>
        <p:xfrm>
          <a:off x="395536" y="1301720"/>
          <a:ext cx="8294920" cy="428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5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74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석탄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석유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천연가스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도시가스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원자력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신재생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공급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생산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수입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/>
                </a:tc>
                <a:tc rowSpan="3"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국제벙커링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재고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오차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+,-</a:t>
                      </a:r>
                      <a:endParaRPr lang="ko-KR" altLang="en-US" sz="1600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TPES (1</a:t>
                      </a:r>
                      <a:r>
                        <a:rPr lang="ko-KR" altLang="en-US" sz="1600" dirty="0"/>
                        <a:t>차 에너지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전환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에너지전환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발전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지역난방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가스제조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자가소비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손실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-,+</a:t>
                      </a:r>
                      <a:endParaRPr lang="ko-KR" altLang="en-US" sz="16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-,+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TFC (</a:t>
                      </a:r>
                      <a:r>
                        <a:rPr lang="ko-KR" altLang="en-US" sz="1600" dirty="0"/>
                        <a:t>최종 에너지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소비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산업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가정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상업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공공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91264" cy="283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2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에너지밸런스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에너지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국내생산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수입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수출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 err="1"/>
                        <a:t>국제벙커링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재고증감 </a:t>
                      </a:r>
                      <a:r>
                        <a:rPr lang="en-US" altLang="ko-KR" baseline="0" dirty="0"/>
                        <a:t>+ </a:t>
                      </a:r>
                      <a:r>
                        <a:rPr lang="ko-KR" altLang="en-US" baseline="0" dirty="0"/>
                        <a:t>오차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국내생산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수입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수출</a:t>
                      </a:r>
                      <a:r>
                        <a:rPr lang="en-US" altLang="ko-KR" dirty="0"/>
                        <a:t>(-) + </a:t>
                      </a:r>
                      <a:r>
                        <a:rPr lang="ko-KR" altLang="en-US" dirty="0" err="1"/>
                        <a:t>국제벙커링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(-) + </a:t>
                      </a:r>
                      <a:r>
                        <a:rPr lang="ko-KR" altLang="en-US" dirty="0"/>
                        <a:t>재고증감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오차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31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에너지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 err="1"/>
                        <a:t>차</a:t>
                      </a:r>
                      <a:r>
                        <a:rPr lang="ko-KR" altLang="en-US" baseline="0" dirty="0" err="1"/>
                        <a:t>에너지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– </a:t>
                      </a:r>
                      <a:r>
                        <a:rPr lang="ko-KR" altLang="en-US" baseline="0" dirty="0"/>
                        <a:t>전환손실</a:t>
                      </a:r>
                      <a:r>
                        <a:rPr lang="en-US" altLang="ko-KR" baseline="0" dirty="0"/>
                        <a:t>- </a:t>
                      </a:r>
                      <a:r>
                        <a:rPr lang="ko-KR" altLang="en-US" baseline="0" dirty="0"/>
                        <a:t>자가소비 및 손실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 err="1"/>
                        <a:t>차에너지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에너지전환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자가소비 및 손실</a:t>
                      </a:r>
                      <a:r>
                        <a:rPr lang="en-US" altLang="ko-KR" dirty="0"/>
                        <a:t>(-)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= 1</a:t>
                      </a:r>
                      <a:r>
                        <a:rPr lang="ko-KR" altLang="en-US" dirty="0" err="1"/>
                        <a:t>차에너지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전환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생성</a:t>
                      </a:r>
                      <a:r>
                        <a:rPr lang="en-US" altLang="ko-KR" dirty="0"/>
                        <a:t>) + </a:t>
                      </a:r>
                      <a:r>
                        <a:rPr lang="ko-KR" altLang="en-US" dirty="0"/>
                        <a:t>전환손실</a:t>
                      </a:r>
                      <a:r>
                        <a:rPr lang="en-US" altLang="ko-KR" dirty="0"/>
                        <a:t>(-)</a:t>
                      </a:r>
                      <a:r>
                        <a:rPr lang="en-US" altLang="ko-KR" baseline="0" dirty="0"/>
                        <a:t> + </a:t>
                      </a:r>
                      <a:r>
                        <a:rPr lang="ko-KR" altLang="en-US" baseline="0" dirty="0"/>
                        <a:t>자가소비 및 손실</a:t>
                      </a:r>
                      <a:r>
                        <a:rPr lang="en-US" altLang="ko-KR" baseline="0" dirty="0"/>
                        <a:t>(-)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96888"/>
              </p:ext>
            </p:extLst>
          </p:nvPr>
        </p:nvGraphicFramePr>
        <p:xfrm>
          <a:off x="395536" y="1301720"/>
          <a:ext cx="8294920" cy="465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5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74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석탄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석유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천연가스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도시가스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원자력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신재생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공급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생산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수입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국제벙커링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재고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오차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+,-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TPES (1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차 에너지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전환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에너지전환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발전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지역난방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가스제조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자가소비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손실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-,+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-,+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TFC 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최종 에너지 소비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소비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산업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가정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상업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공공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*</a:t>
                      </a:r>
                      <a:r>
                        <a:rPr lang="ko-KR" altLang="en-US" sz="1600" dirty="0"/>
                        <a:t>총수요 기본공식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87280" y="5650924"/>
            <a:ext cx="288032" cy="256674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5661248"/>
            <a:ext cx="288032" cy="256674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452759"/>
              </p:ext>
            </p:extLst>
          </p:nvPr>
        </p:nvGraphicFramePr>
        <p:xfrm>
          <a:off x="755576" y="1772816"/>
          <a:ext cx="7992888" cy="39738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20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2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0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069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천연가스</a:t>
                      </a:r>
                      <a:endParaRPr lang="ko-KR" altLang="en-US" sz="1800" b="0" i="0" u="none" strike="noStrike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도시가스</a:t>
                      </a:r>
                      <a:endParaRPr lang="ko-KR" altLang="en-US" sz="1800" b="0" i="0" u="none" strike="noStrike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국내생산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487 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0 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수입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38,315 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0 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수출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0 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0 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 err="1">
                          <a:effectLst/>
                        </a:rPr>
                        <a:t>국제벙카링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0 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0 </a:t>
                      </a:r>
                      <a:endParaRPr lang="en-US" altLang="ko-KR" sz="1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재고증감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-1,079 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0 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통계오차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1,156 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0 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차에너지소비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38,879 </a:t>
                      </a:r>
                      <a:endParaRPr lang="en-US" altLang="ko-KR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 </a:t>
                      </a:r>
                      <a:endParaRPr lang="en-US" altLang="ko-KR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  </a:t>
                      </a:r>
                      <a:r>
                        <a:rPr lang="en-US" altLang="ko-KR" sz="1800" u="none" strike="noStrike" dirty="0">
                          <a:effectLst/>
                        </a:rPr>
                        <a:t>1)</a:t>
                      </a:r>
                      <a:r>
                        <a:rPr lang="ko-KR" altLang="en-US" sz="1800" u="none" strike="noStrike" dirty="0">
                          <a:effectLst/>
                        </a:rPr>
                        <a:t>발전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-16,767 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-834 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  </a:t>
                      </a:r>
                      <a:r>
                        <a:rPr lang="en-US" altLang="ko-KR" sz="1800" u="none" strike="noStrike" dirty="0">
                          <a:effectLst/>
                        </a:rPr>
                        <a:t>2)</a:t>
                      </a:r>
                      <a:r>
                        <a:rPr lang="ko-KR" altLang="en-US" sz="1800" u="none" strike="noStrike" dirty="0">
                          <a:effectLst/>
                        </a:rPr>
                        <a:t>지역난방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-766 </a:t>
                      </a:r>
                      <a:endParaRPr lang="en-US" altLang="ko-KR" sz="1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-1,047 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  </a:t>
                      </a:r>
                      <a:r>
                        <a:rPr lang="en-US" altLang="ko-KR" sz="1800" u="none" strike="noStrike" dirty="0">
                          <a:effectLst/>
                        </a:rPr>
                        <a:t>3)</a:t>
                      </a:r>
                      <a:r>
                        <a:rPr lang="ko-KR" altLang="en-US" sz="1800" u="none" strike="noStrike" dirty="0">
                          <a:effectLst/>
                        </a:rPr>
                        <a:t>가스제조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-20,591 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20,163 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 err="1">
                          <a:effectLst/>
                        </a:rPr>
                        <a:t>자가소비및손실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-250 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797 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최종에너지소비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505 </a:t>
                      </a:r>
                      <a:endParaRPr lang="en-US" altLang="ko-KR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19,078 </a:t>
                      </a:r>
                      <a:endParaRPr lang="en-US" altLang="ko-KR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7276" marR="7276" marT="7276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연관표총수요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38,879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38,879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06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752717"/>
              </p:ext>
            </p:extLst>
          </p:nvPr>
        </p:nvGraphicFramePr>
        <p:xfrm>
          <a:off x="539552" y="620688"/>
          <a:ext cx="8291272" cy="52463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0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3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46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단위</a:t>
                      </a:r>
                      <a:r>
                        <a:rPr lang="en-US" altLang="ko-KR" sz="1400" u="none" strike="noStrike" dirty="0">
                          <a:effectLst/>
                        </a:rPr>
                        <a:t>: 1,000 </a:t>
                      </a:r>
                      <a:r>
                        <a:rPr lang="en-US" sz="1400" u="none" strike="noStrike" dirty="0">
                          <a:effectLst/>
                        </a:rPr>
                        <a:t>toe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3081" marR="3081" marT="3081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석유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3081" marR="3081" marT="308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 err="1">
                          <a:effectLst/>
                        </a:rPr>
                        <a:t>에너지유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3081" marR="3081" marT="308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LPG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3081" marR="3081" marT="3081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비에너지 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3081" marR="3081" marT="308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국내생산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3081" marR="3081" marT="30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3081" marR="3081" marT="30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3081" marR="3081" marT="30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3081" marR="3081" marT="308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수입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3081" marR="3081" marT="30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89,511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3081" marR="3081" marT="30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9,688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3081" marR="3081" marT="30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49,319 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3081" marR="3081" marT="308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</a:t>
                      </a:r>
                      <a:r>
                        <a:rPr lang="en-US" altLang="ko-KR" sz="1400" u="none" strike="noStrike">
                          <a:effectLst/>
                        </a:rPr>
                        <a:t>1)</a:t>
                      </a:r>
                      <a:r>
                        <a:rPr lang="ko-KR" altLang="en-US" sz="1400" u="none" strike="noStrike">
                          <a:effectLst/>
                        </a:rPr>
                        <a:t>석유생산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3081" marR="3081" marT="30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86,768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3081" marR="3081" marT="30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3,097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3081" marR="3081" marT="30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26,992 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3081" marR="3081" marT="308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2)</a:t>
                      </a:r>
                      <a:r>
                        <a:rPr lang="ko-KR" altLang="en-US" sz="1400" b="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석유수입</a:t>
                      </a:r>
                      <a:endParaRPr lang="en-US" altLang="ko-KR" sz="1400" b="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81" marR="3081" marT="30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2,743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6,592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22,327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수출</a:t>
                      </a:r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국제벙커링</a:t>
                      </a:r>
                      <a:endParaRPr lang="en-US" altLang="ko-KR" sz="1400" b="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81" marR="3081" marT="308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재고증감</a:t>
                      </a:r>
                      <a:endParaRPr lang="en-US" altLang="ko-KR" sz="1400" b="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81" marR="3081" marT="308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통계오차</a:t>
                      </a:r>
                      <a:endParaRPr lang="en-US" altLang="ko-KR" sz="1400" b="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81" marR="3081" marT="30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-2,389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465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-1,941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석유생산에 투입된 원유</a:t>
                      </a:r>
                      <a:endParaRPr lang="en-US" altLang="ko-KR" sz="1400" b="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81" marR="3081" marT="30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=0.99  x( 86,768+(-2,389)*86,768/89,511)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3081" marR="3081" marT="30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?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3081" marR="3081" marT="30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?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3081" marR="3081" marT="3081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101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899979"/>
              </p:ext>
            </p:extLst>
          </p:nvPr>
        </p:nvGraphicFramePr>
        <p:xfrm>
          <a:off x="457200" y="1600200"/>
          <a:ext cx="3610744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산업</a:t>
                      </a:r>
                      <a:r>
                        <a:rPr lang="en-US" altLang="ko-KR" sz="1600" dirty="0"/>
                        <a:t>(IO)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에너지원</a:t>
                      </a:r>
                      <a:r>
                        <a:rPr lang="en-US" altLang="ko-KR" sz="1600" dirty="0"/>
                        <a:t>(EB)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무연탄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무연탄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유연탄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유연탄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천연가스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천연가스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연탄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기타석탄제품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나프타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나프타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휘발유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휘발유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Jet</a:t>
                      </a:r>
                      <a:r>
                        <a:rPr lang="ko-KR" altLang="en-US" sz="1600" dirty="0"/>
                        <a:t>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JA-1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등유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등유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경유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경유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365425"/>
              </p:ext>
            </p:extLst>
          </p:nvPr>
        </p:nvGraphicFramePr>
        <p:xfrm>
          <a:off x="4283968" y="1628796"/>
          <a:ext cx="4464496" cy="4527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93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산업</a:t>
                      </a:r>
                      <a:r>
                        <a:rPr lang="en-US" altLang="ko-KR" sz="1600" dirty="0"/>
                        <a:t>(IO)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에너지원</a:t>
                      </a:r>
                      <a:r>
                        <a:rPr lang="en-US" altLang="ko-KR" sz="1600" dirty="0"/>
                        <a:t>(EB)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경질중유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중유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중질중유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LPG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LPG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140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윤활유제품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윤활기유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141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기타석유제품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석유코크</a:t>
                      </a:r>
                      <a:r>
                        <a:rPr lang="en-US" altLang="ko-KR" sz="1600" dirty="0"/>
                        <a:t>+</a:t>
                      </a:r>
                      <a:r>
                        <a:rPr lang="ko-KR" altLang="en-US" sz="1600" dirty="0"/>
                        <a:t>기타제품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298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299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화력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전력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일부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원자력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원자력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기타발전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전력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일부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도시가스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도시가스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천연가스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증기 및 </a:t>
                      </a:r>
                      <a:r>
                        <a:rPr lang="ko-KR" altLang="en-US" sz="1600" dirty="0" err="1"/>
                        <a:t>온수공급업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열에너지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신재생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96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492</Words>
  <Application>Microsoft Office PowerPoint</Application>
  <PresentationFormat>화면 슬라이드 쇼(4:3)</PresentationFormat>
  <Paragraphs>267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KEI_User</dc:creator>
  <cp:lastModifiedBy>Sung Won Kang</cp:lastModifiedBy>
  <cp:revision>18</cp:revision>
  <dcterms:created xsi:type="dcterms:W3CDTF">2015-04-17T06:08:22Z</dcterms:created>
  <dcterms:modified xsi:type="dcterms:W3CDTF">2016-08-02T02:07:14Z</dcterms:modified>
</cp:coreProperties>
</file>