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68" r:id="rId2"/>
    <p:sldId id="270" r:id="rId3"/>
    <p:sldId id="450" r:id="rId4"/>
    <p:sldId id="452" r:id="rId5"/>
    <p:sldId id="453" r:id="rId6"/>
    <p:sldId id="456" r:id="rId7"/>
    <p:sldId id="455" r:id="rId8"/>
    <p:sldId id="429" r:id="rId9"/>
    <p:sldId id="430" r:id="rId10"/>
    <p:sldId id="431" r:id="rId11"/>
    <p:sldId id="432" r:id="rId12"/>
    <p:sldId id="433" r:id="rId13"/>
    <p:sldId id="567" r:id="rId14"/>
    <p:sldId id="439" r:id="rId15"/>
    <p:sldId id="529" r:id="rId16"/>
    <p:sldId id="534" r:id="rId17"/>
    <p:sldId id="536" r:id="rId18"/>
    <p:sldId id="537" r:id="rId19"/>
    <p:sldId id="543" r:id="rId20"/>
    <p:sldId id="553" r:id="rId21"/>
    <p:sldId id="568" r:id="rId22"/>
    <p:sldId id="554" r:id="rId23"/>
    <p:sldId id="555" r:id="rId24"/>
    <p:sldId id="556" r:id="rId25"/>
    <p:sldId id="557" r:id="rId26"/>
    <p:sldId id="558" r:id="rId27"/>
    <p:sldId id="559" r:id="rId28"/>
    <p:sldId id="560" r:id="rId29"/>
    <p:sldId id="561" r:id="rId30"/>
    <p:sldId id="562" r:id="rId31"/>
    <p:sldId id="565" r:id="rId32"/>
    <p:sldId id="564" r:id="rId33"/>
    <p:sldId id="566" r:id="rId34"/>
  </p:sldIdLst>
  <p:sldSz cx="9144000" cy="6858000" type="screen4x3"/>
  <p:notesSz cx="6797675" cy="9874250"/>
  <p:embeddedFontLst>
    <p:embeddedFont>
      <p:font typeface="맑은 고딕" panose="020B0503020000020004" pitchFamily="50" charset="-127"/>
      <p:regular r:id="rId37"/>
      <p:bold r:id="rId38"/>
    </p:embeddedFont>
    <p:embeddedFont>
      <p:font typeface="나눔고딕 ExtraBold" panose="020B0600000101010101" charset="-127"/>
      <p:bold r:id="rId39"/>
    </p:embeddedFont>
    <p:embeddedFont>
      <p:font typeface="나눔고딕" panose="020B0600000101010101" charset="-127"/>
      <p:regular r:id="rId40"/>
      <p:bold r:id="rId41"/>
    </p:embeddedFont>
    <p:embeddedFont>
      <p:font typeface="나눔고딕 Bold" panose="020B0600000101010101" charset="-127"/>
      <p:bold r:id="rId42"/>
    </p:embeddedFont>
    <p:embeddedFont>
      <p:font typeface="Verdana" panose="020B0604030504040204" pitchFamily="34" charset="0"/>
      <p:regular r:id="rId43"/>
      <p:bold r:id="rId44"/>
      <p:italic r:id="rId45"/>
      <p:boldItalic r:id="rId46"/>
    </p:embeddedFont>
    <p:embeddedFont>
      <p:font typeface="HY중고딕" panose="02030600000101010101" pitchFamily="18" charset="-127"/>
      <p:regular r:id="rId47"/>
    </p:embeddedFont>
  </p:embeddedFontLst>
  <p:defaultTextStyle>
    <a:defPPr>
      <a:defRPr lang="fr-FR"/>
    </a:defPPr>
    <a:lvl1pPr algn="l" rtl="0" fontAlgn="base" latinLnBrk="1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000" b="1" kern="1200">
        <a:solidFill>
          <a:schemeClr val="bg1"/>
        </a:solidFill>
        <a:latin typeface="Arial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sz="1000" b="1" kern="1200">
        <a:solidFill>
          <a:schemeClr val="bg1"/>
        </a:solidFill>
        <a:latin typeface="Arial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sz="1000" b="1" kern="1200">
        <a:solidFill>
          <a:schemeClr val="bg1"/>
        </a:solidFill>
        <a:latin typeface="Arial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sz="1000" b="1" kern="1200">
        <a:solidFill>
          <a:schemeClr val="bg1"/>
        </a:solidFill>
        <a:latin typeface="Arial" pitchFamily="34" charset="0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7EAF0"/>
    <a:srgbClr val="0067AF"/>
    <a:srgbClr val="E7EA18"/>
    <a:srgbClr val="FCC070"/>
    <a:srgbClr val="FFC000"/>
    <a:srgbClr val="FF6600"/>
    <a:srgbClr val="96B8D6"/>
    <a:srgbClr val="FFCCCC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34" autoAdjust="0"/>
    <p:restoredTop sz="94634" autoAdjust="0"/>
  </p:normalViewPr>
  <p:slideViewPr>
    <p:cSldViewPr snapToGrid="0">
      <p:cViewPr>
        <p:scale>
          <a:sx n="100" d="100"/>
          <a:sy n="100" d="100"/>
        </p:scale>
        <p:origin x="-2322" y="-336"/>
      </p:cViewPr>
      <p:guideLst>
        <p:guide orient="horz" pos="3174"/>
        <p:guide pos="28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3954" y="-96"/>
      </p:cViewPr>
      <p:guideLst>
        <p:guide orient="horz" pos="3110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7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09A2C-0268-4070-8AFF-06B3026E7BC7}" type="datetimeFigureOut">
              <a:rPr lang="ko-KR" altLang="en-US" smtClean="0"/>
              <a:pPr/>
              <a:t>2016-09-23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378951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378951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F77D36-5536-4545-8515-04E81AD3E83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4371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latinLnBrk="0">
              <a:defRPr sz="1200" b="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GB" altLang="ko-KR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sz="1200" b="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GB" altLang="ko-KR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690270"/>
            <a:ext cx="5438140" cy="444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824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latinLnBrk="0">
              <a:defRPr sz="1200" b="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GB" altLang="ko-KR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378824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0">
              <a:defRPr sz="1200" b="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fld id="{C97CB61B-FEB1-4466-B706-B79760AA10D8}" type="slidenum">
              <a:rPr lang="en-GB" altLang="ko-KR"/>
              <a:pPr>
                <a:defRPr/>
              </a:pPr>
              <a:t>‹#›</a:t>
            </a:fld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954645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DCC899-B307-4E0D-B7D7-12046114B0ED}" type="slidenum">
              <a:rPr lang="en-GB" altLang="ko-KR" smtClean="0">
                <a:latin typeface="Arial" pitchFamily="34" charset="0"/>
              </a:rPr>
              <a:pPr/>
              <a:t>1</a:t>
            </a:fld>
            <a:endParaRPr lang="en-GB" altLang="ko-KR" smtClean="0">
              <a:latin typeface="Arial" pitchFamily="3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ko-KR" smtClean="0">
              <a:latin typeface="Arial" pitchFamily="34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95DD57-2525-4161-A4BF-61D09A020CEF}" type="slidenum">
              <a:rPr lang="en-GB" altLang="ko-KR" smtClean="0">
                <a:latin typeface="Arial" pitchFamily="34" charset="0"/>
              </a:rPr>
              <a:pPr/>
              <a:t>14</a:t>
            </a:fld>
            <a:endParaRPr lang="en-GB" altLang="ko-KR" smtClean="0">
              <a:latin typeface="Arial" pitchFamily="34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ko-KR" smtClean="0">
              <a:latin typeface="Arial" pitchFamily="34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95DD57-2525-4161-A4BF-61D09A020CEF}" type="slidenum">
              <a:rPr lang="en-GB" altLang="ko-KR" smtClean="0">
                <a:latin typeface="Arial" pitchFamily="34" charset="0"/>
              </a:rPr>
              <a:pPr/>
              <a:t>15</a:t>
            </a:fld>
            <a:endParaRPr lang="en-GB" altLang="ko-KR" smtClean="0">
              <a:latin typeface="Arial" pitchFamily="34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ko-KR" dirty="0" smtClean="0"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22831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95DD57-2525-4161-A4BF-61D09A020CEF}" type="slidenum">
              <a:rPr lang="en-GB" altLang="ko-KR" smtClean="0">
                <a:latin typeface="Arial" pitchFamily="34" charset="0"/>
              </a:rPr>
              <a:pPr/>
              <a:t>16</a:t>
            </a:fld>
            <a:endParaRPr lang="en-GB" altLang="ko-KR" smtClean="0">
              <a:latin typeface="Arial" pitchFamily="34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ko-KR" smtClean="0"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894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95DD57-2525-4161-A4BF-61D09A020CEF}" type="slidenum">
              <a:rPr lang="en-GB" altLang="ko-KR" smtClean="0">
                <a:latin typeface="Arial" pitchFamily="34" charset="0"/>
              </a:rPr>
              <a:pPr/>
              <a:t>17</a:t>
            </a:fld>
            <a:endParaRPr lang="en-GB" altLang="ko-KR" smtClean="0">
              <a:latin typeface="Arial" pitchFamily="34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ko-KR" smtClean="0"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40944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95DD57-2525-4161-A4BF-61D09A020CEF}" type="slidenum">
              <a:rPr lang="en-GB" altLang="ko-KR" smtClean="0">
                <a:latin typeface="Arial" pitchFamily="34" charset="0"/>
              </a:rPr>
              <a:pPr/>
              <a:t>18</a:t>
            </a:fld>
            <a:endParaRPr lang="en-GB" altLang="ko-KR" smtClean="0">
              <a:latin typeface="Arial" pitchFamily="34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ko-KR" dirty="0" smtClean="0">
              <a:latin typeface="Arial" pitchFamily="34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95DD57-2525-4161-A4BF-61D09A020CEF}" type="slidenum">
              <a:rPr lang="en-GB" altLang="ko-KR" smtClean="0">
                <a:latin typeface="Arial" pitchFamily="34" charset="0"/>
              </a:rPr>
              <a:pPr/>
              <a:t>19</a:t>
            </a:fld>
            <a:endParaRPr lang="en-GB" altLang="ko-KR" smtClean="0">
              <a:latin typeface="Arial" pitchFamily="34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ko-KR" smtClean="0"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22831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95DD57-2525-4161-A4BF-61D09A020CEF}" type="slidenum">
              <a:rPr lang="en-GB" altLang="ko-KR" smtClean="0">
                <a:latin typeface="Arial" pitchFamily="34" charset="0"/>
              </a:rPr>
              <a:pPr/>
              <a:t>20</a:t>
            </a:fld>
            <a:endParaRPr lang="en-GB" altLang="ko-KR" smtClean="0">
              <a:latin typeface="Arial" pitchFamily="34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ko-KR" smtClean="0"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22831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95DD57-2525-4161-A4BF-61D09A020CEF}" type="slidenum">
              <a:rPr lang="en-GB" altLang="ko-KR" smtClean="0">
                <a:latin typeface="Arial" pitchFamily="34" charset="0"/>
              </a:rPr>
              <a:pPr/>
              <a:t>21</a:t>
            </a:fld>
            <a:endParaRPr lang="en-GB" altLang="ko-KR" smtClean="0">
              <a:latin typeface="Arial" pitchFamily="34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ko-KR" smtClean="0"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22831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E45AD8-C627-42A2-BF44-519A4BD37869}" type="slidenum">
              <a:rPr lang="en-GB" altLang="ko-KR" smtClean="0">
                <a:latin typeface="Arial" pitchFamily="34" charset="0"/>
              </a:rPr>
              <a:pPr/>
              <a:t>23</a:t>
            </a:fld>
            <a:endParaRPr lang="en-GB" altLang="ko-KR" smtClean="0">
              <a:latin typeface="Arial" pitchFamily="34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ko-KR" smtClean="0">
              <a:latin typeface="Arial" pitchFamily="34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E45AD8-C627-42A2-BF44-519A4BD37869}" type="slidenum">
              <a:rPr lang="en-GB" altLang="ko-KR" smtClean="0">
                <a:latin typeface="Arial" pitchFamily="34" charset="0"/>
              </a:rPr>
              <a:pPr/>
              <a:t>24</a:t>
            </a:fld>
            <a:endParaRPr lang="en-GB" altLang="ko-KR" smtClean="0">
              <a:latin typeface="Arial" pitchFamily="34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ko-KR" smtClean="0">
              <a:latin typeface="Arial" pitchFamily="34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2DCA01-3020-47F0-AFBC-A07A7E6698BF}" type="slidenum">
              <a:rPr lang="en-GB" altLang="ko-KR" smtClean="0">
                <a:latin typeface="Arial" pitchFamily="34" charset="0"/>
              </a:rPr>
              <a:pPr/>
              <a:t>4</a:t>
            </a:fld>
            <a:endParaRPr lang="en-GB" altLang="ko-KR" smtClean="0">
              <a:latin typeface="Arial" pitchFamily="34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ko-KR" smtClean="0">
              <a:latin typeface="Arial" pitchFamily="34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E45AD8-C627-42A2-BF44-519A4BD37869}" type="slidenum">
              <a:rPr lang="en-GB" altLang="ko-KR" smtClean="0">
                <a:latin typeface="Arial" pitchFamily="34" charset="0"/>
              </a:rPr>
              <a:pPr/>
              <a:t>25</a:t>
            </a:fld>
            <a:endParaRPr lang="en-GB" altLang="ko-KR" smtClean="0">
              <a:latin typeface="Arial" pitchFamily="34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ko-KR" smtClean="0">
              <a:latin typeface="Arial" pitchFamily="34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E45AD8-C627-42A2-BF44-519A4BD37869}" type="slidenum">
              <a:rPr lang="en-GB" altLang="ko-KR" smtClean="0">
                <a:latin typeface="Arial" pitchFamily="34" charset="0"/>
              </a:rPr>
              <a:pPr/>
              <a:t>26</a:t>
            </a:fld>
            <a:endParaRPr lang="en-GB" altLang="ko-KR" smtClean="0">
              <a:latin typeface="Arial" pitchFamily="34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ko-KR" smtClean="0">
              <a:latin typeface="Arial" pitchFamily="34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F8A085-5B8C-4C48-9E3F-A168280A087E}" type="slidenum">
              <a:rPr lang="en-GB" altLang="ko-KR" smtClean="0">
                <a:latin typeface="Arial" pitchFamily="34" charset="0"/>
              </a:rPr>
              <a:pPr/>
              <a:t>5</a:t>
            </a:fld>
            <a:endParaRPr lang="en-GB" altLang="ko-KR" smtClean="0">
              <a:latin typeface="Arial" pitchFamily="34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ko-KR" smtClean="0">
              <a:latin typeface="Arial" pitchFamily="34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806D29-3B65-49B1-AB3C-1F5AEB5DC79F}" type="slidenum">
              <a:rPr lang="en-GB" altLang="ko-KR" smtClean="0">
                <a:latin typeface="Arial" pitchFamily="34" charset="0"/>
              </a:rPr>
              <a:pPr/>
              <a:t>6</a:t>
            </a:fld>
            <a:endParaRPr lang="en-GB" altLang="ko-KR" smtClean="0">
              <a:latin typeface="Arial" pitchFamily="34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ko-KR" smtClean="0">
              <a:latin typeface="Arial" pitchFamily="34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95DD57-2525-4161-A4BF-61D09A020CEF}" type="slidenum">
              <a:rPr lang="en-GB" altLang="ko-KR" smtClean="0">
                <a:latin typeface="Arial" pitchFamily="34" charset="0"/>
              </a:rPr>
              <a:pPr/>
              <a:t>9</a:t>
            </a:fld>
            <a:endParaRPr lang="en-GB" altLang="ko-KR" smtClean="0">
              <a:latin typeface="Arial" pitchFamily="34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ko-KR" smtClean="0">
              <a:latin typeface="Arial" pitchFamily="34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95DD57-2525-4161-A4BF-61D09A020CEF}" type="slidenum">
              <a:rPr lang="en-GB" altLang="ko-KR" smtClean="0">
                <a:latin typeface="Arial" pitchFamily="34" charset="0"/>
              </a:rPr>
              <a:pPr/>
              <a:t>10</a:t>
            </a:fld>
            <a:endParaRPr lang="en-GB" altLang="ko-KR" smtClean="0">
              <a:latin typeface="Arial" pitchFamily="34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ko-KR" smtClean="0">
              <a:latin typeface="Arial" pitchFamily="34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95DD57-2525-4161-A4BF-61D09A020CEF}" type="slidenum">
              <a:rPr lang="en-GB" altLang="ko-KR" smtClean="0">
                <a:latin typeface="Arial" pitchFamily="34" charset="0"/>
              </a:rPr>
              <a:pPr/>
              <a:t>11</a:t>
            </a:fld>
            <a:endParaRPr lang="en-GB" altLang="ko-KR" smtClean="0">
              <a:latin typeface="Arial" pitchFamily="34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ko-KR" smtClean="0">
              <a:latin typeface="Arial" pitchFamily="34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95DD57-2525-4161-A4BF-61D09A020CEF}" type="slidenum">
              <a:rPr lang="en-GB" altLang="ko-KR" smtClean="0">
                <a:latin typeface="Arial" pitchFamily="34" charset="0"/>
              </a:rPr>
              <a:pPr/>
              <a:t>12</a:t>
            </a:fld>
            <a:endParaRPr lang="en-GB" altLang="ko-KR" smtClean="0">
              <a:latin typeface="Arial" pitchFamily="34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ko-KR" smtClean="0">
              <a:latin typeface="Arial" pitchFamily="34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95DD57-2525-4161-A4BF-61D09A020CEF}" type="slidenum">
              <a:rPr lang="en-GB" altLang="ko-KR" smtClean="0">
                <a:latin typeface="Arial" pitchFamily="34" charset="0"/>
              </a:rPr>
              <a:pPr/>
              <a:t>13</a:t>
            </a:fld>
            <a:endParaRPr lang="en-GB" altLang="ko-KR" smtClean="0">
              <a:latin typeface="Arial" pitchFamily="34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ko-KR" smtClean="0">
              <a:latin typeface="Arial" pitchFamily="34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1" descr="stuf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29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0"/>
          <p:cNvSpPr>
            <a:spLocks noChangeArrowheads="1"/>
          </p:cNvSpPr>
          <p:nvPr userDrawn="1"/>
        </p:nvSpPr>
        <p:spPr bwMode="auto">
          <a:xfrm>
            <a:off x="0" y="6613525"/>
            <a:ext cx="9144000" cy="244475"/>
          </a:xfrm>
          <a:prstGeom prst="rect">
            <a:avLst/>
          </a:prstGeom>
          <a:solidFill>
            <a:srgbClr val="003366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latinLnBrk="0">
              <a:defRPr/>
            </a:pPr>
            <a:endParaRPr lang="fr-FR" altLang="ko-KR" dirty="0">
              <a:latin typeface="Arial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 l="60001" t="85159" r="1563" b="2928"/>
          <a:stretch>
            <a:fillRect/>
          </a:stretch>
        </p:blipFill>
        <p:spPr bwMode="auto">
          <a:xfrm>
            <a:off x="0" y="6076950"/>
            <a:ext cx="21336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429000" y="5029200"/>
            <a:ext cx="5715000" cy="609600"/>
          </a:xfrm>
        </p:spPr>
        <p:txBody>
          <a:bodyPr/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429000" y="3581400"/>
            <a:ext cx="5715000" cy="1470025"/>
          </a:xfrm>
          <a:solidFill>
            <a:schemeClr val="bg1"/>
          </a:solidFill>
          <a:ln algn="ctr"/>
        </p:spPr>
        <p:txBody>
          <a:bodyPr lIns="91440" anchor="t"/>
          <a:lstStyle>
            <a:lvl1pPr algn="ctr">
              <a:spcBef>
                <a:spcPct val="20000"/>
              </a:spcBef>
              <a:defRPr sz="4000" b="1">
                <a:solidFill>
                  <a:srgbClr val="FCAB1A"/>
                </a:solidFill>
                <a:latin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>
          <a:xfrm>
            <a:off x="7010400" y="6578600"/>
            <a:ext cx="2133600" cy="279400"/>
          </a:xfrm>
        </p:spPr>
        <p:txBody>
          <a:bodyPr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defRPr/>
            </a:pPr>
            <a:fld id="{335AF4E4-A392-4865-AC7C-C2760A95E49D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60001" t="85159" r="1563" b="2928"/>
          <a:stretch>
            <a:fillRect/>
          </a:stretch>
        </p:blipFill>
        <p:spPr bwMode="auto">
          <a:xfrm>
            <a:off x="0" y="6076950"/>
            <a:ext cx="21336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054857-E066-43D2-9994-6F31AFCD7C20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60001" t="85159" r="1563" b="2928"/>
          <a:stretch>
            <a:fillRect/>
          </a:stretch>
        </p:blipFill>
        <p:spPr bwMode="auto">
          <a:xfrm>
            <a:off x="0" y="6076950"/>
            <a:ext cx="21336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5E0DD7-2963-433D-821B-E06C1D477081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60001" t="85159" r="1563" b="2928"/>
          <a:stretch>
            <a:fillRect/>
          </a:stretch>
        </p:blipFill>
        <p:spPr bwMode="auto">
          <a:xfrm>
            <a:off x="0" y="6076950"/>
            <a:ext cx="21336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15200" y="1400175"/>
            <a:ext cx="1828800" cy="47720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828800" y="1400175"/>
            <a:ext cx="5334000" cy="47720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967EA0-65A7-4B23-A15D-F9F7591D3E8F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제목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60001" t="85159" r="1563" b="2928"/>
          <a:stretch>
            <a:fillRect/>
          </a:stretch>
        </p:blipFill>
        <p:spPr bwMode="auto">
          <a:xfrm>
            <a:off x="0" y="6076950"/>
            <a:ext cx="21336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8800" y="1400175"/>
            <a:ext cx="7315200" cy="581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차트 개체 틀 2"/>
          <p:cNvSpPr>
            <a:spLocks noGrp="1"/>
          </p:cNvSpPr>
          <p:nvPr>
            <p:ph type="chart" idx="1" hasCustomPrompt="1"/>
          </p:nvPr>
        </p:nvSpPr>
        <p:spPr>
          <a:xfrm>
            <a:off x="1781175" y="2124075"/>
            <a:ext cx="7162800" cy="4038600"/>
          </a:xfrm>
        </p:spPr>
        <p:txBody>
          <a:bodyPr/>
          <a:lstStyle>
            <a:lvl1pPr marL="216000" indent="-180000" algn="l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SzPct val="120000"/>
              <a:buFont typeface="Wingdings" pitchFamily="2" charset="2"/>
              <a:buNone/>
              <a:defRPr lang="en-US" altLang="ko-KR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2000" indent="-180000" algn="l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SzPct val="120000"/>
              <a:buFont typeface="나눔고딕" panose="020D0604000000000000" pitchFamily="50" charset="-127"/>
              <a:buChar char="-"/>
              <a:defRPr lang="en-US" altLang="ko-KR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180000" algn="l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SzPct val="120000"/>
              <a:buFont typeface="Arial" panose="020B0604020202020204" pitchFamily="34" charset="0"/>
              <a:buChar char="•"/>
              <a:defRPr lang="en-US" altLang="ko-KR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</a:lstStyle>
          <a:p>
            <a:pPr marL="342900" indent="-342900" latinLnBrk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ko-KR" altLang="en-US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첫째 줄</a:t>
            </a:r>
            <a:endParaRPr lang="en-US" altLang="ko-KR" sz="14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800100" lvl="1" indent="-342900" latinLnBrk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나눔고딕" panose="020D0604000000000000" pitchFamily="50" charset="-127"/>
              <a:buChar char="-"/>
            </a:pPr>
            <a:r>
              <a:rPr lang="ko-KR" altLang="en-US" sz="12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둘째 줄</a:t>
            </a:r>
            <a:endParaRPr lang="en-US" altLang="ko-KR" sz="1200" dirty="0" smtClean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  <a:p>
            <a:pPr marL="1257300" lvl="2" indent="-342900" latinLnBrk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셋째 줄</a:t>
            </a:r>
            <a:endParaRPr lang="en-US" altLang="ko-KR" sz="1200" dirty="0" smtClean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  <a:p>
            <a:pPr lvl="0"/>
            <a:endParaRPr lang="ko-KR" altLang="en-US" noProof="0" dirty="0" smtClean="0"/>
          </a:p>
        </p:txBody>
      </p:sp>
      <p:sp>
        <p:nvSpPr>
          <p:cNvPr id="5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2F4009-7588-40F8-B5F4-1F89D1A6639B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60001" t="85159" r="1563" b="2928"/>
          <a:stretch>
            <a:fillRect/>
          </a:stretch>
        </p:blipFill>
        <p:spPr bwMode="auto">
          <a:xfrm>
            <a:off x="0" y="6076950"/>
            <a:ext cx="21336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8800" y="1400175"/>
            <a:ext cx="7315200" cy="581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828800" y="2133600"/>
            <a:ext cx="35052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86400" y="2133600"/>
            <a:ext cx="35052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84053D-14C7-4DE8-A159-ADBB166C4169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60001" t="85159" r="1563" b="2928"/>
          <a:stretch>
            <a:fillRect/>
          </a:stretch>
        </p:blipFill>
        <p:spPr bwMode="auto">
          <a:xfrm>
            <a:off x="0" y="6076950"/>
            <a:ext cx="21336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2475" y="1565077"/>
            <a:ext cx="8391525" cy="4511873"/>
          </a:xfrm>
        </p:spPr>
        <p:txBody>
          <a:bodyPr/>
          <a:lstStyle>
            <a:lvl1pPr marL="342900" indent="-288000">
              <a:spcAft>
                <a:spcPts val="400"/>
              </a:spcAft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defRPr sz="14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612000" indent="-252000">
              <a:spcAft>
                <a:spcPts val="500"/>
              </a:spcAft>
              <a:buClr>
                <a:schemeClr val="tx1"/>
              </a:buClr>
              <a:defRPr sz="12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756000" indent="-216000">
              <a:spcAft>
                <a:spcPts val="300"/>
              </a:spcAft>
              <a:buClr>
                <a:schemeClr val="tx1"/>
              </a:buClr>
              <a:defRPr sz="12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080000" indent="-252000">
              <a:spcAft>
                <a:spcPts val="200"/>
              </a:spcAft>
              <a:buClr>
                <a:schemeClr val="tx1"/>
              </a:buClr>
              <a:buFont typeface="Wingdings" panose="05000000000000000000" pitchFamily="2" charset="2"/>
              <a:buChar char="Ø"/>
              <a:defRPr sz="11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1332000" indent="-252000">
              <a:buClr>
                <a:schemeClr val="tx1"/>
              </a:buClr>
              <a:defRPr sz="11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FD079-7666-49DB-846E-C2E4266D6709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448050" y="676275"/>
            <a:ext cx="5695950" cy="581025"/>
          </a:xfrm>
        </p:spPr>
        <p:txBody>
          <a:bodyPr/>
          <a:lstStyle>
            <a:lvl1pPr>
              <a:defRPr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pPr algn="just" eaLnBrk="1" hangingPunct="1"/>
            <a:r>
              <a:rPr lang="ko-KR" altLang="en-US" sz="2000" dirty="0" smtClean="0">
                <a:latin typeface="나눔고딕 ExtraBold" pitchFamily="50" charset="-127"/>
                <a:ea typeface="나눔고딕 ExtraBold" pitchFamily="50" charset="-127"/>
              </a:rPr>
              <a:t>마스터 제목 스타일 편집</a:t>
            </a:r>
            <a:endParaRPr lang="en-US" altLang="ko-KR" sz="20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7" name="TextBox 4"/>
          <p:cNvSpPr txBox="1">
            <a:spLocks noChangeArrowheads="1"/>
          </p:cNvSpPr>
          <p:nvPr userDrawn="1"/>
        </p:nvSpPr>
        <p:spPr bwMode="auto">
          <a:xfrm>
            <a:off x="6708297" y="1257300"/>
            <a:ext cx="2435703" cy="307777"/>
          </a:xfrm>
          <a:prstGeom prst="rect">
            <a:avLst/>
          </a:prstGeom>
          <a:solidFill>
            <a:srgbClr val="FCC07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endParaRPr lang="ko-KR" altLang="en-US" sz="1400" spc="-150" dirty="0">
              <a:solidFill>
                <a:schemeClr val="tx1"/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6708297" y="1265394"/>
            <a:ext cx="2435703" cy="307975"/>
          </a:xfrm>
        </p:spPr>
        <p:txBody>
          <a:bodyPr/>
          <a:lstStyle>
            <a:lvl1pPr marL="0" indent="0" algn="ctr">
              <a:buFontTx/>
              <a:buNone/>
              <a:defRPr sz="140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60001" t="85159" r="1563" b="2928"/>
          <a:stretch>
            <a:fillRect/>
          </a:stretch>
        </p:blipFill>
        <p:spPr bwMode="auto">
          <a:xfrm>
            <a:off x="0" y="6076950"/>
            <a:ext cx="21336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2475" y="1390651"/>
            <a:ext cx="8391525" cy="4686300"/>
          </a:xfrm>
        </p:spPr>
        <p:txBody>
          <a:bodyPr/>
          <a:lstStyle>
            <a:lvl1pPr marL="342900" indent="-288000">
              <a:spcAft>
                <a:spcPts val="400"/>
              </a:spcAft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defRPr sz="14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612000" indent="-252000">
              <a:spcAft>
                <a:spcPts val="500"/>
              </a:spcAft>
              <a:buClr>
                <a:schemeClr val="tx1"/>
              </a:buClr>
              <a:defRPr sz="12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756000" indent="-216000">
              <a:spcAft>
                <a:spcPts val="300"/>
              </a:spcAft>
              <a:buClr>
                <a:schemeClr val="tx1"/>
              </a:buClr>
              <a:defRPr sz="12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080000" indent="-252000">
              <a:spcAft>
                <a:spcPts val="200"/>
              </a:spcAft>
              <a:buClr>
                <a:schemeClr val="tx1"/>
              </a:buClr>
              <a:buFont typeface="Wingdings" panose="05000000000000000000" pitchFamily="2" charset="2"/>
              <a:buChar char="Ø"/>
              <a:defRPr sz="11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1332000" indent="-252000">
              <a:buClr>
                <a:schemeClr val="tx1"/>
              </a:buClr>
              <a:defRPr sz="11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FD079-7666-49DB-846E-C2E4266D6709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409951" y="676275"/>
            <a:ext cx="5734050" cy="581025"/>
          </a:xfrm>
        </p:spPr>
        <p:txBody>
          <a:bodyPr/>
          <a:lstStyle>
            <a:lvl1pPr>
              <a:defRPr/>
            </a:lvl1pPr>
          </a:lstStyle>
          <a:p>
            <a:pPr algn="just" eaLnBrk="1" hangingPunct="1"/>
            <a:r>
              <a:rPr lang="ko-KR" altLang="en-US" sz="2000" dirty="0" smtClean="0">
                <a:latin typeface="나눔고딕 ExtraBold" pitchFamily="50" charset="-127"/>
                <a:ea typeface="나눔고딕 ExtraBold" pitchFamily="50" charset="-127"/>
              </a:rPr>
              <a:t>마스터 제목 스타일 편집</a:t>
            </a:r>
            <a:endParaRPr lang="en-US" altLang="ko-KR" sz="20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852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60001" t="85159" r="1563" b="2928"/>
          <a:stretch>
            <a:fillRect/>
          </a:stretch>
        </p:blipFill>
        <p:spPr bwMode="auto">
          <a:xfrm>
            <a:off x="0" y="6076950"/>
            <a:ext cx="21336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B25068-99D4-4710-9494-4066919BC002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828800" y="2085975"/>
            <a:ext cx="7315200" cy="10128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z="3200" dirty="0" smtClean="0">
                <a:latin typeface="나눔고딕 ExtraBold" pitchFamily="50" charset="-127"/>
                <a:ea typeface="나눔고딕 ExtraBold" pitchFamily="50" charset="-127"/>
              </a:rPr>
              <a:t>마스터 제목 스타일 편집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" hasCustomPrompt="1"/>
          </p:nvPr>
        </p:nvSpPr>
        <p:spPr>
          <a:xfrm>
            <a:off x="4743451" y="3124200"/>
            <a:ext cx="4400550" cy="2952750"/>
          </a:xfrm>
        </p:spPr>
        <p:txBody>
          <a:bodyPr/>
          <a:lstStyle>
            <a:lvl1pPr marL="457200" indent="-457200">
              <a:spcAft>
                <a:spcPts val="400"/>
              </a:spcAft>
              <a:buClr>
                <a:schemeClr val="tx1"/>
              </a:buClr>
              <a:buSzPct val="100000"/>
              <a:buFont typeface="+mj-lt"/>
              <a:buAutoNum type="arabicParenBoth"/>
              <a:defRPr sz="20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702900" indent="-342900">
              <a:spcAft>
                <a:spcPts val="500"/>
              </a:spcAft>
              <a:buClr>
                <a:schemeClr val="tx1"/>
              </a:buClr>
              <a:buFont typeface="+mj-lt"/>
              <a:buAutoNum type="arabicParenR"/>
              <a:defRPr sz="1800" b="1" baseline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540000" indent="0">
              <a:spcAft>
                <a:spcPts val="300"/>
              </a:spcAft>
              <a:buClr>
                <a:schemeClr val="tx1"/>
              </a:buClr>
              <a:buNone/>
              <a:defRPr sz="12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080000" indent="-252000">
              <a:spcAft>
                <a:spcPts val="200"/>
              </a:spcAft>
              <a:buClr>
                <a:schemeClr val="tx1"/>
              </a:buClr>
              <a:buFont typeface="Wingdings" panose="05000000000000000000" pitchFamily="2" charset="2"/>
              <a:buChar char="Ø"/>
              <a:defRPr sz="11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1332000" indent="-252000">
              <a:buClr>
                <a:schemeClr val="tx1"/>
              </a:buClr>
              <a:defRPr sz="11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 smtClean="0"/>
              <a:t> 마스터 텍스트 스타일을 편집합니다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둘째 수준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60001" t="85159" r="1563" b="2928"/>
          <a:stretch>
            <a:fillRect/>
          </a:stretch>
        </p:blipFill>
        <p:spPr bwMode="auto">
          <a:xfrm>
            <a:off x="0" y="6076950"/>
            <a:ext cx="21336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828800" y="2133600"/>
            <a:ext cx="35052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86400" y="2133600"/>
            <a:ext cx="35052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638F87-E74E-4A20-87CB-490ACE12658D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60001" t="85159" r="1563" b="2928"/>
          <a:stretch>
            <a:fillRect/>
          </a:stretch>
        </p:blipFill>
        <p:spPr bwMode="auto">
          <a:xfrm>
            <a:off x="0" y="6076950"/>
            <a:ext cx="21336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8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915D1-D86D-4E62-AE25-1FF0240C04B2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60001" t="85159" r="1563" b="2928"/>
          <a:stretch>
            <a:fillRect/>
          </a:stretch>
        </p:blipFill>
        <p:spPr bwMode="auto">
          <a:xfrm>
            <a:off x="0" y="6076950"/>
            <a:ext cx="21336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3D6ED0-3FA9-4D52-8E7A-F652759106AA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60001" t="85159" r="1563" b="2928"/>
          <a:stretch>
            <a:fillRect/>
          </a:stretch>
        </p:blipFill>
        <p:spPr bwMode="auto">
          <a:xfrm>
            <a:off x="0" y="6076950"/>
            <a:ext cx="21336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798775-2E9F-43DC-9180-760593C98CD7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60001" t="85159" r="1563" b="2928"/>
          <a:stretch>
            <a:fillRect/>
          </a:stretch>
        </p:blipFill>
        <p:spPr bwMode="auto">
          <a:xfrm>
            <a:off x="0" y="6076950"/>
            <a:ext cx="21336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487B9F-7C4A-4A76-867E-5594B8D89944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0" descr="stuff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0"/>
            <a:ext cx="6915150" cy="387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7" name="Rectangle 33"/>
          <p:cNvSpPr>
            <a:spLocks noChangeArrowheads="1"/>
          </p:cNvSpPr>
          <p:nvPr/>
        </p:nvSpPr>
        <p:spPr bwMode="auto">
          <a:xfrm>
            <a:off x="1038225" y="1238250"/>
            <a:ext cx="7848600" cy="3505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latinLnBrk="0">
              <a:defRPr/>
            </a:pPr>
            <a:endParaRPr lang="ko-KR" altLang="en-US" dirty="0">
              <a:latin typeface="Arial" charset="0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400175"/>
            <a:ext cx="7315200" cy="581025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</p:spPr>
        <p:txBody>
          <a:bodyPr vert="horz" wrap="square" lIns="19800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ko-KR" smtClean="0"/>
              <a:t>Click to edit Master title style</a:t>
            </a:r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0" y="6613525"/>
            <a:ext cx="9144000" cy="244475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latinLnBrk="0">
              <a:defRPr/>
            </a:pPr>
            <a:endParaRPr lang="fr-FR" altLang="ko-KR" dirty="0">
              <a:latin typeface="Arial" charset="0"/>
            </a:endParaRP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8800" y="2133600"/>
            <a:ext cx="71628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ko-KR" dirty="0" smtClean="0"/>
              <a:t>Click to edit Master text styles</a:t>
            </a:r>
          </a:p>
          <a:p>
            <a:pPr lvl="1"/>
            <a:r>
              <a:rPr lang="fr-FR" altLang="ko-KR" dirty="0" smtClean="0"/>
              <a:t>Second level</a:t>
            </a:r>
          </a:p>
          <a:p>
            <a:pPr lvl="2"/>
            <a:r>
              <a:rPr lang="fr-FR" altLang="ko-KR" dirty="0" smtClean="0"/>
              <a:t>Third level</a:t>
            </a:r>
          </a:p>
          <a:p>
            <a:pPr lvl="3"/>
            <a:r>
              <a:rPr lang="fr-FR" altLang="ko-KR" dirty="0" smtClean="0"/>
              <a:t>Fourth level</a:t>
            </a:r>
          </a:p>
          <a:p>
            <a:pPr lvl="4"/>
            <a:r>
              <a:rPr lang="fr-FR" altLang="ko-KR" dirty="0" smtClean="0"/>
              <a:t>Fifth level</a:t>
            </a:r>
          </a:p>
        </p:txBody>
      </p:sp>
      <p:sp>
        <p:nvSpPr>
          <p:cNvPr id="8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7010400" y="6578600"/>
            <a:ext cx="21336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defRPr/>
            </a:pPr>
            <a:fld id="{DA8D8382-6BAE-4FAF-926F-A100C538EF90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  <p:pic>
        <p:nvPicPr>
          <p:cNvPr id="1032" name="Picture 3"/>
          <p:cNvPicPr>
            <a:picLocks noChangeAspect="1" noChangeArrowheads="1"/>
          </p:cNvPicPr>
          <p:nvPr userDrawn="1"/>
        </p:nvPicPr>
        <p:blipFill>
          <a:blip r:embed="rId17" cstate="print"/>
          <a:srcRect l="60001" t="85159" r="1563" b="2928"/>
          <a:stretch>
            <a:fillRect/>
          </a:stretch>
        </p:blipFill>
        <p:spPr bwMode="auto">
          <a:xfrm>
            <a:off x="0" y="6076950"/>
            <a:ext cx="21336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06" r:id="rId1"/>
    <p:sldLayoutId id="2147484107" r:id="rId2"/>
    <p:sldLayoutId id="2147484119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  <p:sldLayoutId id="2147484116" r:id="rId12"/>
    <p:sldLayoutId id="2147484117" r:id="rId13"/>
    <p:sldLayoutId id="2147484118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B4CCE2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B4CCE2"/>
        </a:buClr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B4CCE2"/>
        </a:buClr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B4CCE2"/>
        </a:buClr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B4CCE2"/>
        </a:buClr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B4CCE2"/>
        </a:buClr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B4CCE2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B4CCE2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B4CCE2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9836" y="2364509"/>
            <a:ext cx="7724775" cy="720438"/>
          </a:xfrm>
          <a:ln/>
        </p:spPr>
        <p:txBody>
          <a:bodyPr/>
          <a:lstStyle/>
          <a:p>
            <a:pPr eaLnBrk="1" hangingPunct="1"/>
            <a:r>
              <a:rPr lang="ko-KR" altLang="en-US" sz="2800" dirty="0" smtClean="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rPr>
              <a:t>한국형</a:t>
            </a:r>
            <a:r>
              <a:rPr lang="en-US" altLang="ko-KR" sz="2800" dirty="0" smtClean="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800" dirty="0" smtClean="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rPr>
              <a:t>상</a:t>
            </a:r>
            <a:r>
              <a:rPr lang="en-US" altLang="ko-KR" sz="2800" dirty="0" smtClean="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rPr>
              <a:t>·</a:t>
            </a:r>
            <a:r>
              <a:rPr lang="ko-KR" altLang="en-US" sz="2800" dirty="0" smtClean="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rPr>
              <a:t>하향식 온실가스 통합 감축 시스템 개발</a:t>
            </a:r>
            <a:endParaRPr lang="en-US" altLang="ko-KR" sz="2800" dirty="0" smtClean="0"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142874" y="152400"/>
            <a:ext cx="38004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spcBef>
                <a:spcPct val="50000"/>
              </a:spcBef>
              <a:defRPr/>
            </a:pPr>
            <a:r>
              <a:rPr lang="en-US" altLang="ko-KR" sz="16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2016</a:t>
            </a:r>
            <a:r>
              <a:rPr lang="ko-KR" altLang="en-US" sz="16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년 환경 </a:t>
            </a:r>
            <a:r>
              <a:rPr lang="en-US" altLang="ko-KR" sz="16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R&amp;D </a:t>
            </a:r>
          </a:p>
          <a:p>
            <a:pPr latinLnBrk="0">
              <a:spcBef>
                <a:spcPct val="50000"/>
              </a:spcBef>
              <a:defRPr/>
            </a:pPr>
            <a:r>
              <a:rPr lang="ko-KR" altLang="en-US" sz="16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국민공감포럼 및 성과발표회</a:t>
            </a:r>
            <a:endParaRPr lang="fr-FR" altLang="ko-KR" sz="16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016000" y="4191000"/>
            <a:ext cx="7315200" cy="13112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latinLnBrk="0">
              <a:spcBef>
                <a:spcPct val="20000"/>
              </a:spcBef>
              <a:defRPr/>
            </a:pPr>
            <a:r>
              <a:rPr lang="en-US" altLang="ko-KR" sz="1800" kern="0" dirty="0" smtClean="0">
                <a:solidFill>
                  <a:schemeClr val="bg2">
                    <a:lumMod val="75000"/>
                  </a:schemeClr>
                </a:solidFill>
                <a:latin typeface="나눔고딕 Bold" pitchFamily="50" charset="-127"/>
                <a:ea typeface="나눔고딕 Bold" pitchFamily="50" charset="-127"/>
                <a:cs typeface="+mj-cs"/>
              </a:rPr>
              <a:t>2016. 10. 17.</a:t>
            </a:r>
            <a:endParaRPr lang="en-US" altLang="ko-KR" sz="1800" kern="0" dirty="0">
              <a:solidFill>
                <a:schemeClr val="bg2">
                  <a:lumMod val="75000"/>
                </a:schemeClr>
              </a:solidFill>
              <a:latin typeface="나눔고딕 Bold" pitchFamily="50" charset="-127"/>
              <a:ea typeface="나눔고딕 Bold" pitchFamily="50" charset="-127"/>
              <a:cs typeface="+mj-cs"/>
            </a:endParaRPr>
          </a:p>
          <a:p>
            <a:pPr algn="ctr" latinLnBrk="0">
              <a:spcBef>
                <a:spcPct val="20000"/>
              </a:spcBef>
              <a:defRPr/>
            </a:pPr>
            <a:endParaRPr lang="en-US" altLang="ko-KR" sz="1800" kern="0" dirty="0">
              <a:solidFill>
                <a:schemeClr val="bg2">
                  <a:lumMod val="75000"/>
                </a:schemeClr>
              </a:solidFill>
              <a:latin typeface="나눔고딕 Bold" pitchFamily="50" charset="-127"/>
              <a:ea typeface="나눔고딕 Bold" pitchFamily="50" charset="-127"/>
              <a:cs typeface="+mj-cs"/>
            </a:endParaRPr>
          </a:p>
          <a:p>
            <a:pPr algn="ctr" latinLnBrk="0">
              <a:spcBef>
                <a:spcPct val="20000"/>
              </a:spcBef>
              <a:defRPr/>
            </a:pPr>
            <a:r>
              <a:rPr lang="ko-KR" altLang="en-US" sz="1800" kern="0" dirty="0" smtClean="0">
                <a:solidFill>
                  <a:schemeClr val="bg2">
                    <a:lumMod val="75000"/>
                  </a:schemeClr>
                </a:solidFill>
                <a:latin typeface="나눔고딕 Bold" pitchFamily="50" charset="-127"/>
                <a:ea typeface="나눔고딕 Bold" pitchFamily="50" charset="-127"/>
                <a:cs typeface="+mj-cs"/>
              </a:rPr>
              <a:t>장 기 복</a:t>
            </a:r>
            <a:endParaRPr lang="en-US" altLang="ko-KR" sz="1800" kern="0" dirty="0" smtClean="0">
              <a:solidFill>
                <a:schemeClr val="bg2">
                  <a:lumMod val="75000"/>
                </a:schemeClr>
              </a:solidFill>
              <a:latin typeface="나눔고딕 Bold" pitchFamily="50" charset="-127"/>
              <a:ea typeface="나눔고딕 Bold" pitchFamily="50" charset="-127"/>
              <a:cs typeface="+mj-cs"/>
            </a:endParaRPr>
          </a:p>
          <a:p>
            <a:pPr algn="ctr" latinLnBrk="0">
              <a:spcBef>
                <a:spcPct val="20000"/>
              </a:spcBef>
              <a:defRPr/>
            </a:pPr>
            <a:r>
              <a:rPr lang="ko-KR" altLang="en-US" sz="1800" kern="0" dirty="0" smtClean="0">
                <a:solidFill>
                  <a:schemeClr val="bg2">
                    <a:lumMod val="75000"/>
                  </a:schemeClr>
                </a:solidFill>
                <a:latin typeface="나눔고딕 Bold" pitchFamily="50" charset="-127"/>
                <a:ea typeface="나눔고딕 Bold" pitchFamily="50" charset="-127"/>
                <a:cs typeface="+mj-cs"/>
              </a:rPr>
              <a:t>한국환경정책</a:t>
            </a:r>
            <a:r>
              <a:rPr lang="en-US" altLang="ko-KR" sz="1800" kern="0" dirty="0">
                <a:solidFill>
                  <a:schemeClr val="bg2">
                    <a:lumMod val="75000"/>
                  </a:schemeClr>
                </a:solidFill>
                <a:latin typeface="나눔고딕 Bold" pitchFamily="50" charset="-127"/>
                <a:ea typeface="나눔고딕 Bold" pitchFamily="50" charset="-127"/>
                <a:cs typeface="+mj-cs"/>
              </a:rPr>
              <a:t>·</a:t>
            </a:r>
            <a:r>
              <a:rPr lang="ko-KR" altLang="en-US" sz="1800" kern="0" dirty="0" smtClean="0">
                <a:solidFill>
                  <a:schemeClr val="bg2">
                    <a:lumMod val="75000"/>
                  </a:schemeClr>
                </a:solidFill>
                <a:latin typeface="나눔고딕 Bold" pitchFamily="50" charset="-127"/>
                <a:ea typeface="나눔고딕 Bold" pitchFamily="50" charset="-127"/>
                <a:cs typeface="+mj-cs"/>
              </a:rPr>
              <a:t>평가연구원</a:t>
            </a:r>
            <a:endParaRPr lang="en-US" altLang="ko-KR" sz="1800" kern="0" dirty="0">
              <a:solidFill>
                <a:schemeClr val="bg2">
                  <a:lumMod val="75000"/>
                </a:schemeClr>
              </a:solidFill>
              <a:latin typeface="나눔고딕 Bold" pitchFamily="50" charset="-127"/>
              <a:ea typeface="나눔고딕 Bold" pitchFamily="50" charset="-127"/>
              <a:cs typeface="+mj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5D7D9B-E1EF-484E-9207-86265965106E}" type="slidenum">
              <a:rPr lang="ko-KR" altLang="en-US"/>
              <a:pPr>
                <a:defRPr/>
              </a:pPr>
              <a:t>1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A74083-6B4B-416C-8C86-FC71045EF2E0}" type="slidenum">
              <a:rPr lang="ko-KR" altLang="en-US"/>
              <a:pPr>
                <a:defRPr/>
              </a:pPr>
              <a:t>10</a:t>
            </a:fld>
            <a:endParaRPr lang="ko-KR" alt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Ⅱ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-(1) 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연구단 성과</a:t>
            </a:r>
            <a:endParaRPr lang="en-US" altLang="ko-KR" sz="20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6716995" y="1257300"/>
            <a:ext cx="2427006" cy="307777"/>
          </a:xfrm>
          <a:prstGeom prst="rect">
            <a:avLst/>
          </a:prstGeom>
          <a:solidFill>
            <a:srgbClr val="FCC07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</a:rPr>
              <a:t>2</a:t>
            </a:r>
            <a:r>
              <a:rPr lang="ko-KR" altLang="en-US" sz="1400" dirty="0" smtClean="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</a:rPr>
              <a:t>차년도 성과목표 및 실적</a:t>
            </a:r>
            <a:endParaRPr lang="ko-KR" altLang="en-US" sz="1400" dirty="0">
              <a:solidFill>
                <a:schemeClr val="tx1"/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702217"/>
              </p:ext>
            </p:extLst>
          </p:nvPr>
        </p:nvGraphicFramePr>
        <p:xfrm>
          <a:off x="837487" y="1718905"/>
          <a:ext cx="8135598" cy="439133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015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370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9243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0229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0229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018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기관</a:t>
                      </a:r>
                    </a:p>
                  </a:txBody>
                  <a:tcPr marL="45720" marR="45720" marT="10800" marB="108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45720" marR="45720" marT="10800" marB="108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성과지표</a:t>
                      </a:r>
                    </a:p>
                  </a:txBody>
                  <a:tcPr marL="45720" marR="45720" marT="10800" marB="108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목표치</a:t>
                      </a:r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10800" marB="108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실적치</a:t>
                      </a:r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10800" marB="108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1885"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총괄</a:t>
                      </a: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과학기술적 </a:t>
                      </a:r>
                      <a:endParaRPr lang="en-US" altLang="ko-KR" sz="10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성과항목 </a:t>
                      </a:r>
                      <a:endParaRPr lang="en-US" altLang="ko-KR" sz="10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성과지표</a:t>
                      </a: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학술지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게재 논문 건수</a:t>
                      </a: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18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SCI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급 학술지 게재 논문 건수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8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학술회의 발표 논문 건수</a:t>
                      </a: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18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인력양성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 연수 및 교육 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훈련 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실적</a:t>
                      </a: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87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국제협력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</a:p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국내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국제회의 개최 건수</a:t>
                      </a: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18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연구개발 관련 홍보 건수</a:t>
                      </a: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87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spc="-15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산업경제적 </a:t>
                      </a:r>
                      <a:r>
                        <a:rPr lang="en-US" altLang="ko-KR" sz="1000" kern="1200" spc="-15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spc="-15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성과항목 </a:t>
                      </a:r>
                      <a:endParaRPr lang="en-US" altLang="ko-KR" sz="1000" kern="1200" spc="-15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000" kern="1200" spc="-15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및  성과지표</a:t>
                      </a: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고용 창출 효과</a:t>
                      </a: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5555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kern="1200" spc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lang="ko-KR" altLang="en-US" sz="1000" kern="1200" spc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온실가스 감축모형 교육 프로그램 개최</a:t>
                      </a:r>
                      <a:r>
                        <a:rPr lang="en-US" altLang="ko-KR" sz="1000" kern="1200" spc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000" kern="1200" spc="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E3ME </a:t>
                      </a:r>
                      <a:r>
                        <a:rPr lang="ko-KR" altLang="en-US" sz="1000" kern="1200" spc="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모형</a:t>
                      </a:r>
                      <a:r>
                        <a:rPr lang="en-US" altLang="ko-KR" sz="1000" kern="1200" spc="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9/22-24, </a:t>
                      </a:r>
                      <a:r>
                        <a:rPr lang="ko-KR" altLang="en-US" sz="1000" kern="1200" spc="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온실가스종합정보센터</a:t>
                      </a:r>
                      <a:r>
                        <a:rPr lang="en-US" altLang="ko-KR" sz="1000" kern="1200" spc="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kern="1200" spc="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교육인원 </a:t>
                      </a:r>
                      <a:r>
                        <a:rPr lang="en-US" altLang="ko-KR" sz="1000" kern="1200" spc="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21</a:t>
                      </a:r>
                      <a:r>
                        <a:rPr lang="ko-KR" altLang="en-US" sz="1000" kern="1200" spc="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</a:t>
                      </a:r>
                      <a:endParaRPr lang="en-US" altLang="ko-KR" sz="1000" kern="1200" spc="0" baseline="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000" kern="1200" spc="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IGEM: 4/14-15, </a:t>
                      </a:r>
                      <a:r>
                        <a:rPr lang="ko-KR" altLang="en-US" sz="1000" kern="1200" spc="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서울 신사 리버사이드호텔</a:t>
                      </a:r>
                      <a:r>
                        <a:rPr lang="en-US" altLang="ko-KR" sz="1000" kern="1200" spc="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kern="1200" spc="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교육인원 약 </a:t>
                      </a:r>
                      <a:r>
                        <a:rPr lang="en-US" altLang="ko-KR" sz="1000" kern="1200" spc="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30</a:t>
                      </a:r>
                      <a:r>
                        <a:rPr lang="ko-KR" altLang="en-US" sz="1000" kern="1200" spc="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</a:t>
                      </a: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5555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kern="1200" spc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lang="ko-KR" altLang="en-US" sz="1000" kern="1200" spc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정책채택</a:t>
                      </a:r>
                      <a:r>
                        <a:rPr lang="en-US" altLang="ko-KR" sz="1000" kern="1200" spc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</a:p>
                    <a:p>
                      <a:pPr algn="l" latinLnBrk="1"/>
                      <a:r>
                        <a:rPr lang="en-US" altLang="ko-KR" sz="1000" kern="1200" spc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- </a:t>
                      </a:r>
                      <a:r>
                        <a:rPr lang="ko-KR" altLang="en-US" sz="1000" kern="1200" spc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온실가스 감축목표 시나리오 별 경제적 파급효과를 </a:t>
                      </a:r>
                      <a:r>
                        <a:rPr lang="en-US" altLang="ko-KR" sz="1000" kern="1200" spc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CGE </a:t>
                      </a:r>
                      <a:r>
                        <a:rPr lang="ko-KR" altLang="en-US" sz="1000" kern="1200" spc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모형을 이용하여 분석</a:t>
                      </a:r>
                      <a:endParaRPr lang="en-US" altLang="ko-KR" sz="1000" kern="1200" spc="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lang="en-US" altLang="ko-KR" sz="1000" kern="1200" spc="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000" kern="1200" spc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000" kern="1200" spc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정부 온실가스 감축목표 수립 기초자료로 정부부처</a:t>
                      </a:r>
                      <a:r>
                        <a:rPr lang="en-US" altLang="ko-KR" sz="1000" kern="1200" spc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spc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국무총리실</a:t>
                      </a:r>
                      <a:r>
                        <a:rPr lang="en-US" altLang="ko-KR" sz="1000" kern="1200" spc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kern="1200" spc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환경부 등</a:t>
                      </a:r>
                      <a:r>
                        <a:rPr lang="en-US" altLang="ko-KR" sz="1000" kern="1200" spc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r>
                        <a:rPr lang="ko-KR" altLang="en-US" sz="1000" kern="1200" spc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에 제공</a:t>
                      </a:r>
                      <a:endParaRPr lang="en-US" altLang="ko-KR" sz="1000" kern="1200" spc="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1859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협동</a:t>
                      </a:r>
                      <a:r>
                        <a:rPr lang="en-US" altLang="ko-KR" sz="10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과학기술적 성과항목 </a:t>
                      </a:r>
                      <a:endParaRPr lang="en-US" altLang="ko-KR" sz="10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성과지표</a:t>
                      </a: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학술지 게재 논문 건수</a:t>
                      </a: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0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5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SCI</a:t>
                      </a:r>
                      <a:r>
                        <a:rPr lang="ko-KR" altLang="en-US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급 학술지 게재 논문 건수</a:t>
                      </a: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5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학술회의 발표 논문 건수</a:t>
                      </a: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59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협동</a:t>
                      </a:r>
                      <a:r>
                        <a:rPr lang="en-US" altLang="ko-KR" sz="10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과학기술적 성과항목 </a:t>
                      </a:r>
                      <a:endParaRPr lang="en-US" altLang="ko-KR" sz="10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성과지표</a:t>
                      </a: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학술지 게재 논문 건수</a:t>
                      </a: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0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592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SCI</a:t>
                      </a:r>
                      <a:r>
                        <a:rPr lang="ko-KR" altLang="en-US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급 학술지 게재 논문건수</a:t>
                      </a: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0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5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학술회의 발표 논문 건수</a:t>
                      </a: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0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0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A74083-6B4B-416C-8C86-FC71045EF2E0}" type="slidenum">
              <a:rPr lang="ko-KR" altLang="en-US"/>
              <a:pPr>
                <a:defRPr/>
              </a:pPr>
              <a:t>11</a:t>
            </a:fld>
            <a:endParaRPr lang="ko-KR" altLang="en-US" dirty="0"/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Ⅱ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-(1) 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연구단 성과</a:t>
            </a:r>
            <a:endParaRPr lang="en-US" altLang="ko-KR" sz="20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820685"/>
              </p:ext>
            </p:extLst>
          </p:nvPr>
        </p:nvGraphicFramePr>
        <p:xfrm>
          <a:off x="722813" y="1989248"/>
          <a:ext cx="8264432" cy="28803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39415"/>
                <a:gridCol w="521375"/>
                <a:gridCol w="740949"/>
                <a:gridCol w="865579"/>
                <a:gridCol w="2604824"/>
                <a:gridCol w="868280"/>
                <a:gridCol w="1112005"/>
                <a:gridCol w="1112005"/>
              </a:tblGrid>
              <a:tr h="2812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연도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기관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SCI(E)</a:t>
                      </a:r>
                      <a:r>
                        <a:rPr lang="en-US" altLang="ko-KR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  <a:p>
                      <a:pPr algn="ctr" latinLnBrk="1"/>
                      <a:r>
                        <a:rPr lang="ko-KR" altLang="en-US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게재년월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논문명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학술지명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Vol.(no),</a:t>
                      </a:r>
                      <a:r>
                        <a:rPr lang="en-US" altLang="ko-KR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  <a:p>
                      <a:pPr algn="ctr" latinLnBrk="1"/>
                      <a:r>
                        <a:rPr lang="ko-KR" altLang="en-US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페이지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저자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41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950" dirty="0" smtClean="0">
                          <a:latin typeface="맑은 고딕" pitchFamily="50" charset="-127"/>
                          <a:ea typeface="맑은 고딕" pitchFamily="50" charset="-127"/>
                        </a:rPr>
                        <a:t>차</a:t>
                      </a:r>
                      <a:endParaRPr lang="en-US" altLang="ko-KR" sz="95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950" dirty="0" smtClean="0">
                          <a:latin typeface="맑은 고딕" pitchFamily="50" charset="-127"/>
                          <a:ea typeface="맑은 고딕" pitchFamily="50" charset="-127"/>
                        </a:rPr>
                        <a:t>년도</a:t>
                      </a:r>
                      <a:endParaRPr lang="ko-KR" altLang="en-US" sz="9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50" dirty="0" smtClean="0">
                          <a:latin typeface="맑은 고딕" pitchFamily="50" charset="-127"/>
                          <a:ea typeface="맑은 고딕" pitchFamily="50" charset="-127"/>
                        </a:rPr>
                        <a:t>총괄</a:t>
                      </a:r>
                      <a:endParaRPr lang="ko-KR" altLang="en-US" sz="9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 smtClean="0">
                          <a:latin typeface="맑은 고딕" pitchFamily="50" charset="-127"/>
                          <a:ea typeface="맑은 고딕" pitchFamily="50" charset="-127"/>
                        </a:rPr>
                        <a:t>SCI</a:t>
                      </a:r>
                      <a:endParaRPr lang="ko-KR" altLang="en-US" sz="9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 smtClean="0">
                          <a:latin typeface="맑은 고딕" pitchFamily="50" charset="-127"/>
                          <a:ea typeface="맑은 고딕" pitchFamily="50" charset="-127"/>
                        </a:rPr>
                        <a:t>2014.12</a:t>
                      </a:r>
                      <a:endParaRPr lang="ko-KR" altLang="en-US" sz="9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An emissions trading scheme design for power industries facing price regulation</a:t>
                      </a:r>
                      <a:endParaRPr lang="ko-KR" altLang="en-US" sz="950" kern="1200" dirty="0" smtClean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 smtClean="0">
                          <a:latin typeface="맑은 고딕" pitchFamily="50" charset="-127"/>
                          <a:ea typeface="맑은 고딕" pitchFamily="50" charset="-127"/>
                        </a:rPr>
                        <a:t>Energy Policy</a:t>
                      </a:r>
                      <a:endParaRPr lang="ko-KR" altLang="en-US" sz="9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 smtClean="0">
                          <a:latin typeface="맑은 고딕" pitchFamily="50" charset="-127"/>
                          <a:ea typeface="맑은 고딕" pitchFamily="50" charset="-127"/>
                        </a:rPr>
                        <a:t>75, pp. 084-099</a:t>
                      </a:r>
                      <a:endParaRPr lang="ko-KR" altLang="en-US" sz="9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5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김용건</a:t>
                      </a:r>
                      <a:r>
                        <a:rPr lang="en-US" altLang="ko-KR" sz="95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5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임종수</a:t>
                      </a:r>
                      <a:endParaRPr lang="ko-KR" altLang="en-US" sz="95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17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50" dirty="0" smtClean="0">
                          <a:latin typeface="맑은 고딕" pitchFamily="50" charset="-127"/>
                          <a:ea typeface="맑은 고딕" pitchFamily="50" charset="-127"/>
                        </a:rPr>
                        <a:t>협동</a:t>
                      </a:r>
                      <a:r>
                        <a:rPr lang="en-US" altLang="ko-KR" sz="95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9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50" dirty="0" smtClean="0">
                          <a:latin typeface="맑은 고딕" pitchFamily="50" charset="-127"/>
                          <a:ea typeface="맑은 고딕" pitchFamily="50" charset="-127"/>
                        </a:rPr>
                        <a:t>일반</a:t>
                      </a:r>
                      <a:endParaRPr lang="ko-KR" altLang="en-US" sz="9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 smtClean="0">
                          <a:latin typeface="맑은 고딕" pitchFamily="50" charset="-127"/>
                          <a:ea typeface="맑은 고딕" pitchFamily="50" charset="-127"/>
                        </a:rPr>
                        <a:t>2015.02</a:t>
                      </a:r>
                      <a:endParaRPr lang="ko-KR" altLang="en-US" sz="9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Demand response of Korean Commercial and industrial businesses to critical peak pricing of electricity</a:t>
                      </a:r>
                      <a:endParaRPr lang="ko-KR" altLang="en-US" sz="950" kern="1200" dirty="0" smtClean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 smtClean="0">
                          <a:latin typeface="맑은 고딕" pitchFamily="50" charset="-127"/>
                          <a:ea typeface="맑은 고딕" pitchFamily="50" charset="-127"/>
                        </a:rPr>
                        <a:t>Journal of Cleaner Production</a:t>
                      </a:r>
                      <a:endParaRPr lang="ko-KR" altLang="en-US" sz="9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 smtClean="0">
                          <a:latin typeface="맑은 고딕" pitchFamily="50" charset="-127"/>
                          <a:ea typeface="맑은 고딕" pitchFamily="50" charset="-127"/>
                        </a:rPr>
                        <a:t>90, pp. 275-290</a:t>
                      </a:r>
                      <a:endParaRPr lang="ko-KR" altLang="en-US" sz="9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5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장동식</a:t>
                      </a:r>
                      <a:r>
                        <a:rPr lang="en-US" altLang="ko-KR" sz="95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5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엄지용</a:t>
                      </a:r>
                      <a:r>
                        <a:rPr lang="en-US" altLang="ko-KR" sz="95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5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김문규</a:t>
                      </a:r>
                      <a:r>
                        <a:rPr lang="en-US" altLang="ko-KR" sz="95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5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노재중</a:t>
                      </a:r>
                      <a:endParaRPr lang="ko-KR" altLang="en-US" sz="95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419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ko-KR" altLang="en-US" sz="950" dirty="0" smtClean="0">
                          <a:latin typeface="맑은 고딕" pitchFamily="50" charset="-127"/>
                          <a:ea typeface="맑은 고딕" pitchFamily="50" charset="-127"/>
                        </a:rPr>
                        <a:t>차</a:t>
                      </a:r>
                      <a:endParaRPr lang="en-US" altLang="ko-KR" sz="95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950" dirty="0" smtClean="0">
                          <a:latin typeface="맑은 고딕" pitchFamily="50" charset="-127"/>
                          <a:ea typeface="맑은 고딕" pitchFamily="50" charset="-127"/>
                        </a:rPr>
                        <a:t>년도</a:t>
                      </a:r>
                      <a:endParaRPr lang="ko-KR" altLang="en-US" sz="9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50" dirty="0">
                          <a:latin typeface="맑은 고딕" pitchFamily="50" charset="-127"/>
                          <a:ea typeface="맑은 고딕" pitchFamily="50" charset="-127"/>
                        </a:rPr>
                        <a:t>총괄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>
                          <a:latin typeface="맑은 고딕" pitchFamily="50" charset="-127"/>
                          <a:ea typeface="맑은 고딕" pitchFamily="50" charset="-127"/>
                        </a:rPr>
                        <a:t>SCI</a:t>
                      </a:r>
                      <a:endParaRPr lang="ko-KR" altLang="en-US" sz="9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>
                          <a:latin typeface="맑은 고딕" pitchFamily="50" charset="-127"/>
                          <a:ea typeface="맑은 고딕" pitchFamily="50" charset="-127"/>
                        </a:rPr>
                        <a:t>2015.07</a:t>
                      </a:r>
                      <a:endParaRPr lang="ko-KR" altLang="en-US" sz="9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kern="12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Driving forces of rapid CO2 emissions growth: A case of Korea</a:t>
                      </a:r>
                      <a:endParaRPr lang="ko-KR" altLang="en-US" sz="950" kern="12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>
                          <a:latin typeface="맑은 고딕" pitchFamily="50" charset="-127"/>
                          <a:ea typeface="맑은 고딕" pitchFamily="50" charset="-127"/>
                        </a:rPr>
                        <a:t>Energy Policy</a:t>
                      </a:r>
                      <a:endParaRPr lang="ko-KR" altLang="en-US" sz="9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>
                          <a:latin typeface="맑은 고딕" pitchFamily="50" charset="-127"/>
                          <a:ea typeface="맑은 고딕" pitchFamily="50" charset="-127"/>
                        </a:rPr>
                        <a:t>82,</a:t>
                      </a:r>
                      <a:r>
                        <a:rPr lang="en-US" altLang="ko-KR" sz="950" baseline="0" dirty="0">
                          <a:latin typeface="맑은 고딕" pitchFamily="50" charset="-127"/>
                          <a:ea typeface="맑은 고딕" pitchFamily="50" charset="-127"/>
                        </a:rPr>
                        <a:t> pp. 144-155</a:t>
                      </a:r>
                      <a:endParaRPr lang="ko-KR" altLang="en-US" sz="9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50" b="0" dirty="0">
                          <a:latin typeface="맑은 고딕" pitchFamily="50" charset="-127"/>
                          <a:ea typeface="맑은 고딕" pitchFamily="50" charset="-127"/>
                        </a:rPr>
                        <a:t>김용건</a:t>
                      </a:r>
                      <a:r>
                        <a:rPr lang="en-US" altLang="ko-KR" sz="950" b="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50" b="0" dirty="0">
                          <a:latin typeface="맑은 고딕" pitchFamily="50" charset="-127"/>
                          <a:ea typeface="맑은 고딕" pitchFamily="50" charset="-127"/>
                        </a:rPr>
                        <a:t>유종현</a:t>
                      </a:r>
                      <a:r>
                        <a:rPr lang="en-US" altLang="ko-KR" sz="950" b="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50" b="0" dirty="0">
                          <a:latin typeface="맑은 고딕" pitchFamily="50" charset="-127"/>
                          <a:ea typeface="맑은 고딕" pitchFamily="50" charset="-127"/>
                        </a:rPr>
                        <a:t>오완근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16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>
                          <a:latin typeface="맑은 고딕" pitchFamily="50" charset="-127"/>
                          <a:ea typeface="맑은 고딕" pitchFamily="50" charset="-127"/>
                        </a:rPr>
                        <a:t>SCI</a:t>
                      </a:r>
                      <a:endParaRPr lang="ko-KR" altLang="en-US" sz="9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>
                          <a:latin typeface="맑은 고딕" pitchFamily="50" charset="-127"/>
                          <a:ea typeface="맑은 고딕" pitchFamily="50" charset="-127"/>
                        </a:rPr>
                        <a:t>2016.02</a:t>
                      </a:r>
                      <a:endParaRPr lang="ko-KR" altLang="en-US" sz="9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kern="12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Fat-tailed risk about climate change and climate policy</a:t>
                      </a:r>
                      <a:endParaRPr lang="ko-KR" altLang="en-US" sz="950" kern="12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>
                          <a:latin typeface="맑은 고딕" pitchFamily="50" charset="-127"/>
                          <a:ea typeface="맑은 고딕" pitchFamily="50" charset="-127"/>
                        </a:rPr>
                        <a:t>Energy Policy</a:t>
                      </a:r>
                      <a:endParaRPr lang="ko-KR" altLang="en-US" sz="9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>
                          <a:latin typeface="맑은 고딕" pitchFamily="50" charset="-127"/>
                          <a:ea typeface="맑은 고딕" pitchFamily="50" charset="-127"/>
                        </a:rPr>
                        <a:t>89,</a:t>
                      </a:r>
                      <a:r>
                        <a:rPr lang="en-US" altLang="ko-KR" sz="950" baseline="0" dirty="0">
                          <a:latin typeface="맑은 고딕" pitchFamily="50" charset="-127"/>
                          <a:ea typeface="맑은 고딕" pitchFamily="50" charset="-127"/>
                        </a:rPr>
                        <a:t> pp. 25-35</a:t>
                      </a:r>
                      <a:endParaRPr lang="ko-KR" altLang="en-US" sz="9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50" b="0" dirty="0">
                          <a:latin typeface="맑은 고딕" pitchFamily="50" charset="-127"/>
                          <a:ea typeface="맑은 고딕" pitchFamily="50" charset="-127"/>
                        </a:rPr>
                        <a:t>황인창</a:t>
                      </a:r>
                      <a:r>
                        <a:rPr lang="en-US" altLang="ko-KR" sz="950" b="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</a:p>
                    <a:p>
                      <a:pPr algn="ctr" latinLnBrk="1"/>
                      <a:r>
                        <a:rPr lang="en-US" altLang="ko-KR" sz="950" b="0" dirty="0">
                          <a:latin typeface="맑은 고딕" pitchFamily="50" charset="-127"/>
                          <a:ea typeface="맑은 고딕" pitchFamily="50" charset="-127"/>
                        </a:rPr>
                        <a:t>Tol, R.S.J</a:t>
                      </a:r>
                    </a:p>
                    <a:p>
                      <a:pPr algn="ctr" latinLnBrk="1"/>
                      <a:r>
                        <a:rPr lang="en-US" altLang="ko-KR" sz="950" b="0" dirty="0">
                          <a:latin typeface="맑은 고딕" pitchFamily="50" charset="-127"/>
                          <a:ea typeface="맑은 고딕" pitchFamily="50" charset="-127"/>
                        </a:rPr>
                        <a:t>Hofkes, M.W.;</a:t>
                      </a:r>
                      <a:endParaRPr lang="ko-KR" altLang="en-US" sz="95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59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50" dirty="0" smtClean="0">
                          <a:latin typeface="맑은 고딕" pitchFamily="50" charset="-127"/>
                          <a:ea typeface="맑은 고딕" pitchFamily="50" charset="-127"/>
                        </a:rPr>
                        <a:t>협동</a:t>
                      </a:r>
                      <a:r>
                        <a:rPr lang="en-US" altLang="ko-KR" sz="95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9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>
                          <a:latin typeface="맑은 고딕" pitchFamily="50" charset="-127"/>
                          <a:ea typeface="맑은 고딕" pitchFamily="50" charset="-127"/>
                        </a:rPr>
                        <a:t>SCI</a:t>
                      </a:r>
                      <a:endParaRPr lang="ko-KR" altLang="en-US" sz="9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>
                          <a:latin typeface="맑은 고딕" pitchFamily="50" charset="-127"/>
                          <a:ea typeface="맑은 고딕" pitchFamily="50" charset="-127"/>
                        </a:rPr>
                        <a:t>2016.01</a:t>
                      </a:r>
                      <a:endParaRPr lang="ko-KR" altLang="en-US" sz="9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50" kern="12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Variability of electricity load patterns and its effect on demand response: A critical peak pricing experiment on Korean commercial and industrial customers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>
                          <a:latin typeface="맑은 고딕" pitchFamily="50" charset="-127"/>
                          <a:ea typeface="맑은 고딕" pitchFamily="50" charset="-127"/>
                        </a:rPr>
                        <a:t>Energy Policy</a:t>
                      </a:r>
                      <a:endParaRPr lang="ko-KR" altLang="en-US" sz="9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>
                          <a:latin typeface="맑은 고딕" pitchFamily="50" charset="-127"/>
                          <a:ea typeface="맑은 고딕" pitchFamily="50" charset="-127"/>
                        </a:rPr>
                        <a:t>88, pp. 11-26</a:t>
                      </a:r>
                      <a:endParaRPr lang="ko-KR" altLang="en-US" sz="9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50" b="0" dirty="0">
                          <a:latin typeface="맑은 고딕" pitchFamily="50" charset="-127"/>
                          <a:ea typeface="맑은 고딕" pitchFamily="50" charset="-127"/>
                        </a:rPr>
                        <a:t>장동식</a:t>
                      </a:r>
                      <a:r>
                        <a:rPr lang="en-US" altLang="ko-KR" sz="950" b="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50" b="0" dirty="0">
                          <a:latin typeface="맑은 고딕" pitchFamily="50" charset="-127"/>
                          <a:ea typeface="맑은 고딕" pitchFamily="50" charset="-127"/>
                        </a:rPr>
                        <a:t>엄지용</a:t>
                      </a:r>
                      <a:r>
                        <a:rPr lang="en-US" altLang="ko-KR" sz="950" b="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50" b="0" dirty="0">
                          <a:latin typeface="맑은 고딕" pitchFamily="50" charset="-127"/>
                          <a:ea typeface="맑은 고딕" pitchFamily="50" charset="-127"/>
                        </a:rPr>
                        <a:t>박민재</a:t>
                      </a:r>
                      <a:r>
                        <a:rPr lang="en-US" altLang="ko-KR" sz="950" b="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50" b="0" dirty="0">
                          <a:latin typeface="맑은 고딕" pitchFamily="50" charset="-127"/>
                          <a:ea typeface="맑은 고딕" pitchFamily="50" charset="-127"/>
                        </a:rPr>
                        <a:t>노재중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7" name="Rectangle 3"/>
          <p:cNvSpPr>
            <a:spLocks noGrp="1" noChangeArrowheads="1"/>
          </p:cNvSpPr>
          <p:nvPr/>
        </p:nvSpPr>
        <p:spPr bwMode="auto">
          <a:xfrm>
            <a:off x="601663" y="1657350"/>
            <a:ext cx="8313737" cy="371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ko-KR" altLang="en-US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논문</a:t>
            </a:r>
            <a:endParaRPr lang="en-US" altLang="ko-KR" sz="14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6716995" y="1257300"/>
            <a:ext cx="2427006" cy="307777"/>
          </a:xfrm>
          <a:prstGeom prst="rect">
            <a:avLst/>
          </a:prstGeom>
          <a:solidFill>
            <a:srgbClr val="FCC07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</a:rPr>
              <a:t>1,2</a:t>
            </a:r>
            <a:r>
              <a:rPr lang="ko-KR" altLang="en-US" sz="1400" dirty="0" smtClean="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</a:rPr>
              <a:t>차년도 주요 성과</a:t>
            </a:r>
            <a:endParaRPr lang="ko-KR" altLang="en-US" sz="1400" dirty="0">
              <a:solidFill>
                <a:schemeClr val="tx1"/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11" name="Rectangle 3"/>
          <p:cNvSpPr>
            <a:spLocks noGrp="1" noChangeArrowheads="1"/>
          </p:cNvSpPr>
          <p:nvPr/>
        </p:nvSpPr>
        <p:spPr bwMode="auto">
          <a:xfrm>
            <a:off x="606010" y="5013265"/>
            <a:ext cx="8313737" cy="371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MOU </a:t>
            </a:r>
            <a:r>
              <a:rPr lang="ko-KR" altLang="en-US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체결</a:t>
            </a:r>
            <a:endParaRPr lang="en-US" altLang="ko-KR" sz="14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641346"/>
              </p:ext>
            </p:extLst>
          </p:nvPr>
        </p:nvGraphicFramePr>
        <p:xfrm>
          <a:off x="753293" y="5397213"/>
          <a:ext cx="8229600" cy="720717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35429"/>
                <a:gridCol w="975360"/>
                <a:gridCol w="3409404"/>
                <a:gridCol w="3409407"/>
              </a:tblGrid>
              <a:tr h="2527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기관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일시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MOU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 체결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기관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연구협약 내용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/>
                </a:tc>
              </a:tr>
              <a:tr h="467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협동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2014.10.29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IIASA</a:t>
                      </a:r>
                    </a:p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국제</a:t>
                      </a:r>
                      <a:r>
                        <a:rPr lang="ko-KR" altLang="en-US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응용시스템분석연구소</a:t>
                      </a:r>
                      <a:r>
                        <a:rPr lang="en-US" altLang="ko-KR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녹색 기술의 확산 분석 분야의 공동연구 수행</a:t>
                      </a:r>
                      <a:endParaRPr lang="en-US" altLang="ko-KR" sz="1000" kern="1200" dirty="0" smtClean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경제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에너지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환경 통합 평가 모형 개발 및 개선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등</a:t>
                      </a:r>
                      <a:endParaRPr lang="en-US" altLang="ko-KR" sz="1000" kern="1200" dirty="0" smtClean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7780" marR="17780" marT="17780" marB="1778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A74083-6B4B-416C-8C86-FC71045EF2E0}" type="slidenum">
              <a:rPr lang="ko-KR" altLang="en-US"/>
              <a:pPr>
                <a:defRPr/>
              </a:pPr>
              <a:t>12</a:t>
            </a:fld>
            <a:endParaRPr lang="ko-KR" altLang="en-US" dirty="0"/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Ⅱ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-(1) 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연구단 성과</a:t>
            </a:r>
            <a:endParaRPr lang="en-US" altLang="ko-KR" sz="20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/>
        </p:nvSpPr>
        <p:spPr bwMode="auto">
          <a:xfrm>
            <a:off x="674376" y="1592947"/>
            <a:ext cx="8313737" cy="371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ko-KR" altLang="en-US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국내외 학술회의 발표</a:t>
            </a:r>
            <a:endParaRPr lang="en-US" altLang="ko-KR" sz="14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408555"/>
              </p:ext>
            </p:extLst>
          </p:nvPr>
        </p:nvGraphicFramePr>
        <p:xfrm>
          <a:off x="782794" y="1886500"/>
          <a:ext cx="8205319" cy="4663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45251"/>
                <a:gridCol w="427290"/>
                <a:gridCol w="940037"/>
                <a:gridCol w="2298819"/>
                <a:gridCol w="3221764"/>
                <a:gridCol w="972158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연도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기관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일시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학술회의명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발표주제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발표자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423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차년도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총괄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2014. 11. 01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한국경영과학회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en-US" altLang="ko-KR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추계학술대회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기후변화와 경영과학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김용건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백천현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42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협동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2015.01.05-08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HICC</a:t>
                      </a:r>
                      <a:r>
                        <a:rPr lang="en-US" altLang="ko-KR" sz="900" kern="12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48th Conference</a:t>
                      </a:r>
                      <a:endParaRPr lang="en-US" altLang="ko-KR" sz="900" kern="1200" dirty="0" smtClean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kern="12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The Role of Environmental Information Disclosure Systems and their Impacts on Firm Performance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유소영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42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협동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2014.11.01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한국경영과학회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en-US" altLang="ko-KR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추계학술대회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매립지 온실가스 측정을 위한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FOD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방법에 대한 수리적 고찰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김후곤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423"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차년도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총괄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2015.07.30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US-KOREA</a:t>
                      </a:r>
                      <a:r>
                        <a:rPr lang="en-US" altLang="ko-KR" sz="900" baseline="0" dirty="0">
                          <a:latin typeface="맑은 고딕" pitchFamily="50" charset="-127"/>
                          <a:ea typeface="맑은 고딕" pitchFamily="50" charset="-127"/>
                        </a:rPr>
                        <a:t> Conference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Development of an Integrated Top-down and Bottom-up System for Greenhouse Gas Reduction in Korea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김용건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08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2015.08.06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The East Asian Association of Environmental and Resource Economics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Estimating Mitigation Costs of Greenhouse Gas from Agricultural Production: A Korean Agricultural Sector Model Analysis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이한빈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권오상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 강혜정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42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2015.11.16-18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Integrated Assessment Modeling Consortium Annual Meeting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A CGE Analysis of Carbon Taxes on International Transportation Services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김용건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정예민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조철흥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08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협동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2015.05-25-27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The 38</a:t>
                      </a:r>
                      <a:r>
                        <a:rPr lang="en-US" altLang="ko-KR" sz="900" kern="1200" baseline="30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th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International</a:t>
                      </a:r>
                      <a:r>
                        <a:rPr lang="en-US" altLang="ko-KR" sz="900" kern="1200" baseline="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Association for Energy Economics International Conference</a:t>
                      </a:r>
                      <a:endParaRPr lang="en-US" altLang="ko-KR" sz="900" kern="12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Estimating</a:t>
                      </a:r>
                      <a:r>
                        <a:rPr lang="en-US" altLang="ko-KR" sz="900" baseline="0" dirty="0">
                          <a:latin typeface="맑은 고딕" pitchFamily="50" charset="-127"/>
                          <a:ea typeface="맑은 고딕" pitchFamily="50" charset="-127"/>
                        </a:rPr>
                        <a:t> Commercial &amp; Industrial Customer Response to Electricity Critical Peak Prices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엄지용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42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2015.11.16-18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Integrated Assessment Modeling Consortium Annual Meeting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On</a:t>
                      </a:r>
                      <a:r>
                        <a:rPr lang="en-US" altLang="ko-KR" sz="900" baseline="0" dirty="0">
                          <a:latin typeface="맑은 고딕" pitchFamily="50" charset="-127"/>
                          <a:ea typeface="맑은 고딕" pitchFamily="50" charset="-127"/>
                        </a:rPr>
                        <a:t> incompatibility of energy policy and climate policy: South Korea case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강성원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조철흥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42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협동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2015.06.12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The Asian Conference on S</a:t>
                      </a:r>
                      <a:r>
                        <a:rPr lang="en-US" altLang="ko-KR" sz="900" baseline="0" dirty="0">
                          <a:latin typeface="맑은 고딕" pitchFamily="50" charset="-127"/>
                          <a:ea typeface="맑은 고딕" pitchFamily="50" charset="-127"/>
                        </a:rPr>
                        <a:t>ustainability, Energy and the Environment 2015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First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Order Decay Model for Estimating Landfill Gas Emission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김영진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08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2015.07.22-24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The</a:t>
                      </a:r>
                      <a:r>
                        <a:rPr lang="en-US" altLang="ko-KR" sz="900" baseline="0" dirty="0">
                          <a:latin typeface="맑은 고딕" pitchFamily="50" charset="-127"/>
                          <a:ea typeface="맑은 고딕" pitchFamily="50" charset="-127"/>
                        </a:rPr>
                        <a:t> 6</a:t>
                      </a:r>
                      <a:r>
                        <a:rPr lang="en-US" altLang="ko-KR" sz="900" baseline="30000" dirty="0">
                          <a:latin typeface="맑은 고딕" pitchFamily="50" charset="-127"/>
                          <a:ea typeface="맑은 고딕" pitchFamily="50" charset="-127"/>
                        </a:rPr>
                        <a:t>th</a:t>
                      </a:r>
                      <a:r>
                        <a:rPr lang="en-US" altLang="ko-KR" sz="900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International Congress of Energy and Environment Engineering and Management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Development</a:t>
                      </a:r>
                      <a:r>
                        <a:rPr lang="en-US" altLang="ko-KR" sz="900" baseline="0" dirty="0">
                          <a:latin typeface="맑은 고딕" pitchFamily="50" charset="-127"/>
                          <a:ea typeface="맑은 고딕" pitchFamily="50" charset="-127"/>
                        </a:rPr>
                        <a:t> of Constraint Representations and Its Variants for Bottom-Up Model Formulation of GHG Abatement Policy Assessment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김후곤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42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2015.08.27-28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International</a:t>
                      </a:r>
                      <a:r>
                        <a:rPr lang="en-US" altLang="ko-KR" sz="900" baseline="0" dirty="0">
                          <a:latin typeface="맑은 고딕" pitchFamily="50" charset="-127"/>
                          <a:ea typeface="맑은 고딕" pitchFamily="50" charset="-127"/>
                        </a:rPr>
                        <a:t> Institute of Chemical, Biological and Environmental Engineering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Analysis of GHG Emission Abatement Potential and its Costs of Korean Waste Sector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정용주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백천현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7" name="TextBox 4"/>
          <p:cNvSpPr txBox="1">
            <a:spLocks noChangeArrowheads="1"/>
          </p:cNvSpPr>
          <p:nvPr/>
        </p:nvSpPr>
        <p:spPr bwMode="auto">
          <a:xfrm>
            <a:off x="6716995" y="1257300"/>
            <a:ext cx="2427006" cy="307777"/>
          </a:xfrm>
          <a:prstGeom prst="rect">
            <a:avLst/>
          </a:prstGeom>
          <a:solidFill>
            <a:srgbClr val="FCC07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</a:rPr>
              <a:t>1,2</a:t>
            </a:r>
            <a:r>
              <a:rPr lang="ko-KR" altLang="en-US" sz="1400" dirty="0" smtClean="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</a:rPr>
              <a:t>차년도 주요 성과</a:t>
            </a:r>
            <a:endParaRPr lang="ko-KR" altLang="en-US" sz="1400" dirty="0">
              <a:solidFill>
                <a:schemeClr val="tx1"/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A74083-6B4B-416C-8C86-FC71045EF2E0}" type="slidenum">
              <a:rPr lang="ko-KR" altLang="en-US"/>
              <a:pPr>
                <a:defRPr/>
              </a:pPr>
              <a:t>13</a:t>
            </a:fld>
            <a:endParaRPr lang="ko-KR" alt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Ⅱ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-(1) 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연구단 성과</a:t>
            </a:r>
            <a:endParaRPr lang="en-US" altLang="ko-KR" sz="20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5541" name="TextBox 4"/>
          <p:cNvSpPr txBox="1">
            <a:spLocks noChangeArrowheads="1"/>
          </p:cNvSpPr>
          <p:nvPr/>
        </p:nvSpPr>
        <p:spPr bwMode="auto">
          <a:xfrm>
            <a:off x="6705601" y="1257300"/>
            <a:ext cx="2438400" cy="307777"/>
          </a:xfrm>
          <a:prstGeom prst="rect">
            <a:avLst/>
          </a:prstGeom>
          <a:solidFill>
            <a:srgbClr val="FCC07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spc="-150" dirty="0" smtClean="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</a:rPr>
              <a:t>국제 </a:t>
            </a:r>
            <a:r>
              <a:rPr lang="en-US" altLang="ko-KR" sz="1400" spc="-150" dirty="0" smtClean="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</a:rPr>
              <a:t>Workshop</a:t>
            </a:r>
            <a:r>
              <a:rPr lang="ko-KR" altLang="en-US" sz="1400" spc="-150" dirty="0" smtClean="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</a:rPr>
              <a:t> 개최실적</a:t>
            </a:r>
            <a:endParaRPr lang="ko-KR" altLang="en-US" sz="1400" spc="-150" dirty="0">
              <a:solidFill>
                <a:schemeClr val="tx1"/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5775" y="1650802"/>
            <a:ext cx="4400549" cy="4511873"/>
          </a:xfrm>
        </p:spPr>
        <p:txBody>
          <a:bodyPr tIns="72000"/>
          <a:lstStyle/>
          <a:p>
            <a:pPr>
              <a:lnSpc>
                <a:spcPct val="150000"/>
              </a:lnSpc>
            </a:pPr>
            <a:r>
              <a:rPr lang="en-US" altLang="ko-KR" dirty="0"/>
              <a:t>2015 International Workshop for Integrated GHG Modeling</a:t>
            </a:r>
          </a:p>
          <a:p>
            <a:pPr lvl="1">
              <a:lnSpc>
                <a:spcPct val="150000"/>
              </a:lnSpc>
            </a:pPr>
            <a:r>
              <a:rPr lang="ko-KR" altLang="en-US" sz="1100" b="1" dirty="0" smtClean="0"/>
              <a:t>일자 </a:t>
            </a:r>
            <a:r>
              <a:rPr lang="ko-KR" altLang="en-US" sz="1100" b="1" dirty="0"/>
              <a:t>및 장소</a:t>
            </a:r>
            <a:r>
              <a:rPr lang="en-US" altLang="ko-KR" sz="1100" dirty="0"/>
              <a:t>: 2015</a:t>
            </a:r>
            <a:r>
              <a:rPr lang="ko-KR" altLang="en-US" sz="1100" dirty="0"/>
              <a:t>년 </a:t>
            </a:r>
            <a:r>
              <a:rPr lang="en-US" altLang="ko-KR" sz="1100" dirty="0"/>
              <a:t>3</a:t>
            </a:r>
            <a:r>
              <a:rPr lang="ko-KR" altLang="en-US" sz="1100" dirty="0"/>
              <a:t>월 </a:t>
            </a:r>
            <a:r>
              <a:rPr lang="en-US" altLang="ko-KR" sz="1100" spc="-150" dirty="0" smtClean="0"/>
              <a:t>11-14</a:t>
            </a:r>
            <a:r>
              <a:rPr lang="ko-KR" altLang="en-US" sz="1100" spc="-150" dirty="0"/>
              <a:t>일</a:t>
            </a:r>
            <a:r>
              <a:rPr lang="en-US" altLang="ko-KR" sz="1100" dirty="0"/>
              <a:t>, </a:t>
            </a:r>
            <a:r>
              <a:rPr lang="ko-KR" altLang="en-US" sz="1100" dirty="0" smtClean="0"/>
              <a:t>제주 </a:t>
            </a:r>
            <a:r>
              <a:rPr lang="ko-KR" altLang="en-US" sz="1100" spc="-50" dirty="0" smtClean="0"/>
              <a:t>해비치호텔</a:t>
            </a:r>
            <a:r>
              <a:rPr lang="en-US" altLang="ko-KR" sz="1100" spc="-50" dirty="0"/>
              <a:t>&amp;</a:t>
            </a:r>
            <a:r>
              <a:rPr lang="ko-KR" altLang="en-US" sz="1100" spc="-50" dirty="0" err="1"/>
              <a:t>리조트</a:t>
            </a:r>
            <a:endParaRPr lang="ko-KR" altLang="en-US" sz="1100" spc="-50" dirty="0"/>
          </a:p>
          <a:p>
            <a:pPr lvl="1">
              <a:lnSpc>
                <a:spcPct val="150000"/>
              </a:lnSpc>
            </a:pPr>
            <a:r>
              <a:rPr lang="ko-KR" altLang="en-US" sz="1100" b="1" dirty="0"/>
              <a:t>참석자</a:t>
            </a:r>
            <a:r>
              <a:rPr lang="en-US" altLang="ko-KR" sz="1100" dirty="0"/>
              <a:t>: C. </a:t>
            </a:r>
            <a:r>
              <a:rPr lang="en-US" altLang="ko-KR" sz="1100" dirty="0" err="1"/>
              <a:t>Boehringer</a:t>
            </a:r>
            <a:r>
              <a:rPr lang="en-US" altLang="ko-KR" sz="1100" dirty="0"/>
              <a:t>, T. F. Rutherford, S. Rausch, </a:t>
            </a:r>
            <a:r>
              <a:rPr lang="ko-KR" altLang="en-US" sz="1100" dirty="0"/>
              <a:t>연구단 </a:t>
            </a:r>
            <a:r>
              <a:rPr lang="en-US" altLang="ko-KR" sz="1100" dirty="0"/>
              <a:t>20</a:t>
            </a:r>
            <a:r>
              <a:rPr lang="ko-KR" altLang="en-US" sz="1100" dirty="0"/>
              <a:t>인</a:t>
            </a:r>
            <a:r>
              <a:rPr lang="en-US" altLang="ko-KR" sz="1100" dirty="0"/>
              <a:t>, </a:t>
            </a:r>
            <a:r>
              <a:rPr lang="ko-KR" altLang="en-US" sz="1100" dirty="0"/>
              <a:t>국내 초청인사 </a:t>
            </a:r>
            <a:r>
              <a:rPr lang="en-US" altLang="ko-KR" sz="1100" dirty="0"/>
              <a:t>4</a:t>
            </a:r>
            <a:r>
              <a:rPr lang="ko-KR" altLang="en-US" sz="1100" dirty="0"/>
              <a:t>인 </a:t>
            </a:r>
            <a:r>
              <a:rPr lang="ko-KR" altLang="en-US" sz="1100" b="1" dirty="0"/>
              <a:t>총 </a:t>
            </a:r>
            <a:r>
              <a:rPr lang="en-US" altLang="ko-KR" sz="1100" b="1" dirty="0"/>
              <a:t>37</a:t>
            </a:r>
            <a:r>
              <a:rPr lang="ko-KR" altLang="en-US" sz="1100" b="1" dirty="0"/>
              <a:t>인 </a:t>
            </a:r>
          </a:p>
          <a:p>
            <a:pPr lvl="1">
              <a:lnSpc>
                <a:spcPct val="150000"/>
              </a:lnSpc>
            </a:pPr>
            <a:r>
              <a:rPr lang="ko-KR" altLang="en-US" sz="1100" b="1" dirty="0"/>
              <a:t>프로그램</a:t>
            </a:r>
            <a:endParaRPr lang="en-US" altLang="ko-KR" sz="1100" b="1" dirty="0"/>
          </a:p>
          <a:p>
            <a:pPr lvl="2">
              <a:lnSpc>
                <a:spcPct val="150000"/>
              </a:lnSpc>
            </a:pPr>
            <a:r>
              <a:rPr lang="en-US" altLang="ko-KR" sz="1100" b="1" dirty="0"/>
              <a:t>Christoph </a:t>
            </a:r>
            <a:r>
              <a:rPr lang="en-US" altLang="ko-KR" sz="1100" b="1" dirty="0" err="1"/>
              <a:t>Boehringer</a:t>
            </a:r>
            <a:r>
              <a:rPr lang="en-US" altLang="ko-KR" sz="1100" dirty="0"/>
              <a:t>: MCP </a:t>
            </a:r>
            <a:r>
              <a:rPr lang="ko-KR" altLang="en-US" sz="1100" dirty="0"/>
              <a:t>방법론 </a:t>
            </a:r>
          </a:p>
          <a:p>
            <a:pPr lvl="2">
              <a:lnSpc>
                <a:spcPct val="150000"/>
              </a:lnSpc>
            </a:pPr>
            <a:r>
              <a:rPr lang="en-US" altLang="ko-KR" sz="1100" b="1" dirty="0"/>
              <a:t>Thomas F. Rutherford</a:t>
            </a:r>
            <a:r>
              <a:rPr lang="en-US" altLang="ko-KR" sz="1100" dirty="0"/>
              <a:t>: Decomposition </a:t>
            </a:r>
            <a:r>
              <a:rPr lang="ko-KR" altLang="en-US" sz="1100" dirty="0"/>
              <a:t>방법론 </a:t>
            </a:r>
          </a:p>
          <a:p>
            <a:pPr lvl="2">
              <a:lnSpc>
                <a:spcPct val="150000"/>
              </a:lnSpc>
            </a:pPr>
            <a:r>
              <a:rPr lang="en-US" altLang="ko-KR" sz="1100" b="1" dirty="0"/>
              <a:t>Sebastian Rausch</a:t>
            </a:r>
            <a:r>
              <a:rPr lang="en-US" altLang="ko-KR" sz="1100" dirty="0"/>
              <a:t>: Decomposition </a:t>
            </a:r>
            <a:r>
              <a:rPr lang="ko-KR" altLang="en-US" sz="1100" dirty="0"/>
              <a:t>이용 실증연구</a:t>
            </a:r>
          </a:p>
          <a:p>
            <a:pPr lvl="2">
              <a:lnSpc>
                <a:spcPct val="150000"/>
              </a:lnSpc>
            </a:pPr>
            <a:r>
              <a:rPr lang="en-US" altLang="ko-KR" sz="1100" b="1" dirty="0"/>
              <a:t>Yong-Gun Kim</a:t>
            </a:r>
            <a:r>
              <a:rPr lang="en-US" altLang="ko-KR" sz="1100" dirty="0"/>
              <a:t>: </a:t>
            </a:r>
            <a:r>
              <a:rPr lang="ko-KR" altLang="en-US" sz="1100" dirty="0"/>
              <a:t>한국형 통합모형 구축 </a:t>
            </a:r>
            <a:r>
              <a:rPr lang="ko-KR" altLang="en-US" sz="1100" dirty="0" err="1"/>
              <a:t>로드맵</a:t>
            </a:r>
            <a:r>
              <a:rPr lang="ko-KR" altLang="en-US" sz="1100" dirty="0"/>
              <a:t> 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4667250" y="1660327"/>
            <a:ext cx="4533899" cy="451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72000" rIns="91440" bIns="45720" numCol="1" anchor="t" anchorCtr="0" compatLnSpc="1">
            <a:prstTxWarp prst="textNoShape">
              <a:avLst/>
            </a:prstTxWarp>
          </a:bodyPr>
          <a:lstStyle>
            <a:lvl1pPr marL="342900" indent="-288000" algn="l" rtl="0" eaLnBrk="0" fontAlgn="base" hangingPunct="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12000" indent="-252000" algn="l" rtl="0" eaLnBrk="0" fontAlgn="base" hangingPunct="0">
              <a:spcBef>
                <a:spcPct val="20000"/>
              </a:spcBef>
              <a:spcAft>
                <a:spcPts val="500"/>
              </a:spcAft>
              <a:buClr>
                <a:schemeClr val="tx1"/>
              </a:buClr>
              <a:buChar char="–"/>
              <a:defRPr sz="12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756000" indent="-216000" algn="l" rtl="0" eaLnBrk="0" fontAlgn="base" hangingPunct="0">
              <a:spcBef>
                <a:spcPct val="20000"/>
              </a:spcBef>
              <a:spcAft>
                <a:spcPts val="300"/>
              </a:spcAft>
              <a:buClr>
                <a:schemeClr val="tx1"/>
              </a:buClr>
              <a:buChar char="•"/>
              <a:defRPr sz="12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080000" indent="-252000" algn="l" rtl="0" eaLnBrk="0" fontAlgn="base" hangingPunct="0">
              <a:spcBef>
                <a:spcPct val="20000"/>
              </a:spcBef>
              <a:spcAft>
                <a:spcPts val="200"/>
              </a:spcAft>
              <a:buClr>
                <a:schemeClr val="tx1"/>
              </a:buClr>
              <a:buFont typeface="Wingdings" panose="05000000000000000000" pitchFamily="2" charset="2"/>
              <a:buChar char="Ø"/>
              <a:defRPr sz="11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1332000" indent="-2520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11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dirty="0"/>
              <a:t>2016 International Workshop on Integrated Modeling</a:t>
            </a:r>
          </a:p>
          <a:p>
            <a:pPr lvl="1">
              <a:lnSpc>
                <a:spcPct val="150000"/>
              </a:lnSpc>
            </a:pPr>
            <a:r>
              <a:rPr lang="ko-KR" altLang="en-US" sz="1100" dirty="0" smtClean="0"/>
              <a:t>일자 </a:t>
            </a:r>
            <a:r>
              <a:rPr lang="ko-KR" altLang="en-US" sz="1100" dirty="0"/>
              <a:t>및 장소</a:t>
            </a:r>
            <a:r>
              <a:rPr lang="en-US" altLang="ko-KR" sz="1100" dirty="0"/>
              <a:t>: </a:t>
            </a:r>
            <a:r>
              <a:rPr lang="en-US" altLang="ko-KR" sz="1100" b="0" dirty="0"/>
              <a:t>2016</a:t>
            </a:r>
            <a:r>
              <a:rPr lang="ko-KR" altLang="en-US" sz="1100" b="0" dirty="0"/>
              <a:t>년 </a:t>
            </a:r>
            <a:r>
              <a:rPr lang="en-US" altLang="ko-KR" sz="1100" b="0" dirty="0"/>
              <a:t>3</a:t>
            </a:r>
            <a:r>
              <a:rPr lang="ko-KR" altLang="en-US" sz="1100" b="0" dirty="0"/>
              <a:t>월 </a:t>
            </a:r>
            <a:r>
              <a:rPr lang="en-US" altLang="ko-KR" sz="1100" b="0" dirty="0"/>
              <a:t>23-24</a:t>
            </a:r>
            <a:r>
              <a:rPr lang="ko-KR" altLang="en-US" sz="1100" b="0" dirty="0"/>
              <a:t>일</a:t>
            </a:r>
            <a:r>
              <a:rPr lang="en-US" altLang="ko-KR" sz="1100" b="0" dirty="0"/>
              <a:t>, </a:t>
            </a:r>
            <a:r>
              <a:rPr lang="ko-KR" altLang="en-US" sz="1100" b="0" dirty="0"/>
              <a:t>서울 </a:t>
            </a:r>
            <a:r>
              <a:rPr lang="ko-KR" altLang="en-US" sz="1100" b="0" dirty="0" err="1"/>
              <a:t>노보텔앰버서더</a:t>
            </a:r>
            <a:r>
              <a:rPr lang="ko-KR" altLang="en-US" sz="1100" b="0" dirty="0"/>
              <a:t> 강남</a:t>
            </a:r>
            <a:endParaRPr lang="en-US" altLang="ko-KR" sz="1100" b="0" dirty="0"/>
          </a:p>
          <a:p>
            <a:pPr lvl="1">
              <a:lnSpc>
                <a:spcPct val="150000"/>
              </a:lnSpc>
            </a:pPr>
            <a:r>
              <a:rPr lang="ko-KR" altLang="en-US" sz="1100" dirty="0"/>
              <a:t>참석인원</a:t>
            </a:r>
            <a:r>
              <a:rPr lang="en-US" altLang="ko-KR" sz="1100" dirty="0"/>
              <a:t>: </a:t>
            </a:r>
            <a:r>
              <a:rPr lang="en-US" altLang="ko-KR" sz="1100" b="0" dirty="0"/>
              <a:t>Dominique van der </a:t>
            </a:r>
            <a:r>
              <a:rPr lang="en-US" altLang="ko-KR" sz="1100" b="0" dirty="0" err="1"/>
              <a:t>Mensbrugghe</a:t>
            </a:r>
            <a:r>
              <a:rPr lang="en-US" altLang="ko-KR" sz="1100" b="0" dirty="0"/>
              <a:t>, David Daniels, Toshihiko Masui, Jean Chateau, </a:t>
            </a:r>
            <a:r>
              <a:rPr lang="ko-KR" altLang="en-US" sz="1100" b="0" dirty="0"/>
              <a:t>연구단 </a:t>
            </a:r>
            <a:r>
              <a:rPr lang="en-US" altLang="ko-KR" sz="1100" b="0" dirty="0"/>
              <a:t>22</a:t>
            </a:r>
            <a:r>
              <a:rPr lang="ko-KR" altLang="en-US" sz="1100" b="0" dirty="0"/>
              <a:t>인</a:t>
            </a:r>
            <a:r>
              <a:rPr lang="en-US" altLang="ko-KR" sz="1100" b="0" dirty="0"/>
              <a:t>, </a:t>
            </a:r>
            <a:r>
              <a:rPr lang="ko-KR" altLang="en-US" sz="1100" b="0" dirty="0"/>
              <a:t>국내 관련 연구자 </a:t>
            </a:r>
            <a:r>
              <a:rPr lang="en-US" altLang="ko-KR" sz="1100" b="0" dirty="0"/>
              <a:t>12</a:t>
            </a:r>
            <a:r>
              <a:rPr lang="ko-KR" altLang="en-US" sz="1100" b="0" dirty="0"/>
              <a:t>인</a:t>
            </a:r>
            <a:r>
              <a:rPr lang="en-US" altLang="ko-KR" sz="1100" b="0" dirty="0"/>
              <a:t> </a:t>
            </a:r>
            <a:r>
              <a:rPr lang="ko-KR" altLang="en-US" sz="1100" dirty="0"/>
              <a:t>총 </a:t>
            </a:r>
            <a:r>
              <a:rPr lang="en-US" altLang="ko-KR" sz="1100" dirty="0"/>
              <a:t>38</a:t>
            </a:r>
            <a:r>
              <a:rPr lang="ko-KR" altLang="en-US" sz="1100" dirty="0" smtClean="0"/>
              <a:t>인</a:t>
            </a:r>
            <a:endParaRPr lang="en-US" altLang="ko-KR" sz="1100" b="0" dirty="0"/>
          </a:p>
          <a:p>
            <a:pPr lvl="1">
              <a:lnSpc>
                <a:spcPct val="150000"/>
              </a:lnSpc>
            </a:pPr>
            <a:r>
              <a:rPr lang="ko-KR" altLang="en-US" sz="1100" dirty="0"/>
              <a:t>프로그램</a:t>
            </a:r>
            <a:endParaRPr lang="en-US" altLang="ko-KR" sz="1100" dirty="0"/>
          </a:p>
          <a:p>
            <a:pPr lvl="2">
              <a:lnSpc>
                <a:spcPct val="150000"/>
              </a:lnSpc>
            </a:pPr>
            <a:r>
              <a:rPr lang="en-US" altLang="ko-KR" sz="1100" dirty="0"/>
              <a:t>Dominique van der </a:t>
            </a:r>
            <a:r>
              <a:rPr lang="en-US" altLang="ko-KR" sz="1100" dirty="0" err="1"/>
              <a:t>Mensbrugghe</a:t>
            </a:r>
            <a:r>
              <a:rPr lang="en-US" altLang="ko-KR" sz="1100" dirty="0"/>
              <a:t>: </a:t>
            </a:r>
            <a:r>
              <a:rPr lang="ko-KR" altLang="en-US" sz="1100" b="0" dirty="0"/>
              <a:t>글로벌  </a:t>
            </a:r>
            <a:r>
              <a:rPr lang="en-US" altLang="ko-KR" sz="1100" b="0" dirty="0"/>
              <a:t>CGE </a:t>
            </a:r>
            <a:r>
              <a:rPr lang="ko-KR" altLang="en-US" sz="1100" b="0" dirty="0"/>
              <a:t>모형을 이용한 글로벌통합평가모형</a:t>
            </a:r>
            <a:endParaRPr lang="en-US" altLang="ko-KR" sz="1100" b="0" dirty="0"/>
          </a:p>
          <a:p>
            <a:pPr lvl="2">
              <a:lnSpc>
                <a:spcPct val="150000"/>
              </a:lnSpc>
            </a:pPr>
            <a:r>
              <a:rPr lang="en-US" altLang="ko-KR" sz="1100" dirty="0"/>
              <a:t>David Daniels : </a:t>
            </a:r>
            <a:r>
              <a:rPr lang="en-US" altLang="ko-KR" sz="1100" b="0" dirty="0"/>
              <a:t>NEMS </a:t>
            </a:r>
            <a:r>
              <a:rPr lang="ko-KR" altLang="en-US" sz="1100" b="0" dirty="0"/>
              <a:t>모형 및 상</a:t>
            </a:r>
            <a:r>
              <a:rPr lang="en-US" altLang="ko-KR" sz="1100" b="0" dirty="0"/>
              <a:t>·</a:t>
            </a:r>
            <a:r>
              <a:rPr lang="ko-KR" altLang="en-US" sz="1100" b="0" dirty="0"/>
              <a:t>하향 통합 방법론</a:t>
            </a:r>
            <a:endParaRPr lang="en-US" altLang="ko-KR" sz="1100" b="0" dirty="0"/>
          </a:p>
          <a:p>
            <a:pPr lvl="2">
              <a:lnSpc>
                <a:spcPct val="150000"/>
              </a:lnSpc>
            </a:pPr>
            <a:r>
              <a:rPr lang="en-US" altLang="ko-KR" sz="1100" dirty="0"/>
              <a:t>Toshihiko Masui:  </a:t>
            </a:r>
            <a:r>
              <a:rPr lang="ko-KR" altLang="en-US" sz="1100" b="0" dirty="0"/>
              <a:t>상</a:t>
            </a:r>
            <a:r>
              <a:rPr lang="en-US" altLang="ko-KR" sz="1100" b="0" dirty="0"/>
              <a:t>·</a:t>
            </a:r>
            <a:r>
              <a:rPr lang="ko-KR" altLang="en-US" sz="1100" b="0" dirty="0"/>
              <a:t>하향 통합모형인 </a:t>
            </a:r>
            <a:r>
              <a:rPr lang="en-US" altLang="ko-KR" sz="1100" b="0" dirty="0"/>
              <a:t>AIM </a:t>
            </a:r>
            <a:r>
              <a:rPr lang="ko-KR" altLang="en-US" sz="1100" b="0" dirty="0"/>
              <a:t>모형 소개</a:t>
            </a:r>
            <a:endParaRPr lang="en-US" altLang="ko-KR" sz="1100" b="0" dirty="0"/>
          </a:p>
          <a:p>
            <a:pPr lvl="2">
              <a:lnSpc>
                <a:spcPct val="150000"/>
              </a:lnSpc>
            </a:pPr>
            <a:r>
              <a:rPr lang="en-US" altLang="ko-KR" sz="1100" dirty="0"/>
              <a:t>Jean Chateau : </a:t>
            </a:r>
            <a:r>
              <a:rPr lang="en-US" altLang="ko-KR" sz="1100" b="0" dirty="0"/>
              <a:t>ENV-Linkages </a:t>
            </a:r>
            <a:r>
              <a:rPr lang="ko-KR" altLang="en-US" sz="1100" b="0" dirty="0"/>
              <a:t>모형과 </a:t>
            </a:r>
            <a:r>
              <a:rPr lang="en-US" altLang="ko-KR" sz="1100" b="0" dirty="0"/>
              <a:t>IEA WEM </a:t>
            </a:r>
            <a:r>
              <a:rPr lang="ko-KR" altLang="en-US" sz="1100" b="0" dirty="0"/>
              <a:t>모형 연계 방법론</a:t>
            </a:r>
            <a:endParaRPr lang="en-US" altLang="ko-KR" sz="1100" b="0" dirty="0"/>
          </a:p>
          <a:p>
            <a:pPr lvl="2">
              <a:lnSpc>
                <a:spcPct val="150000"/>
              </a:lnSpc>
            </a:pPr>
            <a:r>
              <a:rPr lang="en-US" altLang="ko-KR" sz="1100" dirty="0"/>
              <a:t>Yong-Gun Kim: </a:t>
            </a:r>
            <a:r>
              <a:rPr lang="ko-KR" altLang="en-US" sz="1100" b="0" dirty="0"/>
              <a:t>한국형 통합모형 구축 </a:t>
            </a:r>
            <a:r>
              <a:rPr lang="ko-KR" altLang="en-US" sz="1100" b="0" dirty="0" err="1"/>
              <a:t>로드맵</a:t>
            </a:r>
            <a:r>
              <a:rPr lang="ko-KR" altLang="en-US" sz="1100" b="0" dirty="0"/>
              <a:t> 및 진행사항</a:t>
            </a:r>
            <a:endParaRPr lang="en-US" altLang="ko-KR" sz="1100" b="0" dirty="0"/>
          </a:p>
          <a:p>
            <a:pPr lvl="2">
              <a:lnSpc>
                <a:spcPct val="150000"/>
              </a:lnSpc>
            </a:pPr>
            <a:r>
              <a:rPr lang="en-US" altLang="ko-KR" sz="1100" dirty="0"/>
              <a:t>Sung Won Kang: </a:t>
            </a:r>
            <a:r>
              <a:rPr lang="ko-KR" altLang="en-US" sz="1100" b="0" dirty="0"/>
              <a:t>한국형 농업부문 통합모형</a:t>
            </a:r>
            <a:endParaRPr lang="en-US" altLang="ko-KR" sz="1100" b="0" dirty="0"/>
          </a:p>
          <a:p>
            <a:pPr latinLnBrk="0">
              <a:lnSpc>
                <a:spcPct val="150000"/>
              </a:lnSpc>
            </a:pPr>
            <a:endParaRPr lang="ko-KR" altLang="en-US" kern="0" dirty="0"/>
          </a:p>
        </p:txBody>
      </p:sp>
    </p:spTree>
    <p:extLst>
      <p:ext uri="{BB962C8B-B14F-4D97-AF65-F5344CB8AC3E}">
        <p14:creationId xmlns:p14="http://schemas.microsoft.com/office/powerpoint/2010/main" val="26051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A74083-6B4B-416C-8C86-FC71045EF2E0}" type="slidenum">
              <a:rPr lang="ko-KR" altLang="en-US"/>
              <a:pPr>
                <a:defRPr/>
              </a:pPr>
              <a:t>14</a:t>
            </a:fld>
            <a:endParaRPr lang="ko-KR" alt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Ⅱ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-(2)- 1) 1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차년도 주요연구결과 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- 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총괄</a:t>
            </a:r>
            <a:endParaRPr lang="en-US" altLang="ko-KR" sz="20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 bwMode="auto">
          <a:xfrm>
            <a:off x="601663" y="1657350"/>
            <a:ext cx="8313737" cy="4377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endParaRPr lang="ko-KR" altLang="en-US" sz="1100" b="0" dirty="0" smtClean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/>
        </p:nvSpPr>
        <p:spPr bwMode="auto">
          <a:xfrm>
            <a:off x="601663" y="1657350"/>
            <a:ext cx="8313737" cy="459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00100" lvl="1" indent="-342900" latinLnBrk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endParaRPr lang="en-US" altLang="ko-KR" sz="16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752475" y="1260277"/>
            <a:ext cx="8391525" cy="4511873"/>
          </a:xfrm>
        </p:spPr>
        <p:txBody>
          <a:bodyPr/>
          <a:lstStyle/>
          <a:p>
            <a:r>
              <a:rPr lang="ko-KR" altLang="en-US" dirty="0"/>
              <a:t>기존 통합모형 현황 분석</a:t>
            </a:r>
          </a:p>
          <a:p>
            <a:pPr lvl="1"/>
            <a:r>
              <a:rPr lang="ko-KR" altLang="en-US" dirty="0"/>
              <a:t>연성 결합</a:t>
            </a:r>
            <a:r>
              <a:rPr lang="en-US" altLang="ko-KR" dirty="0"/>
              <a:t>(soft link) 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경성 결합</a:t>
            </a:r>
            <a:r>
              <a:rPr lang="en-US" altLang="ko-KR" dirty="0" smtClean="0"/>
              <a:t>(hard link) </a:t>
            </a:r>
            <a:r>
              <a:rPr lang="ko-KR" altLang="en-US" dirty="0" smtClean="0"/>
              <a:t>접근 </a:t>
            </a:r>
            <a:r>
              <a:rPr lang="ko-KR" altLang="en-US" dirty="0"/>
              <a:t>방식을 활용한 기존 모형 분석 진행</a:t>
            </a:r>
          </a:p>
          <a:p>
            <a:r>
              <a:rPr lang="ko-KR" altLang="en-US" dirty="0" smtClean="0"/>
              <a:t>통합 </a:t>
            </a:r>
            <a:r>
              <a:rPr lang="ko-KR" altLang="en-US" dirty="0"/>
              <a:t>모형 구축 전략 </a:t>
            </a:r>
            <a:r>
              <a:rPr lang="en-US" altLang="ko-KR" dirty="0"/>
              <a:t>- </a:t>
            </a:r>
            <a:r>
              <a:rPr lang="ko-KR" altLang="en-US" dirty="0"/>
              <a:t>기본 방향</a:t>
            </a:r>
          </a:p>
          <a:p>
            <a:pPr lvl="1"/>
            <a:r>
              <a:rPr lang="ko-KR" altLang="en-US" dirty="0" err="1"/>
              <a:t>상하향</a:t>
            </a:r>
            <a:r>
              <a:rPr lang="ko-KR" altLang="en-US" dirty="0"/>
              <a:t> 통합 모형 구축방향</a:t>
            </a:r>
          </a:p>
          <a:p>
            <a:pPr lvl="2" algn="just"/>
            <a:r>
              <a:rPr lang="ko-KR" altLang="en-US" sz="1100" dirty="0"/>
              <a:t>하향식 모형</a:t>
            </a:r>
            <a:r>
              <a:rPr lang="en-US" altLang="ko-KR" sz="1100" dirty="0"/>
              <a:t>: </a:t>
            </a:r>
            <a:r>
              <a:rPr lang="ko-KR" altLang="en-US" sz="1100" dirty="0"/>
              <a:t>축차</a:t>
            </a:r>
            <a:r>
              <a:rPr lang="en-US" altLang="ko-KR" sz="1100" dirty="0"/>
              <a:t>‧</a:t>
            </a:r>
            <a:r>
              <a:rPr lang="ko-KR" altLang="en-US" sz="1100" dirty="0"/>
              <a:t>동태 연산가능일반균형 </a:t>
            </a:r>
            <a:r>
              <a:rPr lang="en-US" altLang="ko-KR" sz="1100" dirty="0"/>
              <a:t>(recursive dynamic CGE) </a:t>
            </a:r>
            <a:r>
              <a:rPr lang="ko-KR" altLang="en-US" sz="1100" spc="-150" dirty="0"/>
              <a:t>모형으로 구성하되</a:t>
            </a:r>
            <a:r>
              <a:rPr lang="en-US" altLang="ko-KR" sz="1100" dirty="0"/>
              <a:t>, </a:t>
            </a:r>
            <a:r>
              <a:rPr lang="ko-KR" altLang="en-US" sz="1100" dirty="0"/>
              <a:t>최종적으로 글로벌 모형 구축</a:t>
            </a:r>
          </a:p>
          <a:p>
            <a:pPr lvl="3"/>
            <a:r>
              <a:rPr lang="ko-KR" altLang="en-US" sz="1050" spc="-150" dirty="0"/>
              <a:t>분석 대상 기간</a:t>
            </a:r>
            <a:r>
              <a:rPr lang="en-US" altLang="ko-KR" sz="1050" spc="-150" dirty="0"/>
              <a:t>, </a:t>
            </a:r>
            <a:r>
              <a:rPr lang="ko-KR" altLang="en-US" sz="1050" spc="-150" dirty="0"/>
              <a:t>대상 국가</a:t>
            </a:r>
            <a:r>
              <a:rPr lang="en-US" altLang="ko-KR" sz="1050" spc="-150" dirty="0"/>
              <a:t>, </a:t>
            </a:r>
            <a:r>
              <a:rPr lang="ko-KR" altLang="en-US" sz="1050" spc="-150" dirty="0"/>
              <a:t>업종분류</a:t>
            </a:r>
            <a:r>
              <a:rPr lang="en-US" altLang="ko-KR" sz="1050" spc="-150" dirty="0"/>
              <a:t>, </a:t>
            </a:r>
            <a:r>
              <a:rPr lang="ko-KR" altLang="en-US" sz="1050" spc="-150" dirty="0"/>
              <a:t>주요 입력변수</a:t>
            </a:r>
            <a:r>
              <a:rPr lang="en-US" altLang="ko-KR" sz="1050" spc="-150" dirty="0"/>
              <a:t>(</a:t>
            </a:r>
            <a:r>
              <a:rPr lang="ko-KR" altLang="en-US" sz="1050" spc="-150" dirty="0"/>
              <a:t>탄력성</a:t>
            </a:r>
            <a:r>
              <a:rPr lang="en-US" altLang="ko-KR" sz="1050" spc="-150" dirty="0"/>
              <a:t>), </a:t>
            </a:r>
            <a:r>
              <a:rPr lang="ko-KR" altLang="en-US" sz="1050" spc="-150" dirty="0"/>
              <a:t>소비함수 특성</a:t>
            </a:r>
            <a:r>
              <a:rPr lang="en-US" altLang="ko-KR" sz="1050" spc="-150" dirty="0"/>
              <a:t>, </a:t>
            </a:r>
            <a:r>
              <a:rPr lang="ko-KR" altLang="en-US" sz="1050" spc="-150" dirty="0"/>
              <a:t>투자의 </a:t>
            </a:r>
            <a:r>
              <a:rPr lang="ko-KR" altLang="en-US" sz="1050" spc="-150" dirty="0" err="1"/>
              <a:t>내생성</a:t>
            </a:r>
            <a:r>
              <a:rPr lang="ko-KR" altLang="en-US" sz="1050" spc="-150" dirty="0"/>
              <a:t> 등을 선택 가능하도록 사용자 </a:t>
            </a:r>
            <a:r>
              <a:rPr lang="ko-KR" altLang="en-US" sz="1050" spc="-150" dirty="0" err="1"/>
              <a:t>친화형</a:t>
            </a:r>
            <a:r>
              <a:rPr lang="ko-KR" altLang="en-US" sz="1050" spc="-150" dirty="0"/>
              <a:t> </a:t>
            </a:r>
            <a:r>
              <a:rPr lang="en-US" altLang="ko-KR" sz="1050" spc="-150" dirty="0"/>
              <a:t>UI </a:t>
            </a:r>
            <a:r>
              <a:rPr lang="ko-KR" altLang="en-US" sz="1050" spc="-150" dirty="0"/>
              <a:t>개발</a:t>
            </a:r>
          </a:p>
          <a:p>
            <a:pPr lvl="2"/>
            <a:r>
              <a:rPr lang="ko-KR" altLang="en-US" sz="1100" dirty="0"/>
              <a:t>상향식 모형</a:t>
            </a:r>
            <a:r>
              <a:rPr lang="en-US" altLang="ko-KR" sz="1100" dirty="0"/>
              <a:t>: LP </a:t>
            </a:r>
            <a:r>
              <a:rPr lang="ko-KR" altLang="en-US" sz="1100" dirty="0"/>
              <a:t>기반 최적화 모형으로 구성하되</a:t>
            </a:r>
            <a:r>
              <a:rPr lang="en-US" altLang="ko-KR" sz="1100" dirty="0"/>
              <a:t>, </a:t>
            </a:r>
            <a:r>
              <a:rPr lang="ko-KR" altLang="en-US" sz="1100" dirty="0"/>
              <a:t>국내 부문에 한정하여 구축 </a:t>
            </a:r>
            <a:r>
              <a:rPr lang="en-US" altLang="ko-KR" sz="1100" dirty="0"/>
              <a:t>(</a:t>
            </a:r>
            <a:r>
              <a:rPr lang="ko-KR" altLang="en-US" sz="1100" dirty="0"/>
              <a:t>해외 타 경제로의 확장 가능성은 유지</a:t>
            </a:r>
            <a:r>
              <a:rPr lang="en-US" altLang="ko-KR" sz="1100" dirty="0"/>
              <a:t>)</a:t>
            </a:r>
          </a:p>
          <a:p>
            <a:pPr lvl="3"/>
            <a:r>
              <a:rPr lang="ko-KR" altLang="en-US" sz="1050" dirty="0"/>
              <a:t>부문</a:t>
            </a:r>
            <a:r>
              <a:rPr lang="en-US" altLang="ko-KR" sz="1050" dirty="0"/>
              <a:t>(</a:t>
            </a:r>
            <a:r>
              <a:rPr lang="ko-KR" altLang="en-US" sz="1050" dirty="0"/>
              <a:t>업종</a:t>
            </a:r>
            <a:r>
              <a:rPr lang="en-US" altLang="ko-KR" sz="1050" dirty="0"/>
              <a:t>)</a:t>
            </a:r>
            <a:r>
              <a:rPr lang="ko-KR" altLang="en-US" sz="1050" dirty="0"/>
              <a:t>별로 독립된 모형을 구성하고</a:t>
            </a:r>
            <a:r>
              <a:rPr lang="en-US" altLang="ko-KR" sz="1050" dirty="0"/>
              <a:t>, </a:t>
            </a:r>
            <a:r>
              <a:rPr lang="ko-KR" altLang="en-US" sz="1050" dirty="0"/>
              <a:t>상호 연계는 하향식을 포함하는 통합모형을 경유</a:t>
            </a:r>
          </a:p>
          <a:p>
            <a:pPr lvl="3"/>
            <a:r>
              <a:rPr lang="en-US" altLang="ko-KR" sz="1050" dirty="0"/>
              <a:t>LP</a:t>
            </a:r>
            <a:r>
              <a:rPr lang="ko-KR" altLang="en-US" sz="1050" dirty="0"/>
              <a:t>형 상향식 모형의 경우 </a:t>
            </a:r>
            <a:r>
              <a:rPr lang="en-US" altLang="ko-KR" sz="1050" dirty="0"/>
              <a:t>PMP </a:t>
            </a:r>
            <a:r>
              <a:rPr lang="ko-KR" altLang="en-US" sz="1050" dirty="0"/>
              <a:t>방법을 통한 </a:t>
            </a:r>
            <a:r>
              <a:rPr lang="en-US" altLang="ko-KR" sz="1050" dirty="0"/>
              <a:t>calibration </a:t>
            </a:r>
            <a:r>
              <a:rPr lang="ko-KR" altLang="en-US" sz="1050" dirty="0"/>
              <a:t>방식이 가능하도록 설계</a:t>
            </a:r>
            <a:endParaRPr lang="en-US" altLang="ko-KR" sz="1050" dirty="0"/>
          </a:p>
          <a:p>
            <a:pPr lvl="2"/>
            <a:r>
              <a:rPr lang="ko-KR" altLang="en-US" sz="1100" dirty="0"/>
              <a:t>대규모 상향식 및 하향식 모형을 분해 기법을 통해 연계 </a:t>
            </a:r>
            <a:endParaRPr lang="en-US" altLang="ko-KR" sz="1100" dirty="0"/>
          </a:p>
          <a:p>
            <a:pPr lvl="3"/>
            <a:r>
              <a:rPr lang="ko-KR" altLang="en-US" sz="1050" dirty="0"/>
              <a:t>선형 수요함수 및 </a:t>
            </a:r>
            <a:r>
              <a:rPr lang="en-US" altLang="ko-KR" sz="1050" dirty="0"/>
              <a:t>PMP </a:t>
            </a:r>
            <a:r>
              <a:rPr lang="ko-KR" altLang="en-US" sz="1050" dirty="0" err="1" smtClean="0"/>
              <a:t>적용시</a:t>
            </a:r>
            <a:r>
              <a:rPr lang="ko-KR" altLang="en-US" sz="1050" dirty="0" smtClean="0"/>
              <a:t> </a:t>
            </a:r>
            <a:r>
              <a:rPr lang="ko-KR" altLang="en-US" sz="1050" dirty="0"/>
              <a:t>효율적 </a:t>
            </a:r>
            <a:r>
              <a:rPr lang="ko-KR" altLang="en-US" sz="1050" dirty="0" err="1"/>
              <a:t>알고리듬</a:t>
            </a:r>
            <a:r>
              <a:rPr lang="ko-KR" altLang="en-US" sz="1050" dirty="0"/>
              <a:t> </a:t>
            </a:r>
            <a:r>
              <a:rPr lang="en-US" altLang="ko-KR" sz="1050" dirty="0"/>
              <a:t>(</a:t>
            </a:r>
            <a:r>
              <a:rPr lang="ko-KR" altLang="en-US" sz="1050" dirty="0"/>
              <a:t>복수의 페널티 함수 등</a:t>
            </a:r>
            <a:r>
              <a:rPr lang="en-US" altLang="ko-KR" sz="1050" dirty="0"/>
              <a:t>)</a:t>
            </a:r>
            <a:r>
              <a:rPr lang="ko-KR" altLang="en-US" sz="1050" dirty="0"/>
              <a:t> 개발</a:t>
            </a:r>
            <a:r>
              <a:rPr lang="en-US" altLang="ko-KR" sz="1050" dirty="0"/>
              <a:t> </a:t>
            </a:r>
          </a:p>
          <a:p>
            <a:pPr lvl="3"/>
            <a:r>
              <a:rPr lang="en-US" altLang="ko-KR" sz="1050" dirty="0"/>
              <a:t>2</a:t>
            </a:r>
            <a:r>
              <a:rPr lang="ko-KR" altLang="en-US" sz="1050" dirty="0" err="1"/>
              <a:t>차계획법</a:t>
            </a:r>
            <a:r>
              <a:rPr lang="ko-KR" altLang="en-US" sz="1050" dirty="0"/>
              <a:t> 문제</a:t>
            </a:r>
            <a:r>
              <a:rPr lang="en-US" altLang="ko-KR" sz="1050" dirty="0"/>
              <a:t>(Convex QP)</a:t>
            </a:r>
            <a:r>
              <a:rPr lang="ko-KR" altLang="en-US" sz="1050" dirty="0"/>
              <a:t>는 </a:t>
            </a:r>
            <a:r>
              <a:rPr lang="en-US" altLang="ko-KR" sz="1050" dirty="0"/>
              <a:t>LP </a:t>
            </a:r>
            <a:r>
              <a:rPr lang="ko-KR" altLang="en-US" sz="1050" dirty="0"/>
              <a:t>문제와 동일한 복잡도를 갖는 </a:t>
            </a:r>
            <a:r>
              <a:rPr lang="ko-KR" altLang="en-US" sz="1050" dirty="0" err="1"/>
              <a:t>알고리듬</a:t>
            </a:r>
            <a:r>
              <a:rPr lang="en-US" altLang="ko-KR" sz="1050" dirty="0"/>
              <a:t>(interior point method) </a:t>
            </a:r>
            <a:r>
              <a:rPr lang="ko-KR" altLang="en-US" sz="1050" dirty="0"/>
              <a:t>적용</a:t>
            </a:r>
            <a:endParaRPr lang="en-US" altLang="ko-KR" sz="1050" dirty="0"/>
          </a:p>
          <a:p>
            <a:pPr lvl="3"/>
            <a:r>
              <a:rPr lang="ko-KR" altLang="en-US" sz="1050" dirty="0" err="1"/>
              <a:t>알고리듬</a:t>
            </a:r>
            <a:r>
              <a:rPr lang="ko-KR" altLang="en-US" sz="1050" dirty="0"/>
              <a:t> 수렴성과 수렴 속도의 최적화</a:t>
            </a:r>
            <a:endParaRPr lang="en-US" altLang="ko-KR" sz="1050" dirty="0"/>
          </a:p>
          <a:p>
            <a:pPr lvl="3"/>
            <a:r>
              <a:rPr lang="ko-KR" altLang="en-US" sz="1050" dirty="0"/>
              <a:t>일체형 통합모형의 타당성도 병행 검토</a:t>
            </a:r>
          </a:p>
          <a:p>
            <a:pPr lvl="1"/>
            <a:r>
              <a:rPr lang="en-US" altLang="ko-KR" dirty="0"/>
              <a:t>PMP </a:t>
            </a:r>
            <a:r>
              <a:rPr lang="ko-KR" altLang="en-US" dirty="0"/>
              <a:t>기법의 활용</a:t>
            </a:r>
            <a:endParaRPr lang="en-US" altLang="ko-KR" dirty="0"/>
          </a:p>
          <a:p>
            <a:pPr lvl="2"/>
            <a:r>
              <a:rPr lang="ko-KR" altLang="en-US" sz="1100" dirty="0" err="1"/>
              <a:t>캘리브래이션</a:t>
            </a:r>
            <a:r>
              <a:rPr lang="en-US" altLang="ko-KR" sz="1100" dirty="0"/>
              <a:t>(calibration) </a:t>
            </a:r>
            <a:r>
              <a:rPr lang="ko-KR" altLang="en-US" sz="1100" dirty="0"/>
              <a:t>과정을 통해 모형의 해와 </a:t>
            </a:r>
            <a:r>
              <a:rPr lang="en-US" altLang="ko-KR" sz="1100" dirty="0"/>
              <a:t>BAU</a:t>
            </a:r>
            <a:r>
              <a:rPr lang="ko-KR" altLang="en-US" sz="1100" dirty="0"/>
              <a:t>에서의 실제 자료가 일치토록 함</a:t>
            </a:r>
            <a:endParaRPr lang="en-US" altLang="ko-KR" sz="1100" dirty="0"/>
          </a:p>
          <a:p>
            <a:pPr lvl="3"/>
            <a:r>
              <a:rPr lang="ko-KR" altLang="en-US" sz="1050" dirty="0"/>
              <a:t>구석 해</a:t>
            </a:r>
            <a:r>
              <a:rPr lang="en-US" altLang="ko-KR" sz="1050" dirty="0"/>
              <a:t>(corner solution), </a:t>
            </a:r>
            <a:r>
              <a:rPr lang="ko-KR" altLang="en-US" sz="1050" dirty="0"/>
              <a:t>과잉특화</a:t>
            </a:r>
            <a:r>
              <a:rPr lang="en-US" altLang="ko-KR" sz="1050" dirty="0"/>
              <a:t>(over-specialization) </a:t>
            </a:r>
            <a:r>
              <a:rPr lang="ko-KR" altLang="en-US" sz="1050" dirty="0"/>
              <a:t>문제 해소</a:t>
            </a:r>
            <a:endParaRPr lang="en-US" altLang="ko-KR" sz="1050" dirty="0"/>
          </a:p>
          <a:p>
            <a:pPr lvl="2"/>
            <a:r>
              <a:rPr lang="en-US" altLang="ko-KR" sz="1100" dirty="0"/>
              <a:t>PMP</a:t>
            </a:r>
            <a:r>
              <a:rPr lang="ko-KR" altLang="en-US" sz="1100" dirty="0"/>
              <a:t>의 확장 잠재력</a:t>
            </a:r>
            <a:endParaRPr lang="en-US" altLang="ko-KR" sz="1100" dirty="0"/>
          </a:p>
          <a:p>
            <a:pPr lvl="3"/>
            <a:r>
              <a:rPr lang="ko-KR" altLang="en-US" sz="1050" dirty="0"/>
              <a:t>공급탄력성 정보의 활용 및 비용함수 추정</a:t>
            </a:r>
          </a:p>
          <a:p>
            <a:pPr lvl="3"/>
            <a:r>
              <a:rPr lang="ko-KR" altLang="en-US" sz="1050" dirty="0"/>
              <a:t>비선형 목적함수에의 적용 및 불확실성 반영</a:t>
            </a:r>
          </a:p>
          <a:p>
            <a:pPr lvl="1"/>
            <a:endParaRPr lang="en-US" altLang="ko-KR" dirty="0"/>
          </a:p>
          <a:p>
            <a:pPr marL="54900" indent="0">
              <a:buNone/>
            </a:pPr>
            <a:endParaRPr lang="en-US" altLang="ko-KR" sz="100" dirty="0"/>
          </a:p>
          <a:p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472419"/>
              </p:ext>
            </p:extLst>
          </p:nvPr>
        </p:nvGraphicFramePr>
        <p:xfrm>
          <a:off x="1594607" y="5013710"/>
          <a:ext cx="6314265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8000"/>
                <a:gridCol w="1708755"/>
                <a:gridCol w="1708755"/>
                <a:gridCol w="1708755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분석기간</a:t>
                      </a:r>
                      <a:endParaRPr lang="ko-KR" altLang="en-US" sz="12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부문</a:t>
                      </a:r>
                      <a:r>
                        <a:rPr lang="en-US" altLang="ko-KR" sz="12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/</a:t>
                      </a:r>
                      <a:r>
                        <a:rPr lang="ko-KR" altLang="en-US" sz="12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기술</a:t>
                      </a:r>
                      <a:endParaRPr lang="ko-KR" altLang="en-US" sz="12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정책주안점</a:t>
                      </a:r>
                      <a:endParaRPr lang="ko-KR" altLang="en-US" sz="12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R&amp;D</a:t>
                      </a:r>
                      <a:endParaRPr lang="ko-KR" altLang="en-US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단기적 정책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집약적 기술표현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R&amp;D</a:t>
                      </a:r>
                      <a:r>
                        <a:rPr lang="en-US" altLang="ko-KR" sz="12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투자 활성화 정책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LBD</a:t>
                      </a:r>
                      <a:endParaRPr lang="ko-KR" altLang="en-US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장기적 정책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상세적 기술표현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기술의 보급 확산 정책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752475" y="1266826"/>
            <a:ext cx="8391525" cy="4686300"/>
          </a:xfrm>
        </p:spPr>
        <p:txBody>
          <a:bodyPr/>
          <a:lstStyle/>
          <a:p>
            <a:pPr marL="285750" indent="-28575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tabLst>
                <a:tab pos="16256000" algn="l"/>
              </a:tabLst>
              <a:defRPr/>
            </a:pPr>
            <a:r>
              <a:rPr lang="ko-KR" altLang="en-US" dirty="0" smtClean="0"/>
              <a:t>기술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취합 및 상향식 기술표현 분석</a:t>
            </a:r>
            <a:endParaRPr lang="en-US" altLang="ko-KR" dirty="0" smtClean="0"/>
          </a:p>
          <a:p>
            <a:pPr marL="554850" lvl="1" indent="-28575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tabLst>
                <a:tab pos="16256000" algn="l"/>
              </a:tabLst>
              <a:defRPr/>
            </a:pPr>
            <a:r>
              <a:rPr lang="ko-KR" altLang="en-US" dirty="0" smtClean="0"/>
              <a:t>국내외 </a:t>
            </a:r>
            <a:r>
              <a:rPr lang="ko-KR" altLang="en-US" dirty="0"/>
              <a:t>기술 </a:t>
            </a:r>
            <a:r>
              <a:rPr lang="en-US" altLang="ko-KR" dirty="0"/>
              <a:t>DB</a:t>
            </a:r>
            <a:r>
              <a:rPr lang="ko-KR" altLang="en-US" dirty="0"/>
              <a:t>의 포괄적 취합 및 분석을 통한 활용가능성 판단 </a:t>
            </a:r>
            <a:endParaRPr lang="en-US" altLang="ko-KR" dirty="0"/>
          </a:p>
          <a:p>
            <a:pPr marL="554850" lvl="1" indent="-28575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tabLst>
                <a:tab pos="16256000" algn="l"/>
              </a:tabLst>
              <a:defRPr/>
            </a:pPr>
            <a:r>
              <a:rPr lang="ko-KR" altLang="en-US" dirty="0" smtClean="0"/>
              <a:t>국내외 </a:t>
            </a:r>
            <a:r>
              <a:rPr lang="ko-KR" altLang="en-US" dirty="0"/>
              <a:t>통합 모형의 기술 표현 특성 </a:t>
            </a:r>
            <a:r>
              <a:rPr lang="ko-KR" altLang="en-US" dirty="0" smtClean="0"/>
              <a:t>분석</a:t>
            </a:r>
            <a:endParaRPr lang="en-US" altLang="ko-KR" dirty="0" smtClean="0"/>
          </a:p>
          <a:p>
            <a:pPr marL="698850" lvl="2" indent="-28575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tabLst>
                <a:tab pos="16256000" algn="l"/>
              </a:tabLst>
              <a:defRPr/>
            </a:pPr>
            <a:r>
              <a:rPr lang="ko-KR" altLang="en-US" kern="1200" dirty="0" smtClean="0">
                <a:solidFill>
                  <a:srgbClr val="000000"/>
                </a:solidFill>
              </a:rPr>
              <a:t>에너지 </a:t>
            </a:r>
            <a:r>
              <a:rPr lang="ko-KR" altLang="en-US" kern="1200" dirty="0">
                <a:solidFill>
                  <a:srgbClr val="000000"/>
                </a:solidFill>
              </a:rPr>
              <a:t>시스템 전반에 미치는 영향을 분석</a:t>
            </a:r>
            <a:r>
              <a:rPr lang="en-US" altLang="ko-KR" kern="1200" dirty="0">
                <a:solidFill>
                  <a:srgbClr val="000000"/>
                </a:solidFill>
              </a:rPr>
              <a:t>·</a:t>
            </a:r>
            <a:r>
              <a:rPr lang="ko-KR" altLang="en-US" kern="1200" dirty="0">
                <a:solidFill>
                  <a:srgbClr val="000000"/>
                </a:solidFill>
              </a:rPr>
              <a:t>평가할 수 있는 도구로써의 개선이 </a:t>
            </a:r>
            <a:r>
              <a:rPr lang="ko-KR" altLang="en-US" kern="1200" dirty="0" smtClean="0">
                <a:solidFill>
                  <a:srgbClr val="000000"/>
                </a:solidFill>
              </a:rPr>
              <a:t>필</a:t>
            </a:r>
            <a:r>
              <a:rPr lang="ko-KR" altLang="en-US" kern="1200" dirty="0" smtClean="0"/>
              <a:t>요</a:t>
            </a:r>
            <a:endParaRPr lang="en-US" altLang="ko-KR" kern="1200" dirty="0" smtClean="0"/>
          </a:p>
          <a:p>
            <a:pPr marL="1022850" lvl="3" indent="-28575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tabLst>
                <a:tab pos="16256000" algn="l"/>
              </a:tabLst>
              <a:defRPr/>
            </a:pPr>
            <a:r>
              <a:rPr lang="ko-KR" altLang="en-US" kern="1200" dirty="0" smtClean="0"/>
              <a:t>종</a:t>
            </a:r>
            <a:r>
              <a:rPr lang="en-US" altLang="ko-KR" kern="1200" dirty="0"/>
              <a:t>(</a:t>
            </a:r>
            <a:r>
              <a:rPr lang="ko-KR" altLang="en-US" kern="1200" dirty="0"/>
              <a:t>공급과 수요</a:t>
            </a:r>
            <a:r>
              <a:rPr lang="en-US" altLang="ko-KR" kern="1200" dirty="0"/>
              <a:t>)·</a:t>
            </a:r>
            <a:r>
              <a:rPr lang="ko-KR" altLang="en-US" kern="1200" dirty="0"/>
              <a:t>횡</a:t>
            </a:r>
            <a:r>
              <a:rPr lang="en-US" altLang="ko-KR" kern="1200" dirty="0"/>
              <a:t>(</a:t>
            </a:r>
            <a:r>
              <a:rPr lang="ko-KR" altLang="en-US" kern="1200" dirty="0"/>
              <a:t>수요의 각 부문</a:t>
            </a:r>
            <a:r>
              <a:rPr lang="en-US" altLang="ko-KR" kern="1200" dirty="0"/>
              <a:t>)</a:t>
            </a:r>
            <a:r>
              <a:rPr lang="ko-KR" altLang="en-US" kern="1200" dirty="0"/>
              <a:t>으로 연결된 에너지 시스템 전반을 </a:t>
            </a:r>
            <a:r>
              <a:rPr lang="ko-KR" altLang="en-US" kern="1200" dirty="0" smtClean="0"/>
              <a:t>표현</a:t>
            </a:r>
            <a:endParaRPr lang="en-US" altLang="ko-KR" kern="1200" dirty="0" smtClean="0"/>
          </a:p>
          <a:p>
            <a:pPr marL="1022850" lvl="3" indent="-28575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tabLst>
                <a:tab pos="16256000" algn="l"/>
              </a:tabLst>
              <a:defRPr/>
            </a:pPr>
            <a:r>
              <a:rPr lang="ko-KR" altLang="en-US" kern="1200" dirty="0" smtClean="0"/>
              <a:t>시스템 </a:t>
            </a:r>
            <a:r>
              <a:rPr lang="ko-KR" altLang="en-US" kern="1200" dirty="0"/>
              <a:t>내부의 상호작용과 피드백의 내생적 </a:t>
            </a:r>
            <a:r>
              <a:rPr lang="ko-KR" altLang="en-US" kern="1200" dirty="0" smtClean="0"/>
              <a:t>반영</a:t>
            </a:r>
            <a:endParaRPr lang="en-US" altLang="ko-KR" b="1" kern="1200" dirty="0"/>
          </a:p>
          <a:p>
            <a:pPr marL="554850" lvl="1" indent="-28575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tabLst>
                <a:tab pos="16256000" algn="l"/>
              </a:tabLst>
              <a:defRPr/>
            </a:pPr>
            <a:r>
              <a:rPr lang="ko-KR" altLang="en-US" dirty="0" smtClean="0"/>
              <a:t>산업부문 상향식 모형 기술표현 개선 방안 제시</a:t>
            </a:r>
            <a:endParaRPr lang="en-US" altLang="ko-KR" dirty="0"/>
          </a:p>
          <a:p>
            <a:pPr marL="698850" lvl="2" indent="-285750" algn="just" eaLnBrk="1" hangingPunct="1">
              <a:lnSpc>
                <a:spcPct val="150000"/>
              </a:lnSpc>
              <a:spcBef>
                <a:spcPts val="0"/>
              </a:spcBef>
              <a:spcAft>
                <a:spcPts val="400"/>
              </a:spcAft>
              <a:buClrTx/>
              <a:tabLst>
                <a:tab pos="16256000" algn="l"/>
              </a:tabLst>
              <a:defRPr/>
            </a:pPr>
            <a:r>
              <a:rPr lang="ko-KR" altLang="en-US" dirty="0" smtClean="0"/>
              <a:t>에너지 </a:t>
            </a:r>
            <a:r>
              <a:rPr lang="ko-KR" altLang="en-US" dirty="0"/>
              <a:t>수요를 공통된 에너지 서비스로 상세 분할하고</a:t>
            </a:r>
            <a:r>
              <a:rPr lang="en-US" altLang="ko-KR" dirty="0"/>
              <a:t>, </a:t>
            </a:r>
            <a:r>
              <a:rPr lang="ko-KR" altLang="en-US" dirty="0"/>
              <a:t>서비스를 만족시키는 연료</a:t>
            </a:r>
            <a:r>
              <a:rPr lang="en-US" altLang="ko-KR" dirty="0"/>
              <a:t>-</a:t>
            </a:r>
            <a:r>
              <a:rPr lang="ko-KR" altLang="en-US" dirty="0"/>
              <a:t>기술 조합의 상호 경쟁으로 </a:t>
            </a:r>
            <a:r>
              <a:rPr lang="ko-KR" altLang="en-US" dirty="0" smtClean="0"/>
              <a:t>묘사</a:t>
            </a:r>
            <a:endParaRPr lang="en-US" altLang="ko-KR" dirty="0" smtClean="0"/>
          </a:p>
          <a:p>
            <a:pPr marL="285750" indent="-28575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tabLst>
                <a:tab pos="16256000" algn="l"/>
              </a:tabLst>
              <a:defRPr/>
            </a:pPr>
            <a:r>
              <a:rPr lang="ko-KR" altLang="en-US" dirty="0" smtClean="0"/>
              <a:t>선진 </a:t>
            </a:r>
            <a:r>
              <a:rPr lang="ko-KR" altLang="en-US" dirty="0"/>
              <a:t>상</a:t>
            </a:r>
            <a:r>
              <a:rPr lang="en-US" altLang="ko-KR" dirty="0"/>
              <a:t>·</a:t>
            </a:r>
            <a:r>
              <a:rPr lang="ko-KR" altLang="en-US" dirty="0"/>
              <a:t>하향식 통합 모형의 구조에 대한 체계적인 비교 </a:t>
            </a:r>
            <a:r>
              <a:rPr lang="ko-KR" altLang="en-US" dirty="0" smtClean="0"/>
              <a:t>고찰</a:t>
            </a:r>
            <a:endParaRPr lang="en-US" altLang="ko-KR" dirty="0" smtClean="0"/>
          </a:p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None/>
              <a:tabLst>
                <a:tab pos="16256000" algn="l"/>
              </a:tabLst>
              <a:defRPr/>
            </a:pPr>
            <a:endParaRPr lang="en-US" altLang="ko-KR" sz="500" dirty="0" smtClean="0"/>
          </a:p>
          <a:p>
            <a:pPr marL="285750" indent="-28575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tabLst>
                <a:tab pos="16256000" algn="l"/>
              </a:tabLst>
              <a:defRPr/>
            </a:pPr>
            <a:r>
              <a:rPr lang="ko-KR" altLang="en-US" dirty="0"/>
              <a:t>감축기술의 변화</a:t>
            </a:r>
            <a:r>
              <a:rPr lang="en-US" altLang="ko-KR" dirty="0"/>
              <a:t>·</a:t>
            </a:r>
            <a:r>
              <a:rPr lang="ko-KR" altLang="en-US" dirty="0"/>
              <a:t>확산 이론 및 모형구현관련 문헌조사를 통해 실증연구의 이론적 기반마련</a:t>
            </a:r>
            <a:endParaRPr lang="en-US" altLang="ko-KR" dirty="0"/>
          </a:p>
          <a:p>
            <a:pPr marL="554850" lvl="1" indent="-28575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tabLst>
                <a:tab pos="16256000" algn="l"/>
              </a:tabLst>
              <a:defRPr/>
            </a:pPr>
            <a:r>
              <a:rPr lang="ko-KR" altLang="en-US" dirty="0"/>
              <a:t>감축기술의 변화 이론 및 모형구현 문헌조사</a:t>
            </a:r>
            <a:r>
              <a:rPr lang="en-US" altLang="ko-KR" dirty="0"/>
              <a:t> </a:t>
            </a:r>
            <a:r>
              <a:rPr lang="ko-KR" altLang="en-US" dirty="0"/>
              <a:t>및 한국형 통합모형에 기술변화 구현 방법론 제안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None/>
              <a:tabLst>
                <a:tab pos="16256000" algn="l"/>
              </a:tabLst>
              <a:defRPr/>
            </a:pPr>
            <a:endParaRPr lang="en-US" altLang="ko-KR" dirty="0"/>
          </a:p>
          <a:p>
            <a:pPr marL="554850" lvl="1" indent="-28575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tabLst>
                <a:tab pos="16256000" algn="l"/>
              </a:tabLst>
              <a:defRPr/>
            </a:pPr>
            <a:endParaRPr lang="en-US" altLang="ko-KR" dirty="0"/>
          </a:p>
          <a:p>
            <a:pPr marL="698850" lvl="2" indent="-28575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tabLst>
                <a:tab pos="16256000" algn="l"/>
              </a:tabLst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A74083-6B4B-416C-8C86-FC71045EF2E0}" type="slidenum">
              <a:rPr lang="ko-KR" altLang="en-US"/>
              <a:pPr>
                <a:defRPr/>
              </a:pPr>
              <a:t>15</a:t>
            </a:fld>
            <a:endParaRPr lang="ko-KR" alt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Ⅱ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-(2)- 2)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차년도 주요연구결과 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– 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협동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20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/>
        </p:nvSpPr>
        <p:spPr bwMode="auto">
          <a:xfrm>
            <a:off x="754063" y="1809750"/>
            <a:ext cx="8313737" cy="4377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endParaRPr lang="ko-KR" altLang="en-US" sz="1100" b="0" dirty="0" smtClean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103491" y="4688521"/>
            <a:ext cx="2821060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 </a:t>
            </a:r>
            <a:r>
              <a:rPr lang="ko-KR" altLang="en-US" sz="1200" dirty="0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한국형 통합모형 기술변화 구현 방법론</a:t>
            </a:r>
            <a:r>
              <a:rPr lang="en-US" altLang="ko-KR" sz="1200" dirty="0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  <a:endParaRPr lang="ko-KR" altLang="en-US" sz="1200" dirty="0">
              <a:solidFill>
                <a:srgbClr val="0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480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A74083-6B4B-416C-8C86-FC71045EF2E0}" type="slidenum">
              <a:rPr lang="ko-KR" altLang="en-US"/>
              <a:pPr>
                <a:defRPr/>
              </a:pPr>
              <a:t>16</a:t>
            </a:fld>
            <a:endParaRPr lang="ko-KR" alt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Ⅱ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-(2)- 2)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차년도 주요연구결과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협동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en-US" altLang="ko-KR" sz="20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/>
        </p:nvSpPr>
        <p:spPr bwMode="auto">
          <a:xfrm>
            <a:off x="754063" y="1809750"/>
            <a:ext cx="8313737" cy="4377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endParaRPr lang="ko-KR" altLang="en-US" sz="1100" b="0" dirty="0" smtClean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내용 개체 틀 1"/>
          <p:cNvSpPr txBox="1">
            <a:spLocks/>
          </p:cNvSpPr>
          <p:nvPr/>
        </p:nvSpPr>
        <p:spPr bwMode="auto">
          <a:xfrm>
            <a:off x="733425" y="1269802"/>
            <a:ext cx="8391525" cy="451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288000" algn="l" rtl="0" eaLnBrk="0" fontAlgn="base" hangingPunct="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12000" indent="-252000" algn="l" rtl="0" eaLnBrk="0" fontAlgn="base" hangingPunct="0">
              <a:spcBef>
                <a:spcPct val="20000"/>
              </a:spcBef>
              <a:spcAft>
                <a:spcPts val="500"/>
              </a:spcAft>
              <a:buClr>
                <a:schemeClr val="tx1"/>
              </a:buClr>
              <a:buChar char="–"/>
              <a:defRPr sz="12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756000" indent="-216000" algn="l" rtl="0" eaLnBrk="0" fontAlgn="base" hangingPunct="0">
              <a:spcBef>
                <a:spcPct val="20000"/>
              </a:spcBef>
              <a:spcAft>
                <a:spcPts val="300"/>
              </a:spcAft>
              <a:buClr>
                <a:schemeClr val="tx1"/>
              </a:buClr>
              <a:buChar char="•"/>
              <a:defRPr sz="12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080000" indent="-252000" algn="l" rtl="0" eaLnBrk="0" fontAlgn="base" hangingPunct="0">
              <a:spcBef>
                <a:spcPct val="20000"/>
              </a:spcBef>
              <a:spcAft>
                <a:spcPts val="200"/>
              </a:spcAft>
              <a:buClr>
                <a:schemeClr val="tx1"/>
              </a:buClr>
              <a:buFont typeface="Wingdings" panose="05000000000000000000" pitchFamily="2" charset="2"/>
              <a:buChar char="Ø"/>
              <a:defRPr sz="11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1332000" indent="-2520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11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atinLnBrk="0"/>
            <a:r>
              <a:rPr lang="ko-KR" altLang="en-US" kern="0" dirty="0" smtClean="0"/>
              <a:t>한국형 </a:t>
            </a:r>
            <a:r>
              <a:rPr lang="ko-KR" altLang="en-US" kern="0" dirty="0"/>
              <a:t>상향식 </a:t>
            </a:r>
            <a:r>
              <a:rPr lang="en-US" altLang="ko-KR" kern="0" dirty="0"/>
              <a:t>S/W </a:t>
            </a:r>
            <a:r>
              <a:rPr lang="ko-KR" altLang="en-US" kern="0" dirty="0"/>
              <a:t>시스템 개발을 위한 </a:t>
            </a:r>
            <a:r>
              <a:rPr lang="en-US" altLang="ko-KR" kern="0" dirty="0"/>
              <a:t>MESSAGE </a:t>
            </a:r>
            <a:r>
              <a:rPr lang="ko-KR" altLang="en-US" kern="0" dirty="0"/>
              <a:t>시스템 분석</a:t>
            </a:r>
          </a:p>
          <a:p>
            <a:pPr lvl="1" latinLnBrk="0"/>
            <a:r>
              <a:rPr lang="ko-KR" altLang="en-US" b="0" kern="0" dirty="0" smtClean="0"/>
              <a:t>한국형 </a:t>
            </a:r>
            <a:r>
              <a:rPr lang="ko-KR" altLang="en-US" b="0" kern="0" dirty="0"/>
              <a:t>상향식 </a:t>
            </a:r>
            <a:r>
              <a:rPr lang="en-US" altLang="ko-KR" b="0" kern="0" dirty="0"/>
              <a:t>S/W </a:t>
            </a:r>
            <a:r>
              <a:rPr lang="ko-KR" altLang="en-US" b="0" kern="0" dirty="0"/>
              <a:t>시스템 개발을 위한 </a:t>
            </a:r>
            <a:r>
              <a:rPr lang="en-US" altLang="ko-KR" b="0" kern="0" dirty="0"/>
              <a:t>MESSAGE </a:t>
            </a:r>
            <a:r>
              <a:rPr lang="ko-KR" altLang="en-US" b="0" kern="0" dirty="0"/>
              <a:t>시스템 분석</a:t>
            </a:r>
          </a:p>
          <a:p>
            <a:pPr lvl="1" latinLnBrk="0"/>
            <a:r>
              <a:rPr lang="en-US" altLang="ko-KR" b="0" kern="0" dirty="0" smtClean="0"/>
              <a:t>MESSAGE </a:t>
            </a:r>
            <a:r>
              <a:rPr lang="ko-KR" altLang="en-US" b="0" kern="0" dirty="0"/>
              <a:t>시스템 및 수리적 특성 </a:t>
            </a:r>
            <a:r>
              <a:rPr lang="ko-KR" altLang="en-US" b="0" kern="0" dirty="0" smtClean="0"/>
              <a:t>분석</a:t>
            </a:r>
            <a:endParaRPr lang="en-US" altLang="ko-KR" sz="1200" b="0" kern="0" dirty="0" smtClean="0">
              <a:solidFill>
                <a:srgbClr val="000000"/>
              </a:solidFill>
            </a:endParaRPr>
          </a:p>
          <a:p>
            <a:pPr lvl="1" latinLnBrk="0"/>
            <a:r>
              <a:rPr lang="ko-KR" altLang="en-US" b="0" kern="0" dirty="0" smtClean="0"/>
              <a:t>한국형 </a:t>
            </a:r>
            <a:r>
              <a:rPr lang="ko-KR" altLang="en-US" b="0" kern="0" dirty="0"/>
              <a:t>상</a:t>
            </a:r>
            <a:r>
              <a:rPr lang="en-US" altLang="ko-KR" b="0" kern="0" dirty="0"/>
              <a:t>·</a:t>
            </a:r>
            <a:r>
              <a:rPr lang="ko-KR" altLang="en-US" b="0" kern="0" dirty="0"/>
              <a:t>하향식 통합 모형 구축을 위한 </a:t>
            </a:r>
            <a:r>
              <a:rPr lang="en-US" altLang="ko-KR" b="0" kern="0" dirty="0" smtClean="0"/>
              <a:t>MARKAL-MACRO</a:t>
            </a:r>
            <a:r>
              <a:rPr lang="ko-KR" altLang="en-US" b="0" kern="0" dirty="0" smtClean="0"/>
              <a:t>의 구조분석</a:t>
            </a:r>
            <a:r>
              <a:rPr lang="en-US" altLang="ko-KR" b="0" kern="0" dirty="0" smtClean="0"/>
              <a:t>, </a:t>
            </a:r>
            <a:r>
              <a:rPr lang="ko-KR" altLang="en-US" b="0" kern="0" dirty="0" smtClean="0"/>
              <a:t>수리구조 및 실행방안 분석</a:t>
            </a:r>
            <a:endParaRPr lang="en-US" altLang="ko-KR" b="0" kern="0" dirty="0" smtClean="0"/>
          </a:p>
          <a:p>
            <a:pPr marL="54900" indent="0" latinLnBrk="0">
              <a:buNone/>
            </a:pPr>
            <a:endParaRPr lang="en-US" altLang="ko-KR" sz="300" b="0" kern="0" dirty="0" smtClean="0"/>
          </a:p>
          <a:p>
            <a:pPr latinLnBrk="0"/>
            <a:r>
              <a:rPr lang="ko-KR" altLang="en-US" kern="0" dirty="0" smtClean="0"/>
              <a:t>부문별 특성 분석</a:t>
            </a:r>
            <a:r>
              <a:rPr lang="en-US" altLang="ko-KR" kern="0" dirty="0" smtClean="0"/>
              <a:t>: </a:t>
            </a:r>
            <a:r>
              <a:rPr lang="ko-KR" altLang="en-US" b="0" kern="0" dirty="0" smtClean="0"/>
              <a:t>기존 상향식모형 분석 및 수리모형화 방안 제시</a:t>
            </a:r>
            <a:endParaRPr lang="en-US" altLang="ko-KR" b="0" kern="0" dirty="0"/>
          </a:p>
          <a:p>
            <a:pPr lvl="1" latinLnBrk="0"/>
            <a:r>
              <a:rPr lang="ko-KR" altLang="en-US" b="0" dirty="0" smtClean="0"/>
              <a:t>수송 </a:t>
            </a:r>
            <a:r>
              <a:rPr lang="ko-KR" altLang="en-US" b="0" dirty="0"/>
              <a:t>부문 </a:t>
            </a:r>
            <a:r>
              <a:rPr lang="ko-KR" altLang="en-US" b="0" dirty="0" smtClean="0"/>
              <a:t>분석</a:t>
            </a:r>
            <a:endParaRPr lang="en-US" altLang="ko-KR" b="0" dirty="0" smtClean="0"/>
          </a:p>
          <a:p>
            <a:pPr lvl="2" latinLnBrk="0"/>
            <a:r>
              <a:rPr lang="ko-KR" altLang="en-US" b="0" dirty="0" smtClean="0"/>
              <a:t>상향식 </a:t>
            </a:r>
            <a:r>
              <a:rPr lang="ko-KR" altLang="en-US" b="0" dirty="0"/>
              <a:t>모형의 기능 관점에서 수송부문 특성 </a:t>
            </a:r>
            <a:r>
              <a:rPr lang="ko-KR" altLang="en-US" b="0" dirty="0" smtClean="0"/>
              <a:t>도출</a:t>
            </a:r>
            <a:endParaRPr lang="en-US" altLang="ko-KR" b="0" dirty="0" smtClean="0"/>
          </a:p>
          <a:p>
            <a:pPr lvl="2" latinLnBrk="0"/>
            <a:r>
              <a:rPr lang="ko-KR" altLang="en-US" b="0" dirty="0" smtClean="0"/>
              <a:t>매우 </a:t>
            </a:r>
            <a:r>
              <a:rPr lang="ko-KR" altLang="en-US" b="0" dirty="0"/>
              <a:t>단순화된 수리모형화 </a:t>
            </a:r>
            <a:r>
              <a:rPr lang="ko-KR" altLang="en-US" b="0" dirty="0" smtClean="0"/>
              <a:t>제시</a:t>
            </a:r>
            <a:endParaRPr lang="en-US" altLang="ko-KR" b="0" dirty="0" smtClean="0"/>
          </a:p>
          <a:p>
            <a:pPr lvl="2" latinLnBrk="0"/>
            <a:r>
              <a:rPr lang="ko-KR" altLang="en-US" b="0" dirty="0" smtClean="0"/>
              <a:t>수송부문에 </a:t>
            </a:r>
            <a:r>
              <a:rPr lang="ko-KR" altLang="en-US" b="0" dirty="0"/>
              <a:t>특화된 다양한 </a:t>
            </a:r>
            <a:r>
              <a:rPr lang="ko-KR" altLang="en-US" b="0" dirty="0" err="1"/>
              <a:t>제약식</a:t>
            </a:r>
            <a:r>
              <a:rPr lang="ko-KR" altLang="en-US" b="0" dirty="0"/>
              <a:t> 구현방안 </a:t>
            </a:r>
            <a:r>
              <a:rPr lang="ko-KR" altLang="en-US" b="0" dirty="0" smtClean="0"/>
              <a:t>제시</a:t>
            </a:r>
            <a:endParaRPr lang="en-US" altLang="ko-KR" b="0" dirty="0" smtClean="0"/>
          </a:p>
          <a:p>
            <a:pPr lvl="2" latinLnBrk="0"/>
            <a:r>
              <a:rPr lang="ko-KR" altLang="en-US" b="0" dirty="0" smtClean="0"/>
              <a:t>수송부문 </a:t>
            </a:r>
            <a:r>
              <a:rPr lang="ko-KR" altLang="en-US" b="0" dirty="0"/>
              <a:t>특성 요소 기능의 수리적 </a:t>
            </a:r>
            <a:r>
              <a:rPr lang="ko-KR" altLang="en-US" b="0" dirty="0" smtClean="0"/>
              <a:t>전개</a:t>
            </a:r>
            <a:endParaRPr lang="en-US" altLang="ko-KR" b="0" dirty="0" smtClean="0"/>
          </a:p>
          <a:p>
            <a:pPr marL="360000" lvl="1" indent="0" latinLnBrk="0">
              <a:buNone/>
            </a:pPr>
            <a:endParaRPr lang="en-US" altLang="ko-KR" sz="100" b="0" dirty="0"/>
          </a:p>
          <a:p>
            <a:pPr lvl="1" latinLnBrk="0"/>
            <a:r>
              <a:rPr lang="ko-KR" altLang="en-US" b="0" dirty="0" smtClean="0"/>
              <a:t>가정</a:t>
            </a:r>
            <a:r>
              <a:rPr lang="en-US" altLang="ko-KR" b="0" dirty="0"/>
              <a:t>/</a:t>
            </a:r>
            <a:r>
              <a:rPr lang="ko-KR" altLang="en-US" b="0" dirty="0"/>
              <a:t>상업 부문 </a:t>
            </a:r>
            <a:r>
              <a:rPr lang="ko-KR" altLang="en-US" b="0" dirty="0" smtClean="0"/>
              <a:t>분석</a:t>
            </a:r>
            <a:endParaRPr lang="en-US" altLang="ko-KR" b="0" dirty="0" smtClean="0"/>
          </a:p>
          <a:p>
            <a:pPr lvl="2" latinLnBrk="0"/>
            <a:r>
              <a:rPr lang="ko-KR" altLang="en-US" b="0" dirty="0" smtClean="0"/>
              <a:t>국내 </a:t>
            </a:r>
            <a:r>
              <a:rPr lang="ko-KR" altLang="en-US" b="0" dirty="0"/>
              <a:t>특성분석을 통한 가정</a:t>
            </a:r>
            <a:r>
              <a:rPr lang="en-US" altLang="ko-KR" b="0" dirty="0"/>
              <a:t>/</a:t>
            </a:r>
            <a:r>
              <a:rPr lang="ko-KR" altLang="en-US" b="0" dirty="0"/>
              <a:t>상업부문 상향식 모형화 </a:t>
            </a:r>
            <a:r>
              <a:rPr lang="ko-KR" altLang="en-US" b="0" dirty="0" smtClean="0"/>
              <a:t>방안제시</a:t>
            </a:r>
            <a:endParaRPr lang="en-US" altLang="ko-KR" b="0" dirty="0" smtClean="0"/>
          </a:p>
          <a:p>
            <a:pPr marL="540000" lvl="2" indent="0" latinLnBrk="0">
              <a:buNone/>
            </a:pPr>
            <a:endParaRPr lang="en-US" altLang="ko-KR" sz="100" b="0" dirty="0" smtClean="0"/>
          </a:p>
          <a:p>
            <a:pPr lvl="1" latinLnBrk="0"/>
            <a:r>
              <a:rPr lang="ko-KR" altLang="en-US" b="0" dirty="0" err="1" smtClean="0"/>
              <a:t>농축산</a:t>
            </a:r>
            <a:r>
              <a:rPr lang="ko-KR" altLang="en-US" b="0" dirty="0" smtClean="0"/>
              <a:t> </a:t>
            </a:r>
            <a:r>
              <a:rPr lang="ko-KR" altLang="en-US" b="0" dirty="0"/>
              <a:t>부문 </a:t>
            </a:r>
            <a:r>
              <a:rPr lang="ko-KR" altLang="en-US" b="0" dirty="0" smtClean="0"/>
              <a:t>분석</a:t>
            </a:r>
            <a:endParaRPr lang="en-US" altLang="ko-KR" b="0" dirty="0" smtClean="0"/>
          </a:p>
          <a:p>
            <a:pPr lvl="2" latinLnBrk="0"/>
            <a:r>
              <a:rPr lang="ko-KR" altLang="en-US" b="0" dirty="0" smtClean="0"/>
              <a:t>다양한 </a:t>
            </a:r>
            <a:r>
              <a:rPr lang="ko-KR" altLang="en-US" b="0" dirty="0" err="1"/>
              <a:t>인벤토리를</a:t>
            </a:r>
            <a:r>
              <a:rPr lang="ko-KR" altLang="en-US" b="0" dirty="0"/>
              <a:t> 이용한 새로운 배출량 산정 방법론 </a:t>
            </a:r>
            <a:r>
              <a:rPr lang="ko-KR" altLang="en-US" b="0" dirty="0" smtClean="0"/>
              <a:t>제시</a:t>
            </a:r>
            <a:endParaRPr lang="en-US" altLang="ko-KR" b="0" dirty="0" smtClean="0"/>
          </a:p>
          <a:p>
            <a:pPr marL="540000" lvl="2" indent="0" latinLnBrk="0">
              <a:buNone/>
            </a:pPr>
            <a:endParaRPr lang="en-US" altLang="ko-KR" sz="100" b="0" dirty="0" smtClean="0"/>
          </a:p>
          <a:p>
            <a:pPr lvl="1" latinLnBrk="0"/>
            <a:r>
              <a:rPr lang="ko-KR" altLang="en-US" b="0" dirty="0" smtClean="0"/>
              <a:t> </a:t>
            </a:r>
            <a:r>
              <a:rPr lang="ko-KR" altLang="en-US" b="0" dirty="0"/>
              <a:t>폐기물 부문 </a:t>
            </a:r>
            <a:r>
              <a:rPr lang="ko-KR" altLang="en-US" b="0" dirty="0" smtClean="0"/>
              <a:t>분석</a:t>
            </a:r>
            <a:endParaRPr lang="en-US" altLang="ko-KR" b="0" dirty="0" smtClean="0"/>
          </a:p>
          <a:p>
            <a:pPr lvl="2" latinLnBrk="0"/>
            <a:r>
              <a:rPr lang="en-US" altLang="ko-KR" b="0" dirty="0" smtClean="0"/>
              <a:t>FOD(First </a:t>
            </a:r>
            <a:r>
              <a:rPr lang="en-US" altLang="ko-KR" b="0" dirty="0"/>
              <a:t>Order Decay)</a:t>
            </a:r>
            <a:r>
              <a:rPr lang="ko-KR" altLang="en-US" b="0" dirty="0"/>
              <a:t>를 고려한 </a:t>
            </a:r>
            <a:r>
              <a:rPr lang="en-US" altLang="ko-KR" b="0" dirty="0"/>
              <a:t>RES </a:t>
            </a:r>
            <a:r>
              <a:rPr lang="ko-KR" altLang="en-US" b="0" dirty="0"/>
              <a:t>방법론 </a:t>
            </a:r>
            <a:r>
              <a:rPr lang="ko-KR" altLang="en-US" b="0" dirty="0" smtClean="0"/>
              <a:t>제시</a:t>
            </a:r>
            <a:endParaRPr lang="en-US" altLang="ko-KR" b="0" dirty="0" smtClean="0"/>
          </a:p>
          <a:p>
            <a:pPr lvl="2" latinLnBrk="0"/>
            <a:r>
              <a:rPr lang="en-US" altLang="ko-KR" b="0" dirty="0" smtClean="0"/>
              <a:t>FOD</a:t>
            </a:r>
            <a:r>
              <a:rPr lang="ko-KR" altLang="en-US" b="0" dirty="0"/>
              <a:t>를 고려한 상향식 수리모형화 방안 제시</a:t>
            </a:r>
            <a:endParaRPr lang="en-US" altLang="ko-KR" b="0" dirty="0"/>
          </a:p>
          <a:p>
            <a:pPr marL="540000" lvl="2" indent="0" latinLnBrk="0">
              <a:buNone/>
            </a:pPr>
            <a:endParaRPr lang="en-US" altLang="ko-KR" sz="500" b="0" kern="0" dirty="0"/>
          </a:p>
          <a:p>
            <a:pPr latinLnBrk="0"/>
            <a:endParaRPr lang="en-US" altLang="ko-KR" b="0" kern="0" dirty="0" smtClean="0"/>
          </a:p>
          <a:p>
            <a:pPr lvl="1" latinLnBrk="0"/>
            <a:endParaRPr lang="en-US" altLang="ko-KR" b="0" kern="0" dirty="0" smtClean="0"/>
          </a:p>
        </p:txBody>
      </p:sp>
    </p:spTree>
    <p:extLst>
      <p:ext uri="{BB962C8B-B14F-4D97-AF65-F5344CB8AC3E}">
        <p14:creationId xmlns:p14="http://schemas.microsoft.com/office/powerpoint/2010/main" val="312648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752475" y="1390650"/>
            <a:ext cx="8391525" cy="4962525"/>
          </a:xfrm>
        </p:spPr>
        <p:txBody>
          <a:bodyPr/>
          <a:lstStyle/>
          <a:p>
            <a:r>
              <a:rPr lang="ko-KR" altLang="en-US" dirty="0" smtClean="0"/>
              <a:t>한국형 상향식 </a:t>
            </a:r>
            <a:r>
              <a:rPr lang="en-US" altLang="ko-KR" dirty="0" smtClean="0"/>
              <a:t>S/W </a:t>
            </a:r>
            <a:r>
              <a:rPr lang="ko-KR" altLang="en-US" dirty="0" smtClean="0"/>
              <a:t>시스템 개발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A74083-6B4B-416C-8C86-FC71045EF2E0}" type="slidenum">
              <a:rPr lang="ko-KR" altLang="en-US"/>
              <a:pPr>
                <a:defRPr/>
              </a:pPr>
              <a:t>17</a:t>
            </a:fld>
            <a:endParaRPr lang="ko-KR" alt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Ⅱ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-(2)- 2)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차년도 주요연구결과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협동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en-US" altLang="ko-KR" sz="20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/>
        </p:nvSpPr>
        <p:spPr bwMode="auto">
          <a:xfrm>
            <a:off x="754063" y="1600200"/>
            <a:ext cx="8313737" cy="4587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endParaRPr lang="ko-KR" altLang="en-US" sz="1100" b="0" dirty="0" smtClean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216748" y="1695271"/>
            <a:ext cx="7229518" cy="4492169"/>
            <a:chOff x="922651" y="886696"/>
            <a:chExt cx="7438177" cy="5204266"/>
          </a:xfrm>
        </p:grpSpPr>
        <p:sp>
          <p:nvSpPr>
            <p:cNvPr id="7" name="TextBox 6"/>
            <p:cNvSpPr txBox="1"/>
            <p:nvPr/>
          </p:nvSpPr>
          <p:spPr>
            <a:xfrm>
              <a:off x="7254115" y="1139207"/>
              <a:ext cx="925569" cy="499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1" latinLnBrk="1" hangingPunct="1"/>
              <a:r>
                <a:rPr kumimoji="0" lang="ko-KR" altLang="en-US" sz="1100" b="1" dirty="0" smtClean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통합 모형 </a:t>
              </a:r>
              <a:endParaRPr kumimoji="0" lang="en-US" altLang="ko-KR" sz="1100" b="1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 eaLnBrk="1" latinLnBrk="1" hangingPunct="1"/>
              <a:r>
                <a:rPr kumimoji="0" lang="en-US" altLang="ko-KR" sz="1100" b="1" dirty="0" smtClean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S/W </a:t>
              </a:r>
              <a:r>
                <a:rPr kumimoji="0" lang="ko-KR" altLang="en-US" sz="1100" b="1" dirty="0" smtClean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시스템</a:t>
              </a:r>
              <a:endParaRPr kumimoji="0" lang="ko-KR" altLang="en-US" sz="11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27450" y="3127558"/>
              <a:ext cx="2152625" cy="301624"/>
            </a:xfrm>
            <a:prstGeom prst="rect">
              <a:avLst/>
            </a:prstGeom>
            <a:solidFill>
              <a:srgbClr val="0067AF">
                <a:lumMod val="20000"/>
                <a:lumOff val="80000"/>
              </a:srgbClr>
            </a:solidFill>
            <a:ln w="9525" cap="flat" cmpd="sng" algn="ctr">
              <a:solidFill>
                <a:srgbClr val="183883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rtlCol="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MML : GAMS, AMPL, </a:t>
              </a:r>
              <a:r>
                <a:rPr kumimoji="0" lang="en-US" altLang="ko-KR" sz="1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MathProg</a:t>
              </a: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896267" y="3544940"/>
              <a:ext cx="1154818" cy="301624"/>
            </a:xfrm>
            <a:prstGeom prst="rect">
              <a:avLst/>
            </a:prstGeom>
            <a:solidFill>
              <a:srgbClr val="0067AF">
                <a:lumMod val="20000"/>
                <a:lumOff val="80000"/>
              </a:srgbClr>
            </a:solidFill>
            <a:ln w="9525" cap="flat" cmpd="sng" algn="ctr">
              <a:solidFill>
                <a:srgbClr val="183883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rtlCol="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LP file : MPS, LP</a:t>
              </a: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127445" y="3988023"/>
              <a:ext cx="2685340" cy="301624"/>
            </a:xfrm>
            <a:prstGeom prst="rect">
              <a:avLst/>
            </a:prstGeom>
            <a:solidFill>
              <a:srgbClr val="0067AF">
                <a:lumMod val="20000"/>
                <a:lumOff val="80000"/>
              </a:srgbClr>
            </a:solidFill>
            <a:ln w="9525" cap="flat" cmpd="sng" algn="ctr">
              <a:solidFill>
                <a:srgbClr val="183883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rtlCol="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LP solver : </a:t>
              </a:r>
              <a:r>
                <a:rPr kumimoji="0" lang="en-US" altLang="ko-KR" sz="1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glpk</a:t>
              </a: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, CPLEX, </a:t>
              </a:r>
              <a:r>
                <a:rPr kumimoji="0" lang="en-US" altLang="ko-KR" sz="1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Gurobi</a:t>
              </a: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, COIN-OR</a:t>
              </a: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794586" y="3127558"/>
              <a:ext cx="956907" cy="301624"/>
            </a:xfrm>
            <a:prstGeom prst="rect">
              <a:avLst/>
            </a:prstGeom>
            <a:solidFill>
              <a:srgbClr val="0067AF">
                <a:lumMod val="20000"/>
                <a:lumOff val="80000"/>
              </a:srgbClr>
            </a:solidFill>
            <a:ln w="9525" cap="flat" cmpd="sng" algn="ctr">
              <a:solidFill>
                <a:srgbClr val="183883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rtlCol="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LP solver API</a:t>
              </a: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652488" y="5228715"/>
              <a:ext cx="2180139" cy="269952"/>
            </a:xfrm>
            <a:prstGeom prst="rect">
              <a:avLst/>
            </a:prstGeom>
            <a:solidFill>
              <a:srgbClr val="0067AF">
                <a:lumMod val="20000"/>
                <a:lumOff val="80000"/>
              </a:srgbClr>
            </a:solidFill>
            <a:ln w="9525" cap="flat" cmpd="sng" algn="ctr">
              <a:solidFill>
                <a:srgbClr val="183883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LP viewer : MML, </a:t>
              </a:r>
              <a:r>
                <a:rPr kumimoji="0" lang="en-US" altLang="ko-KR" sz="1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MathJax</a:t>
              </a: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, pdf</a:t>
              </a: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653141" y="5614557"/>
              <a:ext cx="3419146" cy="269952"/>
            </a:xfrm>
            <a:prstGeom prst="rect">
              <a:avLst/>
            </a:prstGeom>
            <a:solidFill>
              <a:srgbClr val="0067AF">
                <a:lumMod val="20000"/>
                <a:lumOff val="80000"/>
              </a:srgbClr>
            </a:solidFill>
            <a:ln w="9525" cap="flat" cmpd="sng" algn="ctr">
              <a:solidFill>
                <a:srgbClr val="183883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Plot/Chart : HTML5/CSS3,</a:t>
              </a:r>
              <a:r>
                <a:rPr kumimoji="0" lang="en-US" altLang="ko-KR" sz="1000" b="0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 WPF/XAML, OpenGL</a:t>
              </a: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210683" y="1123917"/>
              <a:ext cx="4191189" cy="1502877"/>
            </a:xfrm>
            <a:prstGeom prst="rect">
              <a:avLst/>
            </a:prstGeom>
            <a:no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 kern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210683" y="3007143"/>
              <a:ext cx="4191189" cy="1328412"/>
            </a:xfrm>
            <a:prstGeom prst="rect">
              <a:avLst/>
            </a:prstGeom>
            <a:no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 kern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21" name="꺾인 연결선 20"/>
            <p:cNvCxnSpPr>
              <a:stCxn id="13" idx="2"/>
              <a:endCxn id="14" idx="1"/>
            </p:cNvCxnSpPr>
            <p:nvPr/>
          </p:nvCxnSpPr>
          <p:spPr>
            <a:xfrm rot="16200000" flipH="1">
              <a:off x="2616730" y="3416216"/>
              <a:ext cx="266571" cy="292503"/>
            </a:xfrm>
            <a:prstGeom prst="bentConnector2">
              <a:avLst/>
            </a:prstGeom>
            <a:noFill/>
            <a:ln w="9525" cap="flat" cmpd="sng" algn="ctr">
              <a:solidFill>
                <a:srgbClr val="183883"/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cxnSp>
          <p:nvCxnSpPr>
            <p:cNvPr id="22" name="꺾인 연결선 21"/>
            <p:cNvCxnSpPr>
              <a:stCxn id="16" idx="2"/>
              <a:endCxn id="14" idx="3"/>
            </p:cNvCxnSpPr>
            <p:nvPr/>
          </p:nvCxnSpPr>
          <p:spPr>
            <a:xfrm rot="5400000">
              <a:off x="4028777" y="3451490"/>
              <a:ext cx="266571" cy="221954"/>
            </a:xfrm>
            <a:prstGeom prst="bentConnector2">
              <a:avLst/>
            </a:prstGeom>
            <a:noFill/>
            <a:ln w="9525" cap="flat" cmpd="sng" algn="ctr">
              <a:solidFill>
                <a:srgbClr val="183883"/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cxnSp>
          <p:nvCxnSpPr>
            <p:cNvPr id="23" name="직선 화살표 연결선 22"/>
            <p:cNvCxnSpPr>
              <a:endCxn id="15" idx="0"/>
            </p:cNvCxnSpPr>
            <p:nvPr/>
          </p:nvCxnSpPr>
          <p:spPr>
            <a:xfrm flipH="1">
              <a:off x="3470116" y="3846564"/>
              <a:ext cx="3562" cy="141459"/>
            </a:xfrm>
            <a:prstGeom prst="straightConnector1">
              <a:avLst/>
            </a:prstGeom>
            <a:noFill/>
            <a:ln w="9525" cap="flat" cmpd="sng" algn="ctr">
              <a:solidFill>
                <a:srgbClr val="183883"/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sp>
          <p:nvSpPr>
            <p:cNvPr id="24" name="직사각형 23"/>
            <p:cNvSpPr/>
            <p:nvPr/>
          </p:nvSpPr>
          <p:spPr>
            <a:xfrm>
              <a:off x="1212142" y="4739004"/>
              <a:ext cx="4191189" cy="1351958"/>
            </a:xfrm>
            <a:prstGeom prst="rect">
              <a:avLst/>
            </a:prstGeom>
            <a:no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 kern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25" name="직선 화살표 연결선 24"/>
            <p:cNvCxnSpPr>
              <a:stCxn id="19" idx="2"/>
              <a:endCxn id="20" idx="0"/>
            </p:cNvCxnSpPr>
            <p:nvPr/>
          </p:nvCxnSpPr>
          <p:spPr>
            <a:xfrm>
              <a:off x="3306278" y="2626794"/>
              <a:ext cx="0" cy="380349"/>
            </a:xfrm>
            <a:prstGeom prst="straightConnector1">
              <a:avLst/>
            </a:prstGeom>
            <a:noFill/>
            <a:ln w="2857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cxnSp>
          <p:nvCxnSpPr>
            <p:cNvPr id="26" name="직선 화살표 연결선 25"/>
            <p:cNvCxnSpPr>
              <a:stCxn id="20" idx="2"/>
              <a:endCxn id="24" idx="0"/>
            </p:cNvCxnSpPr>
            <p:nvPr/>
          </p:nvCxnSpPr>
          <p:spPr>
            <a:xfrm>
              <a:off x="3306278" y="4335555"/>
              <a:ext cx="1459" cy="403449"/>
            </a:xfrm>
            <a:prstGeom prst="straightConnector1">
              <a:avLst/>
            </a:prstGeom>
            <a:noFill/>
            <a:ln w="2857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sp>
          <p:nvSpPr>
            <p:cNvPr id="27" name="TextBox 26"/>
            <p:cNvSpPr txBox="1"/>
            <p:nvPr/>
          </p:nvSpPr>
          <p:spPr>
            <a:xfrm>
              <a:off x="3967684" y="5228715"/>
              <a:ext cx="1090242" cy="269952"/>
            </a:xfrm>
            <a:prstGeom prst="rect">
              <a:avLst/>
            </a:prstGeom>
            <a:solidFill>
              <a:srgbClr val="0067AF">
                <a:lumMod val="20000"/>
                <a:lumOff val="80000"/>
              </a:srgbClr>
            </a:solidFill>
            <a:ln w="9525" cap="flat" cmpd="sng" algn="ctr">
              <a:solidFill>
                <a:srgbClr val="183883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Batch outputs</a:t>
              </a: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8" name="원통 27"/>
            <p:cNvSpPr/>
            <p:nvPr/>
          </p:nvSpPr>
          <p:spPr>
            <a:xfrm>
              <a:off x="7027963" y="3329064"/>
              <a:ext cx="1296144" cy="690413"/>
            </a:xfrm>
            <a:prstGeom prst="can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kern="0" dirty="0" smtClean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기술 </a:t>
              </a:r>
              <a:r>
                <a:rPr kumimoji="0" lang="en-US" altLang="ko-KR" kern="0" dirty="0" smtClean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DB master</a:t>
              </a:r>
              <a:endParaRPr kumimoji="0" lang="ko-KR" altLang="en-US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9" name="원통 28"/>
            <p:cNvSpPr/>
            <p:nvPr/>
          </p:nvSpPr>
          <p:spPr>
            <a:xfrm>
              <a:off x="5747187" y="3288804"/>
              <a:ext cx="747700" cy="753385"/>
            </a:xfrm>
            <a:prstGeom prst="can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kern="0" dirty="0" smtClean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XML/file/DB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kern="0" dirty="0" smtClean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manager</a:t>
              </a:r>
              <a:endParaRPr kumimoji="0" lang="ko-KR" altLang="en-US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001119" y="2256326"/>
              <a:ext cx="1359709" cy="641818"/>
            </a:xfrm>
            <a:prstGeom prst="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kern="0" dirty="0" smtClean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매개변수</a:t>
              </a:r>
              <a:r>
                <a:rPr kumimoji="0" lang="en-US" altLang="ko-KR" sz="1000" kern="0" dirty="0" smtClean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kern="0" dirty="0" smtClean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기술변화</a:t>
              </a:r>
              <a:r>
                <a:rPr kumimoji="0" lang="en-US" altLang="ko-KR" sz="1000" kern="0" dirty="0" smtClean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kumimoji="0" lang="ko-KR" altLang="en-US" sz="1000" kern="0" dirty="0" smtClean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보급</a:t>
              </a:r>
              <a:r>
                <a:rPr kumimoji="0" lang="en-US" altLang="ko-KR" sz="1000" kern="0" dirty="0" smtClean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kumimoji="0" lang="ko-KR" altLang="en-US" sz="1000" kern="0" dirty="0" smtClean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확산</a:t>
              </a:r>
              <a:r>
                <a:rPr kumimoji="0" lang="en-US" altLang="ko-KR" sz="1000" kern="0" dirty="0" smtClean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kern="0" dirty="0" smtClean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수요</a:t>
              </a:r>
              <a:r>
                <a:rPr kumimoji="0" lang="en-US" altLang="ko-KR" sz="1000" kern="0" dirty="0" smtClean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kumimoji="0" lang="ko-KR" altLang="en-US" sz="1000" kern="0" dirty="0" smtClean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가격 등</a:t>
              </a:r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7056191" y="1032476"/>
              <a:ext cx="1239688" cy="689883"/>
            </a:xfrm>
            <a:prstGeom prst="roundRect">
              <a:avLst/>
            </a:prstGeom>
            <a:no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 kern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32" name="꺾인 연결선 31"/>
            <p:cNvCxnSpPr>
              <a:stCxn id="29" idx="1"/>
              <a:endCxn id="19" idx="3"/>
            </p:cNvCxnSpPr>
            <p:nvPr/>
          </p:nvCxnSpPr>
          <p:spPr>
            <a:xfrm rot="16200000" flipV="1">
              <a:off x="5054731" y="2222497"/>
              <a:ext cx="1413448" cy="719165"/>
            </a:xfrm>
            <a:prstGeom prst="bentConnector2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33" name="꺾인 연결선 32"/>
            <p:cNvCxnSpPr>
              <a:stCxn id="29" idx="3"/>
              <a:endCxn id="24" idx="3"/>
            </p:cNvCxnSpPr>
            <p:nvPr/>
          </p:nvCxnSpPr>
          <p:spPr>
            <a:xfrm rot="5400000">
              <a:off x="5075787" y="4369733"/>
              <a:ext cx="1372794" cy="717706"/>
            </a:xfrm>
            <a:prstGeom prst="bentConnector2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34" name="직선 화살표 연결선 33"/>
            <p:cNvCxnSpPr>
              <a:stCxn id="20" idx="3"/>
              <a:endCxn id="29" idx="2"/>
            </p:cNvCxnSpPr>
            <p:nvPr/>
          </p:nvCxnSpPr>
          <p:spPr>
            <a:xfrm flipV="1">
              <a:off x="5401872" y="3665497"/>
              <a:ext cx="345315" cy="5852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triangle"/>
              <a:tailEnd type="triangle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1546689" y="1251601"/>
              <a:ext cx="3682427" cy="326642"/>
            </a:xfrm>
            <a:prstGeom prst="rect">
              <a:avLst/>
            </a:prstGeom>
            <a:solidFill>
              <a:srgbClr val="0067AF">
                <a:lumMod val="20000"/>
                <a:lumOff val="80000"/>
              </a:srgbClr>
            </a:solidFill>
            <a:ln w="9525" cap="flat" cmpd="sng" algn="ctr">
              <a:solidFill>
                <a:srgbClr val="183883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Language : C++, C#(</a:t>
              </a:r>
              <a:r>
                <a:rPr kumimoji="0" lang="en-US" altLang="ko-KR" sz="1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.net</a:t>
              </a: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), Visual Basic, Python, Java </a:t>
              </a:r>
              <a:r>
                <a:rPr kumimoji="0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등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594798" y="1698190"/>
              <a:ext cx="1052122" cy="326642"/>
            </a:xfrm>
            <a:prstGeom prst="rect">
              <a:avLst/>
            </a:prstGeom>
            <a:solidFill>
              <a:srgbClr val="0067AF">
                <a:lumMod val="20000"/>
                <a:lumOff val="80000"/>
              </a:srgbClr>
            </a:solidFill>
            <a:ln w="9525" cap="flat" cmpd="sng" algn="ctr">
              <a:solidFill>
                <a:srgbClr val="183883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RES </a:t>
              </a:r>
              <a:r>
                <a:rPr kumimoji="0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설계</a:t>
              </a: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kumimoji="0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구축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452729" y="2164550"/>
              <a:ext cx="1353620" cy="326642"/>
            </a:xfrm>
            <a:prstGeom prst="rect">
              <a:avLst/>
            </a:prstGeom>
            <a:solidFill>
              <a:srgbClr val="0067AF">
                <a:lumMod val="20000"/>
                <a:lumOff val="80000"/>
              </a:srgbClr>
            </a:solidFill>
            <a:ln w="9525" cap="flat" cmpd="sng" algn="ctr">
              <a:solidFill>
                <a:srgbClr val="183883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BAU/</a:t>
              </a:r>
              <a:r>
                <a:rPr kumimoji="0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시나리오 구축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193801" y="2111342"/>
              <a:ext cx="1159553" cy="441005"/>
            </a:xfrm>
            <a:prstGeom prst="rect">
              <a:avLst/>
            </a:prstGeom>
            <a:solidFill>
              <a:srgbClr val="0067AF">
                <a:lumMod val="20000"/>
                <a:lumOff val="80000"/>
              </a:srgbClr>
            </a:solidFill>
            <a:ln w="9525" cap="flat" cmpd="sng" algn="ctr">
              <a:solidFill>
                <a:srgbClr val="183883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Variable </a:t>
              </a:r>
              <a:r>
                <a:rPr kumimoji="0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추가</a:t>
              </a:r>
              <a:endPara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Constraint </a:t>
              </a:r>
              <a:r>
                <a:rPr kumimoji="0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추가</a:t>
              </a:r>
            </a:p>
          </p:txBody>
        </p:sp>
        <p:cxnSp>
          <p:nvCxnSpPr>
            <p:cNvPr id="39" name="직선 화살표 연결선 38"/>
            <p:cNvCxnSpPr>
              <a:stCxn id="36" idx="2"/>
              <a:endCxn id="37" idx="0"/>
            </p:cNvCxnSpPr>
            <p:nvPr/>
          </p:nvCxnSpPr>
          <p:spPr>
            <a:xfrm>
              <a:off x="3120859" y="2024832"/>
              <a:ext cx="8680" cy="139717"/>
            </a:xfrm>
            <a:prstGeom prst="straightConnector1">
              <a:avLst/>
            </a:prstGeom>
            <a:noFill/>
            <a:ln w="9525" cap="flat" cmpd="sng" algn="ctr">
              <a:solidFill>
                <a:srgbClr val="183883"/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cxnSp>
          <p:nvCxnSpPr>
            <p:cNvPr id="40" name="직선 화살표 연결선 39"/>
            <p:cNvCxnSpPr>
              <a:stCxn id="38" idx="1"/>
              <a:endCxn id="37" idx="3"/>
            </p:cNvCxnSpPr>
            <p:nvPr/>
          </p:nvCxnSpPr>
          <p:spPr>
            <a:xfrm flipH="1" flipV="1">
              <a:off x="3806350" y="2327871"/>
              <a:ext cx="387451" cy="3974"/>
            </a:xfrm>
            <a:prstGeom prst="straightConnector1">
              <a:avLst/>
            </a:prstGeom>
            <a:noFill/>
            <a:ln w="9525" cap="flat" cmpd="sng" algn="ctr">
              <a:solidFill>
                <a:srgbClr val="183883"/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cxnSp>
          <p:nvCxnSpPr>
            <p:cNvPr id="41" name="직선 화살표 연결선 40"/>
            <p:cNvCxnSpPr/>
            <p:nvPr/>
          </p:nvCxnSpPr>
          <p:spPr>
            <a:xfrm>
              <a:off x="3074210" y="1505843"/>
              <a:ext cx="0" cy="193327"/>
            </a:xfrm>
            <a:prstGeom prst="straightConnector1">
              <a:avLst/>
            </a:prstGeom>
            <a:noFill/>
            <a:ln w="9525" cap="flat" cmpd="sng" algn="ctr">
              <a:solidFill>
                <a:srgbClr val="183883"/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cxnSp>
          <p:nvCxnSpPr>
            <p:cNvPr id="42" name="직선 화살표 연결선 41"/>
            <p:cNvCxnSpPr>
              <a:stCxn id="28" idx="2"/>
            </p:cNvCxnSpPr>
            <p:nvPr/>
          </p:nvCxnSpPr>
          <p:spPr bwMode="auto">
            <a:xfrm flipH="1">
              <a:off x="6482947" y="3674271"/>
              <a:ext cx="545016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cxnSp>
          <p:nvCxnSpPr>
            <p:cNvPr id="43" name="직선 화살표 연결선 42"/>
            <p:cNvCxnSpPr>
              <a:stCxn id="30" idx="1"/>
            </p:cNvCxnSpPr>
            <p:nvPr/>
          </p:nvCxnSpPr>
          <p:spPr bwMode="auto">
            <a:xfrm flipH="1">
              <a:off x="6199438" y="2577235"/>
              <a:ext cx="801681" cy="4845"/>
            </a:xfrm>
            <a:prstGeom prst="straightConnector1">
              <a:avLst/>
            </a:prstGeom>
            <a:noFill/>
            <a:ln w="2857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cxnSp>
          <p:nvCxnSpPr>
            <p:cNvPr id="44" name="직선 화살표 연결선 43"/>
            <p:cNvCxnSpPr>
              <a:stCxn id="31" idx="2"/>
              <a:endCxn id="30" idx="0"/>
            </p:cNvCxnSpPr>
            <p:nvPr/>
          </p:nvCxnSpPr>
          <p:spPr bwMode="auto">
            <a:xfrm>
              <a:off x="7676035" y="1722359"/>
              <a:ext cx="4939" cy="533966"/>
            </a:xfrm>
            <a:prstGeom prst="straightConnector1">
              <a:avLst/>
            </a:prstGeom>
            <a:noFill/>
            <a:ln w="2857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cxnSp>
          <p:nvCxnSpPr>
            <p:cNvPr id="45" name="꺾인 연결선 44"/>
            <p:cNvCxnSpPr>
              <a:stCxn id="31" idx="3"/>
              <a:endCxn id="28" idx="4"/>
            </p:cNvCxnSpPr>
            <p:nvPr/>
          </p:nvCxnSpPr>
          <p:spPr bwMode="auto">
            <a:xfrm>
              <a:off x="8295879" y="1377418"/>
              <a:ext cx="28228" cy="2296853"/>
            </a:xfrm>
            <a:prstGeom prst="bentConnector3">
              <a:avLst>
                <a:gd name="adj1" fmla="val 909834"/>
              </a:avLst>
            </a:prstGeom>
            <a:noFill/>
            <a:ln w="2857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  <p:sp>
          <p:nvSpPr>
            <p:cNvPr id="46" name="모서리가 둥근 직사각형 45"/>
            <p:cNvSpPr/>
            <p:nvPr/>
          </p:nvSpPr>
          <p:spPr>
            <a:xfrm>
              <a:off x="1360264" y="4884114"/>
              <a:ext cx="3915885" cy="1141111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652488" y="4892188"/>
              <a:ext cx="2504161" cy="3266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Web viewer : HTML5/CSS/</a:t>
              </a:r>
              <a:r>
                <a:rPr lang="en-US" altLang="ko-KR" dirty="0" err="1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Javascript</a:t>
              </a:r>
              <a:endPara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922651" y="886696"/>
              <a:ext cx="1973942" cy="326642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00" kern="0" dirty="0" smtClean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GUI(Graphic User Interface)</a:t>
              </a:r>
              <a:endParaRPr kumimoji="0" lang="ko-KR" altLang="en-US" sz="18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22651" y="2751379"/>
              <a:ext cx="1079845" cy="326642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txBody>
            <a:bodyPr wrap="none">
              <a:spAutoFit/>
            </a:bodyPr>
            <a:lstStyle>
              <a:defPPr>
                <a:defRPr lang="ko-KR"/>
              </a:defPPr>
              <a:lvl1pPr>
                <a:defRPr sz="1000">
                  <a:solidFill>
                    <a:prstClr val="black"/>
                  </a:solidFill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kern="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LP generation</a:t>
              </a:r>
              <a:endParaRPr kumimoji="0" lang="ko-KR" altLang="en-US" kern="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79934" y="4475378"/>
              <a:ext cx="1814530" cy="326642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txBody>
            <a:bodyPr wrap="none">
              <a:spAutoFit/>
            </a:bodyPr>
            <a:lstStyle>
              <a:defPPr>
                <a:defRPr lang="ko-KR"/>
              </a:defPPr>
              <a:lvl1pPr>
                <a:defRPr sz="1000">
                  <a:solidFill>
                    <a:prstClr val="black"/>
                  </a:solidFill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kern="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Reporting/Result Analysis</a:t>
              </a:r>
              <a:endParaRPr kumimoji="0" lang="ko-KR" altLang="en-US" kern="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426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A74083-6B4B-416C-8C86-FC71045EF2E0}" type="slidenum">
              <a:rPr lang="ko-KR" altLang="en-US"/>
              <a:pPr>
                <a:defRPr/>
              </a:pPr>
              <a:t>18</a:t>
            </a:fld>
            <a:endParaRPr lang="ko-KR" alt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Ⅱ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-(3)- 1)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차년도 주요연구결과 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- 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총괄</a:t>
            </a:r>
            <a:endParaRPr lang="en-US" altLang="ko-KR" sz="20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 bwMode="auto">
          <a:xfrm>
            <a:off x="601663" y="1657350"/>
            <a:ext cx="8313737" cy="4377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endParaRPr lang="ko-KR" altLang="en-US" sz="1100" b="0" dirty="0" smtClean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/>
        </p:nvSpPr>
        <p:spPr bwMode="auto">
          <a:xfrm>
            <a:off x="601663" y="1657350"/>
            <a:ext cx="8313737" cy="459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00100" lvl="1" indent="-342900" latinLnBrk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endParaRPr lang="en-US" altLang="ko-KR" sz="16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904875" y="1543051"/>
            <a:ext cx="8391525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288000" algn="l" rtl="0" eaLnBrk="0" fontAlgn="base" hangingPunct="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12000" indent="-252000" algn="l" rtl="0" eaLnBrk="0" fontAlgn="base" hangingPunct="0">
              <a:spcBef>
                <a:spcPct val="20000"/>
              </a:spcBef>
              <a:spcAft>
                <a:spcPts val="500"/>
              </a:spcAft>
              <a:buClr>
                <a:schemeClr val="tx1"/>
              </a:buClr>
              <a:buChar char="–"/>
              <a:defRPr sz="12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756000" indent="-216000" algn="l" rtl="0" eaLnBrk="0" fontAlgn="base" hangingPunct="0">
              <a:spcBef>
                <a:spcPct val="20000"/>
              </a:spcBef>
              <a:spcAft>
                <a:spcPts val="300"/>
              </a:spcAft>
              <a:buClr>
                <a:schemeClr val="tx1"/>
              </a:buClr>
              <a:buChar char="•"/>
              <a:defRPr sz="12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080000" indent="-252000" algn="l" rtl="0" eaLnBrk="0" fontAlgn="base" hangingPunct="0">
              <a:spcBef>
                <a:spcPct val="20000"/>
              </a:spcBef>
              <a:spcAft>
                <a:spcPts val="200"/>
              </a:spcAft>
              <a:buClr>
                <a:schemeClr val="tx1"/>
              </a:buClr>
              <a:buFont typeface="Wingdings" panose="05000000000000000000" pitchFamily="2" charset="2"/>
              <a:buChar char="Ø"/>
              <a:defRPr sz="11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1332000" indent="-2520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11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atinLnBrk="0"/>
            <a:r>
              <a:rPr lang="ko-KR" altLang="en-US" kern="0" dirty="0" smtClean="0"/>
              <a:t>하향식 모형 설계 및 시범분석</a:t>
            </a:r>
            <a:endParaRPr lang="en-US" altLang="ko-KR" kern="0" dirty="0" smtClean="0"/>
          </a:p>
          <a:p>
            <a:pPr lvl="1" latinLnBrk="0"/>
            <a:r>
              <a:rPr lang="ko-KR" altLang="en-US" b="0" kern="0" dirty="0" smtClean="0"/>
              <a:t>표준모형  및 연계모형 구축</a:t>
            </a:r>
            <a:r>
              <a:rPr lang="en-US" altLang="ko-KR" b="0" kern="0" dirty="0" smtClean="0"/>
              <a:t>: 36</a:t>
            </a:r>
            <a:r>
              <a:rPr lang="ko-KR" altLang="en-US" b="0" kern="0" dirty="0" smtClean="0"/>
              <a:t>개 산업 </a:t>
            </a:r>
            <a:r>
              <a:rPr lang="en-US" altLang="ko-KR" b="0" kern="0" dirty="0" smtClean="0"/>
              <a:t>CGE, ‘</a:t>
            </a:r>
            <a:r>
              <a:rPr lang="ko-KR" altLang="en-US" b="0" kern="0" dirty="0" smtClean="0"/>
              <a:t>정보교류</a:t>
            </a:r>
            <a:r>
              <a:rPr lang="en-US" altLang="ko-KR" b="0" kern="0" dirty="0" smtClean="0"/>
              <a:t>’</a:t>
            </a:r>
            <a:r>
              <a:rPr lang="ko-KR" altLang="en-US" b="0" kern="0" dirty="0" smtClean="0"/>
              <a:t> 부문 </a:t>
            </a:r>
            <a:r>
              <a:rPr lang="en-US" altLang="ko-KR" b="0" kern="0" dirty="0" smtClean="0"/>
              <a:t>, ‘</a:t>
            </a:r>
            <a:r>
              <a:rPr lang="ko-KR" altLang="en-US" b="0" kern="0" dirty="0" smtClean="0"/>
              <a:t>일괄처리</a:t>
            </a:r>
            <a:r>
              <a:rPr lang="en-US" altLang="ko-KR" b="0" kern="0" dirty="0" smtClean="0"/>
              <a:t>’</a:t>
            </a:r>
            <a:r>
              <a:rPr lang="ko-KR" altLang="en-US" b="0" kern="0" dirty="0" smtClean="0"/>
              <a:t> 부문 구축</a:t>
            </a:r>
            <a:endParaRPr lang="en-US" altLang="ko-KR" b="0" kern="0" dirty="0" smtClean="0"/>
          </a:p>
          <a:p>
            <a:pPr marL="360000" lvl="1" indent="0" latinLnBrk="0">
              <a:buNone/>
            </a:pPr>
            <a:r>
              <a:rPr lang="en-US" altLang="ko-KR" sz="500" b="0" kern="0" dirty="0" smtClean="0"/>
              <a:t> </a:t>
            </a:r>
          </a:p>
          <a:p>
            <a:pPr latinLnBrk="0"/>
            <a:r>
              <a:rPr lang="ko-KR" altLang="en-US" kern="0" dirty="0" smtClean="0"/>
              <a:t>탄력성 추정</a:t>
            </a:r>
            <a:endParaRPr lang="en-US" altLang="ko-KR" kern="0" dirty="0"/>
          </a:p>
          <a:p>
            <a:pPr lvl="1" latinLnBrk="0"/>
            <a:r>
              <a:rPr lang="ko-KR" altLang="en-US" b="0" kern="0" dirty="0" smtClean="0"/>
              <a:t>추정방법론을 확정하고 생산요소 및 에너지 투입관련 탄력성 추정</a:t>
            </a:r>
            <a:endParaRPr lang="en-US" altLang="ko-KR" b="0" kern="0" dirty="0" smtClean="0"/>
          </a:p>
          <a:p>
            <a:pPr marL="360000" lvl="1" indent="0" latinLnBrk="0">
              <a:buNone/>
            </a:pPr>
            <a:endParaRPr lang="en-US" altLang="ko-KR" sz="500" b="0" kern="0" dirty="0" smtClean="0"/>
          </a:p>
          <a:p>
            <a:pPr latinLnBrk="0"/>
            <a:r>
              <a:rPr lang="ko-KR" altLang="en-US" kern="0" dirty="0" smtClean="0"/>
              <a:t>농업부문 상향식 모형 개발</a:t>
            </a:r>
            <a:endParaRPr lang="en-US" altLang="ko-KR" kern="0" dirty="0" smtClean="0"/>
          </a:p>
          <a:p>
            <a:pPr lvl="1" latinLnBrk="0"/>
            <a:r>
              <a:rPr lang="ko-KR" altLang="en-US" b="0" kern="0" dirty="0" smtClean="0"/>
              <a:t>농업부문 </a:t>
            </a:r>
            <a:r>
              <a:rPr lang="en-US" altLang="ko-KR" b="0" kern="0" dirty="0" smtClean="0"/>
              <a:t>Hybrid SAM </a:t>
            </a:r>
            <a:r>
              <a:rPr lang="ko-KR" altLang="en-US" b="0" kern="0" dirty="0" smtClean="0"/>
              <a:t>구축</a:t>
            </a:r>
            <a:r>
              <a:rPr lang="en-US" altLang="ko-KR" b="0" kern="0" dirty="0" smtClean="0"/>
              <a:t>: </a:t>
            </a:r>
            <a:r>
              <a:rPr lang="ko-KR" altLang="en-US" b="0" kern="0" dirty="0" smtClean="0"/>
              <a:t>농업을 경종 </a:t>
            </a:r>
            <a:r>
              <a:rPr lang="en-US" altLang="ko-KR" b="0" kern="0" dirty="0" smtClean="0"/>
              <a:t>8</a:t>
            </a:r>
            <a:r>
              <a:rPr lang="ko-KR" altLang="en-US" b="0" kern="0" dirty="0" smtClean="0"/>
              <a:t>품목과</a:t>
            </a:r>
            <a:r>
              <a:rPr lang="en-US" altLang="ko-KR" b="0" kern="0" dirty="0" smtClean="0"/>
              <a:t> </a:t>
            </a:r>
            <a:r>
              <a:rPr lang="ko-KR" altLang="en-US" b="0" kern="0" dirty="0" smtClean="0"/>
              <a:t>축산 </a:t>
            </a:r>
            <a:r>
              <a:rPr lang="en-US" altLang="ko-KR" b="0" kern="0" dirty="0" smtClean="0"/>
              <a:t>5</a:t>
            </a:r>
            <a:r>
              <a:rPr lang="ko-KR" altLang="en-US" b="0" kern="0" dirty="0" smtClean="0"/>
              <a:t>품목으로 구분하고</a:t>
            </a:r>
            <a:r>
              <a:rPr lang="en-US" altLang="ko-KR" b="0" kern="0" dirty="0" smtClean="0"/>
              <a:t> </a:t>
            </a:r>
            <a:r>
              <a:rPr lang="ko-KR" altLang="en-US" b="0" kern="0" dirty="0" smtClean="0"/>
              <a:t>지역은 </a:t>
            </a:r>
            <a:r>
              <a:rPr lang="en-US" altLang="ko-KR" b="0" kern="0" dirty="0" smtClean="0"/>
              <a:t>9</a:t>
            </a:r>
            <a:r>
              <a:rPr lang="ko-KR" altLang="en-US" b="0" kern="0" dirty="0" smtClean="0"/>
              <a:t>개로 구분</a:t>
            </a:r>
            <a:endParaRPr lang="en-US" altLang="ko-KR" b="0" kern="0" dirty="0" smtClean="0"/>
          </a:p>
          <a:p>
            <a:pPr marL="360000" lvl="1" indent="0" latinLnBrk="0">
              <a:buNone/>
            </a:pPr>
            <a:endParaRPr lang="en-US" altLang="ko-KR" sz="500" b="0" kern="0" dirty="0" smtClean="0"/>
          </a:p>
          <a:p>
            <a:pPr latinLnBrk="0"/>
            <a:r>
              <a:rPr lang="ko-KR" altLang="en-US" kern="0" dirty="0" smtClean="0"/>
              <a:t>상</a:t>
            </a:r>
            <a:r>
              <a:rPr lang="en-US" altLang="ko-KR" kern="0" dirty="0" smtClean="0"/>
              <a:t>·</a:t>
            </a:r>
            <a:r>
              <a:rPr lang="ko-KR" altLang="en-US" kern="0" dirty="0" smtClean="0"/>
              <a:t>하향 통합모형 설계 및 시범분석</a:t>
            </a:r>
            <a:endParaRPr lang="en-US" altLang="ko-KR" kern="0" dirty="0" smtClean="0"/>
          </a:p>
          <a:p>
            <a:pPr lvl="1" latinLnBrk="0"/>
            <a:r>
              <a:rPr lang="ko-KR" altLang="en-US" kern="0" dirty="0" smtClean="0"/>
              <a:t>상</a:t>
            </a:r>
            <a:r>
              <a:rPr lang="en-US" altLang="ko-KR" kern="0" dirty="0" smtClean="0"/>
              <a:t>·</a:t>
            </a:r>
            <a:r>
              <a:rPr lang="ko-KR" altLang="en-US" kern="0" dirty="0" smtClean="0"/>
              <a:t>하향 통합 모형 연계 전략</a:t>
            </a:r>
            <a:endParaRPr lang="en-US" altLang="ko-KR" kern="0" dirty="0" smtClean="0"/>
          </a:p>
          <a:p>
            <a:pPr lvl="2" latinLnBrk="0"/>
            <a:r>
              <a:rPr lang="ko-KR" altLang="en-US" sz="1100" b="0" kern="0" dirty="0" smtClean="0"/>
              <a:t>부문별 상향식 모형과 </a:t>
            </a:r>
            <a:r>
              <a:rPr lang="en-US" altLang="ko-KR" sz="1100" b="0" kern="0" dirty="0" smtClean="0"/>
              <a:t>CGE </a:t>
            </a:r>
            <a:r>
              <a:rPr lang="ko-KR" altLang="en-US" sz="1100" b="0" kern="0" dirty="0" smtClean="0"/>
              <a:t>모형을 </a:t>
            </a:r>
            <a:r>
              <a:rPr lang="en-US" altLang="ko-KR" sz="1100" b="0" kern="0" dirty="0" smtClean="0"/>
              <a:t>Decomposition </a:t>
            </a:r>
            <a:r>
              <a:rPr lang="ko-KR" altLang="en-US" sz="1100" b="0" kern="0" dirty="0" err="1" smtClean="0"/>
              <a:t>알고리듬을</a:t>
            </a:r>
            <a:r>
              <a:rPr lang="ko-KR" altLang="en-US" sz="1100" b="0" kern="0" dirty="0" smtClean="0"/>
              <a:t> 통해 연계</a:t>
            </a:r>
            <a:endParaRPr lang="en-US" altLang="ko-KR" sz="1100" b="0" kern="0" dirty="0" smtClean="0">
              <a:solidFill>
                <a:srgbClr val="FF0000"/>
              </a:solidFill>
            </a:endParaRPr>
          </a:p>
          <a:p>
            <a:pPr lvl="2" latinLnBrk="0"/>
            <a:r>
              <a:rPr lang="ko-KR" altLang="en-US" sz="1100" b="0" kern="0" dirty="0" smtClean="0"/>
              <a:t>상향식 모형의 </a:t>
            </a:r>
            <a:r>
              <a:rPr lang="en-US" altLang="ko-KR" sz="1100" b="0" kern="0" dirty="0" smtClean="0"/>
              <a:t>BAU </a:t>
            </a:r>
            <a:r>
              <a:rPr lang="ko-KR" altLang="en-US" sz="1100" b="0" kern="0" dirty="0" smtClean="0"/>
              <a:t>구성을 위해 </a:t>
            </a:r>
            <a:r>
              <a:rPr lang="en-US" altLang="ko-KR" sz="1100" b="0" kern="0" dirty="0" smtClean="0"/>
              <a:t>PMP</a:t>
            </a:r>
            <a:r>
              <a:rPr lang="ko-KR" altLang="en-US" sz="1100" b="0" kern="0" dirty="0" smtClean="0"/>
              <a:t> 기법을 활용</a:t>
            </a:r>
            <a:endParaRPr lang="en-US" altLang="ko-KR" sz="1100" b="0" kern="0" dirty="0" smtClean="0"/>
          </a:p>
          <a:p>
            <a:pPr lvl="2" latinLnBrk="0"/>
            <a:r>
              <a:rPr lang="ko-KR" altLang="en-US" sz="1100" b="0" kern="0" dirty="0" smtClean="0"/>
              <a:t>동태모형 하에서 연계 </a:t>
            </a:r>
            <a:r>
              <a:rPr lang="ko-KR" altLang="en-US" sz="1100" b="0" kern="0" dirty="0" err="1" smtClean="0"/>
              <a:t>알고리듬은</a:t>
            </a:r>
            <a:r>
              <a:rPr lang="ko-KR" altLang="en-US" sz="1100" b="0" kern="0" dirty="0" smtClean="0"/>
              <a:t> </a:t>
            </a:r>
            <a:r>
              <a:rPr lang="en-US" altLang="ko-KR" sz="1100" b="0" kern="0" dirty="0" smtClean="0"/>
              <a:t>(</a:t>
            </a:r>
            <a:r>
              <a:rPr lang="ko-KR" altLang="en-US" sz="1100" b="0" kern="0" dirty="0" smtClean="0"/>
              <a:t>연도별이 아닌</a:t>
            </a:r>
            <a:r>
              <a:rPr lang="en-US" altLang="ko-KR" sz="1100" b="0" kern="0" dirty="0" smtClean="0"/>
              <a:t>) </a:t>
            </a:r>
            <a:r>
              <a:rPr lang="ko-KR" altLang="en-US" sz="1100" b="0" kern="0" dirty="0" smtClean="0"/>
              <a:t>전 기간을 단위로 동시에 적용</a:t>
            </a:r>
            <a:endParaRPr lang="en-US" altLang="ko-KR" sz="1100" b="0" kern="0" dirty="0" smtClean="0"/>
          </a:p>
          <a:p>
            <a:pPr marL="540000" lvl="2" indent="0" latinLnBrk="0">
              <a:buNone/>
            </a:pPr>
            <a:endParaRPr lang="en-US" altLang="ko-KR" sz="300" b="0" kern="0" dirty="0" smtClean="0"/>
          </a:p>
          <a:p>
            <a:pPr lvl="1" latinLnBrk="0"/>
            <a:r>
              <a:rPr lang="ko-KR" altLang="en-US" kern="0" dirty="0" smtClean="0"/>
              <a:t>농업부문 상</a:t>
            </a:r>
            <a:r>
              <a:rPr lang="en-US" altLang="ko-KR" kern="0" dirty="0" smtClean="0"/>
              <a:t>·</a:t>
            </a:r>
            <a:r>
              <a:rPr lang="ko-KR" altLang="en-US" kern="0" dirty="0" smtClean="0"/>
              <a:t>하향식 연계 모형</a:t>
            </a:r>
            <a:r>
              <a:rPr lang="en-US" altLang="ko-KR" kern="0" dirty="0" smtClean="0"/>
              <a:t>: </a:t>
            </a:r>
            <a:r>
              <a:rPr lang="ko-KR" altLang="en-US" kern="0" dirty="0" err="1" smtClean="0"/>
              <a:t>탄소세</a:t>
            </a:r>
            <a:r>
              <a:rPr lang="ko-KR" altLang="en-US" kern="0" dirty="0" smtClean="0"/>
              <a:t> 시나리오를 적용한 연계모형의 수렴결과</a:t>
            </a:r>
            <a:endParaRPr lang="en-US" altLang="ko-KR" sz="1100" kern="0" dirty="0"/>
          </a:p>
          <a:p>
            <a:pPr lvl="2" latinLnBrk="0"/>
            <a:r>
              <a:rPr lang="ko-KR" altLang="en-US" sz="1100" b="0" kern="0" dirty="0" smtClean="0"/>
              <a:t>탄소세가 높아질 수록 에너지 부문 및 에너지 집약도가 높은 산업</a:t>
            </a:r>
            <a:r>
              <a:rPr lang="en-US" altLang="ko-KR" sz="1100" b="0" kern="0" dirty="0" smtClean="0"/>
              <a:t>(ENIT)</a:t>
            </a:r>
            <a:r>
              <a:rPr lang="ko-KR" altLang="en-US" sz="1100" b="0" kern="0" dirty="0" smtClean="0"/>
              <a:t>의 비중 감소</a:t>
            </a:r>
            <a:endParaRPr lang="en-US" altLang="ko-KR" sz="1100" b="0" kern="0" dirty="0"/>
          </a:p>
          <a:p>
            <a:pPr lvl="2" latinLnBrk="0"/>
            <a:r>
              <a:rPr lang="en-US" altLang="ko-KR" sz="1100" b="0" kern="0" dirty="0" smtClean="0"/>
              <a:t>PMP</a:t>
            </a:r>
            <a:r>
              <a:rPr lang="ko-KR" altLang="en-US" sz="1100" b="0" kern="0" dirty="0" smtClean="0"/>
              <a:t>를 적용하는 것이 </a:t>
            </a:r>
            <a:r>
              <a:rPr lang="en-US" altLang="ko-KR" sz="1100" b="0" kern="0" dirty="0" smtClean="0"/>
              <a:t>BAU </a:t>
            </a:r>
            <a:r>
              <a:rPr lang="ko-KR" altLang="en-US" sz="1100" b="0" kern="0" dirty="0" smtClean="0"/>
              <a:t>복원</a:t>
            </a:r>
            <a:r>
              <a:rPr lang="en-US" altLang="ko-KR" sz="1100" b="0" kern="0" dirty="0" smtClean="0"/>
              <a:t>, </a:t>
            </a:r>
            <a:r>
              <a:rPr lang="ko-KR" altLang="en-US" sz="1100" b="0" kern="0" dirty="0" smtClean="0"/>
              <a:t>수렴 속도 등에서 높은 성과를 보임</a:t>
            </a:r>
            <a:r>
              <a:rPr lang="en-US" altLang="ko-KR" sz="1100" b="0" kern="0" dirty="0" smtClean="0"/>
              <a:t>.</a:t>
            </a:r>
          </a:p>
          <a:p>
            <a:pPr marL="540000" lvl="2" indent="0" latinLnBrk="0">
              <a:buFontTx/>
              <a:buNone/>
            </a:pPr>
            <a:endParaRPr lang="en-US" altLang="ko-KR" sz="1400" b="0" kern="0" dirty="0" smtClean="0"/>
          </a:p>
          <a:p>
            <a:pPr lvl="2" latinLnBrk="0"/>
            <a:endParaRPr lang="en-US" altLang="ko-KR" b="0" kern="0" dirty="0"/>
          </a:p>
        </p:txBody>
      </p:sp>
    </p:spTree>
    <p:extLst>
      <p:ext uri="{BB962C8B-B14F-4D97-AF65-F5344CB8AC3E}">
        <p14:creationId xmlns:p14="http://schemas.microsoft.com/office/powerpoint/2010/main" val="198342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A74083-6B4B-416C-8C86-FC71045EF2E0}" type="slidenum">
              <a:rPr lang="ko-KR" altLang="en-US"/>
              <a:pPr>
                <a:defRPr/>
              </a:pPr>
              <a:t>19</a:t>
            </a:fld>
            <a:endParaRPr lang="ko-KR" alt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Ⅱ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-(3)- 2) 2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차년도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주요연구결과 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– 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협동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20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/>
        </p:nvSpPr>
        <p:spPr bwMode="auto">
          <a:xfrm>
            <a:off x="754063" y="1809750"/>
            <a:ext cx="8313737" cy="4377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endParaRPr lang="ko-KR" altLang="en-US" sz="1100" b="0" dirty="0" smtClean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752475" y="1501140"/>
            <a:ext cx="8391525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288000" algn="l" rtl="0" eaLnBrk="0" fontAlgn="base" hangingPunct="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12000" indent="-252000" algn="l" rtl="0" eaLnBrk="0" fontAlgn="base" hangingPunct="0">
              <a:spcBef>
                <a:spcPct val="20000"/>
              </a:spcBef>
              <a:spcAft>
                <a:spcPts val="500"/>
              </a:spcAft>
              <a:buClr>
                <a:schemeClr val="tx1"/>
              </a:buClr>
              <a:buChar char="–"/>
              <a:defRPr sz="12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756000" indent="-216000" algn="l" rtl="0" eaLnBrk="0" fontAlgn="base" hangingPunct="0">
              <a:spcBef>
                <a:spcPct val="20000"/>
              </a:spcBef>
              <a:spcAft>
                <a:spcPts val="300"/>
              </a:spcAft>
              <a:buClr>
                <a:schemeClr val="tx1"/>
              </a:buClr>
              <a:buChar char="•"/>
              <a:defRPr sz="12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080000" indent="-252000" algn="l" rtl="0" eaLnBrk="0" fontAlgn="base" hangingPunct="0">
              <a:spcBef>
                <a:spcPct val="20000"/>
              </a:spcBef>
              <a:spcAft>
                <a:spcPts val="200"/>
              </a:spcAft>
              <a:buClr>
                <a:schemeClr val="tx1"/>
              </a:buClr>
              <a:buFont typeface="Wingdings" panose="05000000000000000000" pitchFamily="2" charset="2"/>
              <a:buChar char="Ø"/>
              <a:defRPr sz="11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1332000" indent="-2520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11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atinLnBrk="0"/>
            <a:r>
              <a:rPr lang="ko-KR" altLang="en-US" kern="0" dirty="0" smtClean="0"/>
              <a:t>상</a:t>
            </a:r>
            <a:r>
              <a:rPr lang="en-US" altLang="ko-KR" kern="0" dirty="0" smtClean="0"/>
              <a:t>·</a:t>
            </a:r>
            <a:r>
              <a:rPr lang="ko-KR" altLang="en-US" kern="0" dirty="0" smtClean="0"/>
              <a:t>하향 통합모형 설계 및 시범분석</a:t>
            </a:r>
            <a:r>
              <a:rPr lang="en-US" altLang="ko-KR" b="0" kern="0" dirty="0" smtClean="0"/>
              <a:t>(</a:t>
            </a:r>
            <a:r>
              <a:rPr lang="ko-KR" altLang="en-US" b="0" kern="0" dirty="0" smtClean="0"/>
              <a:t>계속</a:t>
            </a:r>
            <a:r>
              <a:rPr lang="en-US" altLang="ko-KR" b="0" kern="0" dirty="0" smtClean="0"/>
              <a:t>)</a:t>
            </a:r>
          </a:p>
          <a:p>
            <a:pPr lvl="1" latinLnBrk="0"/>
            <a:r>
              <a:rPr lang="ko-KR" altLang="en-US" kern="0" dirty="0" smtClean="0"/>
              <a:t>전력부문 상향식 모형과 하향식 모형</a:t>
            </a:r>
            <a:r>
              <a:rPr lang="en-US" altLang="ko-KR" kern="0" dirty="0" smtClean="0"/>
              <a:t>(CGE)</a:t>
            </a:r>
            <a:r>
              <a:rPr lang="ko-KR" altLang="en-US" kern="0" dirty="0" smtClean="0"/>
              <a:t>의 연계</a:t>
            </a:r>
            <a:endParaRPr lang="en-US" altLang="ko-KR" b="0" kern="0" dirty="0" smtClean="0"/>
          </a:p>
          <a:p>
            <a:pPr lvl="2" latinLnBrk="0"/>
            <a:endParaRPr lang="en-US" altLang="ko-KR" b="0" kern="0" dirty="0"/>
          </a:p>
          <a:p>
            <a:pPr lvl="2" latinLnBrk="0"/>
            <a:endParaRPr lang="en-US" altLang="ko-KR" b="0" kern="0" dirty="0" smtClean="0"/>
          </a:p>
          <a:p>
            <a:pPr lvl="2" latinLnBrk="0"/>
            <a:endParaRPr lang="en-US" altLang="ko-KR" b="0" kern="0" dirty="0"/>
          </a:p>
          <a:p>
            <a:pPr lvl="2" latinLnBrk="0"/>
            <a:endParaRPr lang="en-US" altLang="ko-KR" b="0" kern="0" dirty="0" smtClean="0"/>
          </a:p>
          <a:p>
            <a:pPr lvl="2" latinLnBrk="0"/>
            <a:endParaRPr lang="en-US" altLang="ko-KR" b="0" kern="0" dirty="0"/>
          </a:p>
          <a:p>
            <a:pPr lvl="2" latinLnBrk="0"/>
            <a:endParaRPr lang="en-US" altLang="ko-KR" b="0" kern="0" dirty="0" smtClean="0"/>
          </a:p>
          <a:p>
            <a:pPr lvl="2" latinLnBrk="0"/>
            <a:endParaRPr lang="en-US" altLang="ko-KR" b="0" kern="0" dirty="0" smtClean="0"/>
          </a:p>
          <a:p>
            <a:pPr lvl="2" latinLnBrk="0"/>
            <a:endParaRPr lang="en-US" altLang="ko-KR" b="0" kern="0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19"/>
          <a:stretch/>
        </p:blipFill>
        <p:spPr bwMode="auto">
          <a:xfrm>
            <a:off x="1164262" y="2232818"/>
            <a:ext cx="7257706" cy="2148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554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4BE045-CB57-4A83-9F91-C765DF5D3AF2}" type="slidenum">
              <a:rPr lang="ko-KR" altLang="en-US"/>
              <a:pPr>
                <a:defRPr/>
              </a:pPr>
              <a:t>2</a:t>
            </a:fld>
            <a:endParaRPr lang="ko-KR" altLang="en-US" dirty="0"/>
          </a:p>
        </p:txBody>
      </p:sp>
      <p:sp>
        <p:nvSpPr>
          <p:cNvPr id="163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나눔고딕 ExtraBold" pitchFamily="50" charset="-127"/>
                <a:ea typeface="나눔고딕 ExtraBold" pitchFamily="50" charset="-127"/>
              </a:rPr>
              <a:t>목   차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romanUcPeriod"/>
            </a:pPr>
            <a:r>
              <a:rPr lang="ko-KR" altLang="en-US" dirty="0" smtClean="0"/>
              <a:t>연구단 소개</a:t>
            </a:r>
            <a:endParaRPr lang="en-US" altLang="ko-KR" dirty="0" smtClean="0"/>
          </a:p>
          <a:p>
            <a:pPr>
              <a:buFont typeface="+mj-lt"/>
              <a:buAutoNum type="romanUcPeriod"/>
            </a:pPr>
            <a:r>
              <a:rPr lang="en-US" altLang="ko-KR" dirty="0" smtClean="0"/>
              <a:t>1·2</a:t>
            </a:r>
            <a:r>
              <a:rPr lang="ko-KR" altLang="en-US" dirty="0" smtClean="0"/>
              <a:t>차년도 성과</a:t>
            </a:r>
            <a:endParaRPr lang="en-US" altLang="ko-KR" dirty="0" smtClean="0"/>
          </a:p>
          <a:p>
            <a:pPr>
              <a:buFont typeface="+mj-lt"/>
              <a:buAutoNum type="romanUcPeriod"/>
            </a:pPr>
            <a:r>
              <a:rPr lang="en-US" altLang="ko-KR" dirty="0" smtClean="0"/>
              <a:t>3</a:t>
            </a:r>
            <a:r>
              <a:rPr lang="ko-KR" altLang="en-US" dirty="0" smtClean="0"/>
              <a:t>차년도 계획 및 진행 상황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A74083-6B4B-416C-8C86-FC71045EF2E0}" type="slidenum">
              <a:rPr lang="ko-KR" altLang="en-US"/>
              <a:pPr>
                <a:defRPr/>
              </a:pPr>
              <a:t>20</a:t>
            </a:fld>
            <a:endParaRPr lang="ko-KR" alt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Ⅱ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-(3)- 3) 2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차년도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주요연구결과 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– 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협동</a:t>
            </a:r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20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/>
        </p:nvSpPr>
        <p:spPr bwMode="auto">
          <a:xfrm>
            <a:off x="754063" y="1809750"/>
            <a:ext cx="8313737" cy="4377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endParaRPr lang="ko-KR" altLang="en-US" sz="1100" b="0" dirty="0" smtClean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099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A74083-6B4B-416C-8C86-FC71045EF2E0}" type="slidenum">
              <a:rPr lang="ko-KR" altLang="en-US"/>
              <a:pPr>
                <a:defRPr/>
              </a:pPr>
              <a:t>21</a:t>
            </a:fld>
            <a:endParaRPr lang="ko-KR" alt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Ⅱ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-(3)- 3) 2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차년도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주요연구결과 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– 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협동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en-US" altLang="ko-KR" sz="20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/>
        </p:nvSpPr>
        <p:spPr bwMode="auto">
          <a:xfrm>
            <a:off x="754063" y="1809750"/>
            <a:ext cx="8313737" cy="4377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endParaRPr lang="ko-KR" altLang="en-US" sz="1100" b="0" dirty="0" smtClean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29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E678C-E6CB-4E50-AEFE-133E7F92174C}" type="slidenum">
              <a:rPr lang="ko-KR" altLang="en-US"/>
              <a:pPr>
                <a:defRPr/>
              </a:pPr>
              <a:t>22</a:t>
            </a:fld>
            <a:endParaRPr lang="ko-KR" altLang="en-US" dirty="0"/>
          </a:p>
        </p:txBody>
      </p:sp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68000" indent="-612000"/>
            <a:r>
              <a:rPr lang="en-US" altLang="ko-KR" sz="3200" dirty="0">
                <a:latin typeface="나눔고딕 ExtraBold" pitchFamily="50" charset="-127"/>
                <a:ea typeface="나눔고딕 ExtraBold" pitchFamily="50" charset="-127"/>
              </a:rPr>
              <a:t>Ⅲ</a:t>
            </a:r>
            <a:r>
              <a:rPr lang="en-US" altLang="ko-KR" sz="3200" dirty="0" smtClean="0">
                <a:latin typeface="나눔고딕 ExtraBold" pitchFamily="50" charset="-127"/>
                <a:ea typeface="나눔고딕 ExtraBold" pitchFamily="50" charset="-127"/>
              </a:rPr>
              <a:t>. </a:t>
            </a:r>
            <a:r>
              <a:rPr lang="ko-KR" altLang="en-US" sz="3200" dirty="0" smtClean="0">
                <a:latin typeface="나눔고딕 ExtraBold" pitchFamily="50" charset="-127"/>
                <a:ea typeface="나눔고딕 ExtraBold" pitchFamily="50" charset="-127"/>
              </a:rPr>
              <a:t>향후 연구계획 및 연구진행  상황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연구단 추진 계획</a:t>
            </a:r>
          </a:p>
          <a:p>
            <a:r>
              <a:rPr lang="en-US" altLang="ko-KR" dirty="0" smtClean="0"/>
              <a:t>3</a:t>
            </a:r>
            <a:r>
              <a:rPr lang="ko-KR" altLang="en-US" dirty="0" smtClean="0"/>
              <a:t>차년도 </a:t>
            </a:r>
            <a:r>
              <a:rPr lang="ko-KR" altLang="en-US" dirty="0"/>
              <a:t>연구진행 상황</a:t>
            </a:r>
          </a:p>
          <a:p>
            <a:pPr lvl="1"/>
            <a:r>
              <a:rPr lang="ko-KR" altLang="en-US" dirty="0"/>
              <a:t>총괄과제 연구진행 상황</a:t>
            </a:r>
          </a:p>
          <a:p>
            <a:pPr lvl="1"/>
            <a:r>
              <a:rPr lang="ko-KR" altLang="en-US" dirty="0" smtClean="0"/>
              <a:t>협동과제</a:t>
            </a:r>
            <a:r>
              <a:rPr lang="en-US" altLang="ko-KR" dirty="0"/>
              <a:t>1 </a:t>
            </a:r>
            <a:r>
              <a:rPr lang="ko-KR" altLang="en-US" dirty="0"/>
              <a:t>연구진행 상황</a:t>
            </a:r>
          </a:p>
          <a:p>
            <a:pPr lvl="1"/>
            <a:r>
              <a:rPr lang="ko-KR" altLang="en-US" dirty="0" smtClean="0"/>
              <a:t>협</a:t>
            </a:r>
            <a:r>
              <a:rPr lang="ko-KR" altLang="en-US" dirty="0"/>
              <a:t>동</a:t>
            </a:r>
            <a:r>
              <a:rPr lang="ko-KR" altLang="en-US" dirty="0" smtClean="0"/>
              <a:t>과제</a:t>
            </a:r>
            <a:r>
              <a:rPr lang="en-US" altLang="ko-KR" dirty="0"/>
              <a:t>2 </a:t>
            </a:r>
            <a:r>
              <a:rPr lang="ko-KR" altLang="en-US" dirty="0"/>
              <a:t>연구진행 상황</a:t>
            </a:r>
          </a:p>
        </p:txBody>
      </p:sp>
    </p:spTree>
    <p:extLst>
      <p:ext uri="{BB962C8B-B14F-4D97-AF65-F5344CB8AC3E}">
        <p14:creationId xmlns:p14="http://schemas.microsoft.com/office/powerpoint/2010/main" val="262953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740726" y="676275"/>
            <a:ext cx="5403273" cy="581025"/>
          </a:xfrm>
        </p:spPr>
        <p:txBody>
          <a:bodyPr/>
          <a:lstStyle/>
          <a:p>
            <a:pPr algn="just" eaLnBrk="1" hangingPunct="1"/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Ⅲ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-(1) 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연구단 추진 계획 </a:t>
            </a:r>
            <a:endParaRPr lang="en-US" altLang="ko-KR" sz="24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E83573-943A-48C5-AA28-279847F98173}" type="slidenum">
              <a:rPr lang="ko-KR" altLang="en-US"/>
              <a:pPr>
                <a:defRPr/>
              </a:pPr>
              <a:t>23</a:t>
            </a:fld>
            <a:endParaRPr lang="ko-KR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/>
        </p:nvSpPr>
        <p:spPr bwMode="auto">
          <a:xfrm>
            <a:off x="773113" y="1314450"/>
            <a:ext cx="8313737" cy="459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연도별 연구개발의 목표 및 내용</a:t>
            </a:r>
          </a:p>
        </p:txBody>
      </p:sp>
      <p:graphicFrame>
        <p:nvGraphicFramePr>
          <p:cNvPr id="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101538"/>
              </p:ext>
            </p:extLst>
          </p:nvPr>
        </p:nvGraphicFramePr>
        <p:xfrm>
          <a:off x="866395" y="1798320"/>
          <a:ext cx="7966710" cy="4312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493"/>
                <a:gridCol w="780288"/>
                <a:gridCol w="2462784"/>
                <a:gridCol w="4200145"/>
              </a:tblGrid>
              <a:tr h="4140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연구개발의 목표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연구개발의 내용 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5000"/>
                      </a:schemeClr>
                    </a:solidFill>
                  </a:tcPr>
                </a:tc>
              </a:tr>
              <a:tr h="385589">
                <a:tc rowSpan="9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3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차년도</a:t>
                      </a:r>
                      <a:endParaRPr lang="en-US" altLang="en-US" sz="1000" b="1" kern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모형통합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한국형 온실가스 통합감축 시스템 연계 모듈 구축</a:t>
                      </a: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전력 및 농업 부문 </a:t>
                      </a:r>
                      <a:r>
                        <a:rPr lang="ko-KR" altLang="en-US" sz="1000" b="1" kern="1200" dirty="0" err="1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상하향식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모듈 연계 시범 분석</a:t>
                      </a: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</a:tr>
              <a:tr h="385589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하향식모듈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하향식 모듈 구축</a:t>
                      </a: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전환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b="1" kern="1200" dirty="0" err="1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신재생에너지포함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)/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산업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공정포함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)/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농업부문 세밀화 </a:t>
                      </a: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</a:tr>
              <a:tr h="385589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탄력성 추정</a:t>
                      </a: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탄력성 추정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생산요소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노동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자본 등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)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간 및 에너지원 간 탄력성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계속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)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  <a:tr h="47086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기술 </a:t>
                      </a:r>
                      <a:r>
                        <a:rPr lang="en-US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DB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기술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DB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취합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분석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운용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고도화 </a:t>
                      </a: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전력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농업부문 에너지 환경 경제 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DB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보완 및 확장</a:t>
                      </a:r>
                      <a:endParaRPr lang="en-US" altLang="ko-KR" sz="1000" b="1" kern="1200" dirty="0" smtClean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수송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산업부문 에너지 환경 경제 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DB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구축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  <a:tr h="527677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감축 기술의 확산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변화 유형 분석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이론 정립 및 미래 예측</a:t>
                      </a: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전력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농업부문 주요 미래 감축기술 조사 보완 및 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update</a:t>
                      </a:r>
                      <a:endParaRPr lang="ko-KR" altLang="en-US" sz="1000" b="1" kern="1200" dirty="0" smtClean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수송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산업부문 기술 확산 행태분석 및 미래 양상 예측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비용곡선 추정</a:t>
                      </a: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수송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산업부문 주요 미래 감축기술 조사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  <a:tr h="385589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한국형 상향식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평가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모듈 이론 연구 및 설계</a:t>
                      </a: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감축 기술의 확산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변화 개념을 구현한 한국형 상향식 모듈 세부 설계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  <a:tr h="47086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상향식모듈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상향식 모듈 개발</a:t>
                      </a: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전력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농업부문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상향식 모듈 완성</a:t>
                      </a:r>
                    </a:p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수송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산업부문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상향식 모듈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beta version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  <a:tr h="56395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전력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전환 부문 분석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전력부문 분석 완료</a:t>
                      </a:r>
                      <a:endParaRPr lang="en-US" altLang="ko-KR" sz="1000" b="1" kern="1200" dirty="0" smtClean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0" algn="l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국내외 정유부문 기존 상향식 연구 분석</a:t>
                      </a:r>
                    </a:p>
                    <a:p>
                      <a:pPr marL="0" algn="l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국내 정유부문 수요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공급기술 환경분석 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  <a:tr h="322757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한국형 상향식 모형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S/W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시스템 개발</a:t>
                      </a: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한국형 상향식 모형 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S/W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시스템 베타 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version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622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740726" y="676275"/>
            <a:ext cx="5403273" cy="581025"/>
          </a:xfrm>
        </p:spPr>
        <p:txBody>
          <a:bodyPr/>
          <a:lstStyle/>
          <a:p>
            <a:pPr algn="just" eaLnBrk="1" hangingPunct="1"/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Ⅲ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-(1) 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연구단 추진 계획 </a:t>
            </a:r>
            <a:endParaRPr lang="en-US" altLang="ko-KR" sz="24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E83573-943A-48C5-AA28-279847F98173}" type="slidenum">
              <a:rPr lang="ko-KR" altLang="en-US"/>
              <a:pPr>
                <a:defRPr/>
              </a:pPr>
              <a:t>24</a:t>
            </a:fld>
            <a:endParaRPr lang="ko-KR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/>
        </p:nvSpPr>
        <p:spPr bwMode="auto">
          <a:xfrm>
            <a:off x="773113" y="1314450"/>
            <a:ext cx="8313737" cy="459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연도별 연구개발의 목표 및 내용</a:t>
            </a:r>
          </a:p>
        </p:txBody>
      </p:sp>
      <p:graphicFrame>
        <p:nvGraphicFramePr>
          <p:cNvPr id="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2164390"/>
              </p:ext>
            </p:extLst>
          </p:nvPr>
        </p:nvGraphicFramePr>
        <p:xfrm>
          <a:off x="866395" y="1798321"/>
          <a:ext cx="7966710" cy="4358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493"/>
                <a:gridCol w="780288"/>
                <a:gridCol w="2462784"/>
                <a:gridCol w="4200145"/>
              </a:tblGrid>
              <a:tr h="4140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연구개발의 목표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연구개발의 내용 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5000"/>
                      </a:schemeClr>
                    </a:solidFill>
                  </a:tcPr>
                </a:tc>
              </a:tr>
              <a:tr h="669852">
                <a:tc rowSpan="9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4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차년도</a:t>
                      </a:r>
                      <a:endParaRPr lang="en-US" altLang="en-US" sz="1000" b="1" kern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모형통합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한국형 온실가스 통합감축 시스템 베타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Version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전력 및 농업 부문 상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하향식 모듈 연계 보완</a:t>
                      </a:r>
                    </a:p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수송 부문 상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하향식 모듈 연계 시범 분석</a:t>
                      </a:r>
                    </a:p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상 하향식 모듈을 사용한 전망기능 제고방안 수립</a:t>
                      </a:r>
                    </a:p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부문별 상향식 모형과 하향식 모형의 다중 연계 방법론 개발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  <a:tr h="33399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하향식모듈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하향식 모듈 조정 및 심화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수송부문 모형화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  <a:tr h="33399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탄력성 </a:t>
                      </a:r>
                      <a:r>
                        <a:rPr lang="ko-KR" altLang="en-US" sz="1000" b="1" kern="1200" dirty="0" err="1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모수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추정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탄력성 추정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1000" b="1" kern="1200" dirty="0" err="1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아밍턴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탄력성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수출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내수 대체탄력성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수요탄력성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  <a:tr h="40785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기술 </a:t>
                      </a:r>
                      <a:r>
                        <a:rPr lang="en-US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DB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기술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DB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취합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분석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운용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고도화 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수송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산업부문 에너지 환경 경제 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DB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보완 및 확장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건물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산업공정부문 에너지 환경 경제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DB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베타 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version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  <a:tr h="66985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감축 기술의 확산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변화 유형 분석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이론 정립 및 미래 예측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수요 부문별 용도별 원단위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활동도 추세 분석 및 예측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산업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수송  </a:t>
                      </a:r>
                    </a:p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수송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산업부문 주요 미래 감축기술 조사 보완 및 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update</a:t>
                      </a:r>
                    </a:p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건물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산업공정부문 기술 확산 행태분석 및 미래 양상 예측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비용곡선 추정</a:t>
                      </a:r>
                    </a:p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건물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산업공정부문 주요 미래 감축기술 조사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  <a:tr h="353511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한국형 상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하향식 통합 평가 모형 설계 및 기술 확산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변화 영향 분석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개발된 상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하향식 평가 모형을 활용해 기술 확산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변화 유형이 감축에 미치는 영향 분석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  <a:tr h="40785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상향식모듈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상향식 모듈 개발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수송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산업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부문 상향식 모듈 완성</a:t>
                      </a:r>
                    </a:p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건물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산업공정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부문 상향식 모듈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beta version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  <a:tr h="48848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한국형 상향식 모형 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S/W </a:t>
                      </a: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시스템 개발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한국형 상향식 모형 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S/W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시스템 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상용  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Version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  <a:tr h="279569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통합모형 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Software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시스템 개발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통합모형 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S/W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시스템 </a:t>
                      </a:r>
                      <a:r>
                        <a:rPr lang="ko-KR" altLang="en-US" sz="1000" b="1" kern="1200" dirty="0" err="1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프로토타입</a:t>
                      </a:r>
                      <a:endParaRPr lang="en-US" altLang="ko-KR" sz="1000" b="1" kern="1200" dirty="0" smtClean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182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740726" y="676275"/>
            <a:ext cx="5403273" cy="581025"/>
          </a:xfrm>
        </p:spPr>
        <p:txBody>
          <a:bodyPr/>
          <a:lstStyle/>
          <a:p>
            <a:pPr algn="just" eaLnBrk="1" hangingPunct="1"/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Ⅲ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-(1) 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연구단 추진 계획 </a:t>
            </a:r>
            <a:endParaRPr lang="en-US" altLang="ko-KR" sz="24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E83573-943A-48C5-AA28-279847F98173}" type="slidenum">
              <a:rPr lang="ko-KR" altLang="en-US"/>
              <a:pPr>
                <a:defRPr/>
              </a:pPr>
              <a:t>25</a:t>
            </a:fld>
            <a:endParaRPr lang="ko-KR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/>
        </p:nvSpPr>
        <p:spPr bwMode="auto">
          <a:xfrm>
            <a:off x="773113" y="1314450"/>
            <a:ext cx="8313737" cy="459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연도별 연구개발의 목표 및 내용</a:t>
            </a:r>
          </a:p>
        </p:txBody>
      </p:sp>
      <p:graphicFrame>
        <p:nvGraphicFramePr>
          <p:cNvPr id="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6213851"/>
              </p:ext>
            </p:extLst>
          </p:nvPr>
        </p:nvGraphicFramePr>
        <p:xfrm>
          <a:off x="866395" y="1798321"/>
          <a:ext cx="7966710" cy="4365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493"/>
                <a:gridCol w="780288"/>
                <a:gridCol w="2462784"/>
                <a:gridCol w="4200145"/>
              </a:tblGrid>
              <a:tr h="4140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연구개발의 목표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연구개발의 내용 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5000"/>
                      </a:schemeClr>
                    </a:solidFill>
                  </a:tcPr>
                </a:tc>
              </a:tr>
              <a:tr h="669852">
                <a:tc rowSpan="9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5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차년도</a:t>
                      </a:r>
                      <a:endParaRPr lang="en-US" altLang="en-US" sz="1000" b="1" kern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모형통합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한국형 온실가스 통합감축 시스템 구축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2954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256000" algn="l"/>
                        </a:tabLs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수송부문 상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하향식 모듈 연계 보완</a:t>
                      </a:r>
                    </a:p>
                    <a:p>
                      <a:pPr marL="0" marR="0" indent="-12954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256000" algn="l"/>
                        </a:tabLs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건물 및 산업부문 상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하향식 모듈 연계 시범 분석</a:t>
                      </a:r>
                    </a:p>
                    <a:p>
                      <a:pPr marL="0" marR="0" indent="-12954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256000" algn="l"/>
                        </a:tabLs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부문별 상향식 모형과 하향식 모형의 다중 연계 </a:t>
                      </a:r>
                      <a:r>
                        <a:rPr lang="ko-KR" altLang="en-US" sz="1000" b="1" kern="1200" dirty="0" err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알고리듬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개발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  <a:tr h="33399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하향식모듈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하향식 모듈 조정 및 심화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: Global/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건물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Global Version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하향식 모듈 베타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version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건물부문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모형 세밀화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  <a:tr h="33399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탄력성 </a:t>
                      </a:r>
                      <a:r>
                        <a:rPr lang="ko-KR" altLang="en-US" sz="1000" b="1" kern="1200" dirty="0" err="1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모수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추정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탄력성 추정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1000" b="1" kern="1200" dirty="0" err="1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아밍턴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탄력성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수출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내수 대체탄력성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수요탄력성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계속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)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  <a:tr h="40785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기술 </a:t>
                      </a:r>
                      <a:r>
                        <a:rPr lang="en-US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DB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기술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DB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취합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분석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운용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고도화 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건물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산업공정부문 에너지환경경제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DB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완성</a:t>
                      </a:r>
                    </a:p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폐기물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토지이용부문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에너지환경경제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DB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베타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version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  <a:tr h="66985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감축 기술의 확산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변화 유형 분석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이론 정립 및 미래 예측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수요 부문별 용도별 원단위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활동도 추세 분석 및 예측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건물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농업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폐기물</a:t>
                      </a:r>
                    </a:p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건물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산업공정부문 주요 미래 감축기술 조사 보완 및 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update</a:t>
                      </a:r>
                    </a:p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폐기물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토지이용부문 기술 확산 행태분석 및 미래 양상 예측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비용곡선 추정</a:t>
                      </a:r>
                    </a:p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폐기물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토지이용부문 주요 미래 감축기술 조사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  <a:tr h="353511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한국형 상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하향식 통합 평가 모형 설계 및 기술 확산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변화 영향 분석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개발된 상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하향식 평가 모형을 활용해 기술 확산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변화 유형이 감축에 미치는 영향 분석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  <a:tr h="40785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상향식모듈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상향식 모듈 구축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건물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산업부문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상향식 모듈 완성</a:t>
                      </a:r>
                    </a:p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폐기물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토지이용 부문 상향식 모듈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beta version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  <a:tr h="48848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한국형 상향식 모형 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S/W </a:t>
                      </a: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시스템 개발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한국형 상향식 모형 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S/W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시스템 상용 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version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배포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  <a:tr h="279569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통합모형 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Software </a:t>
                      </a: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및 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UI</a:t>
                      </a: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완성 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GUI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를 포함한 통합모형과의 연동모듈 개발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467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740726" y="676275"/>
            <a:ext cx="5403273" cy="581025"/>
          </a:xfrm>
        </p:spPr>
        <p:txBody>
          <a:bodyPr/>
          <a:lstStyle/>
          <a:p>
            <a:pPr algn="just" eaLnBrk="1" hangingPunct="1"/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Ⅲ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-(1) 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연구단 추진 계획 </a:t>
            </a:r>
            <a:endParaRPr lang="en-US" altLang="ko-KR" sz="24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E83573-943A-48C5-AA28-279847F98173}" type="slidenum">
              <a:rPr lang="ko-KR" altLang="en-US"/>
              <a:pPr>
                <a:defRPr/>
              </a:pPr>
              <a:t>26</a:t>
            </a:fld>
            <a:endParaRPr lang="ko-KR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/>
        </p:nvSpPr>
        <p:spPr bwMode="auto">
          <a:xfrm>
            <a:off x="773113" y="1314450"/>
            <a:ext cx="8313737" cy="459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연도별 연구개발의 목표 및 내용</a:t>
            </a:r>
          </a:p>
        </p:txBody>
      </p:sp>
      <p:graphicFrame>
        <p:nvGraphicFramePr>
          <p:cNvPr id="6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6182278"/>
              </p:ext>
            </p:extLst>
          </p:nvPr>
        </p:nvGraphicFramePr>
        <p:xfrm>
          <a:off x="866395" y="1798319"/>
          <a:ext cx="7966710" cy="28337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493"/>
                <a:gridCol w="780288"/>
                <a:gridCol w="2462784"/>
                <a:gridCol w="4200145"/>
              </a:tblGrid>
              <a:tr h="4140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연구개발의 목표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연구개발의 내용 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5000"/>
                      </a:schemeClr>
                    </a:solidFill>
                  </a:tcPr>
                </a:tc>
              </a:tr>
              <a:tr h="498466">
                <a:tc rowSpan="7"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6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차년도</a:t>
                      </a:r>
                      <a:endParaRPr lang="en-US" altLang="en-US" sz="1000" b="1" kern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모형통합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한국형 온실가스 통합감축 시스템 검증 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건물 및 산업부문 상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하향식 모듈 연계 보완</a:t>
                      </a: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폐기물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토지이용 부문 상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하향식 모듈 연계 시범분석</a:t>
                      </a: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부문별 상향식 모형과 하향식 모형의 다중 연계 </a:t>
                      </a:r>
                      <a:r>
                        <a:rPr lang="ko-KR" altLang="en-US" sz="1000" b="1" kern="1200" dirty="0" err="1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알고리듬의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안정성 검증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  <a:tr h="34438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하향식모듈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하향식 모듈 조정 및 심화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토지이용 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폐기물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토지이용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부문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세밀화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</a:t>
                      </a: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글로벌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모형 완성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  <a:tr h="34438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기술 </a:t>
                      </a:r>
                      <a:r>
                        <a:rPr lang="en-US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DB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기술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DB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취합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분석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운용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고도화 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폐기물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토지이용부문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에너지환경경제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DB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보완 및 확장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전 부문 에너지환경경제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DB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의 운용 및 고도화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  <a:tr h="49894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한국형 상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하향식 통합 모형 평가 및 활용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개발된 상하향 통합모형의 정책평가 기능 제고방안 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  <a:tr h="19885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상향식모듈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상향식 모듈 구축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폐기물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토지이용 부문 상향식 모듈 완성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  <a:tr h="34438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한국형 상향식 모형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S/W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시스템 개발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한국형 상향식 모형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S/W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시스템 배포 및 현장 교육활용</a:t>
                      </a: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부문별 상향식 통합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시험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통합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모형 구축 완료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  <a:tr h="190295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통합모형 소프트웨어 검증 및 수정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통합 모형 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S/W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시스템 배포</a:t>
                      </a:r>
                      <a:endParaRPr lang="en-US" altLang="ko-KR" sz="1000" b="1" kern="1200" dirty="0" smtClean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8259691"/>
              </p:ext>
            </p:extLst>
          </p:nvPr>
        </p:nvGraphicFramePr>
        <p:xfrm>
          <a:off x="866395" y="4635626"/>
          <a:ext cx="7966710" cy="15534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493"/>
                <a:gridCol w="780288"/>
                <a:gridCol w="2462784"/>
                <a:gridCol w="4200145"/>
              </a:tblGrid>
              <a:tr h="501301">
                <a:tc rowSpan="5"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7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차년도</a:t>
                      </a:r>
                      <a:endParaRPr lang="en-US" altLang="en-US" sz="1000" b="1" kern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모형통합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한국형 온실가스 통합감축 시스템 검증 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활용도점검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1000" b="1" kern="1200" dirty="0" err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감축잠재량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추정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배출권 할당 등 정책 고안에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반영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21867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기술 </a:t>
                      </a:r>
                      <a:r>
                        <a:rPr lang="en-US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DB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기술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DB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취합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분석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운용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고도화 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전 부문 에너지환경경제 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DB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의 운용 및 고도화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</a:tr>
              <a:tr h="296756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한국형 상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하향식 통합 모형 평가 및 활용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개발된 보형의 신뢰성 평가 및 각종 정책 분석에 활용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</a:tr>
              <a:tr h="21867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상향식모듈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한국형 상향식 모형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S/W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시스템 개발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통합 모형 상용 시스템 배포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신뢰성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활용도 검증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교육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</a:tr>
              <a:tr h="31801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통합모형 소프트웨어 검증 및 수정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연계구조를 감안한 통합모형의 연동모듈 수정 및 검증 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102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1900"/>
              </a:lnSpc>
              <a:spcBef>
                <a:spcPts val="1200"/>
              </a:spcBef>
            </a:pPr>
            <a:r>
              <a:rPr lang="ko-KR" altLang="en-US" dirty="0"/>
              <a:t>연구목표 </a:t>
            </a:r>
            <a:r>
              <a:rPr lang="en-US" altLang="ko-KR" b="0" dirty="0"/>
              <a:t>: </a:t>
            </a:r>
            <a:r>
              <a:rPr lang="ko-KR" altLang="en-US" b="0" dirty="0"/>
              <a:t>농업</a:t>
            </a:r>
            <a:r>
              <a:rPr lang="en-US" altLang="ko-KR" b="0" dirty="0"/>
              <a:t>/</a:t>
            </a:r>
            <a:r>
              <a:rPr lang="ko-KR" altLang="en-US" b="0" dirty="0" smtClean="0"/>
              <a:t>전력</a:t>
            </a:r>
            <a:r>
              <a:rPr lang="en-US" altLang="ko-KR" b="0" dirty="0" smtClean="0"/>
              <a:t>/</a:t>
            </a:r>
            <a:r>
              <a:rPr lang="ko-KR" altLang="en-US" b="0" dirty="0" smtClean="0"/>
              <a:t>수송부문 </a:t>
            </a:r>
            <a:r>
              <a:rPr lang="ko-KR" altLang="en-US" b="0" dirty="0"/>
              <a:t>상</a:t>
            </a:r>
            <a:r>
              <a:rPr lang="ko-KR" altLang="en-US" b="0" dirty="0">
                <a:latin typeface="맑은 고딕"/>
                <a:ea typeface="맑은 고딕"/>
              </a:rPr>
              <a:t>∙</a:t>
            </a:r>
            <a:r>
              <a:rPr lang="ko-KR" altLang="en-US" b="0" dirty="0"/>
              <a:t>하향식 모듈을 연계하고</a:t>
            </a:r>
            <a:r>
              <a:rPr lang="en-US" altLang="ko-KR" b="0" dirty="0"/>
              <a:t>  </a:t>
            </a:r>
            <a:r>
              <a:rPr lang="ko-KR" altLang="en-US" b="0" dirty="0"/>
              <a:t>산업부문 상향식 모듈 구축하며  하향식 모듈 전환</a:t>
            </a:r>
            <a:r>
              <a:rPr lang="en-US" altLang="ko-KR" b="0" dirty="0"/>
              <a:t>/</a:t>
            </a:r>
            <a:r>
              <a:rPr lang="ko-KR" altLang="en-US" b="0" dirty="0"/>
              <a:t>산업</a:t>
            </a:r>
            <a:r>
              <a:rPr lang="en-US" altLang="ko-KR" b="0" dirty="0"/>
              <a:t>/</a:t>
            </a:r>
            <a:r>
              <a:rPr lang="ko-KR" altLang="en-US" b="0" dirty="0" smtClean="0"/>
              <a:t>농업</a:t>
            </a:r>
            <a:r>
              <a:rPr lang="en-US" altLang="ko-KR" b="0" dirty="0" smtClean="0"/>
              <a:t>/</a:t>
            </a:r>
            <a:r>
              <a:rPr lang="ko-KR" altLang="en-US" b="0" dirty="0" smtClean="0"/>
              <a:t>수송부문을 </a:t>
            </a:r>
            <a:r>
              <a:rPr lang="ko-KR" altLang="en-US" b="0" dirty="0"/>
              <a:t>세밀화 </a:t>
            </a:r>
            <a:endParaRPr lang="en-US" altLang="ko-KR" sz="800" b="0" dirty="0"/>
          </a:p>
          <a:p>
            <a:pPr>
              <a:lnSpc>
                <a:spcPts val="1900"/>
              </a:lnSpc>
              <a:spcBef>
                <a:spcPts val="1200"/>
              </a:spcBef>
            </a:pPr>
            <a:r>
              <a:rPr lang="en-US" altLang="ko-KR" dirty="0"/>
              <a:t>[</a:t>
            </a:r>
            <a:r>
              <a:rPr lang="ko-KR" altLang="en-US" dirty="0"/>
              <a:t>통합</a:t>
            </a:r>
            <a:r>
              <a:rPr lang="en-US" altLang="ko-KR" dirty="0"/>
              <a:t>] </a:t>
            </a:r>
            <a:r>
              <a:rPr lang="ko-KR" altLang="en-US" b="0" dirty="0"/>
              <a:t>농업부문 </a:t>
            </a:r>
            <a:r>
              <a:rPr lang="en-US" altLang="ko-KR" b="0" dirty="0" smtClean="0"/>
              <a:t>·</a:t>
            </a:r>
            <a:r>
              <a:rPr lang="ko-KR" altLang="en-US" b="0" dirty="0" smtClean="0"/>
              <a:t>전력부문</a:t>
            </a:r>
            <a:r>
              <a:rPr lang="en-US" altLang="ko-KR" b="0" dirty="0" smtClean="0"/>
              <a:t>·</a:t>
            </a:r>
            <a:r>
              <a:rPr lang="ko-KR" altLang="en-US" b="0" dirty="0" smtClean="0"/>
              <a:t>수송부문 </a:t>
            </a:r>
            <a:r>
              <a:rPr lang="ko-KR" altLang="en-US" b="0" dirty="0"/>
              <a:t>상향식 모듈</a:t>
            </a:r>
            <a:r>
              <a:rPr lang="en-US" altLang="ko-KR" b="0" dirty="0"/>
              <a:t>, </a:t>
            </a:r>
            <a:r>
              <a:rPr lang="ko-KR" altLang="en-US" b="0" dirty="0"/>
              <a:t>표준 하향식 모듈을 연계모듈을 이용하여 연계한 모형을 구축하고 시범분석</a:t>
            </a:r>
            <a:endParaRPr lang="en-US" altLang="ko-KR" b="0" dirty="0"/>
          </a:p>
          <a:p>
            <a:pPr lvl="1">
              <a:lnSpc>
                <a:spcPts val="1900"/>
              </a:lnSpc>
            </a:pPr>
            <a:r>
              <a:rPr lang="en-US" altLang="ko-KR" dirty="0"/>
              <a:t>2</a:t>
            </a:r>
            <a:r>
              <a:rPr lang="ko-KR" altLang="en-US" dirty="0"/>
              <a:t>차년도 구축 표준 </a:t>
            </a:r>
            <a:r>
              <a:rPr lang="ko-KR" altLang="en-US" dirty="0" smtClean="0"/>
              <a:t>하향식 </a:t>
            </a:r>
            <a:r>
              <a:rPr lang="ko-KR" altLang="en-US" dirty="0"/>
              <a:t>모듈</a:t>
            </a:r>
            <a:r>
              <a:rPr lang="en-US" altLang="ko-KR" dirty="0"/>
              <a:t>, </a:t>
            </a:r>
            <a:r>
              <a:rPr lang="ko-KR" altLang="en-US" dirty="0"/>
              <a:t>농업부문 상향식 모듈</a:t>
            </a:r>
            <a:r>
              <a:rPr lang="en-US" altLang="ko-KR" dirty="0"/>
              <a:t>, </a:t>
            </a:r>
            <a:r>
              <a:rPr lang="ko-KR" altLang="en-US" dirty="0"/>
              <a:t>전력부문 상향식 </a:t>
            </a:r>
            <a:r>
              <a:rPr lang="ko-KR" altLang="en-US" dirty="0" smtClean="0"/>
              <a:t>모듈 및 수송부문 상향식 모듈 </a:t>
            </a:r>
            <a:r>
              <a:rPr lang="ko-KR" altLang="en-US" dirty="0"/>
              <a:t>연계</a:t>
            </a:r>
            <a:endParaRPr lang="en-US" altLang="ko-KR" sz="800" dirty="0"/>
          </a:p>
          <a:p>
            <a:pPr>
              <a:lnSpc>
                <a:spcPts val="1900"/>
              </a:lnSpc>
            </a:pPr>
            <a:r>
              <a:rPr lang="en-US" altLang="ko-KR" dirty="0"/>
              <a:t>[</a:t>
            </a:r>
            <a:r>
              <a:rPr lang="ko-KR" altLang="en-US" dirty="0"/>
              <a:t>상향식 모듈</a:t>
            </a:r>
            <a:r>
              <a:rPr lang="en-US" altLang="ko-KR" dirty="0"/>
              <a:t>] </a:t>
            </a:r>
            <a:r>
              <a:rPr lang="ko-KR" altLang="en-US" b="0" dirty="0"/>
              <a:t>농업부문 상향식 모듈을 보완하고 산업부문 상향식 모듈 베타 </a:t>
            </a:r>
            <a:r>
              <a:rPr lang="en-US" altLang="ko-KR" b="0" dirty="0"/>
              <a:t>version </a:t>
            </a:r>
            <a:r>
              <a:rPr lang="ko-KR" altLang="en-US" b="0" dirty="0"/>
              <a:t>구축</a:t>
            </a:r>
            <a:endParaRPr lang="en-US" altLang="ko-KR" b="0" dirty="0"/>
          </a:p>
          <a:p>
            <a:pPr lvl="1">
              <a:lnSpc>
                <a:spcPts val="1900"/>
              </a:lnSpc>
            </a:pPr>
            <a:r>
              <a:rPr lang="ko-KR" altLang="en-US" dirty="0"/>
              <a:t>산업부문</a:t>
            </a:r>
            <a:r>
              <a:rPr lang="en-US" altLang="ko-KR" dirty="0"/>
              <a:t>: </a:t>
            </a:r>
            <a:r>
              <a:rPr lang="ko-KR" altLang="en-US" dirty="0" smtClean="0"/>
              <a:t>에너지 다소비 업종을 중심으로 한 상향식 모형 구축</a:t>
            </a:r>
            <a:endParaRPr lang="en-US" altLang="ko-KR" sz="800" dirty="0"/>
          </a:p>
          <a:p>
            <a:pPr>
              <a:lnSpc>
                <a:spcPts val="1900"/>
              </a:lnSpc>
            </a:pPr>
            <a:r>
              <a:rPr lang="en-US" altLang="ko-KR" dirty="0"/>
              <a:t>[</a:t>
            </a:r>
            <a:r>
              <a:rPr lang="ko-KR" altLang="en-US" dirty="0"/>
              <a:t>하향식 모듈</a:t>
            </a:r>
            <a:r>
              <a:rPr lang="en-US" altLang="ko-KR" dirty="0"/>
              <a:t>] </a:t>
            </a:r>
            <a:r>
              <a:rPr lang="ko-KR" altLang="en-US" b="0" dirty="0"/>
              <a:t>전환</a:t>
            </a:r>
            <a:r>
              <a:rPr lang="en-US" altLang="ko-KR" b="0" dirty="0"/>
              <a:t>, </a:t>
            </a:r>
            <a:r>
              <a:rPr lang="ko-KR" altLang="en-US" b="0" dirty="0"/>
              <a:t>산업</a:t>
            </a:r>
            <a:r>
              <a:rPr lang="en-US" altLang="ko-KR" b="0" dirty="0"/>
              <a:t>, </a:t>
            </a:r>
            <a:r>
              <a:rPr lang="ko-KR" altLang="en-US" b="0" dirty="0" smtClean="0"/>
              <a:t>농업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수송부문 </a:t>
            </a:r>
            <a:r>
              <a:rPr lang="ko-KR" altLang="en-US" b="0" dirty="0"/>
              <a:t>세밀화 및 자본축적 부문 정밀화</a:t>
            </a:r>
            <a:endParaRPr lang="en-US" altLang="ko-KR" b="0" dirty="0"/>
          </a:p>
          <a:p>
            <a:pPr lvl="1">
              <a:lnSpc>
                <a:spcPts val="1900"/>
              </a:lnSpc>
            </a:pPr>
            <a:r>
              <a:rPr lang="ko-KR" altLang="en-US" dirty="0"/>
              <a:t>전력부문에서 신재생에너지를 독립하고</a:t>
            </a:r>
            <a:r>
              <a:rPr lang="en-US" altLang="ko-KR" dirty="0"/>
              <a:t>, </a:t>
            </a:r>
            <a:r>
              <a:rPr lang="ko-KR" altLang="en-US" dirty="0"/>
              <a:t>농업부문을 경작방식 격차 및 축산업 규모를 </a:t>
            </a:r>
            <a:r>
              <a:rPr lang="ko-KR" altLang="en-US" dirty="0" smtClean="0"/>
              <a:t>반영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수송부문에서는 자체운송서비스부문을 별도 구성하여 세밀화</a:t>
            </a:r>
            <a:endParaRPr lang="en-US" altLang="ko-KR" dirty="0" smtClean="0"/>
          </a:p>
          <a:p>
            <a:pPr lvl="1">
              <a:lnSpc>
                <a:spcPts val="1900"/>
              </a:lnSpc>
            </a:pPr>
            <a:r>
              <a:rPr lang="ko-KR" altLang="en-US" dirty="0" smtClean="0"/>
              <a:t>자본 </a:t>
            </a:r>
            <a:r>
              <a:rPr lang="en-US" altLang="ko-KR" dirty="0"/>
              <a:t>Vintage</a:t>
            </a:r>
            <a:r>
              <a:rPr lang="ko-KR" altLang="en-US" dirty="0"/>
              <a:t>를 도입하고 </a:t>
            </a:r>
            <a:r>
              <a:rPr lang="en-US" altLang="ko-KR" dirty="0" smtClean="0"/>
              <a:t>Tobin’s </a:t>
            </a:r>
            <a:r>
              <a:rPr lang="en-US" altLang="ko-KR" dirty="0"/>
              <a:t>q </a:t>
            </a:r>
            <a:r>
              <a:rPr lang="ko-KR" altLang="en-US" dirty="0"/>
              <a:t>이론을 반영한 투자수요함수 도출</a:t>
            </a:r>
            <a:endParaRPr lang="en-US" altLang="ko-KR" dirty="0"/>
          </a:p>
          <a:p>
            <a:pPr lvl="1">
              <a:lnSpc>
                <a:spcPts val="1900"/>
              </a:lnSpc>
            </a:pPr>
            <a:r>
              <a:rPr lang="ko-KR" altLang="en-US" dirty="0"/>
              <a:t>전환</a:t>
            </a:r>
            <a:r>
              <a:rPr lang="en-US" altLang="ko-KR" dirty="0"/>
              <a:t>, </a:t>
            </a:r>
            <a:r>
              <a:rPr lang="ko-KR" altLang="en-US" dirty="0"/>
              <a:t>산업</a:t>
            </a:r>
            <a:r>
              <a:rPr lang="en-US" altLang="ko-KR" dirty="0"/>
              <a:t>, </a:t>
            </a:r>
            <a:r>
              <a:rPr lang="ko-KR" altLang="en-US" dirty="0" smtClean="0"/>
              <a:t>농업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수송부문에서 </a:t>
            </a:r>
            <a:r>
              <a:rPr lang="ko-KR" altLang="en-US" dirty="0"/>
              <a:t>발생하는 온실가스 전 부문을 포괄하는 하향식 모듈 </a:t>
            </a:r>
            <a:r>
              <a:rPr lang="en-US" altLang="ko-KR" dirty="0"/>
              <a:t>input data </a:t>
            </a:r>
            <a:r>
              <a:rPr lang="ko-KR" altLang="en-US" dirty="0"/>
              <a:t>생성</a:t>
            </a:r>
            <a:endParaRPr lang="en-US" altLang="ko-KR" sz="800" dirty="0"/>
          </a:p>
          <a:p>
            <a:pPr>
              <a:lnSpc>
                <a:spcPts val="1900"/>
              </a:lnSpc>
            </a:pPr>
            <a:r>
              <a:rPr lang="en-US" altLang="ko-KR" dirty="0"/>
              <a:t>[</a:t>
            </a:r>
            <a:r>
              <a:rPr lang="ko-KR" altLang="en-US" dirty="0"/>
              <a:t>탄력성 추정</a:t>
            </a:r>
            <a:r>
              <a:rPr lang="en-US" altLang="ko-KR" dirty="0"/>
              <a:t>] </a:t>
            </a:r>
            <a:r>
              <a:rPr lang="en-US" altLang="ko-KR" b="0" dirty="0"/>
              <a:t>2</a:t>
            </a:r>
            <a:r>
              <a:rPr lang="ko-KR" altLang="en-US" b="0" dirty="0"/>
              <a:t>차년도에 시작한 생산요소</a:t>
            </a:r>
            <a:r>
              <a:rPr lang="en-US" altLang="ko-KR" b="0" dirty="0"/>
              <a:t>(</a:t>
            </a:r>
            <a:r>
              <a:rPr lang="ko-KR" altLang="en-US" b="0" dirty="0"/>
              <a:t>노동</a:t>
            </a:r>
            <a:r>
              <a:rPr lang="en-US" altLang="ko-KR" b="0" dirty="0"/>
              <a:t>, </a:t>
            </a:r>
            <a:r>
              <a:rPr lang="ko-KR" altLang="en-US" b="0" dirty="0"/>
              <a:t>자본</a:t>
            </a:r>
            <a:r>
              <a:rPr lang="en-US" altLang="ko-KR" b="0" dirty="0"/>
              <a:t>)</a:t>
            </a:r>
            <a:r>
              <a:rPr lang="ko-KR" altLang="en-US" b="0" dirty="0"/>
              <a:t>간 대체탄력성 및 생산요소</a:t>
            </a:r>
            <a:r>
              <a:rPr lang="en-US" altLang="ko-KR" b="0" dirty="0"/>
              <a:t>-</a:t>
            </a:r>
            <a:r>
              <a:rPr lang="ko-KR" altLang="en-US" b="0" dirty="0"/>
              <a:t>에너지원간 대체탄력성 추정 작업을 완료</a:t>
            </a:r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3FD079-7666-49DB-846E-C2E4266D6709}" type="slidenum">
              <a:rPr lang="ko-KR" altLang="en-US" smtClean="0"/>
              <a:pPr>
                <a:defRPr/>
              </a:pPr>
              <a:t>27</a:t>
            </a:fld>
            <a:endParaRPr lang="ko-KR" alt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Ⅲ-(2)-1) 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3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차년도 </a:t>
            </a:r>
            <a:r>
              <a:rPr lang="ko-KR" altLang="en-US" sz="2400" dirty="0">
                <a:latin typeface="나눔고딕 ExtraBold" pitchFamily="50" charset="-127"/>
                <a:ea typeface="나눔고딕 ExtraBold" pitchFamily="50" charset="-127"/>
              </a:rPr>
              <a:t>연구진행 상황</a:t>
            </a:r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 - </a:t>
            </a:r>
            <a:r>
              <a:rPr lang="ko-KR" altLang="en-US" sz="2400" dirty="0">
                <a:latin typeface="나눔고딕 ExtraBold" pitchFamily="50" charset="-127"/>
                <a:ea typeface="나눔고딕 ExtraBold" pitchFamily="50" charset="-127"/>
              </a:rPr>
              <a:t>총괄</a:t>
            </a:r>
            <a:endParaRPr lang="en-US" altLang="ko-KR" sz="24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차년도 연구개발계획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129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1900"/>
              </a:lnSpc>
              <a:spcBef>
                <a:spcPts val="1200"/>
              </a:spcBef>
            </a:pPr>
            <a:r>
              <a:rPr lang="en-US" altLang="ko-KR" dirty="0" smtClean="0"/>
              <a:t>[</a:t>
            </a:r>
            <a:r>
              <a:rPr lang="ko-KR" altLang="en-US" dirty="0"/>
              <a:t>통합</a:t>
            </a:r>
            <a:r>
              <a:rPr lang="en-US" altLang="ko-KR" dirty="0"/>
              <a:t>] </a:t>
            </a:r>
            <a:r>
              <a:rPr lang="ko-KR" altLang="en-US" b="0" dirty="0"/>
              <a:t>농업부문 </a:t>
            </a:r>
            <a:r>
              <a:rPr lang="en-US" altLang="ko-KR" b="0" dirty="0" smtClean="0"/>
              <a:t>·</a:t>
            </a:r>
            <a:r>
              <a:rPr lang="ko-KR" altLang="en-US" b="0" dirty="0" smtClean="0"/>
              <a:t>전력부문 </a:t>
            </a:r>
            <a:r>
              <a:rPr lang="ko-KR" altLang="en-US" b="0" dirty="0"/>
              <a:t>상향식 모듈</a:t>
            </a:r>
            <a:r>
              <a:rPr lang="en-US" altLang="ko-KR" b="0" dirty="0"/>
              <a:t>, </a:t>
            </a:r>
            <a:r>
              <a:rPr lang="ko-KR" altLang="en-US" b="0" dirty="0"/>
              <a:t>표준 하향식 모듈을 연계모듈을 이용하여 </a:t>
            </a:r>
            <a:r>
              <a:rPr lang="ko-KR" altLang="en-US" b="0" dirty="0" smtClean="0"/>
              <a:t>연계시도 및 시범분석</a:t>
            </a:r>
            <a:endParaRPr lang="en-US" altLang="ko-KR" b="0" dirty="0"/>
          </a:p>
          <a:p>
            <a:pPr lvl="1">
              <a:lnSpc>
                <a:spcPts val="1900"/>
              </a:lnSpc>
            </a:pPr>
            <a:r>
              <a:rPr lang="ko-KR" altLang="en-US" dirty="0" smtClean="0"/>
              <a:t>농업부문</a:t>
            </a:r>
            <a:r>
              <a:rPr lang="en-US" altLang="ko-KR" dirty="0" smtClean="0"/>
              <a:t>: 53</a:t>
            </a:r>
            <a:r>
              <a:rPr lang="ko-KR" altLang="en-US" dirty="0" smtClean="0"/>
              <a:t>개 섹터로 구성된 표준 </a:t>
            </a:r>
            <a:r>
              <a:rPr lang="en-US" altLang="ko-KR" dirty="0" smtClean="0"/>
              <a:t>CGE</a:t>
            </a:r>
            <a:r>
              <a:rPr lang="ko-KR" altLang="en-US" dirty="0" smtClean="0"/>
              <a:t>모형과 농업상향식 모형 연계시도</a:t>
            </a:r>
            <a:r>
              <a:rPr lang="en-US" altLang="ko-KR" dirty="0" smtClean="0"/>
              <a:t>(Static, Recursive Dynamics)</a:t>
            </a:r>
          </a:p>
          <a:p>
            <a:pPr lvl="1">
              <a:lnSpc>
                <a:spcPts val="1900"/>
              </a:lnSpc>
            </a:pPr>
            <a:r>
              <a:rPr lang="ko-KR" altLang="en-US" dirty="0"/>
              <a:t>전력부문</a:t>
            </a:r>
            <a:r>
              <a:rPr lang="en-US" altLang="ko-KR" dirty="0"/>
              <a:t>: </a:t>
            </a:r>
            <a:r>
              <a:rPr lang="ko-KR" altLang="en-US" dirty="0"/>
              <a:t>통합전력모형의 상향식 모형 고도화 효과 시범분석</a:t>
            </a:r>
            <a:endParaRPr lang="en-US" altLang="ko-KR" dirty="0"/>
          </a:p>
          <a:p>
            <a:pPr>
              <a:lnSpc>
                <a:spcPts val="1900"/>
              </a:lnSpc>
            </a:pPr>
            <a:r>
              <a:rPr lang="en-US" altLang="ko-KR" dirty="0"/>
              <a:t>[</a:t>
            </a:r>
            <a:r>
              <a:rPr lang="ko-KR" altLang="en-US" dirty="0"/>
              <a:t>상향식 모듈</a:t>
            </a:r>
            <a:r>
              <a:rPr lang="en-US" altLang="ko-KR" dirty="0"/>
              <a:t>] </a:t>
            </a:r>
            <a:r>
              <a:rPr lang="ko-KR" altLang="en-US" b="0" dirty="0"/>
              <a:t>농업부문 상향식 모듈을 보완하고 산업부문 상향식 모듈 베타 </a:t>
            </a:r>
            <a:r>
              <a:rPr lang="en-US" altLang="ko-KR" b="0" dirty="0"/>
              <a:t>version </a:t>
            </a:r>
            <a:r>
              <a:rPr lang="ko-KR" altLang="en-US" b="0" dirty="0"/>
              <a:t>구축</a:t>
            </a:r>
            <a:endParaRPr lang="en-US" altLang="ko-KR" b="0" dirty="0"/>
          </a:p>
          <a:p>
            <a:pPr lvl="1">
              <a:lnSpc>
                <a:spcPts val="1900"/>
              </a:lnSpc>
            </a:pPr>
            <a:r>
              <a:rPr lang="ko-KR" altLang="en-US" dirty="0" smtClean="0"/>
              <a:t>농업부문</a:t>
            </a:r>
            <a:r>
              <a:rPr lang="en-US" altLang="ko-KR" dirty="0" smtClean="0"/>
              <a:t>: </a:t>
            </a:r>
            <a:r>
              <a:rPr lang="ko-KR" altLang="en-US" dirty="0" smtClean="0"/>
              <a:t>농업부문 </a:t>
            </a:r>
            <a:r>
              <a:rPr lang="en-US" altLang="ko-KR" dirty="0" smtClean="0"/>
              <a:t>hybrid SAM</a:t>
            </a:r>
            <a:r>
              <a:rPr lang="ko-KR" altLang="en-US" dirty="0"/>
              <a:t>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·</a:t>
            </a:r>
            <a:r>
              <a:rPr lang="ko-KR" altLang="en-US" dirty="0" smtClean="0"/>
              <a:t>보완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농업부문 온실가스 배출 모형화</a:t>
            </a:r>
            <a:endParaRPr lang="en-US" altLang="ko-KR" dirty="0" smtClean="0"/>
          </a:p>
          <a:p>
            <a:pPr lvl="1">
              <a:lnSpc>
                <a:spcPts val="1900"/>
              </a:lnSpc>
            </a:pPr>
            <a:r>
              <a:rPr lang="ko-KR" altLang="en-US" dirty="0" smtClean="0"/>
              <a:t>산업부문</a:t>
            </a:r>
            <a:r>
              <a:rPr lang="en-US" altLang="ko-KR" dirty="0"/>
              <a:t>: </a:t>
            </a:r>
            <a:r>
              <a:rPr lang="ko-KR" altLang="en-US" dirty="0" smtClean="0"/>
              <a:t>산업부문 상향식 모형 리뷰</a:t>
            </a:r>
            <a:r>
              <a:rPr lang="en-US" altLang="ko-KR" dirty="0" smtClean="0"/>
              <a:t>(Belgian MARKAL, US-MARKAL, UK-MARKAL, </a:t>
            </a:r>
            <a:r>
              <a:rPr lang="ko-KR" altLang="en-US" dirty="0" smtClean="0"/>
              <a:t>국내 </a:t>
            </a:r>
            <a:r>
              <a:rPr lang="en-US" altLang="ko-KR" dirty="0" smtClean="0"/>
              <a:t>MARKAL </a:t>
            </a:r>
            <a:r>
              <a:rPr lang="ko-KR" altLang="en-US" dirty="0" smtClean="0"/>
              <a:t>모형</a:t>
            </a:r>
            <a:r>
              <a:rPr lang="en-US" altLang="ko-KR" dirty="0" smtClean="0"/>
              <a:t>,  </a:t>
            </a:r>
            <a:r>
              <a:rPr lang="ko-KR" altLang="en-US" dirty="0" smtClean="0"/>
              <a:t> </a:t>
            </a:r>
            <a:r>
              <a:rPr lang="en-US" altLang="ko-KR" dirty="0" smtClean="0"/>
              <a:t>MESSAGE</a:t>
            </a:r>
            <a:r>
              <a:rPr lang="ko-KR" altLang="en-US" dirty="0" smtClean="0"/>
              <a:t>모형 등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철강 산업부문 상향식 모형 설계 진행 중</a:t>
            </a:r>
            <a:endParaRPr lang="en-US" altLang="ko-KR" dirty="0" smtClean="0"/>
          </a:p>
          <a:p>
            <a:pPr>
              <a:lnSpc>
                <a:spcPts val="1900"/>
              </a:lnSpc>
            </a:pPr>
            <a:r>
              <a:rPr lang="en-US" altLang="ko-KR" dirty="0" smtClean="0"/>
              <a:t>[</a:t>
            </a:r>
            <a:r>
              <a:rPr lang="ko-KR" altLang="en-US" dirty="0"/>
              <a:t>하향식 모듈</a:t>
            </a:r>
            <a:r>
              <a:rPr lang="en-US" altLang="ko-KR" dirty="0"/>
              <a:t>] </a:t>
            </a:r>
            <a:r>
              <a:rPr lang="ko-KR" altLang="en-US" b="0" dirty="0"/>
              <a:t>전환</a:t>
            </a:r>
            <a:r>
              <a:rPr lang="en-US" altLang="ko-KR" b="0" dirty="0"/>
              <a:t>, </a:t>
            </a:r>
            <a:r>
              <a:rPr lang="ko-KR" altLang="en-US" b="0" dirty="0" smtClean="0"/>
              <a:t>농업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수송부문 </a:t>
            </a:r>
            <a:r>
              <a:rPr lang="ko-KR" altLang="en-US" b="0" dirty="0"/>
              <a:t>세밀화 및 자본축적 부문 정밀화</a:t>
            </a:r>
            <a:endParaRPr lang="en-US" altLang="ko-KR" b="0" dirty="0"/>
          </a:p>
          <a:p>
            <a:pPr lvl="1">
              <a:lnSpc>
                <a:spcPts val="1900"/>
              </a:lnSpc>
            </a:pPr>
            <a:r>
              <a:rPr lang="ko-KR" altLang="en-US" dirty="0" smtClean="0"/>
              <a:t>표준 </a:t>
            </a:r>
            <a:r>
              <a:rPr lang="en-US" altLang="ko-KR" dirty="0" smtClean="0"/>
              <a:t>CGE </a:t>
            </a:r>
            <a:r>
              <a:rPr lang="ko-KR" altLang="en-US" dirty="0" smtClean="0"/>
              <a:t>산업구분을 기존 </a:t>
            </a:r>
            <a:r>
              <a:rPr lang="en-US" altLang="ko-KR" dirty="0" smtClean="0"/>
              <a:t>36</a:t>
            </a:r>
            <a:r>
              <a:rPr lang="ko-KR" altLang="en-US" dirty="0" smtClean="0"/>
              <a:t>개에서 </a:t>
            </a:r>
            <a:r>
              <a:rPr lang="en-US" altLang="ko-KR" dirty="0" smtClean="0"/>
              <a:t>53</a:t>
            </a:r>
            <a:r>
              <a:rPr lang="ko-KR" altLang="en-US" dirty="0" smtClean="0"/>
              <a:t>개로 확장 및 자가운송부문 구분</a:t>
            </a:r>
            <a:endParaRPr lang="en-US" altLang="ko-KR" dirty="0"/>
          </a:p>
          <a:p>
            <a:pPr lvl="1">
              <a:lnSpc>
                <a:spcPts val="1900"/>
              </a:lnSpc>
            </a:pPr>
            <a:r>
              <a:rPr lang="ko-KR" altLang="en-US" dirty="0" smtClean="0"/>
              <a:t>공정배출가스</a:t>
            </a:r>
            <a:r>
              <a:rPr lang="en-US" altLang="ko-KR" dirty="0" smtClean="0"/>
              <a:t>(Non-energy GHG) </a:t>
            </a:r>
            <a:r>
              <a:rPr lang="ko-KR" altLang="en-US" dirty="0" smtClean="0"/>
              <a:t>배출량 반영</a:t>
            </a:r>
            <a:endParaRPr lang="en-US" altLang="ko-KR" dirty="0" smtClean="0"/>
          </a:p>
          <a:p>
            <a:pPr>
              <a:lnSpc>
                <a:spcPts val="1900"/>
              </a:lnSpc>
            </a:pPr>
            <a:r>
              <a:rPr lang="en-US" altLang="ko-KR" dirty="0" smtClean="0"/>
              <a:t>[</a:t>
            </a:r>
            <a:r>
              <a:rPr lang="ko-KR" altLang="en-US" dirty="0"/>
              <a:t>탄력성 추정</a:t>
            </a:r>
            <a:r>
              <a:rPr lang="en-US" altLang="ko-KR" dirty="0"/>
              <a:t>] </a:t>
            </a:r>
            <a:r>
              <a:rPr lang="en-US" altLang="ko-KR" b="0" dirty="0"/>
              <a:t>KLEM</a:t>
            </a:r>
            <a:r>
              <a:rPr lang="ko-KR" altLang="en-US" b="0" dirty="0"/>
              <a:t> </a:t>
            </a:r>
            <a:r>
              <a:rPr lang="en-US" altLang="ko-KR" b="0" dirty="0"/>
              <a:t>DB </a:t>
            </a:r>
            <a:r>
              <a:rPr lang="ko-KR" altLang="en-US" b="0" dirty="0"/>
              <a:t>개선 </a:t>
            </a:r>
            <a:r>
              <a:rPr lang="ko-KR" altLang="en-US" b="0" dirty="0" smtClean="0"/>
              <a:t>작업</a:t>
            </a:r>
            <a:endParaRPr lang="en-US" altLang="ko-KR" b="0" dirty="0" smtClean="0"/>
          </a:p>
          <a:p>
            <a:pPr lvl="1">
              <a:lnSpc>
                <a:spcPts val="1900"/>
              </a:lnSpc>
            </a:pPr>
            <a:r>
              <a:rPr lang="ko-KR" altLang="en-US" dirty="0" smtClean="0"/>
              <a:t>자체 산업분류</a:t>
            </a:r>
            <a:r>
              <a:rPr lang="en-US" altLang="ko-KR" dirty="0" smtClean="0"/>
              <a:t>(</a:t>
            </a:r>
            <a:r>
              <a:rPr lang="en-US" altLang="ko-KR" b="0" dirty="0" smtClean="0"/>
              <a:t>35</a:t>
            </a:r>
            <a:r>
              <a:rPr lang="ko-KR" altLang="en-US" b="0" dirty="0" smtClean="0"/>
              <a:t>개</a:t>
            </a:r>
            <a:r>
              <a:rPr lang="en-US" altLang="ko-KR" b="0" dirty="0"/>
              <a:t>)</a:t>
            </a:r>
            <a:r>
              <a:rPr lang="ko-KR" altLang="en-US" b="0" dirty="0" smtClean="0"/>
              <a:t> 및 기존 하향식 표준모형 산업분류</a:t>
            </a:r>
            <a:r>
              <a:rPr lang="en-US" altLang="ko-KR" b="0" dirty="0" smtClean="0"/>
              <a:t>(36</a:t>
            </a:r>
            <a:r>
              <a:rPr lang="ko-KR" altLang="en-US" b="0" dirty="0" smtClean="0"/>
              <a:t>개</a:t>
            </a:r>
            <a:r>
              <a:rPr lang="en-US" altLang="ko-KR" b="0" dirty="0" smtClean="0"/>
              <a:t>)</a:t>
            </a:r>
            <a:r>
              <a:rPr lang="ko-KR" altLang="en-US" b="0" dirty="0" smtClean="0"/>
              <a:t> 두 가지 산업 분류를 기준으로 </a:t>
            </a:r>
            <a:r>
              <a:rPr lang="en-US" altLang="ko-KR" dirty="0" smtClean="0"/>
              <a:t>KLEM</a:t>
            </a:r>
            <a:r>
              <a:rPr lang="ko-KR" altLang="en-US" dirty="0"/>
              <a:t>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개선</a:t>
            </a:r>
            <a:endParaRPr lang="ko-KR" altLang="en-US" b="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3FD079-7666-49DB-846E-C2E4266D6709}" type="slidenum">
              <a:rPr lang="ko-KR" altLang="en-US" smtClean="0"/>
              <a:pPr>
                <a:defRPr/>
              </a:pPr>
              <a:t>28</a:t>
            </a:fld>
            <a:endParaRPr lang="ko-KR" alt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Ⅲ-(2)-1) 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3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차년도 </a:t>
            </a:r>
            <a:r>
              <a:rPr lang="ko-KR" altLang="en-US" sz="2400" dirty="0">
                <a:latin typeface="나눔고딕 ExtraBold" pitchFamily="50" charset="-127"/>
                <a:ea typeface="나눔고딕 ExtraBold" pitchFamily="50" charset="-127"/>
              </a:rPr>
              <a:t>연구진행 상황</a:t>
            </a:r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 - </a:t>
            </a:r>
            <a:r>
              <a:rPr lang="ko-KR" altLang="en-US" sz="2400" dirty="0">
                <a:latin typeface="나눔고딕 ExtraBold" pitchFamily="50" charset="-127"/>
                <a:ea typeface="나눔고딕 ExtraBold" pitchFamily="50" charset="-127"/>
              </a:rPr>
              <a:t>총괄</a:t>
            </a:r>
            <a:endParaRPr lang="en-US" altLang="ko-KR" sz="24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차년도 연구진행 상황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227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1900"/>
              </a:lnSpc>
              <a:spcBef>
                <a:spcPts val="1200"/>
              </a:spcBef>
            </a:pPr>
            <a:r>
              <a:rPr lang="ko-KR" altLang="en-US" dirty="0" smtClean="0"/>
              <a:t>통합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취합 및 분석</a:t>
            </a:r>
            <a:r>
              <a:rPr lang="en-US" altLang="ko-KR" dirty="0" smtClean="0"/>
              <a:t>: </a:t>
            </a:r>
            <a:r>
              <a:rPr lang="ko-KR" altLang="en-US" b="0" dirty="0" smtClean="0"/>
              <a:t>수송</a:t>
            </a:r>
            <a:r>
              <a:rPr lang="en-US" altLang="ko-KR" b="0" dirty="0" smtClean="0"/>
              <a:t>/</a:t>
            </a:r>
            <a:r>
              <a:rPr lang="ko-KR" altLang="en-US" b="0" dirty="0" smtClean="0"/>
              <a:t>산업부문</a:t>
            </a:r>
            <a:endParaRPr lang="en-US" altLang="ko-KR" b="0" dirty="0" smtClean="0"/>
          </a:p>
          <a:p>
            <a:pPr lvl="1">
              <a:lnSpc>
                <a:spcPts val="1900"/>
              </a:lnSpc>
              <a:spcBef>
                <a:spcPts val="24"/>
              </a:spcBef>
            </a:pPr>
            <a:r>
              <a:rPr lang="ko-KR" altLang="en-US" dirty="0"/>
              <a:t>에너지</a:t>
            </a:r>
            <a:r>
              <a:rPr lang="en-US" altLang="ko-KR" dirty="0"/>
              <a:t>·</a:t>
            </a:r>
            <a:r>
              <a:rPr lang="ko-KR" altLang="en-US" dirty="0"/>
              <a:t>환경</a:t>
            </a:r>
            <a:r>
              <a:rPr lang="en-US" altLang="ko-KR" dirty="0"/>
              <a:t>·</a:t>
            </a:r>
            <a:r>
              <a:rPr lang="ko-KR" altLang="en-US" dirty="0"/>
              <a:t>경제 통합 </a:t>
            </a:r>
            <a:r>
              <a:rPr lang="en-US" altLang="ko-KR" dirty="0"/>
              <a:t>DB </a:t>
            </a:r>
            <a:r>
              <a:rPr lang="ko-KR" altLang="en-US" dirty="0"/>
              <a:t>취합 및 </a:t>
            </a:r>
            <a:r>
              <a:rPr lang="en-US" altLang="ko-KR" dirty="0"/>
              <a:t>Hybrid SAM </a:t>
            </a:r>
            <a:r>
              <a:rPr lang="ko-KR" altLang="en-US" dirty="0"/>
              <a:t>구축</a:t>
            </a:r>
            <a:endParaRPr lang="en-US" altLang="ko-KR" dirty="0"/>
          </a:p>
          <a:p>
            <a:pPr lvl="1">
              <a:lnSpc>
                <a:spcPts val="1900"/>
              </a:lnSpc>
              <a:spcBef>
                <a:spcPts val="24"/>
              </a:spcBef>
            </a:pPr>
            <a:r>
              <a:rPr lang="ko-KR" altLang="en-US" dirty="0"/>
              <a:t>산업부문  및 수송부문</a:t>
            </a:r>
            <a:r>
              <a:rPr lang="en-US" altLang="ko-KR" dirty="0"/>
              <a:t>Hybrid SAM </a:t>
            </a:r>
            <a:r>
              <a:rPr lang="ko-KR" altLang="en-US" dirty="0"/>
              <a:t>구축</a:t>
            </a:r>
            <a:endParaRPr lang="en-US" altLang="ko-KR" dirty="0"/>
          </a:p>
          <a:p>
            <a:pPr>
              <a:lnSpc>
                <a:spcPts val="1900"/>
              </a:lnSpc>
              <a:spcBef>
                <a:spcPts val="1200"/>
              </a:spcBef>
            </a:pPr>
            <a:r>
              <a:rPr lang="ko-KR" altLang="en-US" dirty="0" smtClean="0"/>
              <a:t> 감축기술의 변화 및 확산 연구</a:t>
            </a:r>
            <a:r>
              <a:rPr lang="en-US" altLang="ko-KR" dirty="0" smtClean="0"/>
              <a:t>: </a:t>
            </a:r>
            <a:r>
              <a:rPr lang="ko-KR" altLang="en-US" b="0" dirty="0" smtClean="0"/>
              <a:t>수송</a:t>
            </a:r>
            <a:r>
              <a:rPr lang="en-US" altLang="ko-KR" b="0" dirty="0" smtClean="0"/>
              <a:t>/</a:t>
            </a:r>
            <a:r>
              <a:rPr lang="ko-KR" altLang="en-US" b="0" dirty="0" smtClean="0"/>
              <a:t>산업부문 </a:t>
            </a:r>
            <a:endParaRPr lang="en-US" altLang="ko-KR" b="0" dirty="0" smtClean="0"/>
          </a:p>
          <a:p>
            <a:pPr lvl="1">
              <a:lnSpc>
                <a:spcPts val="1900"/>
              </a:lnSpc>
              <a:spcBef>
                <a:spcPts val="24"/>
              </a:spcBef>
            </a:pPr>
            <a:r>
              <a:rPr lang="ko-KR" altLang="en-US" dirty="0" smtClean="0"/>
              <a:t>전력부문의 연구를 보완하고 수송 및 산업부문 관련 연구 수행</a:t>
            </a:r>
            <a:endParaRPr lang="en-US" altLang="ko-KR" dirty="0" smtClean="0"/>
          </a:p>
          <a:p>
            <a:pPr lvl="1">
              <a:lnSpc>
                <a:spcPts val="1900"/>
              </a:lnSpc>
              <a:spcBef>
                <a:spcPts val="24"/>
              </a:spcBef>
            </a:pPr>
            <a:r>
              <a:rPr lang="ko-KR" altLang="en-US" b="0" dirty="0" smtClean="0"/>
              <a:t>미래 감축 기술 조사 및 기술 </a:t>
            </a:r>
            <a:r>
              <a:rPr lang="ko-KR" altLang="en-US" b="0" dirty="0" err="1" smtClean="0"/>
              <a:t>특성치</a:t>
            </a:r>
            <a:r>
              <a:rPr lang="ko-KR" altLang="en-US" b="0" dirty="0" smtClean="0"/>
              <a:t> 추정</a:t>
            </a:r>
            <a:endParaRPr lang="en-US" altLang="ko-KR" b="0" dirty="0" smtClean="0"/>
          </a:p>
          <a:p>
            <a:pPr lvl="2">
              <a:lnSpc>
                <a:spcPts val="1900"/>
              </a:lnSpc>
              <a:spcBef>
                <a:spcPts val="24"/>
              </a:spcBef>
            </a:pPr>
            <a:r>
              <a:rPr lang="ko-KR" altLang="en-US" dirty="0" smtClean="0"/>
              <a:t>산업부문은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차년도에 제안한 상향식 기술구조</a:t>
            </a:r>
            <a:r>
              <a:rPr lang="en-US" altLang="ko-KR" dirty="0" smtClean="0"/>
              <a:t>(</a:t>
            </a:r>
            <a:r>
              <a:rPr lang="ko-KR" altLang="en-US" dirty="0" smtClean="0"/>
              <a:t>공통 에너지 서비스와 각 </a:t>
            </a:r>
            <a:r>
              <a:rPr lang="ko-KR" altLang="en-US" dirty="0" err="1" smtClean="0"/>
              <a:t>서비스별</a:t>
            </a:r>
            <a:r>
              <a:rPr lang="ko-KR" altLang="en-US" dirty="0" smtClean="0"/>
              <a:t> 공통기기의 조합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분석 실행</a:t>
            </a:r>
            <a:endParaRPr lang="en-US" altLang="ko-KR" b="0" dirty="0"/>
          </a:p>
          <a:p>
            <a:pPr>
              <a:lnSpc>
                <a:spcPts val="1900"/>
              </a:lnSpc>
            </a:pPr>
            <a:endParaRPr lang="en-US" altLang="ko-KR" dirty="0" smtClean="0"/>
          </a:p>
          <a:p>
            <a:pPr>
              <a:lnSpc>
                <a:spcPts val="1900"/>
              </a:lnSpc>
            </a:pPr>
            <a:r>
              <a:rPr lang="ko-KR" altLang="en-US" dirty="0" smtClean="0"/>
              <a:t>감축기술의 변화</a:t>
            </a:r>
            <a:r>
              <a:rPr lang="en-US" altLang="ko-KR" dirty="0" smtClean="0"/>
              <a:t>/</a:t>
            </a:r>
            <a:r>
              <a:rPr lang="ko-KR" altLang="en-US" dirty="0" smtClean="0"/>
              <a:t>확산 개념을 반영한 한국형 상향식 모듈 설계</a:t>
            </a:r>
            <a:endParaRPr lang="en-US" altLang="ko-KR" dirty="0"/>
          </a:p>
          <a:p>
            <a:pPr lvl="1">
              <a:lnSpc>
                <a:spcPts val="1900"/>
              </a:lnSpc>
            </a:pPr>
            <a:r>
              <a:rPr lang="ko-KR" altLang="en-US" dirty="0" smtClean="0"/>
              <a:t>기술변화의 내생성과 </a:t>
            </a:r>
            <a:r>
              <a:rPr lang="ko-KR" altLang="en-US" dirty="0" err="1" smtClean="0"/>
              <a:t>외생성을</a:t>
            </a:r>
            <a:r>
              <a:rPr lang="ko-KR" altLang="en-US" dirty="0" smtClean="0"/>
              <a:t> 동시에 반영하는 다면적 학습방법론 제안</a:t>
            </a:r>
            <a:endParaRPr lang="en-US" altLang="ko-KR" dirty="0" smtClean="0"/>
          </a:p>
          <a:p>
            <a:pPr lvl="1">
              <a:lnSpc>
                <a:spcPts val="1900"/>
              </a:lnSpc>
            </a:pPr>
            <a:r>
              <a:rPr lang="ko-KR" altLang="en-US" dirty="0" smtClean="0"/>
              <a:t>제안된 기술변화</a:t>
            </a:r>
            <a:r>
              <a:rPr lang="en-US" altLang="ko-KR" dirty="0" smtClean="0"/>
              <a:t>/</a:t>
            </a:r>
            <a:r>
              <a:rPr lang="ko-KR" altLang="en-US" dirty="0" smtClean="0"/>
              <a:t>확산개념을 구현할 수 있는 대상 부문</a:t>
            </a:r>
            <a:r>
              <a:rPr lang="en-US" altLang="ko-KR" dirty="0" smtClean="0"/>
              <a:t>/</a:t>
            </a:r>
            <a:r>
              <a:rPr lang="ko-KR" altLang="en-US" dirty="0" smtClean="0"/>
              <a:t>기술을 선별하고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경험자료 취합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실증연구와 연계</a:t>
            </a:r>
            <a:r>
              <a:rPr lang="en-US" altLang="ko-KR" dirty="0" smtClean="0"/>
              <a:t>)</a:t>
            </a:r>
          </a:p>
          <a:p>
            <a:pPr lvl="1">
              <a:lnSpc>
                <a:spcPts val="1900"/>
              </a:lnSpc>
            </a:pPr>
            <a:r>
              <a:rPr lang="ko-KR" altLang="en-US" dirty="0" smtClean="0"/>
              <a:t>한국형 상향식 기술변화</a:t>
            </a:r>
            <a:r>
              <a:rPr lang="en-US" altLang="ko-KR" dirty="0" smtClean="0"/>
              <a:t>·</a:t>
            </a:r>
            <a:r>
              <a:rPr lang="ko-KR" altLang="en-US" dirty="0" smtClean="0"/>
              <a:t>확산 모듈 설계 및 시범분석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3FD079-7666-49DB-846E-C2E4266D6709}" type="slidenum">
              <a:rPr lang="ko-KR" altLang="en-US" smtClean="0"/>
              <a:pPr>
                <a:defRPr/>
              </a:pPr>
              <a:t>29</a:t>
            </a:fld>
            <a:endParaRPr lang="ko-KR" alt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Ⅲ-(2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)-2) 3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차년도 </a:t>
            </a:r>
            <a:r>
              <a:rPr lang="ko-KR" altLang="en-US" sz="2400" dirty="0">
                <a:latin typeface="나눔고딕 ExtraBold" pitchFamily="50" charset="-127"/>
                <a:ea typeface="나눔고딕 ExtraBold" pitchFamily="50" charset="-127"/>
              </a:rPr>
              <a:t>연구진행 상황</a:t>
            </a:r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– </a:t>
            </a:r>
            <a:r>
              <a:rPr lang="ko-KR" altLang="en-US" sz="2400" dirty="0" smtClean="0"/>
              <a:t>협동</a:t>
            </a:r>
            <a:r>
              <a:rPr lang="en-US" altLang="ko-KR" sz="2400" dirty="0" smtClean="0"/>
              <a:t>1</a:t>
            </a:r>
            <a:endParaRPr lang="en-US" altLang="ko-KR" sz="24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차년도 연구개발계획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295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E678C-E6CB-4E50-AEFE-133E7F92174C}" type="slidenum">
              <a:rPr lang="ko-KR" altLang="en-US"/>
              <a:pPr>
                <a:defRPr/>
              </a:pPr>
              <a:t>3</a:t>
            </a:fld>
            <a:endParaRPr lang="ko-KR" altLang="en-US" dirty="0"/>
          </a:p>
        </p:txBody>
      </p:sp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>
                <a:latin typeface="나눔고딕 ExtraBold" pitchFamily="50" charset="-127"/>
                <a:ea typeface="나눔고딕 ExtraBold" pitchFamily="50" charset="-127"/>
              </a:rPr>
              <a:t>I. </a:t>
            </a:r>
            <a:r>
              <a:rPr lang="ko-KR" altLang="en-US" sz="3200" dirty="0" smtClean="0">
                <a:latin typeface="나눔고딕 ExtraBold" pitchFamily="50" charset="-127"/>
                <a:ea typeface="나눔고딕 ExtraBold" pitchFamily="50" charset="-127"/>
              </a:rPr>
              <a:t>연구단 소개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기술개발 필요성 및 목표</a:t>
            </a:r>
          </a:p>
          <a:p>
            <a:r>
              <a:rPr lang="ko-KR" altLang="en-US" dirty="0"/>
              <a:t>연구단 추진 전략</a:t>
            </a:r>
          </a:p>
          <a:p>
            <a:r>
              <a:rPr lang="ko-KR" altLang="en-US" dirty="0"/>
              <a:t>연구단 추진 체계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3FD079-7666-49DB-846E-C2E4266D6709}" type="slidenum">
              <a:rPr lang="ko-KR" altLang="en-US" smtClean="0"/>
              <a:pPr>
                <a:defRPr/>
              </a:pPr>
              <a:t>30</a:t>
            </a:fld>
            <a:endParaRPr lang="ko-KR" alt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Ⅲ-(2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)-2) 3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차년도 </a:t>
            </a:r>
            <a:r>
              <a:rPr lang="ko-KR" altLang="en-US" sz="2400" dirty="0">
                <a:latin typeface="나눔고딕 ExtraBold" pitchFamily="50" charset="-127"/>
                <a:ea typeface="나눔고딕 ExtraBold" pitchFamily="50" charset="-127"/>
              </a:rPr>
              <a:t>연구진행 상황</a:t>
            </a:r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– 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협동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1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차년도 연구진행 상황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513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3FD079-7666-49DB-846E-C2E4266D6709}" type="slidenum">
              <a:rPr lang="ko-KR" altLang="en-US" smtClean="0"/>
              <a:pPr>
                <a:defRPr/>
              </a:pPr>
              <a:t>31</a:t>
            </a:fld>
            <a:endParaRPr lang="ko-KR" alt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Ⅲ-(2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)-3) 3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차년도 </a:t>
            </a:r>
            <a:r>
              <a:rPr lang="ko-KR" altLang="en-US" sz="2400" dirty="0">
                <a:latin typeface="나눔고딕 ExtraBold" pitchFamily="50" charset="-127"/>
                <a:ea typeface="나눔고딕 ExtraBold" pitchFamily="50" charset="-127"/>
              </a:rPr>
              <a:t>연구진행 상황</a:t>
            </a:r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– 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협동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2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차년도 연구개발계획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752475" y="1565077"/>
            <a:ext cx="8391525" cy="4511873"/>
          </a:xfrm>
        </p:spPr>
        <p:txBody>
          <a:bodyPr/>
          <a:lstStyle/>
          <a:p>
            <a:pPr>
              <a:lnSpc>
                <a:spcPts val="1900"/>
              </a:lnSpc>
              <a:spcBef>
                <a:spcPts val="1200"/>
              </a:spcBef>
            </a:pPr>
            <a:r>
              <a:rPr lang="ko-KR" altLang="en-US" dirty="0" smtClean="0"/>
              <a:t>한국형 상향식 </a:t>
            </a:r>
            <a:r>
              <a:rPr lang="en-US" altLang="ko-KR" dirty="0" smtClean="0"/>
              <a:t>S/W </a:t>
            </a:r>
            <a:r>
              <a:rPr lang="ko-KR" altLang="en-US" dirty="0" smtClean="0"/>
              <a:t>시스템 개발을 위한 수리적 기반</a:t>
            </a:r>
            <a:endParaRPr lang="en-US" altLang="ko-KR" dirty="0" smtClean="0"/>
          </a:p>
          <a:p>
            <a:pPr lvl="1">
              <a:spcBef>
                <a:spcPts val="24"/>
              </a:spcBef>
            </a:pPr>
            <a:r>
              <a:rPr lang="ko-KR" altLang="en-US" sz="1100" dirty="0" smtClean="0"/>
              <a:t>전력부문 </a:t>
            </a:r>
            <a:r>
              <a:rPr lang="en-US" altLang="ko-KR" sz="1100" dirty="0" err="1"/>
              <a:t>mutliple</a:t>
            </a:r>
            <a:r>
              <a:rPr lang="en-US" altLang="ko-KR" sz="1100" dirty="0"/>
              <a:t> </a:t>
            </a:r>
            <a:r>
              <a:rPr lang="en-US" altLang="ko-KR" sz="1100" dirty="0" err="1"/>
              <a:t>activitie</a:t>
            </a:r>
            <a:r>
              <a:rPr lang="en-US" altLang="ko-KR" sz="1100" dirty="0"/>
              <a:t>/multiple load region </a:t>
            </a:r>
            <a:r>
              <a:rPr lang="ko-KR" altLang="en-US" sz="1100" dirty="0"/>
              <a:t>모델링</a:t>
            </a:r>
          </a:p>
          <a:p>
            <a:pPr lvl="1">
              <a:spcBef>
                <a:spcPts val="24"/>
              </a:spcBef>
            </a:pPr>
            <a:r>
              <a:rPr lang="ko-KR" altLang="en-US" sz="1100" dirty="0" smtClean="0"/>
              <a:t>발전소 </a:t>
            </a:r>
            <a:r>
              <a:rPr lang="ko-KR" altLang="en-US" sz="1100" dirty="0"/>
              <a:t>성능복구 및 운영</a:t>
            </a:r>
            <a:r>
              <a:rPr lang="en-US" altLang="ko-KR" sz="1100" dirty="0"/>
              <a:t>(ROMM)</a:t>
            </a:r>
            <a:r>
              <a:rPr lang="ko-KR" altLang="en-US" sz="1100" dirty="0"/>
              <a:t>에 대한 수리적 </a:t>
            </a:r>
            <a:r>
              <a:rPr lang="ko-KR" altLang="en-US" sz="1100" dirty="0" smtClean="0"/>
              <a:t>기반</a:t>
            </a:r>
            <a:endParaRPr lang="en-US" altLang="ko-KR" sz="1100" dirty="0"/>
          </a:p>
          <a:p>
            <a:pPr lvl="1">
              <a:spcBef>
                <a:spcPts val="24"/>
              </a:spcBef>
            </a:pPr>
            <a:r>
              <a:rPr lang="ko-KR" altLang="en-US" sz="1100" dirty="0" err="1" smtClean="0"/>
              <a:t>송전망을</a:t>
            </a:r>
            <a:r>
              <a:rPr lang="ko-KR" altLang="en-US" sz="1100" dirty="0" smtClean="0"/>
              <a:t> </a:t>
            </a:r>
            <a:r>
              <a:rPr lang="ko-KR" altLang="en-US" sz="1100" dirty="0"/>
              <a:t>포함하는 상향식 모형에 대한 수리적 기반</a:t>
            </a:r>
          </a:p>
          <a:p>
            <a:pPr lvl="1">
              <a:spcBef>
                <a:spcPts val="24"/>
              </a:spcBef>
            </a:pPr>
            <a:r>
              <a:rPr lang="ko-KR" altLang="en-US" sz="1100" dirty="0" err="1" smtClean="0"/>
              <a:t>송전망을</a:t>
            </a:r>
            <a:r>
              <a:rPr lang="ko-KR" altLang="en-US" sz="1100" dirty="0" smtClean="0"/>
              <a:t> </a:t>
            </a:r>
            <a:r>
              <a:rPr lang="ko-KR" altLang="en-US" sz="1100" dirty="0"/>
              <a:t>고려한 전력수급계획 수리 모형화 기본 연구</a:t>
            </a:r>
          </a:p>
          <a:p>
            <a:pPr lvl="1">
              <a:spcBef>
                <a:spcPts val="24"/>
              </a:spcBef>
            </a:pPr>
            <a:r>
              <a:rPr lang="ko-KR" altLang="en-US" sz="1100" dirty="0" smtClean="0"/>
              <a:t>전력관련 </a:t>
            </a:r>
            <a:r>
              <a:rPr lang="ko-KR" altLang="en-US" sz="1100" dirty="0"/>
              <a:t>운용계획을 포함하는 수리적 기반</a:t>
            </a:r>
          </a:p>
          <a:p>
            <a:pPr lvl="1">
              <a:spcBef>
                <a:spcPts val="24"/>
              </a:spcBef>
            </a:pPr>
            <a:r>
              <a:rPr lang="ko-KR" altLang="en-US" sz="1100" dirty="0"/>
              <a:t>기동정지계획</a:t>
            </a:r>
            <a:r>
              <a:rPr lang="en-US" altLang="ko-KR" sz="1100" dirty="0"/>
              <a:t>(Unit Commitment)</a:t>
            </a:r>
            <a:r>
              <a:rPr lang="ko-KR" altLang="en-US" sz="1100" dirty="0"/>
              <a:t>의 수리 모형화</a:t>
            </a:r>
          </a:p>
          <a:p>
            <a:pPr lvl="1">
              <a:spcBef>
                <a:spcPts val="24"/>
              </a:spcBef>
            </a:pPr>
            <a:r>
              <a:rPr lang="ko-KR" altLang="en-US" sz="1100" dirty="0"/>
              <a:t>전력부문 </a:t>
            </a:r>
            <a:r>
              <a:rPr lang="ko-KR" altLang="en-US" sz="1100" dirty="0" err="1"/>
              <a:t>제약식의</a:t>
            </a:r>
            <a:r>
              <a:rPr lang="ko-KR" altLang="en-US" sz="1100" dirty="0"/>
              <a:t> 일반화</a:t>
            </a:r>
          </a:p>
          <a:p>
            <a:pPr lvl="1">
              <a:spcBef>
                <a:spcPts val="24"/>
              </a:spcBef>
            </a:pPr>
            <a:r>
              <a:rPr lang="ko-KR" altLang="en-US" sz="1100" dirty="0" err="1" smtClean="0"/>
              <a:t>최적해의</a:t>
            </a:r>
            <a:r>
              <a:rPr lang="ko-KR" altLang="en-US" sz="1100" dirty="0" smtClean="0"/>
              <a:t> </a:t>
            </a:r>
            <a:r>
              <a:rPr lang="ko-KR" altLang="en-US" sz="1100" dirty="0"/>
              <a:t>현실 정합성 </a:t>
            </a:r>
            <a:r>
              <a:rPr lang="ko-KR" altLang="en-US" sz="1100" dirty="0" smtClean="0"/>
              <a:t>연구</a:t>
            </a:r>
            <a:endParaRPr lang="en-US" altLang="ko-KR" sz="1100" dirty="0" smtClean="0"/>
          </a:p>
          <a:p>
            <a:pPr marL="360000" lvl="1" indent="0">
              <a:spcBef>
                <a:spcPts val="24"/>
              </a:spcBef>
              <a:buNone/>
            </a:pPr>
            <a:endParaRPr lang="ko-KR" altLang="en-US" sz="500" dirty="0"/>
          </a:p>
          <a:p>
            <a:pPr>
              <a:lnSpc>
                <a:spcPts val="1900"/>
              </a:lnSpc>
              <a:spcBef>
                <a:spcPts val="24"/>
              </a:spcBef>
            </a:pPr>
            <a:r>
              <a:rPr lang="ko-KR" altLang="en-US" dirty="0" smtClean="0"/>
              <a:t>부문별 특성 조사 및 분석</a:t>
            </a:r>
            <a:endParaRPr lang="en-US" altLang="ko-KR" dirty="0"/>
          </a:p>
          <a:p>
            <a:pPr lvl="1">
              <a:spcBef>
                <a:spcPts val="24"/>
              </a:spcBef>
            </a:pPr>
            <a:r>
              <a:rPr lang="ko-KR" altLang="en-US" sz="1100" dirty="0" smtClean="0"/>
              <a:t>전력부문 분석 완료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국내특성 입력자료 구축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상향식 모형 기본기능 완성 및  확장기능 분석 등</a:t>
            </a:r>
            <a:endParaRPr lang="en-US" altLang="ko-KR" sz="1100" dirty="0" smtClean="0"/>
          </a:p>
          <a:p>
            <a:pPr lvl="1">
              <a:spcBef>
                <a:spcPts val="24"/>
              </a:spcBef>
            </a:pPr>
            <a:r>
              <a:rPr lang="ko-KR" altLang="en-US" sz="1100" dirty="0" smtClean="0"/>
              <a:t>전환부문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정유</a:t>
            </a:r>
            <a:r>
              <a:rPr lang="en-US" altLang="ko-KR" sz="1100" dirty="0" smtClean="0"/>
              <a:t>) </a:t>
            </a:r>
            <a:r>
              <a:rPr lang="ko-KR" altLang="en-US" sz="1100" dirty="0" smtClean="0"/>
              <a:t>분석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국내외 정유부문 기존 상향식 연구</a:t>
            </a:r>
            <a:r>
              <a:rPr lang="en-US" altLang="ko-KR" sz="1100" dirty="0"/>
              <a:t> </a:t>
            </a:r>
            <a:r>
              <a:rPr lang="ko-KR" altLang="en-US" sz="1100" spc="-15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분석 및 수요</a:t>
            </a:r>
            <a:r>
              <a:rPr lang="en-US" altLang="ko-KR" sz="1100" spc="-15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·</a:t>
            </a:r>
            <a:r>
              <a:rPr lang="ko-KR" altLang="en-US" sz="1100" spc="-15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공급기술 환경분석</a:t>
            </a:r>
            <a:endParaRPr lang="en-US" altLang="ko-KR" sz="1100" spc="-15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lvl="1">
              <a:spcBef>
                <a:spcPts val="24"/>
              </a:spcBef>
            </a:pPr>
            <a:r>
              <a:rPr lang="ko-KR" altLang="en-US" sz="1100" spc="-150" dirty="0" smtClean="0"/>
              <a:t>전력부문 및 수송부문 상향식 통합 모형 구현을 통합 상향식 모형 기능 검증</a:t>
            </a:r>
            <a:endParaRPr lang="en-US" altLang="ko-KR" sz="1100" spc="-150" dirty="0" smtClean="0"/>
          </a:p>
          <a:p>
            <a:pPr marL="360000" lvl="1" indent="0">
              <a:spcBef>
                <a:spcPts val="24"/>
              </a:spcBef>
              <a:buNone/>
            </a:pPr>
            <a:endParaRPr lang="en-US" altLang="ko-KR" sz="500" spc="-150" dirty="0" smtClean="0"/>
          </a:p>
          <a:p>
            <a:pPr>
              <a:lnSpc>
                <a:spcPts val="1900"/>
              </a:lnSpc>
              <a:spcBef>
                <a:spcPts val="24"/>
              </a:spcBef>
            </a:pPr>
            <a:r>
              <a:rPr lang="ko-KR" altLang="en-US" dirty="0"/>
              <a:t>한국형 상향식 </a:t>
            </a:r>
            <a:r>
              <a:rPr lang="en-US" altLang="ko-KR" dirty="0"/>
              <a:t>S/W  </a:t>
            </a:r>
            <a:r>
              <a:rPr lang="ko-KR" altLang="en-US" dirty="0"/>
              <a:t>시스템</a:t>
            </a:r>
            <a:r>
              <a:rPr lang="en-US" altLang="ko-KR" dirty="0"/>
              <a:t> </a:t>
            </a:r>
            <a:r>
              <a:rPr lang="ko-KR" altLang="en-US" dirty="0"/>
              <a:t>개발</a:t>
            </a:r>
            <a:endParaRPr lang="en-US" altLang="ko-KR" dirty="0"/>
          </a:p>
          <a:p>
            <a:pPr lvl="1">
              <a:spcBef>
                <a:spcPts val="24"/>
              </a:spcBef>
            </a:pPr>
            <a:r>
              <a:rPr lang="ko-KR" altLang="en-US" sz="1100" dirty="0" smtClean="0"/>
              <a:t>전력부문 </a:t>
            </a:r>
            <a:r>
              <a:rPr lang="en-US" altLang="ko-KR" sz="1100" dirty="0" smtClean="0"/>
              <a:t>GAMS </a:t>
            </a:r>
            <a:r>
              <a:rPr lang="ko-KR" altLang="en-US" sz="1100" dirty="0" smtClean="0"/>
              <a:t>코드 및 통합모형을 위한 </a:t>
            </a:r>
            <a:r>
              <a:rPr lang="en-US" altLang="ko-KR" sz="1100" dirty="0" smtClean="0"/>
              <a:t>GAMS </a:t>
            </a:r>
            <a:r>
              <a:rPr lang="ko-KR" altLang="en-US" sz="1100" dirty="0" smtClean="0"/>
              <a:t>코드 작성</a:t>
            </a:r>
            <a:endParaRPr lang="en-US" altLang="ko-KR" sz="1100" dirty="0" smtClean="0"/>
          </a:p>
          <a:p>
            <a:pPr lvl="1">
              <a:spcBef>
                <a:spcPts val="24"/>
              </a:spcBef>
            </a:pPr>
            <a:r>
              <a:rPr lang="ko-KR" altLang="en-US" sz="1100" dirty="0" smtClean="0"/>
              <a:t>부문별 특성을 반영한 상향식 모듈 설계</a:t>
            </a:r>
            <a:endParaRPr lang="en-US" altLang="ko-KR" sz="1100" dirty="0" smtClean="0"/>
          </a:p>
          <a:p>
            <a:pPr lvl="1">
              <a:spcBef>
                <a:spcPts val="24"/>
              </a:spcBef>
            </a:pPr>
            <a:r>
              <a:rPr lang="ko-KR" altLang="en-US" sz="1100" dirty="0" smtClean="0"/>
              <a:t>상향식 시스템 구조 및 기능 설계</a:t>
            </a:r>
            <a:endParaRPr lang="en-US" altLang="ko-KR" sz="1100" dirty="0" smtClean="0"/>
          </a:p>
          <a:p>
            <a:pPr lvl="1">
              <a:spcBef>
                <a:spcPts val="24"/>
              </a:spcBef>
            </a:pPr>
            <a:r>
              <a:rPr lang="ko-KR" altLang="en-US" sz="1100" dirty="0" smtClean="0"/>
              <a:t>한국형 상향식 모형 </a:t>
            </a:r>
            <a:r>
              <a:rPr lang="en-US" altLang="ko-KR" sz="1100" dirty="0" smtClean="0"/>
              <a:t>S/W </a:t>
            </a:r>
            <a:r>
              <a:rPr lang="ko-KR" altLang="en-US" sz="1100" dirty="0" smtClean="0"/>
              <a:t>시스템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베타</a:t>
            </a:r>
            <a:r>
              <a:rPr lang="en-US" altLang="ko-KR" sz="1100" dirty="0" smtClean="0"/>
              <a:t>ver.</a:t>
            </a:r>
            <a:r>
              <a:rPr lang="ko-KR" altLang="en-US" sz="1100" dirty="0" smtClean="0"/>
              <a:t> 개발</a:t>
            </a: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208748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3FD079-7666-49DB-846E-C2E4266D6709}" type="slidenum">
              <a:rPr lang="ko-KR" altLang="en-US" smtClean="0"/>
              <a:pPr>
                <a:defRPr/>
              </a:pPr>
              <a:t>32</a:t>
            </a:fld>
            <a:endParaRPr lang="ko-KR" alt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Ⅲ-(2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)-3) 3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차년도 </a:t>
            </a:r>
            <a:r>
              <a:rPr lang="ko-KR" altLang="en-US" sz="2400" dirty="0">
                <a:latin typeface="나눔고딕 ExtraBold" pitchFamily="50" charset="-127"/>
                <a:ea typeface="나눔고딕 ExtraBold" pitchFamily="50" charset="-127"/>
              </a:rPr>
              <a:t>연구진행 상황</a:t>
            </a:r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– 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협동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2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차년도 연구진행 상황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13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3FD079-7666-49DB-846E-C2E4266D6709}" type="slidenum">
              <a:rPr lang="ko-KR" altLang="en-US" smtClean="0"/>
              <a:pPr>
                <a:defRPr/>
              </a:pPr>
              <a:t>33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00375" y="2790825"/>
            <a:ext cx="319831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감사합니다</a:t>
            </a:r>
            <a:endParaRPr lang="ko-KR" altLang="en-US" sz="5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834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F5D982-35A8-4074-9BBA-54A771AC6457}" type="slidenum">
              <a:rPr lang="ko-KR" altLang="en-US"/>
              <a:pPr>
                <a:defRPr/>
              </a:pPr>
              <a:t>4</a:t>
            </a:fld>
            <a:endParaRPr lang="ko-KR" altLang="en-US" dirty="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GB" altLang="ko-KR" sz="2400" dirty="0" smtClean="0">
                <a:latin typeface="나눔고딕 ExtraBold" pitchFamily="50" charset="-127"/>
                <a:ea typeface="나눔고딕 ExtraBold" pitchFamily="50" charset="-127"/>
              </a:rPr>
              <a:t>I-(1) 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기술개발 필요성 및 목표</a:t>
            </a:r>
            <a:endParaRPr lang="en-US" altLang="ko-KR" sz="24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/>
        </p:nvSpPr>
        <p:spPr bwMode="auto">
          <a:xfrm>
            <a:off x="601663" y="1657350"/>
            <a:ext cx="8313737" cy="459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13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altLang="ko-KR" sz="14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14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기술</a:t>
            </a:r>
            <a:r>
              <a:rPr lang="en-US" altLang="ko-KR" sz="14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] </a:t>
            </a:r>
            <a:r>
              <a:rPr lang="ko-KR" altLang="en-US" sz="14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온실가스 감축 시스템 분석에는 상향식 모형과 하향식 모형이 활용되고 </a:t>
            </a:r>
            <a:r>
              <a:rPr lang="ko-KR" altLang="en-US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있으나</a:t>
            </a:r>
            <a:r>
              <a:rPr lang="en-US" altLang="ko-KR" sz="14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각각 장</a:t>
            </a:r>
            <a:r>
              <a:rPr lang="en-US" altLang="ko-KR" sz="14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·</a:t>
            </a:r>
            <a:r>
              <a:rPr lang="ko-KR" altLang="en-US" sz="14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단점을 보유하고 있어 </a:t>
            </a:r>
            <a:r>
              <a:rPr lang="ko-KR" altLang="en-US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두 모형의 장점을 최대한 활용하고 상호불일치를 해소 할 수 있는 통합 모형 </a:t>
            </a:r>
            <a:r>
              <a:rPr lang="ko-KR" altLang="en-US" sz="14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개발이 요구됨</a:t>
            </a:r>
          </a:p>
          <a:p>
            <a:pPr marL="742950" lvl="1" indent="-285750" latinLnBrk="0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Arial" pitchFamily="34" charset="0"/>
              <a:buChar char="–"/>
            </a:pPr>
            <a:r>
              <a:rPr lang="ko-KR" altLang="en-US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온실가스 </a:t>
            </a:r>
            <a:r>
              <a:rPr lang="ko-KR" altLang="en-US" sz="1200" b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감축 </a:t>
            </a:r>
            <a:r>
              <a:rPr lang="ko-KR" altLang="en-US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분석에 주로 이용되는 연산일반균형모형</a:t>
            </a:r>
            <a:r>
              <a:rPr lang="en-US" altLang="ko-KR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(CGE)</a:t>
            </a:r>
            <a:r>
              <a:rPr lang="ko-KR" altLang="en-US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은 </a:t>
            </a:r>
            <a:r>
              <a:rPr lang="ko-KR" altLang="en-US" sz="1200" b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감축기술의 </a:t>
            </a:r>
            <a:r>
              <a:rPr lang="ko-KR" altLang="en-US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정보를 정확히 반영하지 못하는 반면</a:t>
            </a:r>
            <a:r>
              <a:rPr lang="en-US" altLang="ko-KR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상향식 모형은 경제적 균형 영향 분석이 어려운 단점을 지님</a:t>
            </a:r>
            <a:endParaRPr lang="en-US" altLang="ko-KR" sz="1200" b="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  <a:p>
            <a:pPr marL="742950" lvl="1" indent="-285750" latinLnBrk="0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Arial" pitchFamily="34" charset="0"/>
              <a:buChar char="–"/>
            </a:pPr>
            <a:r>
              <a:rPr lang="ko-KR" altLang="en-US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분야별 차별화된 접근</a:t>
            </a:r>
            <a:r>
              <a:rPr lang="en-US" altLang="ko-KR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통합적 접근</a:t>
            </a:r>
            <a:r>
              <a:rPr lang="en-US" altLang="ko-KR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등이 연구되고 있으나 한국 상황에 맞는 모형에 대한 논의는 아직 확립되지 않음</a:t>
            </a:r>
            <a:r>
              <a:rPr lang="en-US" altLang="ko-KR" sz="11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1100" b="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742950" lvl="1" indent="-285750" latinLnBrk="0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Arial" pitchFamily="34" charset="0"/>
              <a:buChar char="–"/>
            </a:pPr>
            <a:endParaRPr lang="en-US" altLang="ko-KR" sz="1200" b="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latinLnBrk="0">
              <a:lnSpc>
                <a:spcPct val="13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endParaRPr lang="en-US" altLang="ko-KR" sz="9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742950" lvl="1" indent="-285750" latinLnBrk="0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Arial" pitchFamily="34" charset="0"/>
              <a:buChar char="–"/>
            </a:pPr>
            <a:endParaRPr lang="en-US" altLang="ko-KR" sz="1200" b="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742950" lvl="1" indent="-285750" latinLnBrk="0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Arial" pitchFamily="34" charset="0"/>
              <a:buChar char="–"/>
            </a:pPr>
            <a:endParaRPr lang="en-US" altLang="ko-KR" sz="1200" b="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742950" lvl="1" indent="-285750" latinLnBrk="0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Arial" pitchFamily="34" charset="0"/>
              <a:buChar char="–"/>
            </a:pPr>
            <a:endParaRPr lang="en-US" altLang="ko-KR" sz="8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742950" lvl="1" indent="-285750" latinLnBrk="0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Arial" pitchFamily="34" charset="0"/>
              <a:buChar char="–"/>
            </a:pPr>
            <a:endParaRPr lang="en-US" altLang="ko-KR" sz="800" b="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914400" y="3482975"/>
          <a:ext cx="7486651" cy="2460625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561512"/>
                <a:gridCol w="3369070"/>
                <a:gridCol w="3556069"/>
              </a:tblGrid>
              <a:tr h="30243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상향식 감축 모형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하향식 감축 모형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</a:tr>
              <a:tr h="1389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장점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7800" indent="-177800" latinLnBrk="1">
                        <a:buFont typeface="Arial" pitchFamily="34" charset="0"/>
                        <a:buChar char="•"/>
                      </a:pPr>
                      <a:r>
                        <a:rPr lang="ko-KR" altLang="en-US" sz="1050" dirty="0" smtClean="0">
                          <a:latin typeface="나눔고딕" pitchFamily="50" charset="-127"/>
                          <a:ea typeface="나눔고딕" pitchFamily="50" charset="-127"/>
                        </a:rPr>
                        <a:t>경제주체의 의사결정 변화에 따른 에너지소비 및 온실가스 배출량 변화를 세부적으로 분석</a:t>
                      </a:r>
                      <a:endParaRPr lang="en-US" altLang="ko-KR" sz="105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177800" indent="-177800" latinLnBrk="1">
                        <a:buFont typeface="Arial" pitchFamily="34" charset="0"/>
                        <a:buChar char="•"/>
                      </a:pPr>
                      <a:r>
                        <a:rPr lang="ko-KR" altLang="en-US" sz="1050" dirty="0" smtClean="0">
                          <a:latin typeface="나눔고딕" pitchFamily="50" charset="-127"/>
                          <a:ea typeface="나눔고딕" pitchFamily="50" charset="-127"/>
                        </a:rPr>
                        <a:t>온실가스 감축 수단</a:t>
                      </a:r>
                      <a:r>
                        <a:rPr lang="en-US" altLang="ko-KR" sz="1050" dirty="0" smtClean="0"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ko-KR" altLang="en-US" sz="1050" dirty="0" smtClean="0">
                          <a:latin typeface="나눔고딕" pitchFamily="50" charset="-127"/>
                          <a:ea typeface="나눔고딕" pitchFamily="50" charset="-127"/>
                        </a:rPr>
                        <a:t>온실가스 감축 잠재량</a:t>
                      </a:r>
                      <a:r>
                        <a:rPr lang="en-US" altLang="ko-KR" sz="1050" dirty="0" smtClean="0"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ko-KR" altLang="en-US" sz="1050" dirty="0" smtClean="0">
                          <a:latin typeface="나눔고딕" pitchFamily="50" charset="-127"/>
                          <a:ea typeface="나눔고딕" pitchFamily="50" charset="-127"/>
                        </a:rPr>
                        <a:t>온실가스 감축 비용 분석에 용이</a:t>
                      </a:r>
                      <a:endParaRPr lang="en-US" altLang="ko-KR" sz="105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177800" indent="-177800" latinLnBrk="1">
                        <a:buFont typeface="Arial" pitchFamily="34" charset="0"/>
                        <a:buChar char="•"/>
                      </a:pPr>
                      <a:r>
                        <a:rPr lang="ko-KR" altLang="en-US" sz="1050" dirty="0" smtClean="0">
                          <a:latin typeface="나눔고딕" pitchFamily="50" charset="-127"/>
                          <a:ea typeface="나눔고딕" pitchFamily="50" charset="-127"/>
                        </a:rPr>
                        <a:t>부문별 차별화된 정책수단 조합이나 정책강도를 결정하기에 용이</a:t>
                      </a:r>
                      <a:endParaRPr lang="en-US" altLang="ko-KR" sz="105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177800" indent="-177800" latinLnBrk="1">
                        <a:buFont typeface="Arial" pitchFamily="34" charset="0"/>
                        <a:buChar char="•"/>
                      </a:pPr>
                      <a:r>
                        <a:rPr lang="ko-KR" altLang="en-US" sz="105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업종별 상이한 신기술 및 정책수단 고려 가능</a:t>
                      </a:r>
                      <a:r>
                        <a:rPr lang="en-US" altLang="ko-KR" sz="105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endParaRPr lang="ko-KR" altLang="en-US" sz="105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7800" indent="-177800" latinLnBrk="1">
                        <a:buFont typeface="Arial" pitchFamily="34" charset="0"/>
                        <a:buChar char="•"/>
                      </a:pPr>
                      <a:r>
                        <a:rPr lang="ko-KR" altLang="en-US" sz="1050" dirty="0" smtClean="0">
                          <a:latin typeface="나눔고딕" pitchFamily="50" charset="-127"/>
                          <a:ea typeface="나눔고딕" pitchFamily="50" charset="-127"/>
                        </a:rPr>
                        <a:t>경제전체의 움직임을 포괄적이고 집계적으로 묘사</a:t>
                      </a:r>
                      <a:endParaRPr lang="en-US" altLang="ko-KR" sz="105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177800" indent="-177800" latinLnBrk="1">
                        <a:buFont typeface="Arial" pitchFamily="34" charset="0"/>
                        <a:buChar char="•"/>
                      </a:pPr>
                      <a:r>
                        <a:rPr lang="ko-KR" altLang="en-US" sz="1050" dirty="0" smtClean="0">
                          <a:latin typeface="나눔고딕" pitchFamily="50" charset="-127"/>
                          <a:ea typeface="나눔고딕" pitchFamily="50" charset="-127"/>
                        </a:rPr>
                        <a:t>정책수단이 국내총생산</a:t>
                      </a:r>
                      <a:r>
                        <a:rPr lang="en-US" altLang="ko-KR" sz="1050" dirty="0" smtClean="0">
                          <a:latin typeface="나눔고딕" pitchFamily="50" charset="-127"/>
                          <a:ea typeface="나눔고딕" pitchFamily="50" charset="-127"/>
                        </a:rPr>
                        <a:t>(GDP)</a:t>
                      </a:r>
                      <a:r>
                        <a:rPr lang="ko-KR" altLang="en-US" sz="105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등 거시경제 지표에 미치는 효과를 추정하는데 효과적</a:t>
                      </a:r>
                      <a:endParaRPr lang="en-US" altLang="ko-KR" sz="105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177800" indent="-177800" latinLnBrk="1">
                        <a:buFont typeface="Arial" pitchFamily="34" charset="0"/>
                        <a:buChar char="•"/>
                      </a:pPr>
                      <a:r>
                        <a:rPr lang="ko-KR" altLang="en-US" sz="105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분석대상을 내생적인 조정과정 측면에서 표현</a:t>
                      </a:r>
                      <a:endParaRPr lang="en-US" altLang="ko-KR" sz="105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177800" indent="-177800" latinLnBrk="1">
                        <a:buFont typeface="Arial" pitchFamily="34" charset="0"/>
                        <a:buChar char="•"/>
                      </a:pPr>
                      <a:r>
                        <a:rPr lang="ko-KR" altLang="en-US" sz="105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경제시스템 차원의</a:t>
                      </a:r>
                      <a:r>
                        <a:rPr lang="en-US" altLang="ko-KR" sz="105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ko-KR" altLang="en-US" sz="105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정책수단 선정 및 평가에 유용</a:t>
                      </a:r>
                      <a:endParaRPr lang="ko-KR" altLang="en-US" sz="105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</a:tr>
              <a:tr h="7691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단점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0975" indent="-180975" latinLnBrk="1">
                        <a:buFont typeface="Arial" pitchFamily="34" charset="0"/>
                        <a:buChar char="•"/>
                      </a:pPr>
                      <a:r>
                        <a:rPr lang="ko-KR" altLang="en-US" sz="1050" dirty="0" smtClean="0">
                          <a:latin typeface="나눔고딕" pitchFamily="50" charset="-127"/>
                          <a:ea typeface="나눔고딕" pitchFamily="50" charset="-127"/>
                        </a:rPr>
                        <a:t>생산요소 및 부문간 대체를 고려하지 못함</a:t>
                      </a:r>
                      <a:endParaRPr lang="en-US" altLang="ko-KR" sz="105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180975" indent="-180975" latinLnBrk="1">
                        <a:buFont typeface="Arial" pitchFamily="34" charset="0"/>
                        <a:buChar char="•"/>
                      </a:pPr>
                      <a:r>
                        <a:rPr lang="ko-KR" altLang="en-US" sz="1050" dirty="0" smtClean="0">
                          <a:latin typeface="나눔고딕" pitchFamily="50" charset="-127"/>
                          <a:ea typeface="나눔고딕" pitchFamily="50" charset="-127"/>
                        </a:rPr>
                        <a:t>최종수요가 고정</a:t>
                      </a:r>
                      <a:endParaRPr lang="en-US" altLang="ko-KR" sz="105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180975" indent="-180975" latinLnBrk="1">
                        <a:buFont typeface="Arial" pitchFamily="34" charset="0"/>
                        <a:buChar char="•"/>
                      </a:pPr>
                      <a:r>
                        <a:rPr lang="ko-KR" altLang="en-US" sz="1050" dirty="0" smtClean="0">
                          <a:latin typeface="나눔고딕" pitchFamily="50" charset="-127"/>
                          <a:ea typeface="나눔고딕" pitchFamily="50" charset="-127"/>
                        </a:rPr>
                        <a:t>부가가치 등의 변수 제외</a:t>
                      </a:r>
                      <a:endParaRPr lang="en-US" altLang="ko-KR" sz="105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180975" indent="-180975" latinLnBrk="1">
                        <a:buFont typeface="Arial" pitchFamily="34" charset="0"/>
                        <a:buChar char="•"/>
                      </a:pPr>
                      <a:r>
                        <a:rPr lang="ko-KR" altLang="en-US" sz="1050" dirty="0" smtClean="0">
                          <a:latin typeface="나눔고딕" pitchFamily="50" charset="-127"/>
                          <a:ea typeface="나눔고딕" pitchFamily="50" charset="-127"/>
                        </a:rPr>
                        <a:t>거시경제에 대한 파급효과 분석에는 부적합</a:t>
                      </a:r>
                      <a:endParaRPr lang="ko-KR" altLang="en-US" sz="105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0975" indent="-180975" latinLnBrk="1">
                        <a:buFont typeface="Arial" pitchFamily="34" charset="0"/>
                        <a:buChar char="•"/>
                      </a:pPr>
                      <a:r>
                        <a:rPr lang="ko-KR" altLang="en-US" sz="105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부문별 기술적 차별성과 대체성을 고려하지 못함</a:t>
                      </a:r>
                      <a:endParaRPr lang="en-US" altLang="ko-KR" sz="105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180975" lvl="0" indent="-180975" latinLnBrk="1">
                        <a:buFont typeface="Arial" pitchFamily="34" charset="0"/>
                        <a:buChar char="•"/>
                      </a:pPr>
                      <a:r>
                        <a:rPr lang="ko-KR" altLang="en-US" sz="105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부문별 감축 잠재량</a:t>
                      </a:r>
                      <a:r>
                        <a:rPr lang="en-US" altLang="ko-KR" sz="105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ko-KR" altLang="en-US" sz="105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감축비용에 대한 구체적인 정보를 제시하지 못함</a:t>
                      </a:r>
                      <a:endParaRPr lang="ko-KR" altLang="en-US" sz="105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8455" name="직사각형 9"/>
          <p:cNvSpPr>
            <a:spLocks noChangeArrowheads="1"/>
          </p:cNvSpPr>
          <p:nvPr/>
        </p:nvSpPr>
        <p:spPr bwMode="auto">
          <a:xfrm>
            <a:off x="2938463" y="3186113"/>
            <a:ext cx="35433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latinLnBrk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120000"/>
            </a:pPr>
            <a:r>
              <a:rPr lang="en-US" altLang="ko-KR" sz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&lt;</a:t>
            </a:r>
            <a:r>
              <a:rPr lang="ko-KR" altLang="en-US" sz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상향식 감축 모형과 하향식 감축 모형의 특성 비교</a:t>
            </a:r>
            <a:r>
              <a:rPr lang="en-US" altLang="ko-KR" sz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F053CE-075D-4D38-B1CE-45E822E49B3D}" type="slidenum">
              <a:rPr lang="ko-KR" altLang="en-US"/>
              <a:pPr>
                <a:defRPr/>
              </a:pPr>
              <a:t>5</a:t>
            </a:fld>
            <a:endParaRPr lang="ko-KR" altLang="en-US" dirty="0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GB" altLang="ko-KR" sz="2400" dirty="0" smtClean="0">
                <a:latin typeface="나눔고딕 ExtraBold" pitchFamily="50" charset="-127"/>
                <a:ea typeface="나눔고딕 ExtraBold" pitchFamily="50" charset="-127"/>
              </a:rPr>
              <a:t>I-(1) 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기술개발 필요성 및 목표</a:t>
            </a:r>
            <a:endParaRPr lang="en-US" altLang="ko-KR" sz="24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/>
        </p:nvSpPr>
        <p:spPr bwMode="auto">
          <a:xfrm>
            <a:off x="601663" y="1657350"/>
            <a:ext cx="8313737" cy="448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13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altLang="ko-KR" sz="14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14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경제</a:t>
            </a:r>
            <a:r>
              <a:rPr lang="en-US" altLang="ko-KR" sz="14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]</a:t>
            </a:r>
            <a:r>
              <a:rPr lang="ko-KR" altLang="en-US" sz="14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다양한 온실가스 감축 정책이 시행되고 있으나</a:t>
            </a:r>
            <a:r>
              <a:rPr lang="en-US" altLang="ko-KR" sz="14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정책의 성과 및 파급효과에 대한 정량적 상시 분석 시스템의 미비로 효율적인 정책의 설계 및 평가가 어려운 상황</a:t>
            </a:r>
          </a:p>
          <a:p>
            <a:pPr marL="742950" lvl="1" indent="-285750" latinLnBrk="0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Arial" pitchFamily="34" charset="0"/>
              <a:buChar char="–"/>
            </a:pPr>
            <a:r>
              <a:rPr lang="en-US" altLang="ko-KR" sz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목표 지향적 기후정책 추진</a:t>
            </a:r>
            <a:r>
              <a:rPr lang="en-US" altLang="ko-KR" sz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en-US" altLang="ko-KR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중장기 환경경제의 거시적 전망 및 배출량의 예측</a:t>
            </a:r>
            <a:r>
              <a:rPr lang="en-US" altLang="ko-KR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배출 </a:t>
            </a:r>
            <a:r>
              <a:rPr lang="ko-KR" altLang="en-US" sz="1200" b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감축의 </a:t>
            </a:r>
            <a:r>
              <a:rPr lang="ko-KR" altLang="en-US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잠재력 및 </a:t>
            </a:r>
            <a:r>
              <a:rPr lang="ko-KR" altLang="en-US" sz="1200" b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감축활동의 </a:t>
            </a:r>
            <a:r>
              <a:rPr lang="ko-KR" altLang="en-US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실효성</a:t>
            </a:r>
            <a:r>
              <a:rPr lang="en-US" altLang="ko-KR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정책 추진에 따른 경제사회적 파급효과 등에 대한 계량적</a:t>
            </a:r>
            <a:r>
              <a:rPr lang="en-US" altLang="ko-KR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과학적 분석역량의 확보가 중요</a:t>
            </a:r>
            <a:endParaRPr lang="en-US" altLang="ko-KR" sz="1200" b="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  <a:p>
            <a:pPr marL="742950" lvl="1" indent="-285750" latinLnBrk="0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Arial" pitchFamily="34" charset="0"/>
              <a:buChar char="–"/>
            </a:pPr>
            <a:r>
              <a:rPr lang="en-US" altLang="ko-KR" sz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급변하는 국내외 여건에 선제적으로 대처</a:t>
            </a:r>
            <a:r>
              <a:rPr lang="en-US" altLang="ko-KR" sz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en-US" altLang="ko-KR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경제적</a:t>
            </a:r>
            <a:r>
              <a:rPr lang="en-US" altLang="ko-KR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환경적 여건의 변화를 적시 반영하여 배출량 전망 및 파급효과 분석 등을 상시적이고 과학적으로 분석할 수 있는 시스템 구축 필요</a:t>
            </a:r>
            <a:endParaRPr lang="en-US" altLang="ko-KR" sz="1200" b="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  <a:p>
            <a:pPr marL="742950" lvl="1" indent="-285750" latinLnBrk="0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Arial" pitchFamily="34" charset="0"/>
              <a:buChar char="–"/>
            </a:pPr>
            <a:r>
              <a:rPr lang="en-US" altLang="ko-KR" sz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경제사회적 현상과 기후 문제의 통합적 분석</a:t>
            </a:r>
            <a:r>
              <a:rPr lang="en-US" altLang="ko-KR" sz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시장균형에 토대를 둔 경제모형과 오염원 활동 및 기술적 대안에 따른 행태변화를 반영하는 에너지환경모형을 연계</a:t>
            </a:r>
            <a:r>
              <a:rPr lang="en-US" altLang="ko-KR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·</a:t>
            </a:r>
            <a:r>
              <a:rPr lang="ko-KR" altLang="en-US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분석하는 방식의 환경경제모형 개발 필요</a:t>
            </a:r>
            <a:endParaRPr lang="en-US" altLang="ko-KR" sz="1200" b="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  <a:p>
            <a:pPr marL="742950" lvl="1" indent="-285750" latinLnBrk="0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Arial" pitchFamily="34" charset="0"/>
              <a:buChar char="–"/>
            </a:pPr>
            <a:endParaRPr lang="en-US" altLang="ko-KR" sz="800" b="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1295400" y="3971925"/>
            <a:ext cx="7115175" cy="73342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20000"/>
              </a:lnSpc>
              <a:defRPr/>
            </a:pPr>
            <a:r>
              <a:rPr lang="en-US" altLang="ko-KR" sz="1400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1400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나눔고딕" pitchFamily="50" charset="-127"/>
                <a:ea typeface="나눔고딕" pitchFamily="50" charset="-127"/>
              </a:rPr>
              <a:t>목표</a:t>
            </a:r>
            <a:r>
              <a:rPr lang="en-US" altLang="ko-KR" sz="1400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나눔고딕" pitchFamily="50" charset="-127"/>
                <a:ea typeface="나눔고딕" pitchFamily="50" charset="-127"/>
              </a:rPr>
              <a:t>]  </a:t>
            </a:r>
            <a:r>
              <a:rPr lang="ko-KR" altLang="en-US" sz="1400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나눔고딕" pitchFamily="50" charset="-127"/>
                <a:ea typeface="나눔고딕" pitchFamily="50" charset="-127"/>
              </a:rPr>
              <a:t>온실가스 감축 기술 </a:t>
            </a:r>
            <a:r>
              <a:rPr lang="ko-KR" altLang="en-US" sz="140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나눔고딕" pitchFamily="50" charset="-127"/>
                <a:ea typeface="나눔고딕" pitchFamily="50" charset="-127"/>
              </a:rPr>
              <a:t>현황을 </a:t>
            </a:r>
            <a:r>
              <a:rPr lang="ko-KR" altLang="en-US" sz="1400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나눔고딕" pitchFamily="50" charset="-127"/>
                <a:ea typeface="나눔고딕" pitchFamily="50" charset="-127"/>
              </a:rPr>
              <a:t>반영하는 상향식 감축모형과 감축정책의 </a:t>
            </a:r>
            <a:r>
              <a:rPr lang="ko-KR" altLang="en-US" sz="140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나눔고딕" pitchFamily="50" charset="-127"/>
                <a:ea typeface="나눔고딕" pitchFamily="50" charset="-127"/>
              </a:rPr>
              <a:t>산업 </a:t>
            </a:r>
            <a:r>
              <a:rPr lang="ko-KR" altLang="en-US" sz="1400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나눔고딕" pitchFamily="50" charset="-127"/>
                <a:ea typeface="나눔고딕" pitchFamily="50" charset="-127"/>
              </a:rPr>
              <a:t>및  거시경제 파급효과를 분석하는 하향식 일반균형모형을 통합하는 통합감축 시스템 구축</a:t>
            </a:r>
            <a:endParaRPr lang="ko-KR" altLang="en-US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7" name="오른쪽 화살표 6"/>
          <p:cNvSpPr/>
          <p:nvPr/>
        </p:nvSpPr>
        <p:spPr bwMode="auto">
          <a:xfrm>
            <a:off x="762000" y="4067175"/>
            <a:ext cx="428625" cy="43815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r" latinLnBrk="0">
              <a:defRPr/>
            </a:pPr>
            <a:endParaRPr lang="ko-KR" altLang="en-US" dirty="0">
              <a:latin typeface="Arial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352550" y="4752975"/>
            <a:ext cx="7010400" cy="11049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381600" lvl="1" indent="-285750" latinLnBrk="0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/>
            </a:pP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온실가스 감축 기술현황을 반영한 감축 모형 개발 및 영향 분석</a:t>
            </a:r>
            <a:endParaRPr lang="en-US" altLang="ko-KR" sz="120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381600" lvl="1" indent="-285750" latinLnBrk="0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/>
            </a:pP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온실가스 감축 정책의 파급효과 분석을 위한 하향식 모형 개발 및 분석</a:t>
            </a:r>
            <a:endParaRPr lang="en-US" altLang="ko-KR" sz="12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381600" lvl="1" indent="-285750" latinLnBrk="0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/>
            </a:pP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감축정책  및 기술확산 효과 분석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비용효율적 감축 </a:t>
            </a:r>
            <a:r>
              <a:rPr lang="ko-KR" altLang="en-US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잠재량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분석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감축정책 평가 기능을 포함한 통합 감축분석시스템 개발 및 운용</a:t>
            </a:r>
            <a:endParaRPr lang="en-US" altLang="ko-KR" sz="120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F9BB45-917A-488C-B2D7-7F423BDF5687}" type="slidenum">
              <a:rPr lang="ko-KR" altLang="en-US"/>
              <a:pPr>
                <a:defRPr/>
              </a:pPr>
              <a:t>6</a:t>
            </a:fld>
            <a:endParaRPr lang="ko-KR" altLang="en-US" dirty="0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I-(2) 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연구단 추진 전략</a:t>
            </a:r>
            <a:endParaRPr lang="en-US" altLang="ko-KR" sz="24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/>
        </p:nvSpPr>
        <p:spPr bwMode="auto">
          <a:xfrm>
            <a:off x="601663" y="1657350"/>
            <a:ext cx="8313737" cy="459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ko-KR" altLang="en-US" sz="14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최종 연구목적인 </a:t>
            </a:r>
            <a:r>
              <a:rPr lang="en-US" altLang="ko-KR" sz="14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sz="14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한국형 상</a:t>
            </a:r>
            <a:r>
              <a:rPr lang="en-US" altLang="ko-KR" sz="14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·</a:t>
            </a:r>
            <a:r>
              <a:rPr lang="ko-KR" altLang="en-US" sz="14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하향식 온실가스 통합 감축 시스템</a:t>
            </a:r>
            <a:r>
              <a:rPr lang="en-US" altLang="ko-KR" sz="14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’ </a:t>
            </a:r>
            <a:r>
              <a:rPr lang="ko-KR" altLang="en-US" sz="14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구축을 위하여 </a:t>
            </a:r>
            <a:r>
              <a:rPr lang="en-US" altLang="ko-KR" sz="14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①</a:t>
            </a:r>
            <a:r>
              <a:rPr lang="ko-KR" altLang="en-US" sz="14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로드맵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작성 및 모듈 구축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en-US" altLang="ko-KR" sz="14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②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한국형 온실가스 통합감축 시스템 구축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en-US" altLang="ko-KR" sz="14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③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통합감축 시스템 검증 </a:t>
            </a:r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sz="14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단계로 구성 </a:t>
            </a:r>
            <a:endParaRPr lang="en-US" altLang="ko-KR" sz="1100" b="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latinLnBrk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endParaRPr lang="en-US" altLang="ko-KR" sz="800" b="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1035939" y="2788602"/>
            <a:ext cx="2066925" cy="1333500"/>
          </a:xfrm>
          <a:prstGeom prst="roundRect">
            <a:avLst/>
          </a:prstGeom>
          <a:noFill/>
          <a:ln w="19050" cap="flat" cmpd="sng" algn="ctr">
            <a:solidFill>
              <a:srgbClr val="FF993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lIns="36000" rIns="36000" anchor="ctr"/>
          <a:lstStyle/>
          <a:p>
            <a:pPr algn="ctr" latinLnBrk="0">
              <a:defRPr/>
            </a:pPr>
            <a:r>
              <a:rPr lang="en-US" altLang="ko-KR" sz="1050" u="sng" dirty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[1</a:t>
            </a:r>
            <a:r>
              <a:rPr lang="ko-KR" altLang="en-US" sz="1050" u="sng" dirty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단계</a:t>
            </a:r>
            <a:r>
              <a:rPr lang="en-US" altLang="ko-KR" sz="1050" u="sng" dirty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050" u="sng" dirty="0" err="1" smtClean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로드맵</a:t>
            </a:r>
            <a:r>
              <a:rPr lang="ko-KR" altLang="en-US" sz="1050" u="sng" dirty="0" smtClean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 작성 및 모듈 구축</a:t>
            </a:r>
            <a:r>
              <a:rPr lang="en-US" altLang="ko-KR" sz="1050" u="sng" dirty="0" smtClean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] </a:t>
            </a:r>
            <a:endParaRPr lang="en-US" altLang="ko-KR" sz="1050" u="sng" dirty="0">
              <a:solidFill>
                <a:srgbClr val="FF6600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 latinLnBrk="0">
              <a:defRPr/>
            </a:pPr>
            <a:r>
              <a:rPr lang="ko-KR" altLang="en-US" sz="1050" dirty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선행연구 및 기존모형을 점검하여 통합모형을 설계</a:t>
            </a: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1035939" y="4412770"/>
            <a:ext cx="2066925" cy="718982"/>
          </a:xfrm>
          <a:prstGeom prst="roundRect">
            <a:avLst/>
          </a:prstGeom>
          <a:noFill/>
          <a:ln w="19050" cap="flat" cmpd="sng" algn="ctr">
            <a:solidFill>
              <a:srgbClr val="FF993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lIns="36000" rIns="36000" anchor="ctr"/>
          <a:lstStyle/>
          <a:p>
            <a:pPr algn="ctr" latinLnBrk="0">
              <a:defRPr/>
            </a:pPr>
            <a:r>
              <a:rPr lang="en-US" altLang="ko-KR" sz="1050" u="sng" dirty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[2</a:t>
            </a:r>
            <a:r>
              <a:rPr lang="ko-KR" altLang="en-US" sz="1050" u="sng" dirty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단계</a:t>
            </a:r>
            <a:r>
              <a:rPr lang="en-US" altLang="ko-KR" sz="1050" u="sng" dirty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050" u="sng" dirty="0" smtClean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한국형 온실가스 통합감축 시스템 구축</a:t>
            </a:r>
            <a:r>
              <a:rPr lang="en-US" altLang="ko-KR" sz="1050" u="sng" dirty="0" smtClean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] </a:t>
            </a:r>
            <a:endParaRPr lang="en-US" altLang="ko-KR" sz="1050" u="sng" dirty="0">
              <a:solidFill>
                <a:srgbClr val="FF6600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 latinLnBrk="0">
              <a:defRPr/>
            </a:pPr>
            <a:r>
              <a:rPr lang="ko-KR" altLang="en-US" sz="1050" dirty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통합모형의 구성요소를 </a:t>
            </a:r>
            <a:r>
              <a:rPr lang="ko-KR" altLang="en-US" sz="1050" dirty="0" smtClean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구축</a:t>
            </a:r>
            <a:endParaRPr lang="ko-KR" altLang="en-US" sz="1050" dirty="0">
              <a:solidFill>
                <a:srgbClr val="FF66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1035939" y="5236527"/>
            <a:ext cx="2066925" cy="904875"/>
          </a:xfrm>
          <a:prstGeom prst="roundRect">
            <a:avLst/>
          </a:prstGeom>
          <a:noFill/>
          <a:ln w="19050" cap="flat" cmpd="sng" algn="ctr">
            <a:solidFill>
              <a:srgbClr val="FF993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lIns="36000" rIns="36000" anchor="ctr"/>
          <a:lstStyle/>
          <a:p>
            <a:pPr algn="ctr" latinLnBrk="0">
              <a:defRPr/>
            </a:pPr>
            <a:r>
              <a:rPr lang="en-US" altLang="ko-KR" sz="1050" u="sng" dirty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[3</a:t>
            </a:r>
            <a:r>
              <a:rPr lang="ko-KR" altLang="en-US" sz="1050" u="sng" dirty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단계</a:t>
            </a:r>
            <a:r>
              <a:rPr lang="en-US" altLang="ko-KR" sz="1050" u="sng" dirty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050" u="sng" dirty="0" smtClean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통합감축 시스템 검증</a:t>
            </a:r>
            <a:r>
              <a:rPr lang="en-US" altLang="ko-KR" sz="1050" u="sng" dirty="0" smtClean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]</a:t>
            </a:r>
            <a:r>
              <a:rPr lang="en-US" altLang="ko-KR" sz="1050" dirty="0" smtClean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1050" dirty="0">
              <a:solidFill>
                <a:srgbClr val="FF6600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 latinLnBrk="0">
              <a:defRPr/>
            </a:pPr>
            <a:r>
              <a:rPr lang="ko-KR" altLang="en-US" sz="1050" dirty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모형을 완성하고 기존 모형과 비교분석을 통한 신뢰성 점검 및 정책수행을 통한 활용도 점검</a:t>
            </a:r>
          </a:p>
        </p:txBody>
      </p:sp>
      <p:sp>
        <p:nvSpPr>
          <p:cNvPr id="3584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5849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247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247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476" y="2267730"/>
            <a:ext cx="5578194" cy="4290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40FEDB-0D71-4614-99A2-895192C4C20B}" type="slidenum">
              <a:rPr lang="ko-KR" altLang="en-US" smtClean="0"/>
              <a:pPr>
                <a:defRPr/>
              </a:pPr>
              <a:t>7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1-(4)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추진체계 및 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역할분담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/>
        </p:nvSpPr>
        <p:spPr bwMode="auto">
          <a:xfrm>
            <a:off x="601663" y="1657350"/>
            <a:ext cx="8313737" cy="459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ko-KR" altLang="en-US" sz="14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총괄주관연구기관은 </a:t>
            </a:r>
            <a:r>
              <a:rPr lang="ko-KR" altLang="en-US" sz="14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한국환경정책</a:t>
            </a:r>
            <a:r>
              <a:rPr lang="en-US" altLang="ko-KR" sz="14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·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평가연구원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(KEI)</a:t>
            </a:r>
            <a:r>
              <a:rPr lang="ko-KR" altLang="en-US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이 </a:t>
            </a:r>
            <a:r>
              <a:rPr lang="ko-KR" altLang="en-US" sz="14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담당하고 </a:t>
            </a:r>
            <a:r>
              <a:rPr lang="ko-KR" altLang="en-US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협</a:t>
            </a:r>
            <a:r>
              <a:rPr lang="ko-KR" altLang="en-US" sz="14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동</a:t>
            </a:r>
            <a:r>
              <a:rPr lang="ko-KR" altLang="en-US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연구기관으로 </a:t>
            </a:r>
            <a:r>
              <a:rPr lang="en-US" altLang="ko-KR" sz="14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KAIST </a:t>
            </a:r>
            <a:r>
              <a:rPr lang="ko-KR" altLang="en-US" sz="1400" dirty="0" err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산학협력단</a:t>
            </a:r>
            <a:r>
              <a:rPr lang="en-US" altLang="ko-KR" sz="14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경성대학교 </a:t>
            </a:r>
            <a:r>
              <a:rPr lang="ko-KR" altLang="en-US" sz="1400" dirty="0" err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산학협력단</a:t>
            </a:r>
            <a:r>
              <a:rPr lang="ko-KR" altLang="en-US" sz="1400" b="0" dirty="0" err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이</a:t>
            </a:r>
            <a:r>
              <a:rPr lang="ko-KR" altLang="en-US" sz="14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참여</a:t>
            </a:r>
          </a:p>
          <a:p>
            <a:pPr marL="742950" lvl="1" indent="-285750" latinLnBrk="0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Arial" pitchFamily="34" charset="0"/>
              <a:buChar char="–"/>
            </a:pPr>
            <a:r>
              <a:rPr lang="ko-KR" altLang="en-US" sz="1100" b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하향식 모형 연구와 통합모형 연구는 한국환경정책</a:t>
            </a:r>
            <a:r>
              <a:rPr lang="en-US" altLang="ko-KR" sz="1100" b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·</a:t>
            </a:r>
            <a:r>
              <a:rPr lang="ko-KR" altLang="en-US" sz="1100" b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평가연구원</a:t>
            </a:r>
            <a:r>
              <a:rPr lang="en-US" altLang="ko-KR" sz="1100" b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(KEI) </a:t>
            </a:r>
            <a:r>
              <a:rPr lang="ko-KR" altLang="en-US" sz="1100" b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주관</a:t>
            </a:r>
            <a:endParaRPr lang="en-US" altLang="ko-KR" sz="1100" b="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  <a:p>
            <a:pPr marL="742950" lvl="1" indent="-285750" latinLnBrk="0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Arial" pitchFamily="34" charset="0"/>
              <a:buChar char="–"/>
            </a:pPr>
            <a:r>
              <a:rPr lang="ko-KR" altLang="en-US" sz="1100" b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감축기술 변화 확산 예측 모형 연구 및 기술 </a:t>
            </a:r>
            <a:r>
              <a:rPr lang="en-US" altLang="ko-KR" sz="1100" b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DB</a:t>
            </a:r>
            <a:r>
              <a:rPr lang="ko-KR" altLang="en-US" sz="1100" b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구축은</a:t>
            </a:r>
            <a:r>
              <a:rPr lang="en-US" altLang="ko-KR" sz="1100" b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KAIST </a:t>
            </a:r>
            <a:r>
              <a:rPr lang="ko-KR" altLang="en-US" sz="1100" b="0" dirty="0" err="1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산학협력단</a:t>
            </a:r>
            <a:r>
              <a:rPr lang="ko-KR" altLang="en-US" sz="1100" b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주관</a:t>
            </a:r>
            <a:endParaRPr lang="en-US" altLang="ko-KR" sz="1100" b="0" dirty="0" smtClean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  <a:p>
            <a:pPr marL="742950" lvl="1" indent="-285750" latinLnBrk="0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Arial" pitchFamily="34" charset="0"/>
              <a:buChar char="–"/>
            </a:pPr>
            <a:r>
              <a:rPr lang="ko-KR" altLang="en-US" sz="1100" b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상향식 모형 연구는 한국환경정책</a:t>
            </a:r>
            <a:r>
              <a:rPr lang="en-US" altLang="ko-KR" sz="1100" b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·</a:t>
            </a:r>
            <a:r>
              <a:rPr lang="ko-KR" altLang="en-US" sz="1100" b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평가연구원</a:t>
            </a:r>
            <a:r>
              <a:rPr lang="en-US" altLang="ko-KR" sz="1100" b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b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경성대학교 </a:t>
            </a:r>
            <a:r>
              <a:rPr lang="ko-KR" altLang="en-US" sz="1100" b="0" dirty="0" err="1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산학협력단이</a:t>
            </a:r>
            <a:r>
              <a:rPr lang="ko-KR" altLang="en-US" sz="1100" b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협업</a:t>
            </a:r>
            <a:endParaRPr lang="en-US" altLang="ko-KR" sz="1100" b="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latinLnBrk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endParaRPr lang="en-US" altLang="ko-KR" sz="800" b="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224" y="3093577"/>
            <a:ext cx="6156998" cy="3005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E678C-E6CB-4E50-AEFE-133E7F92174C}" type="slidenum">
              <a:rPr lang="ko-KR" altLang="en-US"/>
              <a:pPr>
                <a:defRPr/>
              </a:pPr>
              <a:t>8</a:t>
            </a:fld>
            <a:endParaRPr lang="ko-KR" altLang="en-US" dirty="0"/>
          </a:p>
        </p:txBody>
      </p:sp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latin typeface="나눔고딕 ExtraBold" pitchFamily="50" charset="-127"/>
                <a:ea typeface="나눔고딕 ExtraBold" pitchFamily="50" charset="-127"/>
              </a:rPr>
              <a:t>Ⅱ</a:t>
            </a:r>
            <a:r>
              <a:rPr lang="en-US" altLang="ko-KR" sz="3200" dirty="0" smtClean="0">
                <a:latin typeface="나눔고딕 ExtraBold" pitchFamily="50" charset="-127"/>
                <a:ea typeface="나눔고딕 ExtraBold" pitchFamily="50" charset="-127"/>
              </a:rPr>
              <a:t>. 1·2</a:t>
            </a:r>
            <a:r>
              <a:rPr lang="ko-KR" altLang="en-US" sz="3200" dirty="0" smtClean="0">
                <a:latin typeface="나눔고딕 ExtraBold" pitchFamily="50" charset="-127"/>
                <a:ea typeface="나눔고딕 ExtraBold" pitchFamily="50" charset="-127"/>
              </a:rPr>
              <a:t>차년도 성과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연구단 성과</a:t>
            </a:r>
            <a:endParaRPr lang="en-US" altLang="ko-KR" dirty="0" smtClean="0"/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차년도 주요 연구결과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차년도 주요 연구결과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A74083-6B4B-416C-8C86-FC71045EF2E0}" type="slidenum">
              <a:rPr lang="ko-KR" altLang="en-US"/>
              <a:pPr>
                <a:defRPr/>
              </a:pPr>
              <a:t>9</a:t>
            </a:fld>
            <a:endParaRPr lang="ko-KR" altLang="en-US" dirty="0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Ⅱ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-(1) 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연구단 성과</a:t>
            </a:r>
            <a:endParaRPr lang="en-US" altLang="ko-KR" sz="20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5541" name="TextBox 4"/>
          <p:cNvSpPr txBox="1">
            <a:spLocks noChangeArrowheads="1"/>
          </p:cNvSpPr>
          <p:nvPr/>
        </p:nvSpPr>
        <p:spPr bwMode="auto">
          <a:xfrm>
            <a:off x="6716995" y="1257300"/>
            <a:ext cx="2427006" cy="307777"/>
          </a:xfrm>
          <a:prstGeom prst="rect">
            <a:avLst/>
          </a:prstGeom>
          <a:solidFill>
            <a:srgbClr val="FCC07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</a:rPr>
              <a:t>1</a:t>
            </a:r>
            <a:r>
              <a:rPr lang="ko-KR" altLang="en-US" sz="1400" dirty="0" smtClean="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</a:rPr>
              <a:t>차년도 성과목표 및 실적</a:t>
            </a:r>
            <a:endParaRPr lang="ko-KR" altLang="en-US" sz="1400" dirty="0">
              <a:solidFill>
                <a:schemeClr val="tx1"/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04984"/>
              </p:ext>
            </p:extLst>
          </p:nvPr>
        </p:nvGraphicFramePr>
        <p:xfrm>
          <a:off x="897310" y="1725972"/>
          <a:ext cx="8084320" cy="418772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04761"/>
                <a:gridCol w="1464557"/>
                <a:gridCol w="4802606"/>
                <a:gridCol w="665708"/>
                <a:gridCol w="646688"/>
              </a:tblGrid>
              <a:tr h="222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기관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성과지표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목표치</a:t>
                      </a:r>
                      <a:endParaRPr lang="en-US" altLang="ko-KR" sz="10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10800" marB="108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실적치</a:t>
                      </a:r>
                      <a:endParaRPr lang="en-US" altLang="ko-KR" sz="10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10800" marB="108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417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총괄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spc="-15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과학기술적 성과항목 </a:t>
                      </a:r>
                      <a:endParaRPr lang="en-US" altLang="ko-KR" sz="1000" spc="-15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spc="-15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성과지표</a:t>
                      </a:r>
                      <a:endParaRPr lang="ko-KR" altLang="en-US" sz="10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인력양성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 연수 및 교육훈련 실적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4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SCI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급 학술지 게재 논문 건수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4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학술회의 발표 논문 건수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4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국제협력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국내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·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국제회의 개최 건수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417"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ko-KR" altLang="en-US" sz="1000" spc="-15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협동</a:t>
                      </a:r>
                      <a:r>
                        <a:rPr lang="en-US" altLang="ko-KR" sz="1000" spc="-15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000" spc="-15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과학기술적 성과항목 </a:t>
                      </a:r>
                      <a:endParaRPr lang="en-US" altLang="ko-KR" sz="1000" spc="-15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spc="-15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성과지표</a:t>
                      </a:r>
                      <a:endParaRPr lang="ko-KR" altLang="en-US" sz="10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pc="-15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기술정보</a:t>
                      </a:r>
                      <a:r>
                        <a:rPr lang="en-US" altLang="ko-KR" sz="1000" spc="-15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spc="-15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 도출 후 </a:t>
                      </a:r>
                      <a:r>
                        <a:rPr lang="en-US" altLang="ko-KR" sz="1000" spc="-15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spc="-15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차년도 보고서에 문서화</a:t>
                      </a:r>
                      <a:endParaRPr lang="ko-KR" altLang="en-US" sz="10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417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pc="-15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 구축된 국내외 기술 </a:t>
                      </a:r>
                      <a:r>
                        <a:rPr lang="en-US" altLang="ko-KR" sz="1000" spc="-15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1000" spc="-15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취합 후 </a:t>
                      </a:r>
                      <a:r>
                        <a:rPr lang="en-US" altLang="ko-KR" sz="1000" spc="-15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spc="-15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차년도 보고서에 문서화</a:t>
                      </a:r>
                      <a:endParaRPr lang="ko-KR" altLang="en-US" sz="10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417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pc="-15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기술확산</a:t>
                      </a:r>
                      <a:r>
                        <a:rPr lang="en-US" altLang="ko-KR" sz="1000" spc="-15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spc="-15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변화에 대한 이론 조사 후 </a:t>
                      </a:r>
                      <a:r>
                        <a:rPr lang="en-US" altLang="ko-KR" sz="1000" spc="-15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spc="-15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차년도 보고서에 문서화</a:t>
                      </a:r>
                      <a:endParaRPr lang="ko-KR" altLang="en-US" sz="10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50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pc="-15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선진 통합모형에 대한 구조 분석 및 타 연구팀과 공동으로 한국형 평가모형 개념 제안</a:t>
                      </a:r>
                      <a:endParaRPr lang="ko-KR" altLang="en-US" sz="10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4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학술지 게재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–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일반학술지</a:t>
                      </a:r>
                    </a:p>
                  </a:txBody>
                  <a:tcPr marL="45720" marR="4572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4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kern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marT="10800" marB="108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학술회의 발표 논문 건수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4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kern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marT="10800" marB="108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국제협력 기반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MOU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체결</a:t>
                      </a:r>
                      <a:endParaRPr lang="ko-KR" altLang="en-US" sz="100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5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정책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지침 활용 성과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marT="10800" marB="108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Post 2020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기후변화 정책 수립 관련 정책 제안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(GIR)</a:t>
                      </a:r>
                      <a:endParaRPr lang="ko-KR" altLang="en-US" sz="100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5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보도실적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marT="10800" marB="108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2014-10-29, </a:t>
                      </a:r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NEWSis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KAIST,</a:t>
                      </a:r>
                      <a:r>
                        <a:rPr lang="ko-KR" altLang="en-US" sz="1000" kern="1200" spc="-15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국제응용시스템분석연구소와 환경이슈 공동연구 </a:t>
                      </a:r>
                      <a:r>
                        <a:rPr lang="en-US" altLang="ko-KR" sz="1000" kern="1200" spc="-15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MOU</a:t>
                      </a:r>
                      <a:endParaRPr lang="ko-KR" altLang="en-US" sz="1000" kern="1200" spc="-15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41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협동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과학기술적 성과항목 </a:t>
                      </a:r>
                      <a:endParaRPr lang="en-US" altLang="ko-KR" sz="1000" spc="-15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및 성과지표</a:t>
                      </a:r>
                    </a:p>
                  </a:txBody>
                  <a:tcPr marL="54000" marR="54000" marT="18000" marB="18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1-8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학술회의 발표 논문 건수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18000" marB="18000" anchor="ctr">
                    <a:lnL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18000" marB="18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18000" marB="1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4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18000" marB="18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국내외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학술회의 발표</a:t>
                      </a:r>
                    </a:p>
                  </a:txBody>
                  <a:tcPr marL="54000" marR="54000" marT="18000" marB="1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18000" marB="1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6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법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정책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지침 활용 성과</a:t>
                      </a:r>
                    </a:p>
                  </a:txBody>
                  <a:tcPr marL="54000" marR="54000" marT="18000" marB="18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정부온실가스 감축정책 지원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매뉴얼 활용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(GIR, 2014/11)</a:t>
                      </a:r>
                      <a:endParaRPr lang="ko-KR" altLang="en-US" sz="100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18000" marB="1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18000" marB="1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183883"/>
      </a:dk1>
      <a:lt1>
        <a:srgbClr val="FFFFFF"/>
      </a:lt1>
      <a:dk2>
        <a:srgbClr val="183883"/>
      </a:dk2>
      <a:lt2>
        <a:srgbClr val="808080"/>
      </a:lt2>
      <a:accent1>
        <a:srgbClr val="D4E3F7"/>
      </a:accent1>
      <a:accent2>
        <a:srgbClr val="0067AF"/>
      </a:accent2>
      <a:accent3>
        <a:srgbClr val="FFFFFF"/>
      </a:accent3>
      <a:accent4>
        <a:srgbClr val="132E6F"/>
      </a:accent4>
      <a:accent5>
        <a:srgbClr val="E6EFFA"/>
      </a:accent5>
      <a:accent6>
        <a:srgbClr val="005D9E"/>
      </a:accent6>
      <a:hlink>
        <a:srgbClr val="365B91"/>
      </a:hlink>
      <a:folHlink>
        <a:srgbClr val="0099AF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183883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183883"/>
        </a:dk1>
        <a:lt1>
          <a:srgbClr val="FFFFFF"/>
        </a:lt1>
        <a:dk2>
          <a:srgbClr val="000000"/>
        </a:dk2>
        <a:lt2>
          <a:srgbClr val="808080"/>
        </a:lt2>
        <a:accent1>
          <a:srgbClr val="D4E3F7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183883"/>
        </a:dk1>
        <a:lt1>
          <a:srgbClr val="FFFFFF"/>
        </a:lt1>
        <a:dk2>
          <a:srgbClr val="183883"/>
        </a:dk2>
        <a:lt2>
          <a:srgbClr val="808080"/>
        </a:lt2>
        <a:accent1>
          <a:srgbClr val="D4E3F7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183883"/>
        </a:dk1>
        <a:lt1>
          <a:srgbClr val="FFFFFF"/>
        </a:lt1>
        <a:dk2>
          <a:srgbClr val="183883"/>
        </a:dk2>
        <a:lt2>
          <a:srgbClr val="808080"/>
        </a:lt2>
        <a:accent1>
          <a:srgbClr val="D4E3F7"/>
        </a:accent1>
        <a:accent2>
          <a:srgbClr val="0067AF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005D9E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7300</TotalTime>
  <Words>4263</Words>
  <Application>Microsoft Office PowerPoint</Application>
  <PresentationFormat>화면 슬라이드 쇼(4:3)</PresentationFormat>
  <Paragraphs>754</Paragraphs>
  <Slides>33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3" baseType="lpstr">
      <vt:lpstr>굴림</vt:lpstr>
      <vt:lpstr>Arial</vt:lpstr>
      <vt:lpstr>맑은 고딕</vt:lpstr>
      <vt:lpstr>나눔고딕 ExtraBold</vt:lpstr>
      <vt:lpstr>Wingdings</vt:lpstr>
      <vt:lpstr>나눔고딕</vt:lpstr>
      <vt:lpstr>나눔고딕 Bold</vt:lpstr>
      <vt:lpstr>Verdana</vt:lpstr>
      <vt:lpstr>HY중고딕</vt:lpstr>
      <vt:lpstr>Default Design</vt:lpstr>
      <vt:lpstr>한국형 상·하향식 온실가스 통합 감축 시스템 개발</vt:lpstr>
      <vt:lpstr>목   차</vt:lpstr>
      <vt:lpstr>I. 연구단 소개</vt:lpstr>
      <vt:lpstr>I-(1) 기술개발 필요성 및 목표</vt:lpstr>
      <vt:lpstr>I-(1) 기술개발 필요성 및 목표</vt:lpstr>
      <vt:lpstr>I-(2) 연구단 추진 전략</vt:lpstr>
      <vt:lpstr>1-(4) 추진체계 및 역할분담</vt:lpstr>
      <vt:lpstr>Ⅱ. 1·2차년도 성과</vt:lpstr>
      <vt:lpstr>Ⅱ-(1) 연구단 성과</vt:lpstr>
      <vt:lpstr>Ⅱ-(1) 연구단 성과</vt:lpstr>
      <vt:lpstr>Ⅱ-(1) 연구단 성과</vt:lpstr>
      <vt:lpstr>Ⅱ-(1) 연구단 성과</vt:lpstr>
      <vt:lpstr>Ⅱ-(1) 연구단 성과</vt:lpstr>
      <vt:lpstr>Ⅱ-(2)- 1) 1차년도 주요연구결과 - 총괄</vt:lpstr>
      <vt:lpstr>Ⅱ-(2)- 2) 1차년도 주요연구결과 – 협동1</vt:lpstr>
      <vt:lpstr>Ⅱ-(2)- 2) 1차년도 주요연구결과 – 협동2</vt:lpstr>
      <vt:lpstr>Ⅱ-(2)- 2) 1차년도 주요연구결과 – 협동2</vt:lpstr>
      <vt:lpstr>Ⅱ-(3)- 1) 2차년도 주요연구결과 - 총괄</vt:lpstr>
      <vt:lpstr>Ⅱ-(3)- 2) 2차년도 주요연구결과 – 협동1</vt:lpstr>
      <vt:lpstr>Ⅱ-(3)- 3) 2차년도 주요연구결과 – 협동1</vt:lpstr>
      <vt:lpstr>Ⅱ-(3)- 3) 2차년도 주요연구결과 – 협동2</vt:lpstr>
      <vt:lpstr>Ⅲ. 향후 연구계획 및 연구진행  상황</vt:lpstr>
      <vt:lpstr>Ⅲ-(1) 연구단 추진 계획 </vt:lpstr>
      <vt:lpstr>Ⅲ-(1) 연구단 추진 계획 </vt:lpstr>
      <vt:lpstr>Ⅲ-(1) 연구단 추진 계획 </vt:lpstr>
      <vt:lpstr>Ⅲ-(1) 연구단 추진 계획 </vt:lpstr>
      <vt:lpstr>Ⅲ-(2)-1) 3차년도 연구진행 상황 - 총괄</vt:lpstr>
      <vt:lpstr>Ⅲ-(2)-1) 3차년도 연구진행 상황 - 총괄</vt:lpstr>
      <vt:lpstr>Ⅲ-(2)-2) 3차년도 연구진행 상황 – 협동1</vt:lpstr>
      <vt:lpstr>Ⅲ-(2)-2) 3차년도 연구진행 상황 – 협동1</vt:lpstr>
      <vt:lpstr>Ⅲ-(2)-3) 3차년도 연구진행 상황 – 협동2</vt:lpstr>
      <vt:lpstr>Ⅲ-(2)-3) 3차년도 연구진행 상황 – 협동2</vt:lpstr>
      <vt:lpstr>PowerPoint 프레젠테이션</vt:lpstr>
    </vt:vector>
  </TitlesOfParts>
  <Company>Presentation Magazine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2 Template</dc:title>
  <dc:creator>Presentation Magazine</dc:creator>
  <cp:lastModifiedBy>KEI</cp:lastModifiedBy>
  <cp:revision>928</cp:revision>
  <cp:lastPrinted>2016-09-22T06:25:14Z</cp:lastPrinted>
  <dcterms:created xsi:type="dcterms:W3CDTF">2005-02-28T14:06:28Z</dcterms:created>
  <dcterms:modified xsi:type="dcterms:W3CDTF">2016-09-23T08:32:15Z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ecked by">
    <vt:lpwstr>Presentation Helper</vt:lpwstr>
  </property>
</Properties>
</file>