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8" r:id="rId2"/>
    <p:sldId id="270" r:id="rId3"/>
    <p:sldId id="450" r:id="rId4"/>
    <p:sldId id="452" r:id="rId5"/>
    <p:sldId id="453" r:id="rId6"/>
    <p:sldId id="456" r:id="rId7"/>
    <p:sldId id="455" r:id="rId8"/>
    <p:sldId id="429" r:id="rId9"/>
    <p:sldId id="430" r:id="rId10"/>
    <p:sldId id="431" r:id="rId11"/>
    <p:sldId id="432" r:id="rId12"/>
    <p:sldId id="433" r:id="rId13"/>
    <p:sldId id="437" r:id="rId14"/>
    <p:sldId id="439" r:id="rId15"/>
    <p:sldId id="529" r:id="rId16"/>
    <p:sldId id="534" r:id="rId17"/>
    <p:sldId id="536" r:id="rId18"/>
    <p:sldId id="537" r:id="rId19"/>
    <p:sldId id="543" r:id="rId20"/>
    <p:sldId id="553" r:id="rId21"/>
    <p:sldId id="554" r:id="rId22"/>
    <p:sldId id="555" r:id="rId23"/>
    <p:sldId id="556" r:id="rId24"/>
    <p:sldId id="557" r:id="rId25"/>
    <p:sldId id="558" r:id="rId26"/>
    <p:sldId id="559" r:id="rId27"/>
    <p:sldId id="560" r:id="rId28"/>
    <p:sldId id="561" r:id="rId29"/>
    <p:sldId id="562" r:id="rId30"/>
    <p:sldId id="565" r:id="rId31"/>
    <p:sldId id="564" r:id="rId32"/>
    <p:sldId id="566" r:id="rId33"/>
  </p:sldIdLst>
  <p:sldSz cx="9144000" cy="6858000" type="screen4x3"/>
  <p:notesSz cx="6797675" cy="9874250"/>
  <p:embeddedFontLst>
    <p:embeddedFont>
      <p:font typeface="맑은 고딕" panose="020B0503020000020004" pitchFamily="50" charset="-127"/>
      <p:regular r:id="rId36"/>
      <p:bold r:id="rId37"/>
    </p:embeddedFont>
    <p:embeddedFont>
      <p:font typeface="나눔고딕 ExtraBold" panose="020B0600000101010101" charset="-127"/>
      <p:bold r:id="rId38"/>
    </p:embeddedFont>
    <p:embeddedFont>
      <p:font typeface="나눔고딕" panose="020B0600000101010101" charset="-127"/>
      <p:regular r:id="rId39"/>
      <p:bold r:id="rId40"/>
    </p:embeddedFont>
    <p:embeddedFont>
      <p:font typeface="나눔고딕 Bold" panose="020B0600000101010101" charset="-127"/>
      <p:bold r:id="rId41"/>
    </p:embeddedFont>
    <p:embeddedFont>
      <p:font typeface="Verdana" panose="020B0604030504040204" pitchFamily="34" charset="0"/>
      <p:regular r:id="rId42"/>
      <p:bold r:id="rId43"/>
      <p:italic r:id="rId44"/>
      <p:boldItalic r:id="rId45"/>
    </p:embeddedFont>
    <p:embeddedFont>
      <p:font typeface="HY중고딕" panose="02030600000101010101" pitchFamily="18" charset="-127"/>
      <p:regular r:id="rId46"/>
    </p:embeddedFont>
  </p:embeddedFontLst>
  <p:defaultTextStyle>
    <a:defPPr>
      <a:defRPr lang="fr-FR"/>
    </a:defPPr>
    <a:lvl1pPr algn="l" rtl="0" fontAlgn="base" latinLnBrk="1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bg1"/>
        </a:solidFill>
        <a:latin typeface="Arial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7EAF0"/>
    <a:srgbClr val="0067AF"/>
    <a:srgbClr val="E7EA18"/>
    <a:srgbClr val="FCC070"/>
    <a:srgbClr val="FFC000"/>
    <a:srgbClr val="FF6600"/>
    <a:srgbClr val="96B8D6"/>
    <a:srgbClr val="FFCCC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 autoAdjust="0"/>
    <p:restoredTop sz="94634" autoAdjust="0"/>
  </p:normalViewPr>
  <p:slideViewPr>
    <p:cSldViewPr snapToGrid="0">
      <p:cViewPr>
        <p:scale>
          <a:sx n="100" d="100"/>
          <a:sy n="100" d="100"/>
        </p:scale>
        <p:origin x="-2322" y="-336"/>
      </p:cViewPr>
      <p:guideLst>
        <p:guide orient="horz" pos="3174"/>
        <p:guide pos="2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954" y="-96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09A2C-0268-4070-8AFF-06B3026E7BC7}" type="datetimeFigureOut">
              <a:rPr lang="ko-KR" altLang="en-US" smtClean="0"/>
              <a:pPr/>
              <a:t>2016-09-23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77D36-5536-4545-8515-04E81AD3E8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37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sz="1200" b="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70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GB" altLang="ko-KR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sz="1200" b="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C97CB61B-FEB1-4466-B706-B79760AA10D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95464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DCC899-B307-4E0D-B7D7-12046114B0ED}" type="slidenum">
              <a:rPr lang="en-GB" altLang="ko-KR" smtClean="0">
                <a:latin typeface="Arial" pitchFamily="34" charset="0"/>
              </a:rPr>
              <a:pPr/>
              <a:t>1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14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15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dirty="0" smtClean="0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283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16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9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17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094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18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dirty="0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19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283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20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283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45AD8-C627-42A2-BF44-519A4BD37869}" type="slidenum">
              <a:rPr lang="en-GB" altLang="ko-KR" smtClean="0">
                <a:latin typeface="Arial" pitchFamily="34" charset="0"/>
              </a:rPr>
              <a:pPr/>
              <a:t>22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45AD8-C627-42A2-BF44-519A4BD37869}" type="slidenum">
              <a:rPr lang="en-GB" altLang="ko-KR" smtClean="0">
                <a:latin typeface="Arial" pitchFamily="34" charset="0"/>
              </a:rPr>
              <a:pPr/>
              <a:t>23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45AD8-C627-42A2-BF44-519A4BD37869}" type="slidenum">
              <a:rPr lang="en-GB" altLang="ko-KR" smtClean="0">
                <a:latin typeface="Arial" pitchFamily="34" charset="0"/>
              </a:rPr>
              <a:pPr/>
              <a:t>24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2DCA01-3020-47F0-AFBC-A07A7E6698BF}" type="slidenum">
              <a:rPr lang="en-GB" altLang="ko-KR" smtClean="0">
                <a:latin typeface="Arial" pitchFamily="34" charset="0"/>
              </a:rPr>
              <a:pPr/>
              <a:t>4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45AD8-C627-42A2-BF44-519A4BD37869}" type="slidenum">
              <a:rPr lang="en-GB" altLang="ko-KR" smtClean="0">
                <a:latin typeface="Arial" pitchFamily="34" charset="0"/>
              </a:rPr>
              <a:pPr/>
              <a:t>25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F8A085-5B8C-4C48-9E3F-A168280A087E}" type="slidenum">
              <a:rPr lang="en-GB" altLang="ko-KR" smtClean="0">
                <a:latin typeface="Arial" pitchFamily="34" charset="0"/>
              </a:rPr>
              <a:pPr/>
              <a:t>5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806D29-3B65-49B1-AB3C-1F5AEB5DC79F}" type="slidenum">
              <a:rPr lang="en-GB" altLang="ko-KR" smtClean="0">
                <a:latin typeface="Arial" pitchFamily="34" charset="0"/>
              </a:rPr>
              <a:pPr/>
              <a:t>6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9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10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11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12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95DD57-2525-4161-A4BF-61D09A020CEF}" type="slidenum">
              <a:rPr lang="en-GB" altLang="ko-KR" smtClean="0">
                <a:latin typeface="Arial" pitchFamily="34" charset="0"/>
              </a:rPr>
              <a:pPr/>
              <a:t>13</a:t>
            </a:fld>
            <a:endParaRPr lang="en-GB" altLang="ko-KR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ko-KR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latinLnBrk="0">
              <a:defRPr/>
            </a:pPr>
            <a:endParaRPr lang="fr-FR" altLang="ko-KR" dirty="0">
              <a:latin typeface="Arial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5029200"/>
            <a:ext cx="5715000" cy="609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429000" y="3581400"/>
            <a:ext cx="5715000" cy="1470025"/>
          </a:xfrm>
          <a:solidFill>
            <a:schemeClr val="bg1"/>
          </a:solidFill>
          <a:ln algn="ctr"/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7010400" y="6578600"/>
            <a:ext cx="2133600" cy="279400"/>
          </a:xfrm>
        </p:spPr>
        <p:txBody>
          <a:bodyPr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335AF4E4-A392-4865-AC7C-C2760A95E49D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54857-E066-43D2-9994-6F31AFCD7C2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E0DD7-2963-433D-821B-E06C1D47708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15200" y="1400175"/>
            <a:ext cx="1828800" cy="47720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8800" y="1400175"/>
            <a:ext cx="5334000" cy="47720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67EA0-65A7-4B23-A15D-F9F7591D3E8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 hasCustomPrompt="1"/>
          </p:nvPr>
        </p:nvSpPr>
        <p:spPr>
          <a:xfrm>
            <a:off x="1781175" y="2124075"/>
            <a:ext cx="7162800" cy="4038600"/>
          </a:xfrm>
        </p:spPr>
        <p:txBody>
          <a:bodyPr/>
          <a:lstStyle>
            <a:lvl1pPr marL="216000" indent="-180000" algn="l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SzPct val="120000"/>
              <a:buFont typeface="Wingdings" pitchFamily="2" charset="2"/>
              <a:buNone/>
              <a:defRPr lang="en-US" altLang="ko-KR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000" indent="-180000" algn="l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SzPct val="120000"/>
              <a:buFont typeface="나눔고딕" panose="020D0604000000000000" pitchFamily="50" charset="-127"/>
              <a:buChar char="-"/>
              <a:defRPr lang="en-US" altLang="ko-KR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180000" algn="l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SzPct val="120000"/>
              <a:buFont typeface="Arial" panose="020B0604020202020204" pitchFamily="34" charset="0"/>
              <a:buChar char="•"/>
              <a:defRPr lang="en-US" altLang="ko-KR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첫째 줄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나눔고딕" panose="020D0604000000000000" pitchFamily="50" charset="-127"/>
              <a:buChar char="-"/>
            </a:pPr>
            <a:r>
              <a:rPr lang="ko-KR" altLang="en-US" sz="1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둘째 줄</a:t>
            </a:r>
            <a:endParaRPr lang="en-US" altLang="ko-KR" sz="120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1257300" lvl="2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셋째 줄</a:t>
            </a:r>
            <a:endParaRPr lang="en-US" altLang="ko-KR" sz="120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/>
            <a:endParaRPr lang="ko-KR" altLang="en-US" noProof="0" dirty="0" smtClean="0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F4009-7588-40F8-B5F4-1F89D1A6639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4053D-14C7-4DE8-A159-ADBB166C416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2475" y="1565077"/>
            <a:ext cx="8391525" cy="4511873"/>
          </a:xfrm>
        </p:spPr>
        <p:txBody>
          <a:bodyPr/>
          <a:lstStyle>
            <a:lvl1pPr marL="342900" indent="-288000">
              <a:spcAft>
                <a:spcPts val="40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1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612000" indent="-252000">
              <a:spcAft>
                <a:spcPts val="500"/>
              </a:spcAft>
              <a:buClr>
                <a:schemeClr val="tx1"/>
              </a:buClr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756000" indent="-216000">
              <a:spcAft>
                <a:spcPts val="300"/>
              </a:spcAft>
              <a:buClr>
                <a:schemeClr val="tx1"/>
              </a:buClr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080000" indent="-252000"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332000" indent="-252000">
              <a:buClr>
                <a:schemeClr val="tx1"/>
              </a:buClr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FD079-7666-49DB-846E-C2E4266D670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448050" y="676275"/>
            <a:ext cx="5695950" cy="581025"/>
          </a:xfrm>
        </p:spPr>
        <p:txBody>
          <a:bodyPr/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algn="just" eaLnBrk="1" hangingPunct="1"/>
            <a:r>
              <a:rPr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마스터 제목 스타일 편집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 userDrawn="1"/>
        </p:nvSpPr>
        <p:spPr bwMode="auto">
          <a:xfrm>
            <a:off x="6708297" y="1257300"/>
            <a:ext cx="2435703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ko-KR" altLang="en-US" sz="1400" spc="-15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6708297" y="1265394"/>
            <a:ext cx="2435703" cy="307975"/>
          </a:xfrm>
        </p:spPr>
        <p:txBody>
          <a:bodyPr/>
          <a:lstStyle>
            <a:lvl1pPr marL="0" indent="0" algn="ctr">
              <a:buFontTx/>
              <a:buNone/>
              <a:defRPr sz="14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2475" y="1390651"/>
            <a:ext cx="8391525" cy="4686300"/>
          </a:xfrm>
        </p:spPr>
        <p:txBody>
          <a:bodyPr/>
          <a:lstStyle>
            <a:lvl1pPr marL="342900" indent="-288000">
              <a:spcAft>
                <a:spcPts val="40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1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612000" indent="-252000">
              <a:spcAft>
                <a:spcPts val="500"/>
              </a:spcAft>
              <a:buClr>
                <a:schemeClr val="tx1"/>
              </a:buClr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756000" indent="-216000">
              <a:spcAft>
                <a:spcPts val="300"/>
              </a:spcAft>
              <a:buClr>
                <a:schemeClr val="tx1"/>
              </a:buClr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080000" indent="-252000"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332000" indent="-252000">
              <a:buClr>
                <a:schemeClr val="tx1"/>
              </a:buClr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FD079-7666-49DB-846E-C2E4266D670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409951" y="676275"/>
            <a:ext cx="5734050" cy="581025"/>
          </a:xfrm>
        </p:spPr>
        <p:txBody>
          <a:bodyPr/>
          <a:lstStyle>
            <a:lvl1pPr>
              <a:defRPr/>
            </a:lvl1pPr>
          </a:lstStyle>
          <a:p>
            <a:pPr algn="just" eaLnBrk="1" hangingPunct="1"/>
            <a:r>
              <a:rPr lang="ko-KR" altLang="en-US" sz="2000" dirty="0" smtClean="0">
                <a:latin typeface="나눔고딕 ExtraBold" pitchFamily="50" charset="-127"/>
                <a:ea typeface="나눔고딕 ExtraBold" pitchFamily="50" charset="-127"/>
              </a:rPr>
              <a:t>마스터 제목 스타일 편집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52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25068-99D4-4710-9494-4066919BC00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828800" y="2085975"/>
            <a:ext cx="7315200" cy="10128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마스터 제목 스타일 편집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4743451" y="3124200"/>
            <a:ext cx="4400550" cy="2952750"/>
          </a:xfrm>
        </p:spPr>
        <p:txBody>
          <a:bodyPr/>
          <a:lstStyle>
            <a:lvl1pPr marL="457200" indent="-457200">
              <a:spcAft>
                <a:spcPts val="400"/>
              </a:spcAft>
              <a:buClr>
                <a:schemeClr val="tx1"/>
              </a:buClr>
              <a:buSzPct val="100000"/>
              <a:buFont typeface="+mj-lt"/>
              <a:buAutoNum type="arabicParenBoth"/>
              <a:defRPr sz="20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02900" indent="-342900">
              <a:spcAft>
                <a:spcPts val="500"/>
              </a:spcAft>
              <a:buClr>
                <a:schemeClr val="tx1"/>
              </a:buClr>
              <a:buFont typeface="+mj-lt"/>
              <a:buAutoNum type="arabicParenR"/>
              <a:defRPr sz="1800" b="1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540000" indent="0">
              <a:spcAft>
                <a:spcPts val="300"/>
              </a:spcAft>
              <a:buClr>
                <a:schemeClr val="tx1"/>
              </a:buClr>
              <a:buNone/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080000" indent="-252000"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332000" indent="-252000">
              <a:buClr>
                <a:schemeClr val="tx1"/>
              </a:buClr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38F87-E74E-4A20-87CB-490ACE12658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15D1-D86D-4E62-AE25-1FF0240C04B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D6ED0-3FA9-4D52-8E7A-F652759106A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98775-2E9F-43DC-9180-760593C98CD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87B9F-7C4A-4A76-867E-5594B8D8994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6915150" cy="387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1038225" y="1238250"/>
            <a:ext cx="78486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latinLnBrk="0">
              <a:defRPr/>
            </a:pPr>
            <a:endParaRPr lang="ko-KR" altLang="en-US" dirty="0">
              <a:latin typeface="Arial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400175"/>
            <a:ext cx="7315200" cy="581025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ko-KR" smtClean="0"/>
              <a:t>Click to edit Master title style</a:t>
            </a: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latinLnBrk="0">
              <a:defRPr/>
            </a:pPr>
            <a:endParaRPr lang="fr-FR" altLang="ko-KR" dirty="0">
              <a:latin typeface="Arial" charset="0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ko-KR" dirty="0" smtClean="0"/>
              <a:t>Click to edit Master text styles</a:t>
            </a:r>
          </a:p>
          <a:p>
            <a:pPr lvl="1"/>
            <a:r>
              <a:rPr lang="fr-FR" altLang="ko-KR" dirty="0" smtClean="0"/>
              <a:t>Second level</a:t>
            </a:r>
          </a:p>
          <a:p>
            <a:pPr lvl="2"/>
            <a:r>
              <a:rPr lang="fr-FR" altLang="ko-KR" dirty="0" smtClean="0"/>
              <a:t>Third level</a:t>
            </a:r>
          </a:p>
          <a:p>
            <a:pPr lvl="3"/>
            <a:r>
              <a:rPr lang="fr-FR" altLang="ko-KR" dirty="0" smtClean="0"/>
              <a:t>Fourth level</a:t>
            </a:r>
          </a:p>
          <a:p>
            <a:pPr lvl="4"/>
            <a:r>
              <a:rPr lang="fr-FR" altLang="ko-KR" dirty="0" smtClean="0"/>
              <a:t>Fifth level</a:t>
            </a:r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70104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DA8D8382-6BAE-4FAF-926F-A100C538EF9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1032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 l="60001" t="85159" r="1563" b="2928"/>
          <a:stretch>
            <a:fillRect/>
          </a:stretch>
        </p:blipFill>
        <p:spPr bwMode="auto">
          <a:xfrm>
            <a:off x="0" y="6076950"/>
            <a:ext cx="2133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19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  <p:sldLayoutId id="2147484116" r:id="rId12"/>
    <p:sldLayoutId id="2147484117" r:id="rId13"/>
    <p:sldLayoutId id="214748411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9836" y="2364509"/>
            <a:ext cx="7724775" cy="720438"/>
          </a:xfrm>
          <a:ln/>
        </p:spPr>
        <p:txBody>
          <a:bodyPr/>
          <a:lstStyle/>
          <a:p>
            <a:pPr eaLnBrk="1" hangingPunct="1"/>
            <a:r>
              <a:rPr lang="ko-KR" altLang="en-US" sz="2800" dirty="0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한국형</a:t>
            </a:r>
            <a:r>
              <a:rPr lang="en-US" altLang="ko-KR" sz="2800" dirty="0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상</a:t>
            </a:r>
            <a:r>
              <a:rPr lang="en-US" altLang="ko-KR" sz="2800" dirty="0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·</a:t>
            </a:r>
            <a:r>
              <a:rPr lang="ko-KR" altLang="en-US" sz="2800" dirty="0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하향식 온실가스 통합 감축 시스템 개발</a:t>
            </a:r>
            <a:endParaRPr lang="en-US" altLang="ko-KR" sz="2800" dirty="0" smtClean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42874" y="152400"/>
            <a:ext cx="38004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spcBef>
                <a:spcPct val="50000"/>
              </a:spcBef>
              <a:defRPr/>
            </a:pPr>
            <a:r>
              <a:rPr lang="en-US" altLang="ko-KR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2016</a:t>
            </a:r>
            <a:r>
              <a:rPr lang="ko-KR" altLang="en-US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년 환경 </a:t>
            </a:r>
            <a:r>
              <a:rPr lang="en-US" altLang="ko-KR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R&amp;D </a:t>
            </a:r>
          </a:p>
          <a:p>
            <a:pPr latinLnBrk="0">
              <a:spcBef>
                <a:spcPct val="50000"/>
              </a:spcBef>
              <a:defRPr/>
            </a:pPr>
            <a:r>
              <a:rPr lang="ko-KR" altLang="en-US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국민공감포럼 및 성과발표회</a:t>
            </a:r>
            <a:endParaRPr lang="fr-FR" altLang="ko-KR" sz="1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16000" y="4191000"/>
            <a:ext cx="7315200" cy="13112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spcBef>
                <a:spcPct val="20000"/>
              </a:spcBef>
              <a:defRPr/>
            </a:pPr>
            <a:r>
              <a:rPr lang="en-US" altLang="ko-KR" sz="1800" kern="0" dirty="0" smtClean="0">
                <a:solidFill>
                  <a:schemeClr val="bg2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2016. 10. 17.</a:t>
            </a:r>
            <a:endParaRPr lang="en-US" altLang="ko-KR" sz="1800" kern="0" dirty="0">
              <a:solidFill>
                <a:schemeClr val="bg2">
                  <a:lumMod val="75000"/>
                </a:schemeClr>
              </a:solidFill>
              <a:latin typeface="나눔고딕 Bold" pitchFamily="50" charset="-127"/>
              <a:ea typeface="나눔고딕 Bold" pitchFamily="50" charset="-127"/>
              <a:cs typeface="+mj-cs"/>
            </a:endParaRPr>
          </a:p>
          <a:p>
            <a:pPr algn="ctr" latinLnBrk="0">
              <a:spcBef>
                <a:spcPct val="20000"/>
              </a:spcBef>
              <a:defRPr/>
            </a:pPr>
            <a:endParaRPr lang="en-US" altLang="ko-KR" sz="1800" kern="0" dirty="0">
              <a:solidFill>
                <a:schemeClr val="bg2">
                  <a:lumMod val="75000"/>
                </a:schemeClr>
              </a:solidFill>
              <a:latin typeface="나눔고딕 Bold" pitchFamily="50" charset="-127"/>
              <a:ea typeface="나눔고딕 Bold" pitchFamily="50" charset="-127"/>
              <a:cs typeface="+mj-cs"/>
            </a:endParaRPr>
          </a:p>
          <a:p>
            <a:pPr algn="ctr" latinLnBrk="0">
              <a:spcBef>
                <a:spcPct val="20000"/>
              </a:spcBef>
              <a:defRPr/>
            </a:pPr>
            <a:r>
              <a:rPr lang="ko-KR" altLang="en-US" sz="1800" kern="0" dirty="0" smtClean="0">
                <a:solidFill>
                  <a:schemeClr val="bg2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장 기 복</a:t>
            </a:r>
            <a:endParaRPr lang="en-US" altLang="ko-KR" sz="1800" kern="0" dirty="0" smtClean="0">
              <a:solidFill>
                <a:schemeClr val="bg2">
                  <a:lumMod val="75000"/>
                </a:schemeClr>
              </a:solidFill>
              <a:latin typeface="나눔고딕 Bold" pitchFamily="50" charset="-127"/>
              <a:ea typeface="나눔고딕 Bold" pitchFamily="50" charset="-127"/>
              <a:cs typeface="+mj-cs"/>
            </a:endParaRPr>
          </a:p>
          <a:p>
            <a:pPr algn="ctr" latinLnBrk="0">
              <a:spcBef>
                <a:spcPct val="20000"/>
              </a:spcBef>
              <a:defRPr/>
            </a:pPr>
            <a:r>
              <a:rPr lang="ko-KR" altLang="en-US" sz="1800" kern="0" dirty="0" smtClean="0">
                <a:solidFill>
                  <a:schemeClr val="bg2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한국환경정책</a:t>
            </a:r>
            <a:r>
              <a:rPr lang="en-US" altLang="ko-KR" sz="1800" kern="0" dirty="0">
                <a:solidFill>
                  <a:schemeClr val="bg2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·</a:t>
            </a:r>
            <a:r>
              <a:rPr lang="ko-KR" altLang="en-US" sz="1800" kern="0" dirty="0" smtClean="0">
                <a:solidFill>
                  <a:schemeClr val="bg2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  <a:cs typeface="+mj-cs"/>
              </a:rPr>
              <a:t>평가연구원</a:t>
            </a:r>
            <a:endParaRPr lang="en-US" altLang="ko-KR" sz="1800" kern="0" dirty="0">
              <a:solidFill>
                <a:schemeClr val="bg2">
                  <a:lumMod val="75000"/>
                </a:schemeClr>
              </a:solidFill>
              <a:latin typeface="나눔고딕 Bold" pitchFamily="50" charset="-127"/>
              <a:ea typeface="나눔고딕 Bold" pitchFamily="50" charset="-127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5D7D9B-E1EF-484E-9207-86265965106E}" type="slidenum">
              <a:rPr lang="ko-KR" altLang="en-US"/>
              <a:pPr>
                <a:defRPr/>
              </a:pPr>
              <a:t>1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716995" y="1257300"/>
            <a:ext cx="2427006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차년도 성과목표 및 실적</a:t>
            </a:r>
            <a:endParaRPr lang="ko-KR" altLang="en-US" sz="140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02217"/>
              </p:ext>
            </p:extLst>
          </p:nvPr>
        </p:nvGraphicFramePr>
        <p:xfrm>
          <a:off x="837487" y="1718905"/>
          <a:ext cx="8135598" cy="439133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01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70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924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022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0229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01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기관</a:t>
                      </a: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성과지표</a:t>
                      </a: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목표치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실적치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1885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과학기술적 </a:t>
                      </a:r>
                      <a:endParaRPr lang="en-US" altLang="ko-KR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성과항목 </a:t>
                      </a:r>
                      <a:endParaRPr lang="en-US" altLang="ko-KR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성과지표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학술지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게재 논문 건수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1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SCI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급 학술지 게재 논문 건수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학술회의 발표 논문 건수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1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인력양성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연수 및 교육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7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국제협력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</a:p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국제회의 개최 건수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1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연구개발 관련 홍보 건수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87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spc="-15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산업경제적 </a:t>
                      </a:r>
                      <a:r>
                        <a:rPr lang="en-US" altLang="ko-KR" sz="1000" kern="1200" spc="-15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spc="-15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성과항목 </a:t>
                      </a:r>
                      <a:endParaRPr lang="en-US" altLang="ko-KR" sz="1000" kern="1200" spc="-15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000" kern="1200" spc="-15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  성과지표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고용 창출 효과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55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온실가스 감축모형 교육 프로그램 개최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E3ME 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모형</a:t>
                      </a: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9/22-24, 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온실가스종합정보센터</a:t>
                      </a: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교육인원 </a:t>
                      </a: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endParaRPr lang="en-US" altLang="ko-KR" sz="1000" kern="1200" spc="0" baseline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IGEM: 4/14-15, 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 신사 리버사이드호텔</a:t>
                      </a: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교육인원 약 </a:t>
                      </a:r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r>
                        <a:rPr lang="ko-KR" altLang="en-US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55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정책채택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algn="l" latinLnBrk="1"/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온실가스 감축목표 시나리오 별 경제적 파급효과를 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CGE 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모형을 이용하여 분석</a:t>
                      </a:r>
                      <a:endParaRPr lang="en-US" altLang="ko-KR" sz="1000" kern="1200" spc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000" kern="1200" spc="0" baseline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정부 온실가스 감축목표 수립 기초자료로 정부부처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국무총리실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환경부 등</a:t>
                      </a:r>
                      <a:r>
                        <a:rPr lang="en-US" altLang="ko-KR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000" kern="1200" spc="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 제공</a:t>
                      </a:r>
                      <a:endParaRPr lang="en-US" altLang="ko-KR" sz="1000" kern="1200" spc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8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협동</a:t>
                      </a:r>
                      <a:r>
                        <a:rPr lang="en-US" altLang="ko-KR" sz="10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과학기술적 성과항목 </a:t>
                      </a:r>
                      <a:endParaRPr lang="en-US" altLang="ko-KR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성과지표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학술지 게재 논문 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SCI</a:t>
                      </a: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 학술지 게재 논문 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학술회의 발표 논문 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협동</a:t>
                      </a:r>
                      <a:r>
                        <a:rPr lang="en-US" altLang="ko-KR" sz="1000" spc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과학기술적 성과항목 </a:t>
                      </a:r>
                      <a:endParaRPr lang="en-US" altLang="ko-KR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성과지표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학술지 게재 논문 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92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SCI</a:t>
                      </a:r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 학술지 게재 논문건수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학술회의 발표 논문 건수</a:t>
                      </a: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20685"/>
              </p:ext>
            </p:extLst>
          </p:nvPr>
        </p:nvGraphicFramePr>
        <p:xfrm>
          <a:off x="722813" y="1989248"/>
          <a:ext cx="8264432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9415"/>
                <a:gridCol w="521375"/>
                <a:gridCol w="740949"/>
                <a:gridCol w="865579"/>
                <a:gridCol w="2604824"/>
                <a:gridCol w="868280"/>
                <a:gridCol w="1112005"/>
                <a:gridCol w="1112005"/>
              </a:tblGrid>
              <a:tr h="281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SCI(E)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게재년월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논문명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학술지명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Vol.(no),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저자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차</a:t>
                      </a:r>
                      <a:endParaRPr lang="en-US" altLang="ko-KR" sz="9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총괄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SCI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2014.12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An emissions trading scheme design for power industries facing price regulation</a:t>
                      </a:r>
                      <a:endParaRPr lang="ko-KR" altLang="en-US" sz="95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Energy Policy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75, pp. 084-099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김용건</a:t>
                      </a:r>
                      <a:r>
                        <a:rPr lang="en-US" altLang="ko-KR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임종수</a:t>
                      </a:r>
                      <a:endParaRPr lang="ko-KR" altLang="en-US" sz="9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1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일반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2015.02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Demand response of Korean Commercial and industrial businesses to critical peak pricing of electricity</a:t>
                      </a:r>
                      <a:endParaRPr lang="ko-KR" altLang="en-US" sz="95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Journal of Cleaner Production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90, pp. 275-290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장동식</a:t>
                      </a:r>
                      <a:r>
                        <a:rPr lang="en-US" altLang="ko-KR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엄지용</a:t>
                      </a:r>
                      <a:r>
                        <a:rPr lang="en-US" altLang="ko-KR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김문규</a:t>
                      </a:r>
                      <a:r>
                        <a:rPr lang="en-US" altLang="ko-KR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노재중</a:t>
                      </a:r>
                      <a:endParaRPr lang="ko-KR" altLang="en-US" sz="9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1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차</a:t>
                      </a:r>
                      <a:endParaRPr lang="en-US" altLang="ko-KR" sz="95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>
                          <a:latin typeface="맑은 고딕" pitchFamily="50" charset="-127"/>
                          <a:ea typeface="맑은 고딕" pitchFamily="50" charset="-127"/>
                        </a:rPr>
                        <a:t>총괄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SCI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2015.07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Driving forces of rapid CO2 emissions growth: A case of Korea</a:t>
                      </a:r>
                      <a:endParaRPr lang="ko-KR" altLang="en-US" sz="95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Energy Policy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82,</a:t>
                      </a:r>
                      <a:r>
                        <a:rPr lang="en-US" altLang="ko-KR" sz="950" baseline="0" dirty="0">
                          <a:latin typeface="맑은 고딕" pitchFamily="50" charset="-127"/>
                          <a:ea typeface="맑은 고딕" pitchFamily="50" charset="-127"/>
                        </a:rPr>
                        <a:t> pp. 144-155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김용건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유종현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오완근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1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SCI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2016.02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Fat-tailed risk about climate change and climate policy</a:t>
                      </a:r>
                      <a:endParaRPr lang="ko-KR" altLang="en-US" sz="95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Energy Policy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89,</a:t>
                      </a:r>
                      <a:r>
                        <a:rPr lang="en-US" altLang="ko-KR" sz="950" baseline="0" dirty="0">
                          <a:latin typeface="맑은 고딕" pitchFamily="50" charset="-127"/>
                          <a:ea typeface="맑은 고딕" pitchFamily="50" charset="-127"/>
                        </a:rPr>
                        <a:t> pp. 25-35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황인창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Tol, R.S.J</a:t>
                      </a:r>
                    </a:p>
                    <a:p>
                      <a:pPr algn="ctr" latinLnBrk="1"/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Hofkes, M.W.;</a:t>
                      </a:r>
                      <a:endParaRPr lang="ko-KR" altLang="en-US" sz="9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9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5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SCI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2016.01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Variability of electricity load patterns and its effect on demand response: A critical peak pricing experiment on Korean commercial and industrial customers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Energy Policy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latin typeface="맑은 고딕" pitchFamily="50" charset="-127"/>
                          <a:ea typeface="맑은 고딕" pitchFamily="50" charset="-127"/>
                        </a:rPr>
                        <a:t>88, pp. 11-26</a:t>
                      </a:r>
                      <a:endParaRPr lang="ko-KR" altLang="en-US" sz="9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장동식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엄지용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박민재</a:t>
                      </a:r>
                      <a:r>
                        <a:rPr lang="en-US" altLang="ko-KR" sz="95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dirty="0">
                          <a:latin typeface="맑은 고딕" pitchFamily="50" charset="-127"/>
                          <a:ea typeface="맑은 고딕" pitchFamily="50" charset="-127"/>
                        </a:rPr>
                        <a:t>노재중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37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논문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716995" y="1257300"/>
            <a:ext cx="2427006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1,2</a:t>
            </a:r>
            <a:r>
              <a:rPr lang="ko-KR" altLang="en-US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차년도 주요 성과</a:t>
            </a:r>
            <a:endParaRPr lang="ko-KR" altLang="en-US" sz="140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/>
        </p:nvSpPr>
        <p:spPr bwMode="auto">
          <a:xfrm>
            <a:off x="606010" y="5013265"/>
            <a:ext cx="8313737" cy="37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MOU 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체결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641346"/>
              </p:ext>
            </p:extLst>
          </p:nvPr>
        </p:nvGraphicFramePr>
        <p:xfrm>
          <a:off x="753293" y="5397213"/>
          <a:ext cx="8229600" cy="7207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5429"/>
                <a:gridCol w="975360"/>
                <a:gridCol w="3409404"/>
                <a:gridCol w="3409407"/>
              </a:tblGrid>
              <a:tr h="252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일시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MOU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체결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연구협약 내용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</a:tr>
              <a:tr h="467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2014.10.29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IIASA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국제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응용시스템분석연구소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녹색 기술의 확산 분석 분야의 공동연구 수행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경제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에너지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환경 통합 평가 모형 개발 및 개선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등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7780" marR="17780" marT="17780" marB="1778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674376" y="1592947"/>
            <a:ext cx="8313737" cy="37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국내외 학술회의 발표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08555"/>
              </p:ext>
            </p:extLst>
          </p:nvPr>
        </p:nvGraphicFramePr>
        <p:xfrm>
          <a:off x="782794" y="1886500"/>
          <a:ext cx="8205319" cy="4663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5251"/>
                <a:gridCol w="427290"/>
                <a:gridCol w="940037"/>
                <a:gridCol w="2298819"/>
                <a:gridCol w="3221764"/>
                <a:gridCol w="97215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연도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일시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학술회의명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발표주제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발표자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차년도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총괄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2014. 11. 01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한국경영과학회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추계학술대회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기후변화와 경영과학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김용건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백천현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2015.01.05-08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HICC</a:t>
                      </a: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48th Conference</a:t>
                      </a:r>
                      <a:endParaRPr lang="en-US" altLang="ko-KR" sz="9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The Role of Environmental Information Disclosure Systems and their Impacts on Firm Performance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유소영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2014.11.01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한국경영과학회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추계학술대회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매립지 온실가스 측정을 위한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FOD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방법에 대한 수리적 고찰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김후곤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차년도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총괄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2015.07.30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US-KOREA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Conference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Development of an Integrated Top-down and Bottom-up System for Greenhouse Gas Reduction in Korea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김용건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0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2015.08.06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The East Asian Association of Environmental and Resource Economics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Estimating Mitigation Costs of Greenhouse Gas from Agricultural Production: A Korean Agricultural Sector Model Analysis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이한빈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권오상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강혜정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2015.11.16-18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Integrated Assessment Modeling Consortium Annual Meeting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 CGE Analysis of Carbon Taxes on International Transportation Services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김용건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정예민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조철흥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0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2015.05-25-27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The 38</a:t>
                      </a:r>
                      <a:r>
                        <a:rPr lang="en-US" altLang="ko-KR" sz="900" kern="1200" baseline="30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th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International</a:t>
                      </a:r>
                      <a:r>
                        <a:rPr lang="en-US" altLang="ko-KR" sz="900" kern="12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Association for Energy Economics International Conference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Estimating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Commercial &amp; Industrial Customer Response to Electricity Critical Peak Prices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엄지용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2015.11.16-18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Integrated Assessment Modeling Consortium Annual Meeting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On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incompatibility of energy policy and climate policy: South Korea case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강성원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조철흥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2015.06.12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The Asian Conference on S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ustainability, Energy and the Environment 2015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First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Order Decay Model for Estimating Landfill Gas Emission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김영진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0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2015.07.22-24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6</a:t>
                      </a:r>
                      <a:r>
                        <a:rPr lang="en-US" altLang="ko-KR" sz="900" baseline="30000" dirty="0">
                          <a:latin typeface="맑은 고딕" pitchFamily="50" charset="-127"/>
                          <a:ea typeface="맑은 고딕" pitchFamily="50" charset="-127"/>
                        </a:rPr>
                        <a:t>th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International Congress of Energy and Environment Engineering and Management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Development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of Constraint Representations and Its Variants for Bottom-Up Model Formulation of GHG Abatement Policy Assessment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김후곤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2015.08.27-28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International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Institute of Chemical, Biological and Environmental Engineering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Analysis of GHG Emission Abatement Potential and its Costs of Korean Waste Sector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정용주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백천현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6716995" y="1257300"/>
            <a:ext cx="2427006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1,2</a:t>
            </a:r>
            <a:r>
              <a:rPr lang="ko-KR" altLang="en-US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차년도 주요 성과</a:t>
            </a:r>
            <a:endParaRPr lang="ko-KR" altLang="en-US" sz="140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2015 International Workshop for Integrated GHG Modeling</a:t>
            </a:r>
          </a:p>
          <a:p>
            <a:pPr lvl="1"/>
            <a:r>
              <a:rPr lang="ko-KR" altLang="en-US" sz="1100" b="1" dirty="0"/>
              <a:t>일자 및 장소</a:t>
            </a:r>
            <a:r>
              <a:rPr lang="en-US" altLang="ko-KR" sz="1100" dirty="0"/>
              <a:t>: 2015</a:t>
            </a:r>
            <a:r>
              <a:rPr lang="ko-KR" altLang="en-US" sz="1100" dirty="0"/>
              <a:t>년 </a:t>
            </a:r>
            <a:r>
              <a:rPr lang="en-US" altLang="ko-KR" sz="1100" dirty="0"/>
              <a:t>3</a:t>
            </a:r>
            <a:r>
              <a:rPr lang="ko-KR" altLang="en-US" sz="1100" dirty="0"/>
              <a:t>월 </a:t>
            </a:r>
            <a:r>
              <a:rPr lang="en-US" altLang="ko-KR" sz="1100" dirty="0"/>
              <a:t>11</a:t>
            </a:r>
            <a:r>
              <a:rPr lang="ko-KR" altLang="en-US" sz="1100" dirty="0"/>
              <a:t>일</a:t>
            </a:r>
            <a:r>
              <a:rPr lang="en-US" altLang="ko-KR" sz="1100" dirty="0"/>
              <a:t>-14</a:t>
            </a:r>
            <a:r>
              <a:rPr lang="ko-KR" altLang="en-US" sz="1100" dirty="0"/>
              <a:t>일</a:t>
            </a:r>
            <a:r>
              <a:rPr lang="en-US" altLang="ko-KR" sz="1100" dirty="0"/>
              <a:t>, </a:t>
            </a:r>
            <a:r>
              <a:rPr lang="ko-KR" altLang="en-US" sz="1100" dirty="0"/>
              <a:t>제주 </a:t>
            </a:r>
            <a:r>
              <a:rPr lang="ko-KR" altLang="en-US" sz="1100" dirty="0" err="1"/>
              <a:t>해비치호텔</a:t>
            </a:r>
            <a:r>
              <a:rPr lang="en-US" altLang="ko-KR" sz="1100" dirty="0"/>
              <a:t>&amp;</a:t>
            </a:r>
            <a:r>
              <a:rPr lang="ko-KR" altLang="en-US" sz="1100" dirty="0" err="1"/>
              <a:t>리조트</a:t>
            </a:r>
            <a:endParaRPr lang="ko-KR" altLang="en-US" sz="1100" dirty="0"/>
          </a:p>
          <a:p>
            <a:pPr lvl="1"/>
            <a:r>
              <a:rPr lang="ko-KR" altLang="en-US" sz="1100" b="1" dirty="0"/>
              <a:t>참석자</a:t>
            </a:r>
            <a:r>
              <a:rPr lang="en-US" altLang="ko-KR" sz="1100" dirty="0"/>
              <a:t>: C. </a:t>
            </a:r>
            <a:r>
              <a:rPr lang="en-US" altLang="ko-KR" sz="1100" dirty="0" err="1"/>
              <a:t>Boehringer</a:t>
            </a:r>
            <a:r>
              <a:rPr lang="en-US" altLang="ko-KR" sz="1100" dirty="0"/>
              <a:t>, T. F. Rutherford, S. Rausch, </a:t>
            </a:r>
            <a:r>
              <a:rPr lang="ko-KR" altLang="en-US" sz="1100" dirty="0"/>
              <a:t>연구단 </a:t>
            </a:r>
            <a:r>
              <a:rPr lang="en-US" altLang="ko-KR" sz="1100" dirty="0"/>
              <a:t>20</a:t>
            </a:r>
            <a:r>
              <a:rPr lang="ko-KR" altLang="en-US" sz="1100" dirty="0"/>
              <a:t>인</a:t>
            </a:r>
            <a:r>
              <a:rPr lang="en-US" altLang="ko-KR" sz="1100" dirty="0"/>
              <a:t>, </a:t>
            </a:r>
            <a:r>
              <a:rPr lang="ko-KR" altLang="en-US" sz="1100" dirty="0"/>
              <a:t>국내 초청인사 </a:t>
            </a:r>
            <a:r>
              <a:rPr lang="en-US" altLang="ko-KR" sz="1100" dirty="0"/>
              <a:t>4</a:t>
            </a:r>
            <a:r>
              <a:rPr lang="ko-KR" altLang="en-US" sz="1100" dirty="0"/>
              <a:t>인 </a:t>
            </a:r>
            <a:r>
              <a:rPr lang="ko-KR" altLang="en-US" sz="1100" b="1" dirty="0"/>
              <a:t>총 </a:t>
            </a:r>
            <a:r>
              <a:rPr lang="en-US" altLang="ko-KR" sz="1100" b="1" dirty="0"/>
              <a:t>37</a:t>
            </a:r>
            <a:r>
              <a:rPr lang="ko-KR" altLang="en-US" sz="1100" b="1" dirty="0"/>
              <a:t>인 </a:t>
            </a:r>
          </a:p>
          <a:p>
            <a:pPr lvl="1">
              <a:lnSpc>
                <a:spcPts val="1100"/>
              </a:lnSpc>
            </a:pPr>
            <a:r>
              <a:rPr lang="ko-KR" altLang="en-US" sz="1100" b="1" dirty="0" smtClean="0"/>
              <a:t>프로그램</a:t>
            </a:r>
            <a:endParaRPr lang="en-US" altLang="ko-KR" sz="1100" b="1" dirty="0" smtClean="0"/>
          </a:p>
          <a:p>
            <a:pPr lvl="2">
              <a:lnSpc>
                <a:spcPts val="1100"/>
              </a:lnSpc>
            </a:pPr>
            <a:r>
              <a:rPr lang="en-US" altLang="ko-KR" sz="1100" b="1" dirty="0" smtClean="0"/>
              <a:t>Christoph </a:t>
            </a:r>
            <a:r>
              <a:rPr lang="en-US" altLang="ko-KR" sz="1100" b="1" dirty="0" err="1"/>
              <a:t>Boehringer</a:t>
            </a:r>
            <a:r>
              <a:rPr lang="en-US" altLang="ko-KR" sz="1100" dirty="0"/>
              <a:t>: MCP </a:t>
            </a:r>
            <a:r>
              <a:rPr lang="ko-KR" altLang="en-US" sz="1100" dirty="0"/>
              <a:t>방법론 소개</a:t>
            </a:r>
          </a:p>
          <a:p>
            <a:pPr lvl="2">
              <a:lnSpc>
                <a:spcPts val="1100"/>
              </a:lnSpc>
            </a:pPr>
            <a:r>
              <a:rPr lang="en-US" altLang="ko-KR" sz="1100" b="1" dirty="0" smtClean="0"/>
              <a:t>Thomas </a:t>
            </a:r>
            <a:r>
              <a:rPr lang="en-US" altLang="ko-KR" sz="1100" b="1" dirty="0"/>
              <a:t>F. Rutherford</a:t>
            </a:r>
            <a:r>
              <a:rPr lang="en-US" altLang="ko-KR" sz="1100" dirty="0"/>
              <a:t>: Decomposition </a:t>
            </a:r>
            <a:r>
              <a:rPr lang="ko-KR" altLang="en-US" sz="1100" dirty="0"/>
              <a:t>방법론 </a:t>
            </a:r>
            <a:r>
              <a:rPr lang="ko-KR" altLang="en-US" sz="1100" dirty="0" smtClean="0"/>
              <a:t>소개</a:t>
            </a:r>
            <a:endParaRPr lang="ko-KR" altLang="en-US" sz="1100" dirty="0"/>
          </a:p>
          <a:p>
            <a:pPr lvl="2">
              <a:lnSpc>
                <a:spcPts val="1100"/>
              </a:lnSpc>
            </a:pPr>
            <a:r>
              <a:rPr lang="en-US" altLang="ko-KR" sz="1100" b="1" dirty="0"/>
              <a:t>Sebastian Rausch</a:t>
            </a:r>
            <a:r>
              <a:rPr lang="en-US" altLang="ko-KR" sz="1100" dirty="0"/>
              <a:t>: Decomposition </a:t>
            </a:r>
            <a:r>
              <a:rPr lang="ko-KR" altLang="en-US" sz="1100" dirty="0"/>
              <a:t>이용 실증연구 소개</a:t>
            </a:r>
          </a:p>
          <a:p>
            <a:pPr lvl="2">
              <a:lnSpc>
                <a:spcPts val="1100"/>
              </a:lnSpc>
            </a:pPr>
            <a:r>
              <a:rPr lang="en-US" altLang="ko-KR" sz="1100" b="1" dirty="0" smtClean="0"/>
              <a:t>Yong-Gun </a:t>
            </a:r>
            <a:r>
              <a:rPr lang="en-US" altLang="ko-KR" sz="1100" b="1" dirty="0"/>
              <a:t>Kim</a:t>
            </a:r>
            <a:r>
              <a:rPr lang="en-US" altLang="ko-KR" sz="1100" dirty="0"/>
              <a:t>: </a:t>
            </a:r>
            <a:r>
              <a:rPr lang="ko-KR" altLang="en-US" sz="1100" dirty="0"/>
              <a:t>한국형 통합모형 구축 </a:t>
            </a:r>
            <a:r>
              <a:rPr lang="ko-KR" altLang="en-US" sz="1100" dirty="0" err="1"/>
              <a:t>로드맵</a:t>
            </a:r>
            <a:r>
              <a:rPr lang="ko-KR" altLang="en-US" sz="1100" dirty="0"/>
              <a:t> 소개</a:t>
            </a:r>
          </a:p>
          <a:p>
            <a:r>
              <a:rPr lang="en-US" altLang="ko-KR" dirty="0"/>
              <a:t>2016 International Workshop on Integrated Modeling</a:t>
            </a:r>
          </a:p>
          <a:p>
            <a:pPr lvl="1"/>
            <a:r>
              <a:rPr lang="ko-KR" altLang="en-US" sz="1100" b="1" dirty="0"/>
              <a:t>일시 및 장소</a:t>
            </a:r>
            <a:r>
              <a:rPr lang="en-US" altLang="ko-KR" sz="1100" dirty="0"/>
              <a:t>: 2016</a:t>
            </a:r>
            <a:r>
              <a:rPr lang="ko-KR" altLang="en-US" sz="1100" dirty="0"/>
              <a:t>년 </a:t>
            </a:r>
            <a:r>
              <a:rPr lang="en-US" altLang="ko-KR" sz="1100" dirty="0"/>
              <a:t>3</a:t>
            </a:r>
            <a:r>
              <a:rPr lang="ko-KR" altLang="en-US" sz="1100" dirty="0"/>
              <a:t>월 </a:t>
            </a:r>
            <a:r>
              <a:rPr lang="en-US" altLang="ko-KR" sz="1100" dirty="0"/>
              <a:t>23-24</a:t>
            </a:r>
            <a:r>
              <a:rPr lang="ko-KR" altLang="en-US" sz="1100" dirty="0"/>
              <a:t>일</a:t>
            </a:r>
            <a:r>
              <a:rPr lang="en-US" altLang="ko-KR" sz="1100" dirty="0"/>
              <a:t>, </a:t>
            </a:r>
            <a:r>
              <a:rPr lang="ko-KR" altLang="en-US" sz="1100" dirty="0"/>
              <a:t>서울 </a:t>
            </a:r>
            <a:r>
              <a:rPr lang="ko-KR" altLang="en-US" sz="1100" dirty="0" err="1"/>
              <a:t>노보텔앰버서더</a:t>
            </a:r>
            <a:r>
              <a:rPr lang="ko-KR" altLang="en-US" sz="1100" dirty="0"/>
              <a:t> 강남</a:t>
            </a:r>
            <a:endParaRPr lang="en-US" altLang="ko-KR" sz="1100" dirty="0"/>
          </a:p>
          <a:p>
            <a:pPr lvl="1"/>
            <a:r>
              <a:rPr lang="ko-KR" altLang="en-US" sz="1100" b="1" dirty="0"/>
              <a:t>참석인원</a:t>
            </a:r>
            <a:r>
              <a:rPr lang="en-US" altLang="ko-KR" sz="1100" dirty="0"/>
              <a:t>: </a:t>
            </a:r>
            <a:r>
              <a:rPr lang="en-US" altLang="ko-KR" sz="1100" spc="-50" dirty="0" smtClean="0"/>
              <a:t>Dominique </a:t>
            </a:r>
            <a:r>
              <a:rPr lang="en-US" altLang="ko-KR" sz="1100" spc="-50" dirty="0"/>
              <a:t>van der </a:t>
            </a:r>
            <a:r>
              <a:rPr lang="en-US" altLang="ko-KR" sz="1100" spc="-50" dirty="0" err="1"/>
              <a:t>Mensbrugghe</a:t>
            </a:r>
            <a:r>
              <a:rPr lang="en-US" altLang="ko-KR" sz="1100" spc="-50" dirty="0"/>
              <a:t>, David Daniels, Toshihiko Masui, Jean </a:t>
            </a:r>
            <a:r>
              <a:rPr lang="en-US" altLang="ko-KR" sz="1100" spc="-50" dirty="0" smtClean="0"/>
              <a:t>Chateau, </a:t>
            </a:r>
            <a:r>
              <a:rPr lang="ko-KR" altLang="en-US" sz="1100" spc="-150" dirty="0"/>
              <a:t>연구단 </a:t>
            </a:r>
            <a:r>
              <a:rPr lang="en-US" altLang="ko-KR" sz="1100" spc="-150" dirty="0" smtClean="0"/>
              <a:t>22</a:t>
            </a:r>
            <a:r>
              <a:rPr lang="ko-KR" altLang="en-US" sz="1100" spc="-150" dirty="0"/>
              <a:t>인</a:t>
            </a:r>
            <a:r>
              <a:rPr lang="en-US" altLang="ko-KR" sz="1100" spc="-150" dirty="0"/>
              <a:t>, </a:t>
            </a:r>
            <a:r>
              <a:rPr lang="ko-KR" altLang="en-US" sz="1100" spc="-150" dirty="0"/>
              <a:t>국내 </a:t>
            </a:r>
            <a:r>
              <a:rPr lang="ko-KR" altLang="en-US" sz="1100" spc="-150" dirty="0" smtClean="0"/>
              <a:t>관련 연구자 </a:t>
            </a:r>
            <a:r>
              <a:rPr lang="en-US" altLang="ko-KR" sz="1100" spc="-150" dirty="0"/>
              <a:t>12</a:t>
            </a:r>
            <a:r>
              <a:rPr lang="ko-KR" altLang="en-US" sz="1100" spc="-150" dirty="0"/>
              <a:t>인</a:t>
            </a:r>
            <a:r>
              <a:rPr lang="en-US" altLang="ko-KR" sz="1100" spc="-150" dirty="0"/>
              <a:t> </a:t>
            </a:r>
            <a:r>
              <a:rPr lang="ko-KR" altLang="en-US" sz="1100" b="1" spc="-150" dirty="0"/>
              <a:t>총 </a:t>
            </a:r>
            <a:r>
              <a:rPr lang="en-US" altLang="ko-KR" sz="1100" b="1" spc="-150" dirty="0"/>
              <a:t>38</a:t>
            </a:r>
            <a:r>
              <a:rPr lang="ko-KR" altLang="en-US" sz="1100" b="1" spc="-150" dirty="0"/>
              <a:t>인</a:t>
            </a:r>
            <a:r>
              <a:rPr lang="en-US" altLang="ko-KR" sz="1100" spc="-150" dirty="0"/>
              <a:t>.</a:t>
            </a:r>
          </a:p>
          <a:p>
            <a:pPr lvl="1"/>
            <a:r>
              <a:rPr lang="ko-KR" altLang="en-US" sz="1100" b="1" dirty="0"/>
              <a:t>프로그램</a:t>
            </a:r>
            <a:endParaRPr lang="en-US" altLang="ko-KR" sz="1100" b="1" dirty="0"/>
          </a:p>
          <a:p>
            <a:pPr lvl="2">
              <a:lnSpc>
                <a:spcPts val="1100"/>
              </a:lnSpc>
            </a:pPr>
            <a:r>
              <a:rPr lang="en-US" altLang="ko-KR" sz="1100" dirty="0"/>
              <a:t>Top-down approach to Global Integrated Assessment Modeling: A standard approach using GTAP- based global CGE</a:t>
            </a:r>
            <a:r>
              <a:rPr lang="en-US" altLang="ko-KR" sz="1100" b="1" dirty="0"/>
              <a:t> by Dominique van der </a:t>
            </a:r>
            <a:r>
              <a:rPr lang="en-US" altLang="ko-KR" sz="1100" b="1" dirty="0" err="1"/>
              <a:t>Mensbrugghe</a:t>
            </a:r>
            <a:r>
              <a:rPr lang="en-US" altLang="ko-KR" sz="1100" b="1" dirty="0"/>
              <a:t> (Purdue University)</a:t>
            </a:r>
          </a:p>
          <a:p>
            <a:pPr lvl="2">
              <a:lnSpc>
                <a:spcPts val="1100"/>
              </a:lnSpc>
            </a:pPr>
            <a:r>
              <a:rPr lang="en-US" altLang="ko-KR" sz="1100" dirty="0"/>
              <a:t>NEMS and Top-down/Bottom-up Integration </a:t>
            </a:r>
            <a:r>
              <a:rPr lang="en-US" altLang="ko-KR" sz="1100" b="1" dirty="0"/>
              <a:t>by David Daniels(US EIA)</a:t>
            </a:r>
          </a:p>
          <a:p>
            <a:pPr lvl="2">
              <a:lnSpc>
                <a:spcPts val="1100"/>
              </a:lnSpc>
            </a:pPr>
            <a:r>
              <a:rPr lang="en-US" altLang="ko-KR" sz="1100" dirty="0"/>
              <a:t>Top-down/Bottom-up Integration with AIM model</a:t>
            </a:r>
            <a:r>
              <a:rPr lang="en-US" altLang="ko-KR" sz="1100" b="1" dirty="0"/>
              <a:t>, by Toshihiko Masui(Japan NIES)</a:t>
            </a:r>
          </a:p>
          <a:p>
            <a:pPr lvl="2">
              <a:lnSpc>
                <a:spcPts val="1100"/>
              </a:lnSpc>
            </a:pPr>
            <a:r>
              <a:rPr lang="en-US" altLang="ko-KR" sz="1100" dirty="0"/>
              <a:t>OECD’s Linking experience between ENV-Linkages and IEA WEM</a:t>
            </a:r>
            <a:r>
              <a:rPr lang="en-US" altLang="ko-KR" sz="1100" b="1" dirty="0"/>
              <a:t>, by Jean Chateau (OECD)</a:t>
            </a:r>
          </a:p>
          <a:p>
            <a:pPr lvl="2">
              <a:lnSpc>
                <a:spcPts val="1100"/>
              </a:lnSpc>
            </a:pPr>
            <a:r>
              <a:rPr lang="en-US" altLang="ko-KR" sz="1100" dirty="0"/>
              <a:t>Integration of Top-down and Bottom-up GHG model, </a:t>
            </a:r>
            <a:r>
              <a:rPr lang="en-US" altLang="ko-KR" sz="1100" b="1" dirty="0"/>
              <a:t>by</a:t>
            </a:r>
            <a:r>
              <a:rPr lang="en-US" altLang="ko-KR" sz="1100" dirty="0"/>
              <a:t> </a:t>
            </a:r>
            <a:r>
              <a:rPr lang="en-US" altLang="ko-KR" sz="1100" b="1" dirty="0"/>
              <a:t>Yong Gun Kim (KEI)</a:t>
            </a:r>
            <a:endParaRPr lang="en-US" altLang="ko-KR" sz="1100" dirty="0"/>
          </a:p>
          <a:p>
            <a:pPr lvl="2">
              <a:lnSpc>
                <a:spcPts val="1100"/>
              </a:lnSpc>
            </a:pPr>
            <a:r>
              <a:rPr lang="en-US" altLang="ko-KR" sz="1100" dirty="0"/>
              <a:t>KEI-SNU Hybrid model: Agriculture, </a:t>
            </a:r>
            <a:r>
              <a:rPr lang="en-US" altLang="ko-KR" sz="1100" b="1" dirty="0"/>
              <a:t>by Sung Won Kang (KEI)</a:t>
            </a:r>
          </a:p>
          <a:p>
            <a:pPr lvl="2">
              <a:lnSpc>
                <a:spcPts val="1100"/>
              </a:lnSpc>
            </a:pPr>
            <a:r>
              <a:rPr lang="en-US" altLang="ko-KR" sz="1100" dirty="0"/>
              <a:t>Brainstorming on Future Research Collaboration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6705601" y="1257300"/>
            <a:ext cx="2438400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국제 </a:t>
            </a:r>
            <a:r>
              <a:rPr lang="en-US" altLang="ko-KR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Workshop</a:t>
            </a:r>
            <a:r>
              <a:rPr lang="ko-KR" altLang="en-US" sz="1400" spc="-15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 개최실적</a:t>
            </a:r>
            <a:endParaRPr lang="ko-KR" altLang="en-US" sz="1400" spc="-15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-(2)- 1) 1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주요연구결과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총괄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752475" y="1260277"/>
            <a:ext cx="8391525" cy="4511873"/>
          </a:xfrm>
        </p:spPr>
        <p:txBody>
          <a:bodyPr/>
          <a:lstStyle/>
          <a:p>
            <a:r>
              <a:rPr lang="ko-KR" altLang="en-US" dirty="0"/>
              <a:t>기존 통합모형 현황 분석</a:t>
            </a:r>
          </a:p>
          <a:p>
            <a:pPr lvl="1"/>
            <a:r>
              <a:rPr lang="ko-KR" altLang="en-US" dirty="0"/>
              <a:t>연성 결합</a:t>
            </a:r>
            <a:r>
              <a:rPr lang="en-US" altLang="ko-KR" dirty="0"/>
              <a:t>(soft link) 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경성 결합</a:t>
            </a:r>
            <a:r>
              <a:rPr lang="en-US" altLang="ko-KR" dirty="0" smtClean="0"/>
              <a:t>(hard link) </a:t>
            </a:r>
            <a:r>
              <a:rPr lang="ko-KR" altLang="en-US" dirty="0" smtClean="0"/>
              <a:t>접근 </a:t>
            </a:r>
            <a:r>
              <a:rPr lang="ko-KR" altLang="en-US" dirty="0"/>
              <a:t>방식을 활용한 기존 모형 분석 진행</a:t>
            </a:r>
          </a:p>
          <a:p>
            <a:r>
              <a:rPr lang="ko-KR" altLang="en-US" dirty="0" smtClean="0"/>
              <a:t>통합 </a:t>
            </a:r>
            <a:r>
              <a:rPr lang="ko-KR" altLang="en-US" dirty="0"/>
              <a:t>모형 구축 전략 </a:t>
            </a:r>
            <a:r>
              <a:rPr lang="en-US" altLang="ko-KR" dirty="0"/>
              <a:t>- </a:t>
            </a:r>
            <a:r>
              <a:rPr lang="ko-KR" altLang="en-US" dirty="0"/>
              <a:t>기본 방향</a:t>
            </a:r>
          </a:p>
          <a:p>
            <a:pPr lvl="1"/>
            <a:r>
              <a:rPr lang="ko-KR" altLang="en-US" dirty="0" err="1"/>
              <a:t>상하향</a:t>
            </a:r>
            <a:r>
              <a:rPr lang="ko-KR" altLang="en-US" dirty="0"/>
              <a:t> 통합 모형 구축방향</a:t>
            </a:r>
          </a:p>
          <a:p>
            <a:pPr lvl="2" algn="just"/>
            <a:r>
              <a:rPr lang="ko-KR" altLang="en-US" sz="1100" dirty="0"/>
              <a:t>하향식 모형</a:t>
            </a:r>
            <a:r>
              <a:rPr lang="en-US" altLang="ko-KR" sz="1100" dirty="0"/>
              <a:t>: </a:t>
            </a:r>
            <a:r>
              <a:rPr lang="ko-KR" altLang="en-US" sz="1100" dirty="0"/>
              <a:t>축차</a:t>
            </a:r>
            <a:r>
              <a:rPr lang="en-US" altLang="ko-KR" sz="1100" dirty="0"/>
              <a:t>‧</a:t>
            </a:r>
            <a:r>
              <a:rPr lang="ko-KR" altLang="en-US" sz="1100" dirty="0"/>
              <a:t>동태 연산가능일반균형 </a:t>
            </a:r>
            <a:r>
              <a:rPr lang="en-US" altLang="ko-KR" sz="1100" dirty="0"/>
              <a:t>(recursive dynamic CGE) </a:t>
            </a:r>
            <a:r>
              <a:rPr lang="ko-KR" altLang="en-US" sz="1100" spc="-150" dirty="0"/>
              <a:t>모형으로 구성하되</a:t>
            </a:r>
            <a:r>
              <a:rPr lang="en-US" altLang="ko-KR" sz="1100" dirty="0"/>
              <a:t>, </a:t>
            </a:r>
            <a:r>
              <a:rPr lang="ko-KR" altLang="en-US" sz="1100" dirty="0"/>
              <a:t>최종적으로 글로벌 모형 구축</a:t>
            </a:r>
          </a:p>
          <a:p>
            <a:pPr lvl="3"/>
            <a:r>
              <a:rPr lang="ko-KR" altLang="en-US" sz="1050" spc="-150" dirty="0"/>
              <a:t>분석 대상 기간</a:t>
            </a:r>
            <a:r>
              <a:rPr lang="en-US" altLang="ko-KR" sz="1050" spc="-150" dirty="0"/>
              <a:t>, </a:t>
            </a:r>
            <a:r>
              <a:rPr lang="ko-KR" altLang="en-US" sz="1050" spc="-150" dirty="0"/>
              <a:t>대상 국가</a:t>
            </a:r>
            <a:r>
              <a:rPr lang="en-US" altLang="ko-KR" sz="1050" spc="-150" dirty="0"/>
              <a:t>, </a:t>
            </a:r>
            <a:r>
              <a:rPr lang="ko-KR" altLang="en-US" sz="1050" spc="-150" dirty="0"/>
              <a:t>업종분류</a:t>
            </a:r>
            <a:r>
              <a:rPr lang="en-US" altLang="ko-KR" sz="1050" spc="-150" dirty="0"/>
              <a:t>, </a:t>
            </a:r>
            <a:r>
              <a:rPr lang="ko-KR" altLang="en-US" sz="1050" spc="-150" dirty="0"/>
              <a:t>주요 입력변수</a:t>
            </a:r>
            <a:r>
              <a:rPr lang="en-US" altLang="ko-KR" sz="1050" spc="-150" dirty="0"/>
              <a:t>(</a:t>
            </a:r>
            <a:r>
              <a:rPr lang="ko-KR" altLang="en-US" sz="1050" spc="-150" dirty="0"/>
              <a:t>탄력성</a:t>
            </a:r>
            <a:r>
              <a:rPr lang="en-US" altLang="ko-KR" sz="1050" spc="-150" dirty="0"/>
              <a:t>), </a:t>
            </a:r>
            <a:r>
              <a:rPr lang="ko-KR" altLang="en-US" sz="1050" spc="-150" dirty="0"/>
              <a:t>소비함수 특성</a:t>
            </a:r>
            <a:r>
              <a:rPr lang="en-US" altLang="ko-KR" sz="1050" spc="-150" dirty="0"/>
              <a:t>, </a:t>
            </a:r>
            <a:r>
              <a:rPr lang="ko-KR" altLang="en-US" sz="1050" spc="-150" dirty="0"/>
              <a:t>투자의 </a:t>
            </a:r>
            <a:r>
              <a:rPr lang="ko-KR" altLang="en-US" sz="1050" spc="-150" dirty="0" err="1"/>
              <a:t>내생성</a:t>
            </a:r>
            <a:r>
              <a:rPr lang="ko-KR" altLang="en-US" sz="1050" spc="-150" dirty="0"/>
              <a:t> 등을 선택 가능하도록 사용자 </a:t>
            </a:r>
            <a:r>
              <a:rPr lang="ko-KR" altLang="en-US" sz="1050" spc="-150" dirty="0" err="1"/>
              <a:t>친화형</a:t>
            </a:r>
            <a:r>
              <a:rPr lang="ko-KR" altLang="en-US" sz="1050" spc="-150" dirty="0"/>
              <a:t> </a:t>
            </a:r>
            <a:r>
              <a:rPr lang="en-US" altLang="ko-KR" sz="1050" spc="-150" dirty="0"/>
              <a:t>UI </a:t>
            </a:r>
            <a:r>
              <a:rPr lang="ko-KR" altLang="en-US" sz="1050" spc="-150" dirty="0"/>
              <a:t>개발</a:t>
            </a:r>
          </a:p>
          <a:p>
            <a:pPr lvl="2"/>
            <a:r>
              <a:rPr lang="ko-KR" altLang="en-US" sz="1100" dirty="0"/>
              <a:t>상향식 모형</a:t>
            </a:r>
            <a:r>
              <a:rPr lang="en-US" altLang="ko-KR" sz="1100" dirty="0"/>
              <a:t>: LP </a:t>
            </a:r>
            <a:r>
              <a:rPr lang="ko-KR" altLang="en-US" sz="1100" dirty="0"/>
              <a:t>기반 최적화 모형으로 구성하되</a:t>
            </a:r>
            <a:r>
              <a:rPr lang="en-US" altLang="ko-KR" sz="1100" dirty="0"/>
              <a:t>, </a:t>
            </a:r>
            <a:r>
              <a:rPr lang="ko-KR" altLang="en-US" sz="1100" dirty="0"/>
              <a:t>국내 부문에 한정하여 구축 </a:t>
            </a:r>
            <a:r>
              <a:rPr lang="en-US" altLang="ko-KR" sz="1100" dirty="0"/>
              <a:t>(</a:t>
            </a:r>
            <a:r>
              <a:rPr lang="ko-KR" altLang="en-US" sz="1100" dirty="0"/>
              <a:t>해외 타 경제로의 확장 가능성은 유지</a:t>
            </a:r>
            <a:r>
              <a:rPr lang="en-US" altLang="ko-KR" sz="1100" dirty="0"/>
              <a:t>)</a:t>
            </a:r>
          </a:p>
          <a:p>
            <a:pPr lvl="3"/>
            <a:r>
              <a:rPr lang="ko-KR" altLang="en-US" sz="1050" dirty="0"/>
              <a:t>부문</a:t>
            </a:r>
            <a:r>
              <a:rPr lang="en-US" altLang="ko-KR" sz="1050" dirty="0"/>
              <a:t>(</a:t>
            </a:r>
            <a:r>
              <a:rPr lang="ko-KR" altLang="en-US" sz="1050" dirty="0"/>
              <a:t>업종</a:t>
            </a:r>
            <a:r>
              <a:rPr lang="en-US" altLang="ko-KR" sz="1050" dirty="0"/>
              <a:t>)</a:t>
            </a:r>
            <a:r>
              <a:rPr lang="ko-KR" altLang="en-US" sz="1050" dirty="0"/>
              <a:t>별로 독립된 모형을 구성하고</a:t>
            </a:r>
            <a:r>
              <a:rPr lang="en-US" altLang="ko-KR" sz="1050" dirty="0"/>
              <a:t>, </a:t>
            </a:r>
            <a:r>
              <a:rPr lang="ko-KR" altLang="en-US" sz="1050" dirty="0"/>
              <a:t>상호 연계는 하향식을 포함하는 통합모형을 경유</a:t>
            </a:r>
          </a:p>
          <a:p>
            <a:pPr lvl="3"/>
            <a:r>
              <a:rPr lang="en-US" altLang="ko-KR" sz="1050" dirty="0"/>
              <a:t>LP</a:t>
            </a:r>
            <a:r>
              <a:rPr lang="ko-KR" altLang="en-US" sz="1050" dirty="0"/>
              <a:t>형 상향식 모형의 경우 </a:t>
            </a:r>
            <a:r>
              <a:rPr lang="en-US" altLang="ko-KR" sz="1050" dirty="0"/>
              <a:t>PMP </a:t>
            </a:r>
            <a:r>
              <a:rPr lang="ko-KR" altLang="en-US" sz="1050" dirty="0"/>
              <a:t>방법을 통한 </a:t>
            </a:r>
            <a:r>
              <a:rPr lang="en-US" altLang="ko-KR" sz="1050" dirty="0"/>
              <a:t>calibration </a:t>
            </a:r>
            <a:r>
              <a:rPr lang="ko-KR" altLang="en-US" sz="1050" dirty="0"/>
              <a:t>방식이 가능하도록 설계</a:t>
            </a:r>
            <a:endParaRPr lang="en-US" altLang="ko-KR" sz="1050" dirty="0"/>
          </a:p>
          <a:p>
            <a:pPr lvl="2"/>
            <a:r>
              <a:rPr lang="ko-KR" altLang="en-US" sz="1100" dirty="0"/>
              <a:t>대규모 상향식 및 하향식 모형을 분해 기법을 통해 연계 </a:t>
            </a:r>
            <a:endParaRPr lang="en-US" altLang="ko-KR" sz="1100" dirty="0"/>
          </a:p>
          <a:p>
            <a:pPr lvl="3"/>
            <a:r>
              <a:rPr lang="ko-KR" altLang="en-US" sz="1050" dirty="0"/>
              <a:t>선형 수요함수 및 </a:t>
            </a:r>
            <a:r>
              <a:rPr lang="en-US" altLang="ko-KR" sz="1050" dirty="0"/>
              <a:t>PMP </a:t>
            </a:r>
            <a:r>
              <a:rPr lang="ko-KR" altLang="en-US" sz="1050" dirty="0" err="1" smtClean="0"/>
              <a:t>적용시</a:t>
            </a:r>
            <a:r>
              <a:rPr lang="ko-KR" altLang="en-US" sz="1050" dirty="0" smtClean="0"/>
              <a:t> </a:t>
            </a:r>
            <a:r>
              <a:rPr lang="ko-KR" altLang="en-US" sz="1050" dirty="0"/>
              <a:t>효율적 </a:t>
            </a:r>
            <a:r>
              <a:rPr lang="ko-KR" altLang="en-US" sz="1050" dirty="0" err="1"/>
              <a:t>알고리듬</a:t>
            </a:r>
            <a:r>
              <a:rPr lang="ko-KR" altLang="en-US" sz="1050" dirty="0"/>
              <a:t> </a:t>
            </a:r>
            <a:r>
              <a:rPr lang="en-US" altLang="ko-KR" sz="1050" dirty="0"/>
              <a:t>(</a:t>
            </a:r>
            <a:r>
              <a:rPr lang="ko-KR" altLang="en-US" sz="1050" dirty="0"/>
              <a:t>복수의 페널티 함수 등</a:t>
            </a:r>
            <a:r>
              <a:rPr lang="en-US" altLang="ko-KR" sz="1050" dirty="0"/>
              <a:t>)</a:t>
            </a:r>
            <a:r>
              <a:rPr lang="ko-KR" altLang="en-US" sz="1050" dirty="0"/>
              <a:t> 개발</a:t>
            </a:r>
            <a:r>
              <a:rPr lang="en-US" altLang="ko-KR" sz="1050" dirty="0"/>
              <a:t> </a:t>
            </a:r>
          </a:p>
          <a:p>
            <a:pPr lvl="3"/>
            <a:r>
              <a:rPr lang="en-US" altLang="ko-KR" sz="1050" dirty="0"/>
              <a:t>2</a:t>
            </a:r>
            <a:r>
              <a:rPr lang="ko-KR" altLang="en-US" sz="1050" dirty="0" err="1"/>
              <a:t>차계획법</a:t>
            </a:r>
            <a:r>
              <a:rPr lang="ko-KR" altLang="en-US" sz="1050" dirty="0"/>
              <a:t> 문제</a:t>
            </a:r>
            <a:r>
              <a:rPr lang="en-US" altLang="ko-KR" sz="1050" dirty="0"/>
              <a:t>(Convex QP)</a:t>
            </a:r>
            <a:r>
              <a:rPr lang="ko-KR" altLang="en-US" sz="1050" dirty="0"/>
              <a:t>는 </a:t>
            </a:r>
            <a:r>
              <a:rPr lang="en-US" altLang="ko-KR" sz="1050" dirty="0"/>
              <a:t>LP </a:t>
            </a:r>
            <a:r>
              <a:rPr lang="ko-KR" altLang="en-US" sz="1050" dirty="0"/>
              <a:t>문제와 동일한 복잡도를 갖는 </a:t>
            </a:r>
            <a:r>
              <a:rPr lang="ko-KR" altLang="en-US" sz="1050" dirty="0" err="1"/>
              <a:t>알고리듬</a:t>
            </a:r>
            <a:r>
              <a:rPr lang="en-US" altLang="ko-KR" sz="1050" dirty="0"/>
              <a:t>(interior point method) </a:t>
            </a:r>
            <a:r>
              <a:rPr lang="ko-KR" altLang="en-US" sz="1050" dirty="0"/>
              <a:t>적용</a:t>
            </a:r>
            <a:endParaRPr lang="en-US" altLang="ko-KR" sz="1050" dirty="0"/>
          </a:p>
          <a:p>
            <a:pPr lvl="3"/>
            <a:r>
              <a:rPr lang="ko-KR" altLang="en-US" sz="1050" dirty="0" err="1"/>
              <a:t>알고리듬</a:t>
            </a:r>
            <a:r>
              <a:rPr lang="ko-KR" altLang="en-US" sz="1050" dirty="0"/>
              <a:t> 수렴성과 수렴 속도의 최적화</a:t>
            </a:r>
            <a:endParaRPr lang="en-US" altLang="ko-KR" sz="1050" dirty="0"/>
          </a:p>
          <a:p>
            <a:pPr lvl="3"/>
            <a:r>
              <a:rPr lang="ko-KR" altLang="en-US" sz="1050" dirty="0"/>
              <a:t>일체형 통합모형의 타당성도 병행 검토</a:t>
            </a:r>
          </a:p>
          <a:p>
            <a:pPr lvl="1"/>
            <a:r>
              <a:rPr lang="en-US" altLang="ko-KR" dirty="0"/>
              <a:t>PMP </a:t>
            </a:r>
            <a:r>
              <a:rPr lang="ko-KR" altLang="en-US" dirty="0"/>
              <a:t>기법의 활용</a:t>
            </a:r>
            <a:endParaRPr lang="en-US" altLang="ko-KR" dirty="0"/>
          </a:p>
          <a:p>
            <a:pPr lvl="2"/>
            <a:r>
              <a:rPr lang="ko-KR" altLang="en-US" sz="1100" dirty="0" err="1"/>
              <a:t>캘리브래이션</a:t>
            </a:r>
            <a:r>
              <a:rPr lang="en-US" altLang="ko-KR" sz="1100" dirty="0"/>
              <a:t>(calibration) </a:t>
            </a:r>
            <a:r>
              <a:rPr lang="ko-KR" altLang="en-US" sz="1100" dirty="0"/>
              <a:t>과정을 통해 모형의 해와 </a:t>
            </a:r>
            <a:r>
              <a:rPr lang="en-US" altLang="ko-KR" sz="1100" dirty="0"/>
              <a:t>BAU</a:t>
            </a:r>
            <a:r>
              <a:rPr lang="ko-KR" altLang="en-US" sz="1100" dirty="0"/>
              <a:t>에서의 실제 자료가 일치토록 함</a:t>
            </a:r>
            <a:endParaRPr lang="en-US" altLang="ko-KR" sz="1100" dirty="0"/>
          </a:p>
          <a:p>
            <a:pPr lvl="3"/>
            <a:r>
              <a:rPr lang="ko-KR" altLang="en-US" sz="1050" dirty="0"/>
              <a:t>구석 해</a:t>
            </a:r>
            <a:r>
              <a:rPr lang="en-US" altLang="ko-KR" sz="1050" dirty="0"/>
              <a:t>(corner solution), </a:t>
            </a:r>
            <a:r>
              <a:rPr lang="ko-KR" altLang="en-US" sz="1050" dirty="0"/>
              <a:t>과잉특화</a:t>
            </a:r>
            <a:r>
              <a:rPr lang="en-US" altLang="ko-KR" sz="1050" dirty="0"/>
              <a:t>(over-specialization) </a:t>
            </a:r>
            <a:r>
              <a:rPr lang="ko-KR" altLang="en-US" sz="1050" dirty="0"/>
              <a:t>문제 해소</a:t>
            </a:r>
            <a:endParaRPr lang="en-US" altLang="ko-KR" sz="1050" dirty="0"/>
          </a:p>
          <a:p>
            <a:pPr lvl="2"/>
            <a:r>
              <a:rPr lang="en-US" altLang="ko-KR" sz="1100" dirty="0"/>
              <a:t>PMP</a:t>
            </a:r>
            <a:r>
              <a:rPr lang="ko-KR" altLang="en-US" sz="1100" dirty="0"/>
              <a:t>의 확장 잠재력</a:t>
            </a:r>
            <a:endParaRPr lang="en-US" altLang="ko-KR" sz="1100" dirty="0"/>
          </a:p>
          <a:p>
            <a:pPr lvl="3"/>
            <a:r>
              <a:rPr lang="ko-KR" altLang="en-US" sz="1050" dirty="0"/>
              <a:t>공급탄력성 정보의 활용 및 비용함수 추정</a:t>
            </a:r>
          </a:p>
          <a:p>
            <a:pPr lvl="3"/>
            <a:r>
              <a:rPr lang="ko-KR" altLang="en-US" sz="1050" dirty="0"/>
              <a:t>비선형 목적함수에의 적용 및 불확실성 반영</a:t>
            </a:r>
          </a:p>
          <a:p>
            <a:pPr lvl="1"/>
            <a:endParaRPr lang="en-US" altLang="ko-KR" dirty="0"/>
          </a:p>
          <a:p>
            <a:pPr marL="54900" indent="0">
              <a:buNone/>
            </a:pPr>
            <a:endParaRPr lang="en-US" altLang="ko-KR" sz="100" dirty="0"/>
          </a:p>
          <a:p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2475" y="1266826"/>
            <a:ext cx="8391525" cy="4686300"/>
          </a:xfrm>
        </p:spPr>
        <p:txBody>
          <a:bodyPr/>
          <a:lstStyle/>
          <a:p>
            <a:pPr marL="285750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기술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취합 및 상향식 기술표현 분석</a:t>
            </a:r>
            <a:endParaRPr lang="en-US" altLang="ko-KR" dirty="0" smtClean="0"/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국내외 </a:t>
            </a:r>
            <a:r>
              <a:rPr lang="ko-KR" altLang="en-US" dirty="0"/>
              <a:t>기술 </a:t>
            </a:r>
            <a:r>
              <a:rPr lang="en-US" altLang="ko-KR" dirty="0"/>
              <a:t>DB</a:t>
            </a:r>
            <a:r>
              <a:rPr lang="ko-KR" altLang="en-US" dirty="0"/>
              <a:t>의 포괄적 취합 및 분석을 통한 활용가능성 판단 </a:t>
            </a:r>
            <a:endParaRPr lang="en-US" altLang="ko-KR" dirty="0"/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국내외 </a:t>
            </a:r>
            <a:r>
              <a:rPr lang="ko-KR" altLang="en-US" dirty="0"/>
              <a:t>통합 모형의 기술 표현 특성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marL="698850" lvl="2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kern="1200" dirty="0" smtClean="0">
                <a:solidFill>
                  <a:srgbClr val="000000"/>
                </a:solidFill>
              </a:rPr>
              <a:t>에너지 </a:t>
            </a:r>
            <a:r>
              <a:rPr lang="ko-KR" altLang="en-US" kern="1200" dirty="0">
                <a:solidFill>
                  <a:srgbClr val="000000"/>
                </a:solidFill>
              </a:rPr>
              <a:t>시스템 전반에 미치는 영향을 분석</a:t>
            </a:r>
            <a:r>
              <a:rPr lang="en-US" altLang="ko-KR" kern="1200" dirty="0">
                <a:solidFill>
                  <a:srgbClr val="000000"/>
                </a:solidFill>
              </a:rPr>
              <a:t>·</a:t>
            </a:r>
            <a:r>
              <a:rPr lang="ko-KR" altLang="en-US" kern="1200" dirty="0">
                <a:solidFill>
                  <a:srgbClr val="000000"/>
                </a:solidFill>
              </a:rPr>
              <a:t>평가할 수 있는 도구로써의 개선이 </a:t>
            </a:r>
            <a:r>
              <a:rPr lang="ko-KR" altLang="en-US" kern="1200" dirty="0" smtClean="0">
                <a:solidFill>
                  <a:srgbClr val="000000"/>
                </a:solidFill>
              </a:rPr>
              <a:t>필</a:t>
            </a:r>
            <a:r>
              <a:rPr lang="ko-KR" altLang="en-US" kern="1200" dirty="0" smtClean="0"/>
              <a:t>요</a:t>
            </a:r>
            <a:endParaRPr lang="en-US" altLang="ko-KR" kern="1200" dirty="0" smtClean="0"/>
          </a:p>
          <a:p>
            <a:pPr marL="1022850" lvl="3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kern="1200" dirty="0" smtClean="0"/>
              <a:t>종</a:t>
            </a:r>
            <a:r>
              <a:rPr lang="en-US" altLang="ko-KR" kern="1200" dirty="0"/>
              <a:t>(</a:t>
            </a:r>
            <a:r>
              <a:rPr lang="ko-KR" altLang="en-US" kern="1200" dirty="0"/>
              <a:t>공급과 수요</a:t>
            </a:r>
            <a:r>
              <a:rPr lang="en-US" altLang="ko-KR" kern="1200" dirty="0"/>
              <a:t>)·</a:t>
            </a:r>
            <a:r>
              <a:rPr lang="ko-KR" altLang="en-US" kern="1200" dirty="0"/>
              <a:t>횡</a:t>
            </a:r>
            <a:r>
              <a:rPr lang="en-US" altLang="ko-KR" kern="1200" dirty="0"/>
              <a:t>(</a:t>
            </a:r>
            <a:r>
              <a:rPr lang="ko-KR" altLang="en-US" kern="1200" dirty="0"/>
              <a:t>수요의 각 부문</a:t>
            </a:r>
            <a:r>
              <a:rPr lang="en-US" altLang="ko-KR" kern="1200" dirty="0"/>
              <a:t>)</a:t>
            </a:r>
            <a:r>
              <a:rPr lang="ko-KR" altLang="en-US" kern="1200" dirty="0"/>
              <a:t>으로 연결된 에너지 시스템 전반을 </a:t>
            </a:r>
            <a:r>
              <a:rPr lang="ko-KR" altLang="en-US" kern="1200" dirty="0" smtClean="0"/>
              <a:t>표현</a:t>
            </a:r>
            <a:endParaRPr lang="en-US" altLang="ko-KR" kern="1200" dirty="0" smtClean="0"/>
          </a:p>
          <a:p>
            <a:pPr marL="1022850" lvl="3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kern="1200" dirty="0" smtClean="0"/>
              <a:t>시스템 </a:t>
            </a:r>
            <a:r>
              <a:rPr lang="ko-KR" altLang="en-US" kern="1200" dirty="0"/>
              <a:t>내부의 상호작용과 피드백의 내생적 </a:t>
            </a:r>
            <a:r>
              <a:rPr lang="ko-KR" altLang="en-US" kern="1200" dirty="0" smtClean="0"/>
              <a:t>반영</a:t>
            </a:r>
            <a:endParaRPr lang="en-US" altLang="ko-KR" b="1" kern="1200" dirty="0"/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산업부문 상향식 모형 기술표현 개선 방안 제시</a:t>
            </a:r>
            <a:endParaRPr lang="en-US" altLang="ko-KR" dirty="0"/>
          </a:p>
          <a:p>
            <a:pPr marL="698850" lvl="2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에너지 </a:t>
            </a:r>
            <a:r>
              <a:rPr lang="ko-KR" altLang="en-US" dirty="0"/>
              <a:t>수요를 공통된 에너지 서비스로 상세 분할하고</a:t>
            </a:r>
            <a:r>
              <a:rPr lang="en-US" altLang="ko-KR" dirty="0"/>
              <a:t>, </a:t>
            </a:r>
            <a:r>
              <a:rPr lang="ko-KR" altLang="en-US" dirty="0"/>
              <a:t>서비스를 만족시키는 연료</a:t>
            </a:r>
            <a:r>
              <a:rPr lang="en-US" altLang="ko-KR" dirty="0"/>
              <a:t>-</a:t>
            </a:r>
            <a:r>
              <a:rPr lang="ko-KR" altLang="en-US" dirty="0"/>
              <a:t>기술 조합의 상호 경쟁으로 </a:t>
            </a:r>
            <a:r>
              <a:rPr lang="ko-KR" altLang="en-US" dirty="0" smtClean="0"/>
              <a:t>묘사</a:t>
            </a:r>
            <a:endParaRPr lang="en-US" altLang="ko-KR" dirty="0" smtClean="0"/>
          </a:p>
          <a:p>
            <a:pPr marL="285750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감축기술의 </a:t>
            </a:r>
            <a:r>
              <a:rPr lang="ko-KR" altLang="en-US" dirty="0"/>
              <a:t>변화</a:t>
            </a:r>
            <a:r>
              <a:rPr lang="en-US" altLang="ko-KR" dirty="0"/>
              <a:t>·</a:t>
            </a:r>
            <a:r>
              <a:rPr lang="ko-KR" altLang="en-US" dirty="0"/>
              <a:t>확산 이론 및 모형구현관련 문헌조사를 통해 실증연구의 이론적 </a:t>
            </a:r>
            <a:r>
              <a:rPr lang="ko-KR" altLang="en-US" dirty="0" smtClean="0"/>
              <a:t>기반마련</a:t>
            </a:r>
            <a:endParaRPr lang="en-US" altLang="ko-KR" dirty="0" smtClean="0"/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 smtClean="0"/>
              <a:t>감축기술의 </a:t>
            </a:r>
            <a:r>
              <a:rPr lang="ko-KR" altLang="en-US" dirty="0"/>
              <a:t>변화 이론 및 모형구현 </a:t>
            </a:r>
            <a:r>
              <a:rPr lang="ko-KR" altLang="en-US" dirty="0" smtClean="0"/>
              <a:t>문헌조사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한국형 </a:t>
            </a:r>
            <a:r>
              <a:rPr lang="ko-KR" altLang="en-US" dirty="0"/>
              <a:t>통합모형에 기술변화 구현 방법론 </a:t>
            </a:r>
            <a:r>
              <a:rPr lang="ko-KR" altLang="en-US" dirty="0" smtClean="0"/>
              <a:t>제안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/>
              <a:t>선진 상</a:t>
            </a:r>
            <a:r>
              <a:rPr lang="en-US" altLang="ko-KR" dirty="0"/>
              <a:t>·</a:t>
            </a:r>
            <a:r>
              <a:rPr lang="ko-KR" altLang="en-US" dirty="0"/>
              <a:t>하향식 통합 모형의 구조에 대한 체계적인 비교 </a:t>
            </a:r>
            <a:r>
              <a:rPr lang="ko-KR" altLang="en-US" dirty="0" smtClean="0"/>
              <a:t>고찰</a:t>
            </a:r>
            <a:endParaRPr lang="en-US" altLang="ko-KR" dirty="0" smtClean="0"/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r>
              <a:rPr lang="ko-KR" altLang="en-US" dirty="0"/>
              <a:t>한국형 상</a:t>
            </a:r>
            <a:r>
              <a:rPr lang="en-US" altLang="ko-KR" dirty="0"/>
              <a:t>·</a:t>
            </a:r>
            <a:r>
              <a:rPr lang="ko-KR" altLang="en-US" dirty="0"/>
              <a:t>하향식 평가모형의 통합 전략 구체화 및 개발 방향 제안 </a:t>
            </a:r>
            <a:r>
              <a:rPr lang="en-US" altLang="ko-KR" dirty="0"/>
              <a:t>(</a:t>
            </a:r>
            <a:r>
              <a:rPr lang="ko-KR" altLang="en-US" dirty="0"/>
              <a:t>연구단 공동진행</a:t>
            </a:r>
            <a:r>
              <a:rPr lang="en-US" altLang="ko-KR" dirty="0"/>
              <a:t>) </a:t>
            </a:r>
            <a:endParaRPr lang="ko-KR" altLang="en-US" dirty="0"/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endParaRPr lang="en-US" altLang="ko-KR" dirty="0"/>
          </a:p>
          <a:p>
            <a:pPr marL="285750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endParaRPr lang="en-US" altLang="ko-KR" dirty="0"/>
          </a:p>
          <a:p>
            <a:pPr marL="554850" lvl="1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endParaRPr lang="en-US" altLang="ko-KR" dirty="0"/>
          </a:p>
          <a:p>
            <a:pPr marL="698850" lvl="2" indent="-28575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6256000" algn="l"/>
              </a:tabLst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-(2)- 2)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차년도 주요연구결과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884416" y="4843847"/>
            <a:ext cx="3078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 </a:t>
            </a:r>
            <a:r>
              <a:rPr lang="ko-KR" altLang="en-US" sz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한국형 통합모형 기술변화 구현 방법론</a:t>
            </a:r>
            <a:r>
              <a:rPr lang="en-US" altLang="ko-KR" sz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2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5120846"/>
            <a:ext cx="3937589" cy="1351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480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-(2)- 2)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차년도 주요연구결과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협동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1"/>
          <p:cNvSpPr txBox="1">
            <a:spLocks/>
          </p:cNvSpPr>
          <p:nvPr/>
        </p:nvSpPr>
        <p:spPr bwMode="auto">
          <a:xfrm>
            <a:off x="733425" y="1269802"/>
            <a:ext cx="8391525" cy="451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88000" algn="l" rtl="0" eaLnBrk="0" fontAlgn="base" hangingPunct="0">
              <a:spcBef>
                <a:spcPct val="20000"/>
              </a:spcBef>
              <a:spcAft>
                <a:spcPts val="40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12000" indent="-252000" algn="l" rtl="0" eaLnBrk="0" fontAlgn="base" hangingPunct="0">
              <a:spcBef>
                <a:spcPct val="20000"/>
              </a:spcBef>
              <a:spcAft>
                <a:spcPts val="500"/>
              </a:spcAft>
              <a:buClr>
                <a:schemeClr val="tx1"/>
              </a:buClr>
              <a:buChar char="–"/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756000" indent="-216000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Char char="•"/>
              <a:defRPr sz="12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080000" indent="-252000" algn="l" rtl="0" eaLnBrk="0" fontAlgn="base" hangingPunct="0">
              <a:spcBef>
                <a:spcPct val="20000"/>
              </a:spcBef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332000" indent="-252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1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ko-KR" altLang="en-US" kern="0" dirty="0" smtClean="0"/>
              <a:t>한국형 </a:t>
            </a:r>
            <a:r>
              <a:rPr lang="ko-KR" altLang="en-US" kern="0" dirty="0"/>
              <a:t>상향식 </a:t>
            </a:r>
            <a:r>
              <a:rPr lang="en-US" altLang="ko-KR" kern="0" dirty="0"/>
              <a:t>S/W </a:t>
            </a:r>
            <a:r>
              <a:rPr lang="ko-KR" altLang="en-US" kern="0" dirty="0"/>
              <a:t>시스템 개발을 위한 </a:t>
            </a:r>
            <a:r>
              <a:rPr lang="en-US" altLang="ko-KR" kern="0" dirty="0"/>
              <a:t>MESSAGE </a:t>
            </a:r>
            <a:r>
              <a:rPr lang="ko-KR" altLang="en-US" kern="0" dirty="0"/>
              <a:t>시스템 분석</a:t>
            </a:r>
          </a:p>
          <a:p>
            <a:pPr lvl="1" latinLnBrk="0"/>
            <a:r>
              <a:rPr lang="ko-KR" altLang="en-US" b="0" kern="0" dirty="0" smtClean="0"/>
              <a:t>한국형 </a:t>
            </a:r>
            <a:r>
              <a:rPr lang="ko-KR" altLang="en-US" b="0" kern="0" dirty="0"/>
              <a:t>상향식 </a:t>
            </a:r>
            <a:r>
              <a:rPr lang="en-US" altLang="ko-KR" b="0" kern="0" dirty="0"/>
              <a:t>S/W </a:t>
            </a:r>
            <a:r>
              <a:rPr lang="ko-KR" altLang="en-US" b="0" kern="0" dirty="0"/>
              <a:t>시스템 개발을 위한 </a:t>
            </a:r>
            <a:r>
              <a:rPr lang="en-US" altLang="ko-KR" b="0" kern="0" dirty="0"/>
              <a:t>MESSAGE </a:t>
            </a:r>
            <a:r>
              <a:rPr lang="ko-KR" altLang="en-US" b="0" kern="0" dirty="0"/>
              <a:t>시스템 분석</a:t>
            </a:r>
          </a:p>
          <a:p>
            <a:pPr lvl="1" latinLnBrk="0"/>
            <a:r>
              <a:rPr lang="en-US" altLang="ko-KR" b="0" kern="0" dirty="0" smtClean="0"/>
              <a:t>MESSAGE </a:t>
            </a:r>
            <a:r>
              <a:rPr lang="ko-KR" altLang="en-US" b="0" kern="0" dirty="0"/>
              <a:t>시스템 및 수리적 특성 </a:t>
            </a:r>
            <a:r>
              <a:rPr lang="ko-KR" altLang="en-US" b="0" kern="0" dirty="0" smtClean="0"/>
              <a:t>분석</a:t>
            </a:r>
            <a:endParaRPr lang="en-US" altLang="ko-KR" sz="1200" b="0" kern="0" dirty="0" smtClean="0">
              <a:solidFill>
                <a:srgbClr val="000000"/>
              </a:solidFill>
            </a:endParaRPr>
          </a:p>
          <a:p>
            <a:pPr lvl="1" latinLnBrk="0"/>
            <a:r>
              <a:rPr lang="ko-KR" altLang="en-US" b="0" kern="0" dirty="0" smtClean="0"/>
              <a:t>한국형 </a:t>
            </a:r>
            <a:r>
              <a:rPr lang="ko-KR" altLang="en-US" b="0" kern="0" dirty="0"/>
              <a:t>상</a:t>
            </a:r>
            <a:r>
              <a:rPr lang="en-US" altLang="ko-KR" b="0" kern="0" dirty="0"/>
              <a:t>·</a:t>
            </a:r>
            <a:r>
              <a:rPr lang="ko-KR" altLang="en-US" b="0" kern="0" dirty="0"/>
              <a:t>하향식 통합 모형 구축을 위한 </a:t>
            </a:r>
            <a:r>
              <a:rPr lang="en-US" altLang="ko-KR" b="0" kern="0" dirty="0" smtClean="0"/>
              <a:t>MARKAL-MACRO</a:t>
            </a:r>
            <a:r>
              <a:rPr lang="ko-KR" altLang="en-US" b="0" kern="0" dirty="0" smtClean="0"/>
              <a:t>의 구조분석</a:t>
            </a:r>
            <a:r>
              <a:rPr lang="en-US" altLang="ko-KR" b="0" kern="0" dirty="0" smtClean="0"/>
              <a:t>, </a:t>
            </a:r>
            <a:r>
              <a:rPr lang="ko-KR" altLang="en-US" b="0" kern="0" dirty="0" smtClean="0"/>
              <a:t>수리구조 및 실행방안 분석</a:t>
            </a:r>
            <a:endParaRPr lang="en-US" altLang="ko-KR" b="0" kern="0" dirty="0" smtClean="0"/>
          </a:p>
          <a:p>
            <a:pPr marL="54900" indent="0" latinLnBrk="0">
              <a:buNone/>
            </a:pPr>
            <a:endParaRPr lang="en-US" altLang="ko-KR" sz="300" b="0" kern="0" dirty="0" smtClean="0"/>
          </a:p>
          <a:p>
            <a:pPr latinLnBrk="0"/>
            <a:r>
              <a:rPr lang="ko-KR" altLang="en-US" kern="0" dirty="0" smtClean="0"/>
              <a:t>부문별 특성 분석</a:t>
            </a:r>
            <a:r>
              <a:rPr lang="en-US" altLang="ko-KR" kern="0" dirty="0" smtClean="0"/>
              <a:t>: </a:t>
            </a:r>
            <a:r>
              <a:rPr lang="ko-KR" altLang="en-US" b="0" kern="0" dirty="0" smtClean="0"/>
              <a:t>기존 상향식모형 분석 및 수리모형화 방안 제시</a:t>
            </a:r>
            <a:endParaRPr lang="en-US" altLang="ko-KR" b="0" kern="0" dirty="0"/>
          </a:p>
          <a:p>
            <a:pPr lvl="1" latinLnBrk="0"/>
            <a:r>
              <a:rPr lang="ko-KR" altLang="en-US" b="0" dirty="0" smtClean="0"/>
              <a:t>수송 </a:t>
            </a:r>
            <a:r>
              <a:rPr lang="ko-KR" altLang="en-US" b="0" dirty="0"/>
              <a:t>부문 </a:t>
            </a:r>
            <a:r>
              <a:rPr lang="ko-KR" altLang="en-US" b="0" dirty="0" smtClean="0"/>
              <a:t>분석</a:t>
            </a:r>
            <a:endParaRPr lang="en-US" altLang="ko-KR" b="0" dirty="0" smtClean="0"/>
          </a:p>
          <a:p>
            <a:pPr lvl="2" latinLnBrk="0"/>
            <a:r>
              <a:rPr lang="ko-KR" altLang="en-US" b="0" dirty="0" smtClean="0"/>
              <a:t>상향식 </a:t>
            </a:r>
            <a:r>
              <a:rPr lang="ko-KR" altLang="en-US" b="0" dirty="0"/>
              <a:t>모형의 기능 관점에서 수송부문 특성 </a:t>
            </a:r>
            <a:r>
              <a:rPr lang="ko-KR" altLang="en-US" b="0" dirty="0" smtClean="0"/>
              <a:t>도출</a:t>
            </a:r>
            <a:endParaRPr lang="en-US" altLang="ko-KR" b="0" dirty="0" smtClean="0"/>
          </a:p>
          <a:p>
            <a:pPr lvl="2" latinLnBrk="0"/>
            <a:r>
              <a:rPr lang="ko-KR" altLang="en-US" b="0" dirty="0" smtClean="0"/>
              <a:t>매우 </a:t>
            </a:r>
            <a:r>
              <a:rPr lang="ko-KR" altLang="en-US" b="0" dirty="0"/>
              <a:t>단순화된 수리모형화 </a:t>
            </a:r>
            <a:r>
              <a:rPr lang="ko-KR" altLang="en-US" b="0" dirty="0" smtClean="0"/>
              <a:t>제시</a:t>
            </a:r>
            <a:endParaRPr lang="en-US" altLang="ko-KR" b="0" dirty="0" smtClean="0"/>
          </a:p>
          <a:p>
            <a:pPr lvl="2" latinLnBrk="0"/>
            <a:r>
              <a:rPr lang="ko-KR" altLang="en-US" b="0" dirty="0" smtClean="0"/>
              <a:t>수송부문에 </a:t>
            </a:r>
            <a:r>
              <a:rPr lang="ko-KR" altLang="en-US" b="0" dirty="0"/>
              <a:t>특화된 다양한 </a:t>
            </a:r>
            <a:r>
              <a:rPr lang="ko-KR" altLang="en-US" b="0" dirty="0" err="1"/>
              <a:t>제약식</a:t>
            </a:r>
            <a:r>
              <a:rPr lang="ko-KR" altLang="en-US" b="0" dirty="0"/>
              <a:t> 구현방안 </a:t>
            </a:r>
            <a:r>
              <a:rPr lang="ko-KR" altLang="en-US" b="0" dirty="0" smtClean="0"/>
              <a:t>제시</a:t>
            </a:r>
            <a:endParaRPr lang="en-US" altLang="ko-KR" b="0" dirty="0" smtClean="0"/>
          </a:p>
          <a:p>
            <a:pPr lvl="2" latinLnBrk="0"/>
            <a:r>
              <a:rPr lang="ko-KR" altLang="en-US" b="0" dirty="0" smtClean="0"/>
              <a:t>수송부문 </a:t>
            </a:r>
            <a:r>
              <a:rPr lang="ko-KR" altLang="en-US" b="0" dirty="0"/>
              <a:t>특성 요소 기능의 수리적 </a:t>
            </a:r>
            <a:r>
              <a:rPr lang="ko-KR" altLang="en-US" b="0" dirty="0" smtClean="0"/>
              <a:t>전개</a:t>
            </a:r>
            <a:endParaRPr lang="en-US" altLang="ko-KR" b="0" dirty="0" smtClean="0"/>
          </a:p>
          <a:p>
            <a:pPr marL="360000" lvl="1" indent="0" latinLnBrk="0">
              <a:buNone/>
            </a:pPr>
            <a:endParaRPr lang="en-US" altLang="ko-KR" sz="100" b="0" dirty="0"/>
          </a:p>
          <a:p>
            <a:pPr lvl="1" latinLnBrk="0"/>
            <a:r>
              <a:rPr lang="ko-KR" altLang="en-US" b="0" dirty="0" smtClean="0"/>
              <a:t>가정</a:t>
            </a:r>
            <a:r>
              <a:rPr lang="en-US" altLang="ko-KR" b="0" dirty="0"/>
              <a:t>/</a:t>
            </a:r>
            <a:r>
              <a:rPr lang="ko-KR" altLang="en-US" b="0" dirty="0"/>
              <a:t>상업 부문 </a:t>
            </a:r>
            <a:r>
              <a:rPr lang="ko-KR" altLang="en-US" b="0" dirty="0" smtClean="0"/>
              <a:t>분석</a:t>
            </a:r>
            <a:endParaRPr lang="en-US" altLang="ko-KR" b="0" dirty="0" smtClean="0"/>
          </a:p>
          <a:p>
            <a:pPr lvl="2" latinLnBrk="0"/>
            <a:r>
              <a:rPr lang="ko-KR" altLang="en-US" b="0" dirty="0" smtClean="0"/>
              <a:t>국내 </a:t>
            </a:r>
            <a:r>
              <a:rPr lang="ko-KR" altLang="en-US" b="0" dirty="0"/>
              <a:t>특성분석을 통한 가정</a:t>
            </a:r>
            <a:r>
              <a:rPr lang="en-US" altLang="ko-KR" b="0" dirty="0"/>
              <a:t>/</a:t>
            </a:r>
            <a:r>
              <a:rPr lang="ko-KR" altLang="en-US" b="0" dirty="0"/>
              <a:t>상업부문 상향식 모형화 </a:t>
            </a:r>
            <a:r>
              <a:rPr lang="ko-KR" altLang="en-US" b="0" dirty="0" smtClean="0"/>
              <a:t>방안제시</a:t>
            </a:r>
            <a:endParaRPr lang="en-US" altLang="ko-KR" b="0" dirty="0" smtClean="0"/>
          </a:p>
          <a:p>
            <a:pPr marL="540000" lvl="2" indent="0" latinLnBrk="0">
              <a:buNone/>
            </a:pPr>
            <a:endParaRPr lang="en-US" altLang="ko-KR" sz="100" b="0" dirty="0" smtClean="0"/>
          </a:p>
          <a:p>
            <a:pPr lvl="1" latinLnBrk="0"/>
            <a:r>
              <a:rPr lang="ko-KR" altLang="en-US" b="0" dirty="0" err="1" smtClean="0"/>
              <a:t>농축산</a:t>
            </a:r>
            <a:r>
              <a:rPr lang="ko-KR" altLang="en-US" b="0" dirty="0" smtClean="0"/>
              <a:t> </a:t>
            </a:r>
            <a:r>
              <a:rPr lang="ko-KR" altLang="en-US" b="0" dirty="0"/>
              <a:t>부문 </a:t>
            </a:r>
            <a:r>
              <a:rPr lang="ko-KR" altLang="en-US" b="0" dirty="0" smtClean="0"/>
              <a:t>분석</a:t>
            </a:r>
            <a:endParaRPr lang="en-US" altLang="ko-KR" b="0" dirty="0" smtClean="0"/>
          </a:p>
          <a:p>
            <a:pPr lvl="2" latinLnBrk="0"/>
            <a:r>
              <a:rPr lang="ko-KR" altLang="en-US" b="0" dirty="0" smtClean="0"/>
              <a:t>다양한 </a:t>
            </a:r>
            <a:r>
              <a:rPr lang="ko-KR" altLang="en-US" b="0" dirty="0" err="1"/>
              <a:t>인벤토리를</a:t>
            </a:r>
            <a:r>
              <a:rPr lang="ko-KR" altLang="en-US" b="0" dirty="0"/>
              <a:t> 이용한 새로운 배출량 산정 방법론 </a:t>
            </a:r>
            <a:r>
              <a:rPr lang="ko-KR" altLang="en-US" b="0" dirty="0" smtClean="0"/>
              <a:t>제시</a:t>
            </a:r>
            <a:endParaRPr lang="en-US" altLang="ko-KR" b="0" dirty="0" smtClean="0"/>
          </a:p>
          <a:p>
            <a:pPr marL="540000" lvl="2" indent="0" latinLnBrk="0">
              <a:buNone/>
            </a:pPr>
            <a:endParaRPr lang="en-US" altLang="ko-KR" sz="100" b="0" dirty="0" smtClean="0"/>
          </a:p>
          <a:p>
            <a:pPr lvl="1" latinLnBrk="0"/>
            <a:r>
              <a:rPr lang="ko-KR" altLang="en-US" b="0" dirty="0" smtClean="0"/>
              <a:t> </a:t>
            </a:r>
            <a:r>
              <a:rPr lang="ko-KR" altLang="en-US" b="0" dirty="0"/>
              <a:t>폐기물 부문 </a:t>
            </a:r>
            <a:r>
              <a:rPr lang="ko-KR" altLang="en-US" b="0" dirty="0" smtClean="0"/>
              <a:t>분석</a:t>
            </a:r>
            <a:endParaRPr lang="en-US" altLang="ko-KR" b="0" dirty="0" smtClean="0"/>
          </a:p>
          <a:p>
            <a:pPr lvl="2" latinLnBrk="0"/>
            <a:r>
              <a:rPr lang="en-US" altLang="ko-KR" b="0" dirty="0" smtClean="0"/>
              <a:t>FOD(First </a:t>
            </a:r>
            <a:r>
              <a:rPr lang="en-US" altLang="ko-KR" b="0" dirty="0"/>
              <a:t>Order Decay)</a:t>
            </a:r>
            <a:r>
              <a:rPr lang="ko-KR" altLang="en-US" b="0" dirty="0"/>
              <a:t>를 고려한 </a:t>
            </a:r>
            <a:r>
              <a:rPr lang="en-US" altLang="ko-KR" b="0" dirty="0"/>
              <a:t>RES </a:t>
            </a:r>
            <a:r>
              <a:rPr lang="ko-KR" altLang="en-US" b="0" dirty="0"/>
              <a:t>방법론 </a:t>
            </a:r>
            <a:r>
              <a:rPr lang="ko-KR" altLang="en-US" b="0" dirty="0" smtClean="0"/>
              <a:t>제시</a:t>
            </a:r>
            <a:endParaRPr lang="en-US" altLang="ko-KR" b="0" dirty="0" smtClean="0"/>
          </a:p>
          <a:p>
            <a:pPr lvl="2" latinLnBrk="0"/>
            <a:r>
              <a:rPr lang="en-US" altLang="ko-KR" b="0" dirty="0" smtClean="0"/>
              <a:t>FOD</a:t>
            </a:r>
            <a:r>
              <a:rPr lang="ko-KR" altLang="en-US" b="0" dirty="0"/>
              <a:t>를 고려한 상향식 수리모형화 방안 제시</a:t>
            </a:r>
            <a:endParaRPr lang="en-US" altLang="ko-KR" b="0" dirty="0"/>
          </a:p>
          <a:p>
            <a:pPr marL="540000" lvl="2" indent="0" latinLnBrk="0">
              <a:buNone/>
            </a:pPr>
            <a:endParaRPr lang="en-US" altLang="ko-KR" sz="500" b="0" kern="0" dirty="0"/>
          </a:p>
          <a:p>
            <a:pPr latinLnBrk="0"/>
            <a:endParaRPr lang="en-US" altLang="ko-KR" b="0" kern="0" dirty="0" smtClean="0"/>
          </a:p>
          <a:p>
            <a:pPr lvl="1" latinLnBrk="0"/>
            <a:endParaRPr lang="en-US" altLang="ko-KR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312648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한국형 상향식 </a:t>
            </a:r>
            <a:r>
              <a:rPr lang="en-US" altLang="ko-KR" dirty="0" smtClean="0"/>
              <a:t>S/W </a:t>
            </a:r>
            <a:r>
              <a:rPr lang="ko-KR" altLang="en-US" dirty="0" smtClean="0"/>
              <a:t>시스템 개발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2</a:t>
            </a:r>
            <a:r>
              <a:rPr lang="ko-KR" altLang="en-US" b="0" dirty="0" smtClean="0"/>
              <a:t>차년도에 필요한 연구에 대한 선행연구 일부 진행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한국형 상향식 </a:t>
            </a:r>
            <a:r>
              <a:rPr lang="en-US" altLang="ko-KR" dirty="0" smtClean="0"/>
              <a:t>S/W </a:t>
            </a:r>
            <a:r>
              <a:rPr lang="ko-KR" altLang="en-US" dirty="0" smtClean="0"/>
              <a:t>시스템의 구조 분석</a:t>
            </a:r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-(2)- 2)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차년도 주요연구결과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협동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833438" y="2450592"/>
            <a:ext cx="6847265" cy="3922943"/>
            <a:chOff x="922651" y="886696"/>
            <a:chExt cx="7401456" cy="5204266"/>
          </a:xfrm>
        </p:grpSpPr>
        <p:sp>
          <p:nvSpPr>
            <p:cNvPr id="7" name="TextBox 6"/>
            <p:cNvSpPr txBox="1"/>
            <p:nvPr/>
          </p:nvSpPr>
          <p:spPr>
            <a:xfrm>
              <a:off x="7179746" y="1139207"/>
              <a:ext cx="9925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latinLnBrk="1" hangingPunct="1"/>
              <a:r>
                <a:rPr kumimoji="0" lang="ko-KR" altLang="en-US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통합 모형 </a:t>
              </a:r>
              <a:endPara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endParaRPr>
            </a:p>
            <a:p>
              <a:pPr eaLnBrk="1" latinLnBrk="1" hangingPunct="1"/>
              <a:r>
                <a:rPr kumimoji="0" lang="en-US" altLang="ko-KR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S/W </a:t>
              </a:r>
              <a:r>
                <a:rPr kumimoji="0" lang="ko-KR" altLang="en-US" b="1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시스템</a:t>
              </a:r>
              <a:endParaRPr kumimoji="0" lang="ko-KR" altLang="en-US" b="1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2651" y="2751378"/>
              <a:ext cx="992579" cy="246221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1000">
                  <a:solidFill>
                    <a:prstClr val="black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latin typeface="맑은 고딕"/>
                  <a:ea typeface="맑은 고딕"/>
                </a:rPr>
                <a:t>LP generation</a:t>
              </a:r>
              <a:endParaRPr kumimoji="0" lang="ko-KR" altLang="en-US" kern="0" dirty="0">
                <a:latin typeface="맑은 고딕"/>
                <a:ea typeface="맑은 고딕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9934" y="4475378"/>
              <a:ext cx="1673856" cy="246221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defRPr sz="1000">
                  <a:solidFill>
                    <a:prstClr val="black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latin typeface="맑은 고딕"/>
                  <a:ea typeface="맑은 고딕"/>
                </a:rPr>
                <a:t>Reporting/Result Analysis</a:t>
              </a:r>
              <a:endParaRPr kumimoji="0" lang="ko-KR" altLang="en-US" kern="0" dirty="0">
                <a:latin typeface="맑은 고딕"/>
                <a:ea typeface="맑은 고딕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22651" y="886696"/>
              <a:ext cx="1776448" cy="24622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GUI(Graphic User Interface)</a:t>
              </a:r>
              <a:endParaRPr kumimoji="0" lang="ko-KR" altLang="en-US" sz="1800" kern="0" dirty="0" smtClean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27450" y="3137119"/>
              <a:ext cx="2018501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MML : GAMS, AMPL, </a:t>
              </a: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MathProg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66867" y="3543466"/>
              <a:ext cx="1124026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LP file : MPS, LP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49046" y="3975514"/>
              <a:ext cx="2593980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LP solver : </a:t>
              </a: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glpk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CPLEX, </a:t>
              </a: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Gurobi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COIN-OR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94586" y="3153229"/>
              <a:ext cx="944489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LP solver API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52488" y="5194623"/>
              <a:ext cx="1967205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LP viewer : MML, </a:t>
              </a: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MathJax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, pdf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53141" y="5586211"/>
              <a:ext cx="3419146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Plot/Chart : HTML5/CSS3,</a:t>
              </a:r>
              <a:r>
                <a:rPr kumimoji="0" lang="en-US" altLang="ko-KR" sz="1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 WPF/XAML, OpenGL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210683" y="1123917"/>
              <a:ext cx="4191189" cy="1502877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 smtClean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210683" y="3007143"/>
              <a:ext cx="4191189" cy="1328412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 smtClean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1" name="꺾인 연결선 20"/>
            <p:cNvCxnSpPr>
              <a:stCxn id="13" idx="2"/>
              <a:endCxn id="14" idx="1"/>
            </p:cNvCxnSpPr>
            <p:nvPr/>
          </p:nvCxnSpPr>
          <p:spPr>
            <a:xfrm rot="16200000" flipH="1">
              <a:off x="2560166" y="3359875"/>
              <a:ext cx="283237" cy="330166"/>
            </a:xfrm>
            <a:prstGeom prst="bentConnector2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꺾인 연결선 21"/>
            <p:cNvCxnSpPr>
              <a:stCxn id="16" idx="2"/>
              <a:endCxn id="14" idx="3"/>
            </p:cNvCxnSpPr>
            <p:nvPr/>
          </p:nvCxnSpPr>
          <p:spPr>
            <a:xfrm rot="5400000">
              <a:off x="3995299" y="3395044"/>
              <a:ext cx="267127" cy="275938"/>
            </a:xfrm>
            <a:prstGeom prst="bentConnector2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직선 화살표 연결선 22"/>
            <p:cNvCxnSpPr>
              <a:stCxn id="14" idx="2"/>
            </p:cNvCxnSpPr>
            <p:nvPr/>
          </p:nvCxnSpPr>
          <p:spPr>
            <a:xfrm>
              <a:off x="3428880" y="3789687"/>
              <a:ext cx="0" cy="185827"/>
            </a:xfrm>
            <a:prstGeom prst="straightConnector1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24" name="직사각형 23"/>
            <p:cNvSpPr/>
            <p:nvPr/>
          </p:nvSpPr>
          <p:spPr>
            <a:xfrm>
              <a:off x="1212142" y="4739004"/>
              <a:ext cx="4191189" cy="1351958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 smtClean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5" name="직선 화살표 연결선 24"/>
            <p:cNvCxnSpPr>
              <a:stCxn id="19" idx="2"/>
              <a:endCxn id="20" idx="0"/>
            </p:cNvCxnSpPr>
            <p:nvPr/>
          </p:nvCxnSpPr>
          <p:spPr>
            <a:xfrm>
              <a:off x="3306278" y="2626794"/>
              <a:ext cx="0" cy="380349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직선 화살표 연결선 25"/>
            <p:cNvCxnSpPr>
              <a:stCxn id="20" idx="2"/>
              <a:endCxn id="24" idx="0"/>
            </p:cNvCxnSpPr>
            <p:nvPr/>
          </p:nvCxnSpPr>
          <p:spPr>
            <a:xfrm>
              <a:off x="3306278" y="4335555"/>
              <a:ext cx="1459" cy="403449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4046083" y="5206117"/>
              <a:ext cx="998991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Batch outputs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28" name="원통 27"/>
            <p:cNvSpPr/>
            <p:nvPr/>
          </p:nvSpPr>
          <p:spPr>
            <a:xfrm>
              <a:off x="7027963" y="3329064"/>
              <a:ext cx="1296144" cy="690413"/>
            </a:xfrm>
            <a:prstGeom prst="can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기술 </a:t>
              </a:r>
              <a:r>
                <a:rPr kumimoji="0" lang="en-US" altLang="ko-KR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DB master</a:t>
              </a:r>
              <a:endParaRPr kumimoji="0" lang="ko-KR" altLang="en-US" kern="0" dirty="0" smtClean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9" name="원통 28"/>
            <p:cNvSpPr/>
            <p:nvPr/>
          </p:nvSpPr>
          <p:spPr>
            <a:xfrm>
              <a:off x="5747187" y="3288804"/>
              <a:ext cx="747700" cy="753385"/>
            </a:xfrm>
            <a:prstGeom prst="can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XML/file/DB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manager</a:t>
              </a:r>
              <a:endPara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69641" y="2271010"/>
              <a:ext cx="1212788" cy="553998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매개변수</a:t>
              </a: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, </a:t>
              </a:r>
              <a:r>
                <a:rPr kumimoji="0" lang="ko-KR" altLang="en-US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기술변화</a:t>
              </a: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/</a:t>
              </a:r>
              <a:r>
                <a:rPr kumimoji="0" lang="ko-KR" altLang="en-US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보급</a:t>
              </a: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/</a:t>
              </a:r>
              <a:r>
                <a:rPr kumimoji="0" lang="ko-KR" altLang="en-US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확산</a:t>
              </a: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, </a:t>
              </a:r>
              <a:r>
                <a:rPr kumimoji="0" lang="ko-KR" altLang="en-US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수요</a:t>
              </a:r>
              <a:r>
                <a:rPr kumimoji="0" lang="en-US" altLang="ko-KR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, </a:t>
              </a:r>
              <a:r>
                <a:rPr kumimoji="0" lang="ko-KR" altLang="en-US" sz="1000" kern="0" dirty="0" smtClean="0">
                  <a:solidFill>
                    <a:prstClr val="black"/>
                  </a:solidFill>
                  <a:latin typeface="맑은 고딕"/>
                  <a:ea typeface="맑은 고딕"/>
                </a:rPr>
                <a:t>가격 등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7056191" y="1032476"/>
              <a:ext cx="1239688" cy="689883"/>
            </a:xfrm>
            <a:prstGeom prst="round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 smtClean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32" name="꺾인 연결선 31"/>
            <p:cNvCxnSpPr>
              <a:stCxn id="29" idx="1"/>
              <a:endCxn id="19" idx="3"/>
            </p:cNvCxnSpPr>
            <p:nvPr/>
          </p:nvCxnSpPr>
          <p:spPr>
            <a:xfrm rot="16200000" flipV="1">
              <a:off x="5054731" y="2222497"/>
              <a:ext cx="1413448" cy="719165"/>
            </a:xfrm>
            <a:prstGeom prst="bentConnector2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33" name="꺾인 연결선 32"/>
            <p:cNvCxnSpPr>
              <a:stCxn id="29" idx="3"/>
              <a:endCxn id="24" idx="3"/>
            </p:cNvCxnSpPr>
            <p:nvPr/>
          </p:nvCxnSpPr>
          <p:spPr>
            <a:xfrm rot="5400000">
              <a:off x="5075787" y="4369733"/>
              <a:ext cx="1372794" cy="717706"/>
            </a:xfrm>
            <a:prstGeom prst="bentConnector2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34" name="직선 화살표 연결선 33"/>
            <p:cNvCxnSpPr>
              <a:stCxn id="20" idx="3"/>
              <a:endCxn id="29" idx="2"/>
            </p:cNvCxnSpPr>
            <p:nvPr/>
          </p:nvCxnSpPr>
          <p:spPr>
            <a:xfrm flipV="1">
              <a:off x="5401872" y="3665497"/>
              <a:ext cx="345315" cy="585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1546690" y="1251601"/>
              <a:ext cx="3381054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Language : C++, C#(</a:t>
              </a: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.net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), Visual Basic, Python, Java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등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94798" y="1698190"/>
              <a:ext cx="1007007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RES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설계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/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구축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52729" y="2164549"/>
              <a:ext cx="1300356" cy="246221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BAU/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시나리오 구축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93801" y="2089291"/>
              <a:ext cx="1082348" cy="400110"/>
            </a:xfrm>
            <a:prstGeom prst="rect">
              <a:avLst/>
            </a:prstGeom>
            <a:solidFill>
              <a:srgbClr val="0067AF">
                <a:lumMod val="20000"/>
                <a:lumOff val="80000"/>
              </a:srgbClr>
            </a:solidFill>
            <a:ln w="9525" cap="flat" cmpd="sng" algn="ctr">
              <a:solidFill>
                <a:srgbClr val="183883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Variable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추가</a:t>
              </a: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Constraint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추가</a:t>
              </a:r>
            </a:p>
          </p:txBody>
        </p:sp>
        <p:cxnSp>
          <p:nvCxnSpPr>
            <p:cNvPr id="39" name="직선 화살표 연결선 38"/>
            <p:cNvCxnSpPr>
              <a:stCxn id="36" idx="2"/>
              <a:endCxn id="37" idx="0"/>
            </p:cNvCxnSpPr>
            <p:nvPr/>
          </p:nvCxnSpPr>
          <p:spPr>
            <a:xfrm>
              <a:off x="3098302" y="1944411"/>
              <a:ext cx="4605" cy="220138"/>
            </a:xfrm>
            <a:prstGeom prst="straightConnector1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직선 화살표 연결선 39"/>
            <p:cNvCxnSpPr>
              <a:stCxn id="38" idx="1"/>
              <a:endCxn id="37" idx="3"/>
            </p:cNvCxnSpPr>
            <p:nvPr/>
          </p:nvCxnSpPr>
          <p:spPr>
            <a:xfrm flipH="1" flipV="1">
              <a:off x="3753085" y="2287660"/>
              <a:ext cx="440716" cy="1686"/>
            </a:xfrm>
            <a:prstGeom prst="straightConnector1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직선 화살표 연결선 40"/>
            <p:cNvCxnSpPr/>
            <p:nvPr/>
          </p:nvCxnSpPr>
          <p:spPr>
            <a:xfrm>
              <a:off x="3074210" y="1505843"/>
              <a:ext cx="0" cy="193327"/>
            </a:xfrm>
            <a:prstGeom prst="straightConnector1">
              <a:avLst/>
            </a:prstGeom>
            <a:noFill/>
            <a:ln w="9525" cap="flat" cmpd="sng" algn="ctr">
              <a:solidFill>
                <a:srgbClr val="18388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직선 화살표 연결선 41"/>
            <p:cNvCxnSpPr>
              <a:stCxn id="28" idx="2"/>
            </p:cNvCxnSpPr>
            <p:nvPr/>
          </p:nvCxnSpPr>
          <p:spPr bwMode="auto">
            <a:xfrm flipH="1">
              <a:off x="6482947" y="3674271"/>
              <a:ext cx="54501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직선 화살표 연결선 42"/>
            <p:cNvCxnSpPr>
              <a:stCxn id="30" idx="1"/>
            </p:cNvCxnSpPr>
            <p:nvPr/>
          </p:nvCxnSpPr>
          <p:spPr bwMode="auto">
            <a:xfrm flipH="1">
              <a:off x="6121037" y="2548009"/>
              <a:ext cx="948604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4" name="직선 화살표 연결선 43"/>
            <p:cNvCxnSpPr>
              <a:stCxn id="31" idx="2"/>
              <a:endCxn id="30" idx="0"/>
            </p:cNvCxnSpPr>
            <p:nvPr/>
          </p:nvCxnSpPr>
          <p:spPr bwMode="auto">
            <a:xfrm>
              <a:off x="7676035" y="1722359"/>
              <a:ext cx="0" cy="548651"/>
            </a:xfrm>
            <a:prstGeom prst="straightConnector1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꺾인 연결선 44"/>
            <p:cNvCxnSpPr>
              <a:stCxn id="31" idx="3"/>
              <a:endCxn id="28" idx="4"/>
            </p:cNvCxnSpPr>
            <p:nvPr/>
          </p:nvCxnSpPr>
          <p:spPr bwMode="auto">
            <a:xfrm>
              <a:off x="8295879" y="1377418"/>
              <a:ext cx="28228" cy="2296853"/>
            </a:xfrm>
            <a:prstGeom prst="bentConnector3">
              <a:avLst>
                <a:gd name="adj1" fmla="val 909834"/>
              </a:avLst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46" name="모서리가 둥근 직사각형 45"/>
            <p:cNvSpPr/>
            <p:nvPr/>
          </p:nvSpPr>
          <p:spPr>
            <a:xfrm>
              <a:off x="1360264" y="4828939"/>
              <a:ext cx="3915885" cy="1141111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52488" y="4848049"/>
              <a:ext cx="2528408" cy="258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Web viewer : HTML5/CSS/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Javascript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42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하향식 모형 설계 및 시범분석</a:t>
            </a:r>
            <a:endParaRPr lang="en-US" altLang="ko-KR" dirty="0" smtClean="0"/>
          </a:p>
          <a:p>
            <a:pPr lvl="1"/>
            <a:r>
              <a:rPr lang="ko-KR" altLang="en-US" sz="1100" b="0" dirty="0" smtClean="0"/>
              <a:t>표준모형 구축</a:t>
            </a:r>
            <a:r>
              <a:rPr lang="en-US" altLang="ko-KR" sz="1100" dirty="0" smtClean="0"/>
              <a:t>: 36</a:t>
            </a:r>
            <a:r>
              <a:rPr lang="ko-KR" altLang="en-US" sz="1100" dirty="0" smtClean="0"/>
              <a:t>개 재화</a:t>
            </a:r>
            <a:r>
              <a:rPr lang="en-US" altLang="ko-KR" sz="1100" dirty="0" smtClean="0"/>
              <a:t>, 36</a:t>
            </a:r>
            <a:r>
              <a:rPr lang="ko-KR" altLang="en-US" sz="1100" dirty="0" smtClean="0"/>
              <a:t>개 상품</a:t>
            </a:r>
            <a:endParaRPr lang="en-US" altLang="ko-KR" sz="1100" dirty="0" smtClean="0"/>
          </a:p>
          <a:p>
            <a:pPr lvl="1"/>
            <a:r>
              <a:rPr lang="ko-KR" altLang="en-US" sz="1100" b="0" dirty="0" smtClean="0"/>
              <a:t>연계모형 구축</a:t>
            </a:r>
            <a:r>
              <a:rPr lang="en-US" altLang="ko-KR" sz="1100" b="0" dirty="0" smtClean="0"/>
              <a:t>: </a:t>
            </a:r>
            <a:r>
              <a:rPr lang="ko-KR" altLang="en-US" sz="1100" b="0" dirty="0" smtClean="0"/>
              <a:t>산업분류 조정</a:t>
            </a:r>
            <a:r>
              <a:rPr lang="en-US" altLang="ko-KR" sz="1100" b="0" dirty="0" smtClean="0"/>
              <a:t>(</a:t>
            </a:r>
            <a:r>
              <a:rPr lang="ko-KR" altLang="en-US" sz="1100" b="0" dirty="0" smtClean="0"/>
              <a:t>농업</a:t>
            </a:r>
            <a:r>
              <a:rPr lang="en-US" altLang="ko-KR" sz="1100" b="0" dirty="0" smtClean="0"/>
              <a:t>/</a:t>
            </a:r>
            <a:r>
              <a:rPr lang="ko-KR" altLang="en-US" sz="1100" b="0" dirty="0" smtClean="0"/>
              <a:t>전력연계모형</a:t>
            </a:r>
            <a:r>
              <a:rPr lang="en-US" altLang="ko-KR" sz="1100" b="0" dirty="0" smtClean="0"/>
              <a:t>), </a:t>
            </a:r>
            <a:r>
              <a:rPr lang="ko-KR" altLang="en-US" sz="1100" b="0" dirty="0" smtClean="0"/>
              <a:t>하향식 모듈 변형</a:t>
            </a:r>
            <a:r>
              <a:rPr lang="en-US" altLang="ko-KR" sz="1100" b="0" dirty="0" smtClean="0"/>
              <a:t>, ‘</a:t>
            </a:r>
            <a:r>
              <a:rPr lang="ko-KR" altLang="en-US" sz="1100" b="0" dirty="0" smtClean="0"/>
              <a:t>정보교류</a:t>
            </a:r>
            <a:r>
              <a:rPr lang="en-US" altLang="ko-KR" sz="1100" b="0" dirty="0" smtClean="0"/>
              <a:t>’</a:t>
            </a:r>
            <a:r>
              <a:rPr lang="ko-KR" altLang="en-US" sz="1100" b="0" dirty="0" smtClean="0"/>
              <a:t> 부문 구축</a:t>
            </a:r>
            <a:r>
              <a:rPr lang="en-US" altLang="ko-KR" sz="1100" b="0" dirty="0" smtClean="0"/>
              <a:t>, ‘</a:t>
            </a:r>
            <a:r>
              <a:rPr lang="ko-KR" altLang="en-US" sz="1100" b="0" dirty="0" smtClean="0"/>
              <a:t>일괄처리</a:t>
            </a:r>
            <a:r>
              <a:rPr lang="en-US" altLang="ko-KR" sz="1100" b="0" dirty="0" smtClean="0"/>
              <a:t>’</a:t>
            </a:r>
            <a:r>
              <a:rPr lang="ko-KR" altLang="en-US" sz="1100" b="0" dirty="0" smtClean="0"/>
              <a:t> 부문 구축</a:t>
            </a:r>
            <a:r>
              <a:rPr lang="en-US" altLang="ko-KR" sz="1100" b="0" dirty="0" smtClean="0"/>
              <a:t> </a:t>
            </a:r>
            <a:endParaRPr lang="en-US" altLang="ko-KR" b="0" dirty="0" smtClean="0"/>
          </a:p>
          <a:p>
            <a:r>
              <a:rPr lang="ko-KR" altLang="en-US" dirty="0" smtClean="0"/>
              <a:t>탄력성 추정</a:t>
            </a:r>
            <a:r>
              <a:rPr lang="en-US" altLang="ko-KR" dirty="0" smtClean="0"/>
              <a:t>: </a:t>
            </a:r>
            <a:r>
              <a:rPr lang="ko-KR" altLang="en-US" b="0" dirty="0"/>
              <a:t>추정방법론을 확정하고 생산요소 및 에너지 투입관련 탄력성 추정</a:t>
            </a:r>
            <a:endParaRPr lang="en-US" altLang="ko-KR" b="0" dirty="0"/>
          </a:p>
          <a:p>
            <a:r>
              <a:rPr lang="ko-KR" altLang="en-US" dirty="0" smtClean="0"/>
              <a:t>농업부문 상향식 모형 개발</a:t>
            </a:r>
            <a:endParaRPr lang="en-US" altLang="ko-KR" dirty="0" smtClean="0"/>
          </a:p>
          <a:p>
            <a:pPr lvl="1"/>
            <a:r>
              <a:rPr lang="ko-KR" altLang="en-US" sz="1100" dirty="0" smtClean="0"/>
              <a:t>농업부문 </a:t>
            </a:r>
            <a:r>
              <a:rPr lang="en-US" altLang="ko-KR" sz="1100" dirty="0" smtClean="0"/>
              <a:t>Hybrid SAM </a:t>
            </a:r>
            <a:r>
              <a:rPr lang="ko-KR" altLang="en-US" sz="1100" dirty="0" smtClean="0"/>
              <a:t>구축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농업을 경종 </a:t>
            </a:r>
            <a:r>
              <a:rPr lang="en-US" altLang="ko-KR" sz="1100" dirty="0" smtClean="0"/>
              <a:t>8</a:t>
            </a:r>
            <a:r>
              <a:rPr lang="ko-KR" altLang="en-US" sz="1100" dirty="0" smtClean="0"/>
              <a:t>품목과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축산 </a:t>
            </a:r>
            <a:r>
              <a:rPr lang="en-US" altLang="ko-KR" sz="1100" dirty="0" smtClean="0"/>
              <a:t>5</a:t>
            </a:r>
            <a:r>
              <a:rPr lang="ko-KR" altLang="en-US" sz="1100" dirty="0" smtClean="0"/>
              <a:t>품목으로 구분하고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지역은 </a:t>
            </a:r>
            <a:r>
              <a:rPr lang="en-US" altLang="ko-KR" sz="1100" dirty="0" smtClean="0"/>
              <a:t>9</a:t>
            </a:r>
            <a:r>
              <a:rPr lang="ko-KR" altLang="en-US" sz="1100" dirty="0" smtClean="0"/>
              <a:t>개로 구분</a:t>
            </a:r>
            <a:endParaRPr lang="en-US" altLang="ko-KR" dirty="0" smtClean="0"/>
          </a:p>
          <a:p>
            <a:r>
              <a:rPr lang="ko-KR" altLang="en-US" dirty="0"/>
              <a:t>상</a:t>
            </a:r>
            <a:r>
              <a:rPr lang="en-US" altLang="ko-KR" dirty="0"/>
              <a:t>·</a:t>
            </a:r>
            <a:r>
              <a:rPr lang="ko-KR" altLang="en-US" dirty="0"/>
              <a:t>하향 통합모형 설계 및 시범분석</a:t>
            </a:r>
            <a:endParaRPr lang="en-US" altLang="ko-KR" dirty="0"/>
          </a:p>
          <a:p>
            <a:pPr lvl="1"/>
            <a:r>
              <a:rPr lang="ko-KR" altLang="en-US" sz="1100" dirty="0"/>
              <a:t>상</a:t>
            </a:r>
            <a:r>
              <a:rPr lang="en-US" altLang="ko-KR" sz="1100" dirty="0"/>
              <a:t>·</a:t>
            </a:r>
            <a:r>
              <a:rPr lang="ko-KR" altLang="en-US" sz="1100" dirty="0"/>
              <a:t>하향 통합 모형 연계 전략</a:t>
            </a:r>
            <a:endParaRPr lang="en-US" altLang="ko-KR" sz="1100" dirty="0"/>
          </a:p>
          <a:p>
            <a:pPr lvl="2"/>
            <a:r>
              <a:rPr lang="ko-KR" altLang="en-US" sz="1050" dirty="0"/>
              <a:t>부문별 상향식 모형과 </a:t>
            </a:r>
            <a:r>
              <a:rPr lang="en-US" altLang="ko-KR" sz="1050" dirty="0"/>
              <a:t>CGE </a:t>
            </a:r>
            <a:r>
              <a:rPr lang="ko-KR" altLang="en-US" sz="1050" dirty="0"/>
              <a:t>모형을 </a:t>
            </a:r>
            <a:r>
              <a:rPr lang="en-US" altLang="ko-KR" sz="1050" dirty="0"/>
              <a:t>Decomposition </a:t>
            </a:r>
            <a:r>
              <a:rPr lang="ko-KR" altLang="en-US" sz="1050" dirty="0" err="1"/>
              <a:t>알고리듬을</a:t>
            </a:r>
            <a:r>
              <a:rPr lang="ko-KR" altLang="en-US" sz="1050" dirty="0"/>
              <a:t> 통해 연계</a:t>
            </a:r>
            <a:endParaRPr lang="en-US" altLang="ko-KR" sz="1050" dirty="0"/>
          </a:p>
          <a:p>
            <a:pPr lvl="2"/>
            <a:r>
              <a:rPr lang="ko-KR" altLang="en-US" sz="1050" dirty="0"/>
              <a:t>수렴효율을 높이기 위해 상향식 최적화 모형의 목적함수에 </a:t>
            </a:r>
            <a:r>
              <a:rPr lang="ko-KR" altLang="en-US" sz="1050" dirty="0" err="1"/>
              <a:t>이차식</a:t>
            </a:r>
            <a:r>
              <a:rPr lang="en-US" altLang="ko-KR" sz="1050" dirty="0"/>
              <a:t>(quadratic) </a:t>
            </a:r>
            <a:r>
              <a:rPr lang="ko-KR" altLang="en-US" sz="1050" dirty="0" err="1"/>
              <a:t>패널티</a:t>
            </a:r>
            <a:r>
              <a:rPr lang="en-US" altLang="ko-KR" sz="1050" dirty="0"/>
              <a:t> </a:t>
            </a:r>
            <a:r>
              <a:rPr lang="ko-KR" altLang="en-US" sz="1050" dirty="0"/>
              <a:t>항을 도입</a:t>
            </a:r>
            <a:endParaRPr lang="en-US" altLang="ko-KR" sz="1050" dirty="0"/>
          </a:p>
          <a:p>
            <a:pPr lvl="2"/>
            <a:r>
              <a:rPr lang="ko-KR" altLang="en-US" sz="1050" dirty="0"/>
              <a:t>상향식 모형의 </a:t>
            </a:r>
            <a:r>
              <a:rPr lang="en-US" altLang="ko-KR" sz="1050" dirty="0"/>
              <a:t>BAU </a:t>
            </a:r>
            <a:r>
              <a:rPr lang="ko-KR" altLang="en-US" sz="1050" dirty="0"/>
              <a:t>구성을 위해 </a:t>
            </a:r>
            <a:r>
              <a:rPr lang="en-US" altLang="ko-KR" sz="1050" dirty="0"/>
              <a:t>PMP</a:t>
            </a:r>
            <a:r>
              <a:rPr lang="ko-KR" altLang="en-US" sz="1050" dirty="0"/>
              <a:t> 기법을 활용</a:t>
            </a:r>
            <a:endParaRPr lang="en-US" altLang="ko-KR" sz="1050" dirty="0"/>
          </a:p>
          <a:p>
            <a:pPr lvl="2"/>
            <a:r>
              <a:rPr lang="ko-KR" altLang="en-US" sz="1050" dirty="0"/>
              <a:t>투자결정은 상향식모형에서 결정하고 </a:t>
            </a:r>
            <a:r>
              <a:rPr lang="en-US" altLang="ko-KR" sz="1050" dirty="0"/>
              <a:t>CGE </a:t>
            </a:r>
            <a:r>
              <a:rPr lang="ko-KR" altLang="en-US" sz="1050" dirty="0"/>
              <a:t>모형에서는 상향식 모형에서 결정된 해당 부문의 투자를 </a:t>
            </a:r>
            <a:r>
              <a:rPr lang="ko-KR" altLang="en-US" sz="1050" dirty="0" err="1"/>
              <a:t>외생화</a:t>
            </a:r>
            <a:endParaRPr lang="en-US" altLang="ko-KR" sz="1050" dirty="0"/>
          </a:p>
          <a:p>
            <a:pPr lvl="2"/>
            <a:r>
              <a:rPr lang="ko-KR" altLang="en-US" sz="1050" dirty="0"/>
              <a:t>동태모형 하에서 연계 </a:t>
            </a:r>
            <a:r>
              <a:rPr lang="ko-KR" altLang="en-US" sz="1050" dirty="0" err="1"/>
              <a:t>알고리듬은</a:t>
            </a:r>
            <a:r>
              <a:rPr lang="ko-KR" altLang="en-US" sz="1050" dirty="0"/>
              <a:t> </a:t>
            </a:r>
            <a:r>
              <a:rPr lang="en-US" altLang="ko-KR" sz="1050" dirty="0"/>
              <a:t>(</a:t>
            </a:r>
            <a:r>
              <a:rPr lang="ko-KR" altLang="en-US" sz="1050" dirty="0"/>
              <a:t>연도별이 아닌</a:t>
            </a:r>
            <a:r>
              <a:rPr lang="en-US" altLang="ko-KR" sz="1050" dirty="0"/>
              <a:t>) </a:t>
            </a:r>
            <a:r>
              <a:rPr lang="ko-KR" altLang="en-US" sz="1050" dirty="0"/>
              <a:t>전 기간을 단위로 동시에 적용</a:t>
            </a:r>
            <a:endParaRPr lang="en-US" altLang="ko-KR" sz="1050" dirty="0"/>
          </a:p>
          <a:p>
            <a:pPr lvl="1"/>
            <a:r>
              <a:rPr lang="ko-KR" altLang="en-US" sz="1100" dirty="0"/>
              <a:t>농업부문 상</a:t>
            </a:r>
            <a:r>
              <a:rPr lang="en-US" altLang="ko-KR" sz="1100" dirty="0"/>
              <a:t>·</a:t>
            </a:r>
            <a:r>
              <a:rPr lang="ko-KR" altLang="en-US" sz="1100" dirty="0"/>
              <a:t>하향식 연계 </a:t>
            </a:r>
            <a:r>
              <a:rPr lang="ko-KR" altLang="en-US" sz="1100" dirty="0" smtClean="0"/>
              <a:t>모형</a:t>
            </a:r>
            <a:r>
              <a:rPr lang="en-US" altLang="ko-KR" sz="1100" dirty="0" smtClean="0"/>
              <a:t>: </a:t>
            </a:r>
            <a:r>
              <a:rPr lang="ko-KR" altLang="en-US" sz="1100" dirty="0" err="1"/>
              <a:t>탄소세</a:t>
            </a:r>
            <a:r>
              <a:rPr lang="ko-KR" altLang="en-US" sz="1100" dirty="0"/>
              <a:t> 시나리오를 적용한 연계모형의 수렴결과</a:t>
            </a:r>
            <a:endParaRPr lang="en-US" altLang="ko-KR" sz="1100" dirty="0"/>
          </a:p>
          <a:p>
            <a:pPr lvl="3"/>
            <a:r>
              <a:rPr lang="ko-KR" altLang="en-US" sz="1050" dirty="0"/>
              <a:t>탄소세가 높아질 수록 에너지 부문 및 에너지 집약도가 높은 산업</a:t>
            </a:r>
            <a:r>
              <a:rPr lang="en-US" altLang="ko-KR" sz="1050" dirty="0"/>
              <a:t>(ENIT)</a:t>
            </a:r>
            <a:r>
              <a:rPr lang="ko-KR" altLang="en-US" sz="1050" dirty="0"/>
              <a:t>의 비중 감소</a:t>
            </a:r>
            <a:endParaRPr lang="en-US" altLang="ko-KR" sz="1050" dirty="0"/>
          </a:p>
          <a:p>
            <a:pPr lvl="3"/>
            <a:r>
              <a:rPr lang="ko-KR" altLang="en-US" sz="1050" dirty="0" err="1"/>
              <a:t>탄소세</a:t>
            </a:r>
            <a:r>
              <a:rPr lang="ko-KR" altLang="en-US" sz="1050" dirty="0"/>
              <a:t> 시나리오 </a:t>
            </a:r>
            <a:r>
              <a:rPr lang="ko-KR" altLang="en-US" sz="1050" dirty="0" err="1"/>
              <a:t>적용시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상하향식</a:t>
            </a:r>
            <a:r>
              <a:rPr lang="ko-KR" altLang="en-US" sz="1050" dirty="0"/>
              <a:t> 연계 모형과 하향식 단독모형의 생산량 및 배출량 </a:t>
            </a:r>
            <a:r>
              <a:rPr lang="ko-KR" altLang="en-US" sz="1050" dirty="0" err="1"/>
              <a:t>예측치가</a:t>
            </a:r>
            <a:r>
              <a:rPr lang="ko-KR" altLang="en-US" sz="1050" dirty="0"/>
              <a:t> 상이하게 나타남</a:t>
            </a:r>
            <a:endParaRPr lang="en-US" altLang="ko-KR" sz="1050" dirty="0"/>
          </a:p>
          <a:p>
            <a:pPr lvl="3"/>
            <a:r>
              <a:rPr lang="en-US" altLang="ko-KR" sz="1050" dirty="0"/>
              <a:t>PMP</a:t>
            </a:r>
            <a:r>
              <a:rPr lang="ko-KR" altLang="en-US" sz="1050" dirty="0"/>
              <a:t>를 적용하는 것이 </a:t>
            </a:r>
            <a:r>
              <a:rPr lang="en-US" altLang="ko-KR" sz="1050" dirty="0"/>
              <a:t>BAU </a:t>
            </a:r>
            <a:r>
              <a:rPr lang="ko-KR" altLang="en-US" sz="1050" dirty="0"/>
              <a:t>복원</a:t>
            </a:r>
            <a:r>
              <a:rPr lang="en-US" altLang="ko-KR" sz="1050" dirty="0"/>
              <a:t>, </a:t>
            </a:r>
            <a:r>
              <a:rPr lang="ko-KR" altLang="en-US" sz="1050" dirty="0"/>
              <a:t>수렴 속도 등에서 높은 성과를 보임</a:t>
            </a:r>
            <a:r>
              <a:rPr lang="en-US" altLang="ko-KR" sz="1050" dirty="0"/>
              <a:t>.</a:t>
            </a:r>
          </a:p>
          <a:p>
            <a:pPr lvl="1"/>
            <a:r>
              <a:rPr lang="ko-KR" altLang="en-US" sz="1150" dirty="0"/>
              <a:t>전력부문 상향식 모형과 </a:t>
            </a:r>
            <a:r>
              <a:rPr lang="en-US" altLang="ko-KR" sz="1150" dirty="0"/>
              <a:t>CGE </a:t>
            </a:r>
            <a:r>
              <a:rPr lang="ko-KR" altLang="en-US" sz="1150" dirty="0"/>
              <a:t>모형의 연계</a:t>
            </a:r>
            <a:endParaRPr lang="en-US" altLang="ko-KR" sz="1150" dirty="0"/>
          </a:p>
          <a:p>
            <a:pPr lvl="1"/>
            <a:endParaRPr lang="en-US" altLang="ko-KR" dirty="0" smtClean="0"/>
          </a:p>
          <a:p>
            <a:pPr marL="540000" lvl="2" indent="0">
              <a:buNone/>
            </a:pPr>
            <a:endParaRPr lang="en-US" altLang="ko-KR" dirty="0" smtClean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-(3)- 1)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주요연구결과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총괄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78730"/>
              </p:ext>
            </p:extLst>
          </p:nvPr>
        </p:nvGraphicFramePr>
        <p:xfrm>
          <a:off x="2162174" y="6035040"/>
          <a:ext cx="6105526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52763"/>
                <a:gridCol w="3052763"/>
              </a:tblGrid>
              <a:tr h="121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상향식 모형→하향식모형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하향식모형 →상향식 모형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</a:tr>
              <a:tr h="139296">
                <a:tc>
                  <a:txBody>
                    <a:bodyPr/>
                    <a:lstStyle/>
                    <a:p>
                      <a:pPr marL="0" marR="0" lvl="3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전력공급량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전력부문 요소수요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전력부문 연료수요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marL="0" marR="0" lvl="3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전력부문 중간재 수요</a:t>
                      </a:r>
                      <a:endParaRPr lang="en-US" altLang="ko-KR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전력 수요량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전력가격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연료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중간재 가격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</a:p>
                    <a:p>
                      <a:pPr marL="0" marR="0" lvl="3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이자율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임금</a:t>
                      </a:r>
                      <a:endParaRPr lang="en-US" altLang="ko-KR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4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-(3)- 2) 2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차년도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주요연구결과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5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4BE045-CB57-4A83-9F91-C765DF5D3AF2}" type="slidenum">
              <a:rPr lang="ko-KR" altLang="en-US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고딕 ExtraBold" pitchFamily="50" charset="-127"/>
                <a:ea typeface="나눔고딕 ExtraBold" pitchFamily="50" charset="-127"/>
              </a:rPr>
              <a:t>목   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romanUcPeriod"/>
            </a:pPr>
            <a:r>
              <a:rPr lang="ko-KR" altLang="en-US" dirty="0" smtClean="0"/>
              <a:t>연구단 소개</a:t>
            </a:r>
            <a:endParaRPr lang="en-US" altLang="ko-KR" dirty="0" smtClean="0"/>
          </a:p>
          <a:p>
            <a:pPr>
              <a:buFont typeface="+mj-lt"/>
              <a:buAutoNum type="romanUcPeriod"/>
            </a:pPr>
            <a:r>
              <a:rPr lang="en-US" altLang="ko-KR" dirty="0" smtClean="0"/>
              <a:t>1·2</a:t>
            </a:r>
            <a:r>
              <a:rPr lang="ko-KR" altLang="en-US" dirty="0" smtClean="0"/>
              <a:t>차년도 성과</a:t>
            </a:r>
            <a:endParaRPr lang="en-US" altLang="ko-KR" dirty="0" smtClean="0"/>
          </a:p>
          <a:p>
            <a:pPr>
              <a:buFont typeface="+mj-lt"/>
              <a:buAutoNum type="romanU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차년도 계획 및 진행 상황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-(3)- 3) 2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차년도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주요연구결과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754063" y="1809750"/>
            <a:ext cx="8313737" cy="437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ko-KR" altLang="en-US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9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E678C-E6CB-4E50-AEFE-133E7F92174C}" type="slidenum">
              <a:rPr lang="ko-KR" altLang="en-US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8000" indent="-612000"/>
            <a:r>
              <a:rPr lang="en-US" altLang="ko-KR" sz="3200" dirty="0">
                <a:latin typeface="나눔고딕 ExtraBold" pitchFamily="50" charset="-127"/>
                <a:ea typeface="나눔고딕 ExtraBold" pitchFamily="50" charset="-127"/>
              </a:rPr>
              <a:t>Ⅲ</a:t>
            </a:r>
            <a:r>
              <a:rPr lang="en-US" altLang="ko-KR" sz="3200" dirty="0" smtClean="0"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향후 연구계획 및 연구진행  상황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연구단 추진 계획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차년도 </a:t>
            </a:r>
            <a:r>
              <a:rPr lang="ko-KR" altLang="en-US" dirty="0"/>
              <a:t>연구진행 상황</a:t>
            </a:r>
          </a:p>
          <a:p>
            <a:pPr lvl="1"/>
            <a:r>
              <a:rPr lang="ko-KR" altLang="en-US" dirty="0"/>
              <a:t>총괄과제 연구진행 상황</a:t>
            </a:r>
          </a:p>
          <a:p>
            <a:pPr lvl="1"/>
            <a:r>
              <a:rPr lang="ko-KR" altLang="en-US" dirty="0" smtClean="0"/>
              <a:t>협동과제</a:t>
            </a:r>
            <a:r>
              <a:rPr lang="en-US" altLang="ko-KR" dirty="0"/>
              <a:t>1 </a:t>
            </a:r>
            <a:r>
              <a:rPr lang="ko-KR" altLang="en-US" dirty="0"/>
              <a:t>연구진행 상황</a:t>
            </a:r>
          </a:p>
          <a:p>
            <a:pPr lvl="1"/>
            <a:r>
              <a:rPr lang="ko-KR" altLang="en-US" dirty="0" smtClean="0"/>
              <a:t>협</a:t>
            </a:r>
            <a:r>
              <a:rPr lang="ko-KR" altLang="en-US" dirty="0"/>
              <a:t>동</a:t>
            </a:r>
            <a:r>
              <a:rPr lang="ko-KR" altLang="en-US" dirty="0" smtClean="0"/>
              <a:t>과제</a:t>
            </a:r>
            <a:r>
              <a:rPr lang="en-US" altLang="ko-KR" dirty="0"/>
              <a:t>2 </a:t>
            </a:r>
            <a:r>
              <a:rPr lang="ko-KR" altLang="en-US" dirty="0"/>
              <a:t>연구진행 상황</a:t>
            </a:r>
          </a:p>
        </p:txBody>
      </p:sp>
    </p:spTree>
    <p:extLst>
      <p:ext uri="{BB962C8B-B14F-4D97-AF65-F5344CB8AC3E}">
        <p14:creationId xmlns:p14="http://schemas.microsoft.com/office/powerpoint/2010/main" val="26295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26" y="676275"/>
            <a:ext cx="5403273" cy="581025"/>
          </a:xfrm>
        </p:spPr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추진 계획 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83573-943A-48C5-AA28-279847F98173}" type="slidenum">
              <a:rPr lang="ko-KR" altLang="en-US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773113" y="13144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연도별 연구개발의 목표 및 내용</a:t>
            </a: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01538"/>
              </p:ext>
            </p:extLst>
          </p:nvPr>
        </p:nvGraphicFramePr>
        <p:xfrm>
          <a:off x="866395" y="1798320"/>
          <a:ext cx="7966710" cy="4312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93"/>
                <a:gridCol w="780288"/>
                <a:gridCol w="2462784"/>
                <a:gridCol w="4200145"/>
              </a:tblGrid>
              <a:tr h="414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목표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내용 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</a:tr>
              <a:tr h="385589"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차년도</a:t>
                      </a:r>
                      <a:endParaRPr lang="en-US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모형통합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온실가스 통합감축 시스템 연계 모듈 구축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 및 농업 부문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상하향식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모듈 연계 시범 분석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38558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구축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전환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신재생에너지포함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)/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공정포함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)/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농업부문 세밀화 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38558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추정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추정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생산요소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노동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자본 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간 및 에너지원 간 탄력성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계속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708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취합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고도화 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농업부문 에너지 환경 경제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보완 및 확장</a:t>
                      </a:r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에너지 환경 경제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52767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감축 기술의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유형 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이론 정립 및 미래 예측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농업부문 주요 미래 감축기술 조사 보완 및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update</a:t>
                      </a:r>
                      <a:endParaRPr lang="ko-KR" altLang="en-US" sz="1000" b="1" kern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기술 확산 행태분석 및 미래 양상 예측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비용곡선 추정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주요 미래 감축기술 조사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8558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평가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모듈 이론 연구 및 설계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감축 기술의 확산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개념을 구현한 한국형 상향식 모듈 세부 설계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708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개발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농업부문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완성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beta 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56395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전환 부문 분석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전력부문 분석 완료</a:t>
                      </a:r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국내외 정유부문 기존 상향식 연구 분석</a:t>
                      </a:r>
                    </a:p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국내 정유부문 수요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공급기술 환경분석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2275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베타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2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26" y="676275"/>
            <a:ext cx="5403273" cy="581025"/>
          </a:xfrm>
        </p:spPr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추진 계획 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83573-943A-48C5-AA28-279847F98173}" type="slidenum">
              <a:rPr lang="ko-KR" altLang="en-US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773113" y="13144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연도별 연구개발의 목표 및 내용</a:t>
            </a: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164390"/>
              </p:ext>
            </p:extLst>
          </p:nvPr>
        </p:nvGraphicFramePr>
        <p:xfrm>
          <a:off x="866395" y="1798321"/>
          <a:ext cx="7966710" cy="4358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93"/>
                <a:gridCol w="780288"/>
                <a:gridCol w="2462784"/>
                <a:gridCol w="4200145"/>
              </a:tblGrid>
              <a:tr h="414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목표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내용 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</a:tr>
              <a:tr h="669852"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차년도</a:t>
                      </a:r>
                      <a:endParaRPr lang="en-US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모형통합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온실가스 통합감축 시스템 베타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전력 및 농업 부문 상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보완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 부문 상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시범 분석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 하향식 모듈을 사용한 전망기능 제고방안 수립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부문별 상향식 모형과 하향식 모형의 다중 연계 방법론 개발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3399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조정 및 심화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수송부문 모형화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3399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모수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추정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추정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아밍턴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탄력성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수출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내수 대체탄력성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수요탄력성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0785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취합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고도화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에너지 환경 경제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보완 및 확장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산업공정부문 에너지 환경 경제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베타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66985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감축 기술의 확산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유형 분석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이론 정립 및 미래 예측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수요 부문별 용도별 원단위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활동도 추세 분석 및 예측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  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주요 미래 감축기술 조사 보완 및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update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산업공정부문 기술 확산 행태분석 및 미래 양상 예측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비용곡선 추정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산업공정부문 주요 미래 감축기술 조사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5351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통합 평가 모형 설계 및 기술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영향 분석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개발된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평가 모형을 활용해 기술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유형이 감축에 미치는 영향 분석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0785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 상향식 모듈 완성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 상향식 모듈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beta 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8848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상용 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27956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통합모형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Software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통합모형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프로토타입</a:t>
                      </a:r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82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26" y="676275"/>
            <a:ext cx="5403273" cy="581025"/>
          </a:xfrm>
        </p:spPr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추진 계획 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83573-943A-48C5-AA28-279847F98173}" type="slidenum">
              <a:rPr lang="ko-KR" altLang="en-US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773113" y="13144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연도별 연구개발의 목표 및 내용</a:t>
            </a: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213851"/>
              </p:ext>
            </p:extLst>
          </p:nvPr>
        </p:nvGraphicFramePr>
        <p:xfrm>
          <a:off x="866395" y="1798321"/>
          <a:ext cx="7966710" cy="4365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93"/>
                <a:gridCol w="780288"/>
                <a:gridCol w="2462784"/>
                <a:gridCol w="4200145"/>
              </a:tblGrid>
              <a:tr h="414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목표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내용 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</a:tr>
              <a:tr h="669852"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차년도</a:t>
                      </a:r>
                      <a:endParaRPr lang="en-US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모형통합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온실가스 통합감축 시스템 구축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2954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56000" algn="l"/>
                        </a:tabLs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수송부문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보완</a:t>
                      </a:r>
                    </a:p>
                    <a:p>
                      <a:pPr marL="0" marR="0" indent="-12954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56000" algn="l"/>
                        </a:tabLs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 및 산업부문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시범 분석</a:t>
                      </a:r>
                    </a:p>
                    <a:p>
                      <a:pPr marL="0" marR="0" indent="-12954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56000" algn="l"/>
                        </a:tabLs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부문별 상향식 모형과 하향식 모형의 다중 연계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알고리듬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3399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조정 및 심화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Global/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Global Version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베타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건물부문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 세밀화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3399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모수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추정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탄력성 추정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아밍턴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탄력성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수출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내수 대체탄력성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수요탄력성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계속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0785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취합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고도화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산업공정부문 에너지환경경제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완성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토지이용부문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에너지환경경제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베타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66985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감축 기술의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유형 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이론 정립 및 미래 예측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수요 부문별 용도별 원단위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활동도 추세 분석 및 예측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농업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산업공정부문 주요 미래 감축기술 조사 보완 및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update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토지이용부문 기술 확산 행태분석 및 미래 양상 예측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비용곡선 추정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토지이용부문 주요 미래 감축기술 조사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5351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통합 평가 모형 설계 및 기술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영향 분석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개발된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평가 모형을 활용해 기술 확산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변화 유형이 감축에 미치는 영향 분석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0785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구축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산업부문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완성</a:t>
                      </a:r>
                    </a:p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 부문 상향식 모듈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beta version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8848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상용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version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배포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27956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통합모형 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Software 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및 </a:t>
                      </a: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UI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완성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GUI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를 포함한 통합모형과의 연동모듈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67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726" y="676275"/>
            <a:ext cx="5403273" cy="581025"/>
          </a:xfrm>
        </p:spPr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추진 계획 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E83573-943A-48C5-AA28-279847F98173}" type="slidenum">
              <a:rPr lang="ko-KR" altLang="en-US"/>
              <a:pPr>
                <a:defRPr/>
              </a:pPr>
              <a:t>25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773113" y="13144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연도별 연구개발의 목표 및 내용</a:t>
            </a:r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6182278"/>
              </p:ext>
            </p:extLst>
          </p:nvPr>
        </p:nvGraphicFramePr>
        <p:xfrm>
          <a:off x="866395" y="1798319"/>
          <a:ext cx="7966710" cy="2833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93"/>
                <a:gridCol w="780288"/>
                <a:gridCol w="2462784"/>
                <a:gridCol w="4200145"/>
              </a:tblGrid>
              <a:tr h="414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목표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연구개발의 내용 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5000"/>
                      </a:schemeClr>
                    </a:solidFill>
                  </a:tcPr>
                </a:tc>
              </a:tr>
              <a:tr h="498466">
                <a:tc rowSpan="7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차년도</a:t>
                      </a:r>
                      <a:endParaRPr lang="en-US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모형통합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온실가스 통합감축 시스템 검증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건물 및 산업부문 상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보완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 부문 상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연계 시범분석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부문별 상향식 모형과 하향식 모형의 다중 연계 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알고리듬의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안정성 검증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443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모듈 조정 및 심화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세밀화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글로벌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 완성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443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취합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고도화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토지이용부문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에너지환경경제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보완 및 확장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 부문 에너지환경경제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의 운용 및 고도화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49894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통합 모형 평가 및 활용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개발된 상하향 통합모형의 정책평가 기능 제고방안 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19885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상향식모듈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 모듈 구축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폐기물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토지이용 부문 상향식 모듈 완성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3443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배포 및 현장 교육활용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부문별 상향식 통합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시험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 구축 완료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  <a:tr h="19029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통합모형 소프트웨어 검증 및 수정</a:t>
                      </a: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 모형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배포</a:t>
                      </a:r>
                      <a:endParaRPr lang="en-US" altLang="ko-KR" sz="1000" b="1" kern="12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259691"/>
              </p:ext>
            </p:extLst>
          </p:nvPr>
        </p:nvGraphicFramePr>
        <p:xfrm>
          <a:off x="866395" y="4635626"/>
          <a:ext cx="7966710" cy="1553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93"/>
                <a:gridCol w="780288"/>
                <a:gridCol w="2462784"/>
                <a:gridCol w="4200145"/>
              </a:tblGrid>
              <a:tr h="501301">
                <a:tc rowSpan="5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차년도</a:t>
                      </a:r>
                      <a:endParaRPr lang="en-US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모형통합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온실가스 통합감축 시스템 검증 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활용도점검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감축잠재량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추정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배출권 할당 등 정책 고안에 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반영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1867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기술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취합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분석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고도화 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전 부문 에너지환경경제 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의 운용 및 고도화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29675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하향식 통합 모형 평가 및 활용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개발된 보형의 신뢰성 평가 및 각종 정책 분석에 활용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21867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상향식모듈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한국형 상향식 모형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 모형 상용 시스템 배포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신뢰성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활용도 검증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교육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1801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통합모형 소프트웨어 검증 및 수정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연계구조를 감안한 통합모형의 연동모듈 수정 및 검증 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0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ko-KR" altLang="en-US" dirty="0"/>
              <a:t>연구목표 </a:t>
            </a:r>
            <a:r>
              <a:rPr lang="en-US" altLang="ko-KR" b="0" dirty="0"/>
              <a:t>: </a:t>
            </a:r>
            <a:r>
              <a:rPr lang="ko-KR" altLang="en-US" b="0" dirty="0"/>
              <a:t>농업</a:t>
            </a:r>
            <a:r>
              <a:rPr lang="en-US" altLang="ko-KR" b="0" dirty="0"/>
              <a:t>/</a:t>
            </a:r>
            <a:r>
              <a:rPr lang="ko-KR" altLang="en-US" b="0" dirty="0" smtClean="0"/>
              <a:t>전력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수송부문 </a:t>
            </a:r>
            <a:r>
              <a:rPr lang="ko-KR" altLang="en-US" b="0" dirty="0"/>
              <a:t>상</a:t>
            </a:r>
            <a:r>
              <a:rPr lang="ko-KR" altLang="en-US" b="0" dirty="0">
                <a:latin typeface="맑은 고딕"/>
                <a:ea typeface="맑은 고딕"/>
              </a:rPr>
              <a:t>∙</a:t>
            </a:r>
            <a:r>
              <a:rPr lang="ko-KR" altLang="en-US" b="0" dirty="0"/>
              <a:t>하향식 모듈을 연계하고</a:t>
            </a:r>
            <a:r>
              <a:rPr lang="en-US" altLang="ko-KR" b="0" dirty="0"/>
              <a:t>  </a:t>
            </a:r>
            <a:r>
              <a:rPr lang="ko-KR" altLang="en-US" b="0" dirty="0"/>
              <a:t>산업부문 상향식 모듈 구축하며  하향식 모듈 전환</a:t>
            </a:r>
            <a:r>
              <a:rPr lang="en-US" altLang="ko-KR" b="0" dirty="0"/>
              <a:t>/</a:t>
            </a:r>
            <a:r>
              <a:rPr lang="ko-KR" altLang="en-US" b="0" dirty="0"/>
              <a:t>산업</a:t>
            </a:r>
            <a:r>
              <a:rPr lang="en-US" altLang="ko-KR" b="0" dirty="0"/>
              <a:t>/</a:t>
            </a:r>
            <a:r>
              <a:rPr lang="ko-KR" altLang="en-US" b="0" dirty="0" smtClean="0"/>
              <a:t>농업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수송부문을 </a:t>
            </a:r>
            <a:r>
              <a:rPr lang="ko-KR" altLang="en-US" b="0" dirty="0"/>
              <a:t>세밀화 </a:t>
            </a:r>
            <a:endParaRPr lang="en-US" altLang="ko-KR" sz="800" b="0" dirty="0"/>
          </a:p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en-US" altLang="ko-KR" dirty="0"/>
              <a:t>[</a:t>
            </a:r>
            <a:r>
              <a:rPr lang="ko-KR" altLang="en-US" dirty="0"/>
              <a:t>통합</a:t>
            </a:r>
            <a:r>
              <a:rPr lang="en-US" altLang="ko-KR" dirty="0"/>
              <a:t>] </a:t>
            </a:r>
            <a:r>
              <a:rPr lang="ko-KR" altLang="en-US" b="0" dirty="0"/>
              <a:t>농업부문 </a:t>
            </a:r>
            <a:r>
              <a:rPr lang="en-US" altLang="ko-KR" b="0" dirty="0" smtClean="0"/>
              <a:t>·</a:t>
            </a:r>
            <a:r>
              <a:rPr lang="ko-KR" altLang="en-US" b="0" dirty="0" smtClean="0"/>
              <a:t>전력부문</a:t>
            </a:r>
            <a:r>
              <a:rPr lang="en-US" altLang="ko-KR" b="0" dirty="0" smtClean="0"/>
              <a:t>·</a:t>
            </a:r>
            <a:r>
              <a:rPr lang="ko-KR" altLang="en-US" b="0" dirty="0" smtClean="0"/>
              <a:t>수송부문 </a:t>
            </a:r>
            <a:r>
              <a:rPr lang="ko-KR" altLang="en-US" b="0" dirty="0"/>
              <a:t>상향식 모듈</a:t>
            </a:r>
            <a:r>
              <a:rPr lang="en-US" altLang="ko-KR" b="0" dirty="0"/>
              <a:t>, </a:t>
            </a:r>
            <a:r>
              <a:rPr lang="ko-KR" altLang="en-US" b="0" dirty="0"/>
              <a:t>표준 하향식 모듈을 연계모듈을 이용하여 연계한 모형을 구축하고 시범분석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en-US" altLang="ko-KR" dirty="0"/>
              <a:t>2</a:t>
            </a:r>
            <a:r>
              <a:rPr lang="ko-KR" altLang="en-US" dirty="0"/>
              <a:t>차년도 구축 표준 </a:t>
            </a:r>
            <a:r>
              <a:rPr lang="ko-KR" altLang="en-US" dirty="0" smtClean="0"/>
              <a:t>하향식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농업부문 상향식 모듈</a:t>
            </a:r>
            <a:r>
              <a:rPr lang="en-US" altLang="ko-KR" dirty="0"/>
              <a:t>, </a:t>
            </a:r>
            <a:r>
              <a:rPr lang="ko-KR" altLang="en-US" dirty="0"/>
              <a:t>전력부문 상향식 </a:t>
            </a:r>
            <a:r>
              <a:rPr lang="ko-KR" altLang="en-US" dirty="0" smtClean="0"/>
              <a:t>모듈 및 수송부문 상향식 모듈 </a:t>
            </a:r>
            <a:r>
              <a:rPr lang="ko-KR" altLang="en-US" dirty="0"/>
              <a:t>연계</a:t>
            </a:r>
            <a:endParaRPr lang="en-US" altLang="ko-KR" sz="800" dirty="0"/>
          </a:p>
          <a:p>
            <a:pPr>
              <a:lnSpc>
                <a:spcPts val="1900"/>
              </a:lnSpc>
            </a:pPr>
            <a:r>
              <a:rPr lang="en-US" altLang="ko-KR" dirty="0"/>
              <a:t>[</a:t>
            </a:r>
            <a:r>
              <a:rPr lang="ko-KR" altLang="en-US" dirty="0"/>
              <a:t>상향식 모듈</a:t>
            </a:r>
            <a:r>
              <a:rPr lang="en-US" altLang="ko-KR" dirty="0"/>
              <a:t>] </a:t>
            </a:r>
            <a:r>
              <a:rPr lang="ko-KR" altLang="en-US" b="0" dirty="0"/>
              <a:t>농업부문 상향식 모듈을 보완하고 산업부문 상향식 모듈 베타 </a:t>
            </a:r>
            <a:r>
              <a:rPr lang="en-US" altLang="ko-KR" b="0" dirty="0"/>
              <a:t>version </a:t>
            </a:r>
            <a:r>
              <a:rPr lang="ko-KR" altLang="en-US" b="0" dirty="0"/>
              <a:t>구축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ko-KR" altLang="en-US" dirty="0"/>
              <a:t>산업부문</a:t>
            </a:r>
            <a:r>
              <a:rPr lang="en-US" altLang="ko-KR" dirty="0"/>
              <a:t>: </a:t>
            </a:r>
            <a:r>
              <a:rPr lang="ko-KR" altLang="en-US" dirty="0" smtClean="0"/>
              <a:t>에너지 다소비 업종을 중심으로 한 상향식 모형 구축</a:t>
            </a:r>
            <a:endParaRPr lang="en-US" altLang="ko-KR" sz="800" dirty="0"/>
          </a:p>
          <a:p>
            <a:pPr>
              <a:lnSpc>
                <a:spcPts val="1900"/>
              </a:lnSpc>
            </a:pPr>
            <a:r>
              <a:rPr lang="en-US" altLang="ko-KR" dirty="0"/>
              <a:t>[</a:t>
            </a:r>
            <a:r>
              <a:rPr lang="ko-KR" altLang="en-US" dirty="0"/>
              <a:t>하향식 모듈</a:t>
            </a:r>
            <a:r>
              <a:rPr lang="en-US" altLang="ko-KR" dirty="0"/>
              <a:t>] </a:t>
            </a:r>
            <a:r>
              <a:rPr lang="ko-KR" altLang="en-US" b="0" dirty="0"/>
              <a:t>전환</a:t>
            </a:r>
            <a:r>
              <a:rPr lang="en-US" altLang="ko-KR" b="0" dirty="0"/>
              <a:t>, </a:t>
            </a:r>
            <a:r>
              <a:rPr lang="ko-KR" altLang="en-US" b="0" dirty="0"/>
              <a:t>산업</a:t>
            </a:r>
            <a:r>
              <a:rPr lang="en-US" altLang="ko-KR" b="0" dirty="0"/>
              <a:t>, </a:t>
            </a:r>
            <a:r>
              <a:rPr lang="ko-KR" altLang="en-US" b="0" dirty="0" smtClean="0"/>
              <a:t>농업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수송부문 </a:t>
            </a:r>
            <a:r>
              <a:rPr lang="ko-KR" altLang="en-US" b="0" dirty="0"/>
              <a:t>세밀화 및 자본축적 부문 정밀화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ko-KR" altLang="en-US" dirty="0"/>
              <a:t>전력부문에서 신재생에너지를 독립하고</a:t>
            </a:r>
            <a:r>
              <a:rPr lang="en-US" altLang="ko-KR" dirty="0"/>
              <a:t>, </a:t>
            </a:r>
            <a:r>
              <a:rPr lang="ko-KR" altLang="en-US" dirty="0"/>
              <a:t>농업부문을 경작방식 격차 및 축산업 규모를 </a:t>
            </a:r>
            <a:r>
              <a:rPr lang="ko-KR" altLang="en-US" dirty="0" smtClean="0"/>
              <a:t>반영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수송부문에서는 자체운송서비스부문을 별도 구성하여 세밀화</a:t>
            </a:r>
            <a:endParaRPr lang="en-US" altLang="ko-KR" dirty="0" smtClean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자본 </a:t>
            </a:r>
            <a:r>
              <a:rPr lang="en-US" altLang="ko-KR" dirty="0"/>
              <a:t>Vintage</a:t>
            </a:r>
            <a:r>
              <a:rPr lang="ko-KR" altLang="en-US" dirty="0"/>
              <a:t>를 도입하고 </a:t>
            </a:r>
            <a:r>
              <a:rPr lang="en-US" altLang="ko-KR" dirty="0" smtClean="0"/>
              <a:t>Tobin’s </a:t>
            </a:r>
            <a:r>
              <a:rPr lang="en-US" altLang="ko-KR" dirty="0"/>
              <a:t>q </a:t>
            </a:r>
            <a:r>
              <a:rPr lang="ko-KR" altLang="en-US" dirty="0"/>
              <a:t>이론을 반영한 투자수요함수 도출</a:t>
            </a:r>
            <a:endParaRPr lang="en-US" altLang="ko-KR" dirty="0"/>
          </a:p>
          <a:p>
            <a:pPr lvl="1">
              <a:lnSpc>
                <a:spcPts val="1900"/>
              </a:lnSpc>
            </a:pPr>
            <a:r>
              <a:rPr lang="ko-KR" altLang="en-US" dirty="0"/>
              <a:t>전환</a:t>
            </a:r>
            <a:r>
              <a:rPr lang="en-US" altLang="ko-KR" dirty="0"/>
              <a:t>, </a:t>
            </a:r>
            <a:r>
              <a:rPr lang="ko-KR" altLang="en-US" dirty="0"/>
              <a:t>산업</a:t>
            </a:r>
            <a:r>
              <a:rPr lang="en-US" altLang="ko-KR" dirty="0"/>
              <a:t>, </a:t>
            </a:r>
            <a:r>
              <a:rPr lang="ko-KR" altLang="en-US" dirty="0" smtClean="0"/>
              <a:t>농업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수송부문에서 </a:t>
            </a:r>
            <a:r>
              <a:rPr lang="ko-KR" altLang="en-US" dirty="0"/>
              <a:t>발생하는 온실가스 전 부문을 포괄하는 하향식 모듈 </a:t>
            </a:r>
            <a:r>
              <a:rPr lang="en-US" altLang="ko-KR" dirty="0"/>
              <a:t>input data </a:t>
            </a:r>
            <a:r>
              <a:rPr lang="ko-KR" altLang="en-US" dirty="0"/>
              <a:t>생성</a:t>
            </a:r>
            <a:endParaRPr lang="en-US" altLang="ko-KR" sz="800" dirty="0"/>
          </a:p>
          <a:p>
            <a:pPr>
              <a:lnSpc>
                <a:spcPts val="1900"/>
              </a:lnSpc>
            </a:pPr>
            <a:r>
              <a:rPr lang="en-US" altLang="ko-KR" dirty="0"/>
              <a:t>[</a:t>
            </a:r>
            <a:r>
              <a:rPr lang="ko-KR" altLang="en-US" dirty="0"/>
              <a:t>탄력성 추정</a:t>
            </a:r>
            <a:r>
              <a:rPr lang="en-US" altLang="ko-KR" dirty="0"/>
              <a:t>] </a:t>
            </a:r>
            <a:r>
              <a:rPr lang="en-US" altLang="ko-KR" b="0" dirty="0"/>
              <a:t>2</a:t>
            </a:r>
            <a:r>
              <a:rPr lang="ko-KR" altLang="en-US" b="0" dirty="0"/>
              <a:t>차년도에 시작한 생산요소</a:t>
            </a:r>
            <a:r>
              <a:rPr lang="en-US" altLang="ko-KR" b="0" dirty="0"/>
              <a:t>(</a:t>
            </a:r>
            <a:r>
              <a:rPr lang="ko-KR" altLang="en-US" b="0" dirty="0"/>
              <a:t>노동</a:t>
            </a:r>
            <a:r>
              <a:rPr lang="en-US" altLang="ko-KR" b="0" dirty="0"/>
              <a:t>, </a:t>
            </a:r>
            <a:r>
              <a:rPr lang="ko-KR" altLang="en-US" b="0" dirty="0"/>
              <a:t>자본</a:t>
            </a:r>
            <a:r>
              <a:rPr lang="en-US" altLang="ko-KR" b="0" dirty="0"/>
              <a:t>)</a:t>
            </a:r>
            <a:r>
              <a:rPr lang="ko-KR" altLang="en-US" b="0" dirty="0"/>
              <a:t>간 대체탄력성 및 생산요소</a:t>
            </a:r>
            <a:r>
              <a:rPr lang="en-US" altLang="ko-KR" b="0" dirty="0"/>
              <a:t>-</a:t>
            </a:r>
            <a:r>
              <a:rPr lang="ko-KR" altLang="en-US" b="0" dirty="0"/>
              <a:t>에너지원간 대체탄력성 추정 작업을 완료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Ⅲ-(2)-1)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-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총괄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차년도 연구개발계획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29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en-US" altLang="ko-KR" dirty="0" smtClean="0"/>
              <a:t>[</a:t>
            </a:r>
            <a:r>
              <a:rPr lang="ko-KR" altLang="en-US" dirty="0"/>
              <a:t>통합</a:t>
            </a:r>
            <a:r>
              <a:rPr lang="en-US" altLang="ko-KR" dirty="0"/>
              <a:t>] </a:t>
            </a:r>
            <a:r>
              <a:rPr lang="ko-KR" altLang="en-US" b="0" dirty="0"/>
              <a:t>농업부문 </a:t>
            </a:r>
            <a:r>
              <a:rPr lang="en-US" altLang="ko-KR" b="0" dirty="0" smtClean="0"/>
              <a:t>·</a:t>
            </a:r>
            <a:r>
              <a:rPr lang="ko-KR" altLang="en-US" b="0" dirty="0" smtClean="0"/>
              <a:t>전력부문 </a:t>
            </a:r>
            <a:r>
              <a:rPr lang="ko-KR" altLang="en-US" b="0" dirty="0"/>
              <a:t>상향식 모듈</a:t>
            </a:r>
            <a:r>
              <a:rPr lang="en-US" altLang="ko-KR" b="0" dirty="0"/>
              <a:t>, </a:t>
            </a:r>
            <a:r>
              <a:rPr lang="ko-KR" altLang="en-US" b="0" dirty="0"/>
              <a:t>표준 하향식 모듈을 연계모듈을 이용하여 </a:t>
            </a:r>
            <a:r>
              <a:rPr lang="ko-KR" altLang="en-US" b="0" dirty="0" smtClean="0"/>
              <a:t>연계시도 및 시범분석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농업부문</a:t>
            </a:r>
            <a:r>
              <a:rPr lang="en-US" altLang="ko-KR" dirty="0" smtClean="0"/>
              <a:t>: 53</a:t>
            </a:r>
            <a:r>
              <a:rPr lang="ko-KR" altLang="en-US" dirty="0" smtClean="0"/>
              <a:t>개 섹터로 구성된 표준 </a:t>
            </a:r>
            <a:r>
              <a:rPr lang="en-US" altLang="ko-KR" dirty="0" smtClean="0"/>
              <a:t>CGE</a:t>
            </a:r>
            <a:r>
              <a:rPr lang="ko-KR" altLang="en-US" dirty="0" smtClean="0"/>
              <a:t>모형과 농업상향식 모형 연계시도</a:t>
            </a:r>
            <a:r>
              <a:rPr lang="en-US" altLang="ko-KR" dirty="0" smtClean="0"/>
              <a:t>(Static, Recursive Dynamics)</a:t>
            </a:r>
          </a:p>
          <a:p>
            <a:pPr lvl="1">
              <a:lnSpc>
                <a:spcPts val="1900"/>
              </a:lnSpc>
            </a:pPr>
            <a:r>
              <a:rPr lang="ko-KR" altLang="en-US" dirty="0"/>
              <a:t>전력부문</a:t>
            </a:r>
            <a:r>
              <a:rPr lang="en-US" altLang="ko-KR" dirty="0"/>
              <a:t>: </a:t>
            </a:r>
            <a:r>
              <a:rPr lang="ko-KR" altLang="en-US" dirty="0"/>
              <a:t>통합전력모형의 상향식 모형 고도화 효과 시범분석</a:t>
            </a:r>
            <a:endParaRPr lang="en-US" altLang="ko-KR" dirty="0"/>
          </a:p>
          <a:p>
            <a:pPr>
              <a:lnSpc>
                <a:spcPts val="1900"/>
              </a:lnSpc>
            </a:pPr>
            <a:r>
              <a:rPr lang="en-US" altLang="ko-KR" dirty="0"/>
              <a:t>[</a:t>
            </a:r>
            <a:r>
              <a:rPr lang="ko-KR" altLang="en-US" dirty="0"/>
              <a:t>상향식 모듈</a:t>
            </a:r>
            <a:r>
              <a:rPr lang="en-US" altLang="ko-KR" dirty="0"/>
              <a:t>] </a:t>
            </a:r>
            <a:r>
              <a:rPr lang="ko-KR" altLang="en-US" b="0" dirty="0"/>
              <a:t>농업부문 상향식 모듈을 보완하고 산업부문 상향식 모듈 베타 </a:t>
            </a:r>
            <a:r>
              <a:rPr lang="en-US" altLang="ko-KR" b="0" dirty="0"/>
              <a:t>version </a:t>
            </a:r>
            <a:r>
              <a:rPr lang="ko-KR" altLang="en-US" b="0" dirty="0"/>
              <a:t>구축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농업부문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농업부문 </a:t>
            </a:r>
            <a:r>
              <a:rPr lang="en-US" altLang="ko-KR" dirty="0" smtClean="0"/>
              <a:t>hybrid SAM</a:t>
            </a:r>
            <a:r>
              <a:rPr lang="ko-KR" altLang="en-US" dirty="0"/>
              <a:t>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·</a:t>
            </a:r>
            <a:r>
              <a:rPr lang="ko-KR" altLang="en-US" dirty="0" smtClean="0"/>
              <a:t>보완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농업부문 온실가스 배출 모형화</a:t>
            </a:r>
            <a:endParaRPr lang="en-US" altLang="ko-KR" dirty="0" smtClean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산업부문</a:t>
            </a:r>
            <a:r>
              <a:rPr lang="en-US" altLang="ko-KR" dirty="0"/>
              <a:t>: </a:t>
            </a:r>
            <a:r>
              <a:rPr lang="ko-KR" altLang="en-US" dirty="0" smtClean="0"/>
              <a:t>산업부문 상향식 모형 리뷰</a:t>
            </a:r>
            <a:r>
              <a:rPr lang="en-US" altLang="ko-KR" dirty="0" smtClean="0"/>
              <a:t>(Belgian MARKAL, US-MARKAL, UK-MARKAL, </a:t>
            </a:r>
            <a:r>
              <a:rPr lang="ko-KR" altLang="en-US" dirty="0" smtClean="0"/>
              <a:t>국내 </a:t>
            </a:r>
            <a:r>
              <a:rPr lang="en-US" altLang="ko-KR" dirty="0" smtClean="0"/>
              <a:t>MARKAL </a:t>
            </a:r>
            <a:r>
              <a:rPr lang="ko-KR" altLang="en-US" dirty="0" smtClean="0"/>
              <a:t>모형</a:t>
            </a:r>
            <a:r>
              <a:rPr lang="en-US" altLang="ko-KR" dirty="0" smtClean="0"/>
              <a:t>,  </a:t>
            </a:r>
            <a:r>
              <a:rPr lang="ko-KR" altLang="en-US" dirty="0" smtClean="0"/>
              <a:t> </a:t>
            </a:r>
            <a:r>
              <a:rPr lang="en-US" altLang="ko-KR" dirty="0" smtClean="0"/>
              <a:t>MESSAGE</a:t>
            </a:r>
            <a:r>
              <a:rPr lang="ko-KR" altLang="en-US" dirty="0" smtClean="0"/>
              <a:t>모형 등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철강 산업부문 상향식 모형 설계 진행 중</a:t>
            </a:r>
            <a:endParaRPr lang="en-US" altLang="ko-KR" dirty="0" smtClean="0"/>
          </a:p>
          <a:p>
            <a:pPr>
              <a:lnSpc>
                <a:spcPts val="1900"/>
              </a:lnSpc>
            </a:pPr>
            <a:r>
              <a:rPr lang="en-US" altLang="ko-KR" dirty="0" smtClean="0"/>
              <a:t>[</a:t>
            </a:r>
            <a:r>
              <a:rPr lang="ko-KR" altLang="en-US" dirty="0"/>
              <a:t>하향식 모듈</a:t>
            </a:r>
            <a:r>
              <a:rPr lang="en-US" altLang="ko-KR" dirty="0"/>
              <a:t>] </a:t>
            </a:r>
            <a:r>
              <a:rPr lang="ko-KR" altLang="en-US" b="0" dirty="0"/>
              <a:t>전환</a:t>
            </a:r>
            <a:r>
              <a:rPr lang="en-US" altLang="ko-KR" b="0" dirty="0"/>
              <a:t>, </a:t>
            </a:r>
            <a:r>
              <a:rPr lang="ko-KR" altLang="en-US" b="0" dirty="0" smtClean="0"/>
              <a:t>농업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수송부문 </a:t>
            </a:r>
            <a:r>
              <a:rPr lang="ko-KR" altLang="en-US" b="0" dirty="0"/>
              <a:t>세밀화 및 자본축적 부문 정밀화</a:t>
            </a:r>
            <a:endParaRPr lang="en-US" altLang="ko-KR" b="0" dirty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표준 </a:t>
            </a:r>
            <a:r>
              <a:rPr lang="en-US" altLang="ko-KR" dirty="0" smtClean="0"/>
              <a:t>CGE </a:t>
            </a:r>
            <a:r>
              <a:rPr lang="ko-KR" altLang="en-US" dirty="0" smtClean="0"/>
              <a:t>산업구분을 기존 </a:t>
            </a:r>
            <a:r>
              <a:rPr lang="en-US" altLang="ko-KR" dirty="0" smtClean="0"/>
              <a:t>36</a:t>
            </a:r>
            <a:r>
              <a:rPr lang="ko-KR" altLang="en-US" dirty="0" smtClean="0"/>
              <a:t>개에서 </a:t>
            </a:r>
            <a:r>
              <a:rPr lang="en-US" altLang="ko-KR" dirty="0" smtClean="0"/>
              <a:t>53</a:t>
            </a:r>
            <a:r>
              <a:rPr lang="ko-KR" altLang="en-US" dirty="0" smtClean="0"/>
              <a:t>개로 확장 및 자가운송부문 구분</a:t>
            </a:r>
            <a:endParaRPr lang="en-US" altLang="ko-KR" dirty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공정배출가스</a:t>
            </a:r>
            <a:r>
              <a:rPr lang="en-US" altLang="ko-KR" dirty="0" smtClean="0"/>
              <a:t>(Non-energy GHG) </a:t>
            </a:r>
            <a:r>
              <a:rPr lang="ko-KR" altLang="en-US" dirty="0" smtClean="0"/>
              <a:t>배출량 반영</a:t>
            </a:r>
            <a:endParaRPr lang="en-US" altLang="ko-KR" dirty="0" smtClean="0"/>
          </a:p>
          <a:p>
            <a:pPr>
              <a:lnSpc>
                <a:spcPts val="1900"/>
              </a:lnSpc>
            </a:pPr>
            <a:r>
              <a:rPr lang="en-US" altLang="ko-KR" dirty="0" smtClean="0"/>
              <a:t>[</a:t>
            </a:r>
            <a:r>
              <a:rPr lang="ko-KR" altLang="en-US" dirty="0"/>
              <a:t>탄력성 추정</a:t>
            </a:r>
            <a:r>
              <a:rPr lang="en-US" altLang="ko-KR" dirty="0"/>
              <a:t>] </a:t>
            </a:r>
            <a:r>
              <a:rPr lang="en-US" altLang="ko-KR" b="0" dirty="0"/>
              <a:t>KLEM</a:t>
            </a:r>
            <a:r>
              <a:rPr lang="ko-KR" altLang="en-US" b="0" dirty="0"/>
              <a:t> </a:t>
            </a:r>
            <a:r>
              <a:rPr lang="en-US" altLang="ko-KR" b="0" dirty="0"/>
              <a:t>DB </a:t>
            </a:r>
            <a:r>
              <a:rPr lang="ko-KR" altLang="en-US" b="0" dirty="0"/>
              <a:t>개선 </a:t>
            </a:r>
            <a:r>
              <a:rPr lang="ko-KR" altLang="en-US" b="0" dirty="0" smtClean="0"/>
              <a:t>작업</a:t>
            </a:r>
            <a:endParaRPr lang="en-US" altLang="ko-KR" b="0" dirty="0" smtClean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자체 산업분류</a:t>
            </a:r>
            <a:r>
              <a:rPr lang="en-US" altLang="ko-KR" dirty="0" smtClean="0"/>
              <a:t>(</a:t>
            </a:r>
            <a:r>
              <a:rPr lang="en-US" altLang="ko-KR" b="0" dirty="0" smtClean="0"/>
              <a:t>35</a:t>
            </a:r>
            <a:r>
              <a:rPr lang="ko-KR" altLang="en-US" b="0" dirty="0" smtClean="0"/>
              <a:t>개</a:t>
            </a:r>
            <a:r>
              <a:rPr lang="en-US" altLang="ko-KR" b="0" dirty="0"/>
              <a:t>)</a:t>
            </a:r>
            <a:r>
              <a:rPr lang="ko-KR" altLang="en-US" b="0" dirty="0" smtClean="0"/>
              <a:t> 및 기존 하향식 표준모형 산업분류</a:t>
            </a:r>
            <a:r>
              <a:rPr lang="en-US" altLang="ko-KR" b="0" dirty="0" smtClean="0"/>
              <a:t>(36</a:t>
            </a:r>
            <a:r>
              <a:rPr lang="ko-KR" altLang="en-US" b="0" dirty="0" smtClean="0"/>
              <a:t>개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 두 가지 산업 분류를 기준으로 </a:t>
            </a:r>
            <a:r>
              <a:rPr lang="en-US" altLang="ko-KR" dirty="0" smtClean="0"/>
              <a:t>KLEM</a:t>
            </a:r>
            <a:r>
              <a:rPr lang="ko-KR" altLang="en-US" dirty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개선</a:t>
            </a:r>
            <a:endParaRPr lang="ko-KR" altLang="en-US" b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Ⅲ-(2)-1)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-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총괄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차년도 연구진행 상황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27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ko-KR" altLang="en-US" dirty="0" smtClean="0"/>
              <a:t>통합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취합 및 분석</a:t>
            </a:r>
            <a:r>
              <a:rPr lang="en-US" altLang="ko-KR" dirty="0" smtClean="0"/>
              <a:t>: </a:t>
            </a:r>
            <a:r>
              <a:rPr lang="ko-KR" altLang="en-US" b="0" dirty="0" smtClean="0"/>
              <a:t>수송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산업부문</a:t>
            </a:r>
            <a:endParaRPr lang="en-US" altLang="ko-KR" b="0" dirty="0" smtClean="0"/>
          </a:p>
          <a:p>
            <a:pPr lvl="1">
              <a:lnSpc>
                <a:spcPts val="1900"/>
              </a:lnSpc>
              <a:spcBef>
                <a:spcPts val="24"/>
              </a:spcBef>
            </a:pPr>
            <a:r>
              <a:rPr lang="ko-KR" altLang="en-US" dirty="0"/>
              <a:t>에너지</a:t>
            </a:r>
            <a:r>
              <a:rPr lang="en-US" altLang="ko-KR" dirty="0"/>
              <a:t>·</a:t>
            </a:r>
            <a:r>
              <a:rPr lang="ko-KR" altLang="en-US" dirty="0"/>
              <a:t>환경</a:t>
            </a:r>
            <a:r>
              <a:rPr lang="en-US" altLang="ko-KR" dirty="0"/>
              <a:t>·</a:t>
            </a:r>
            <a:r>
              <a:rPr lang="ko-KR" altLang="en-US" dirty="0"/>
              <a:t>경제 통합 </a:t>
            </a:r>
            <a:r>
              <a:rPr lang="en-US" altLang="ko-KR" dirty="0"/>
              <a:t>DB </a:t>
            </a:r>
            <a:r>
              <a:rPr lang="ko-KR" altLang="en-US" dirty="0"/>
              <a:t>취합 및 </a:t>
            </a:r>
            <a:r>
              <a:rPr lang="en-US" altLang="ko-KR" dirty="0"/>
              <a:t>Hybrid SAM </a:t>
            </a:r>
            <a:r>
              <a:rPr lang="ko-KR" altLang="en-US" dirty="0"/>
              <a:t>구축</a:t>
            </a:r>
            <a:endParaRPr lang="en-US" altLang="ko-KR" dirty="0"/>
          </a:p>
          <a:p>
            <a:pPr lvl="1">
              <a:lnSpc>
                <a:spcPts val="1900"/>
              </a:lnSpc>
              <a:spcBef>
                <a:spcPts val="24"/>
              </a:spcBef>
            </a:pPr>
            <a:r>
              <a:rPr lang="ko-KR" altLang="en-US" dirty="0"/>
              <a:t>산업부문  및 수송부문</a:t>
            </a:r>
            <a:r>
              <a:rPr lang="en-US" altLang="ko-KR" dirty="0"/>
              <a:t>Hybrid SAM </a:t>
            </a:r>
            <a:r>
              <a:rPr lang="ko-KR" altLang="en-US" dirty="0"/>
              <a:t>구축</a:t>
            </a:r>
            <a:endParaRPr lang="en-US" altLang="ko-KR" dirty="0"/>
          </a:p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ko-KR" altLang="en-US" dirty="0" smtClean="0"/>
              <a:t> 감축기술의 변화 및 확산 연구</a:t>
            </a:r>
            <a:r>
              <a:rPr lang="en-US" altLang="ko-KR" dirty="0" smtClean="0"/>
              <a:t>: </a:t>
            </a:r>
            <a:r>
              <a:rPr lang="ko-KR" altLang="en-US" b="0" dirty="0" smtClean="0"/>
              <a:t>수송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산업부문 </a:t>
            </a:r>
            <a:endParaRPr lang="en-US" altLang="ko-KR" b="0" dirty="0" smtClean="0"/>
          </a:p>
          <a:p>
            <a:pPr lvl="1">
              <a:lnSpc>
                <a:spcPts val="1900"/>
              </a:lnSpc>
              <a:spcBef>
                <a:spcPts val="24"/>
              </a:spcBef>
            </a:pPr>
            <a:r>
              <a:rPr lang="ko-KR" altLang="en-US" dirty="0" smtClean="0"/>
              <a:t>전력부문의 연구를 보완하고 수송 및 산업부문 관련 연구 수행</a:t>
            </a:r>
            <a:endParaRPr lang="en-US" altLang="ko-KR" dirty="0" smtClean="0"/>
          </a:p>
          <a:p>
            <a:pPr lvl="1">
              <a:lnSpc>
                <a:spcPts val="1900"/>
              </a:lnSpc>
              <a:spcBef>
                <a:spcPts val="24"/>
              </a:spcBef>
            </a:pPr>
            <a:r>
              <a:rPr lang="ko-KR" altLang="en-US" b="0" dirty="0" smtClean="0"/>
              <a:t>미래 감축 기술 조사 및 기술 </a:t>
            </a:r>
            <a:r>
              <a:rPr lang="ko-KR" altLang="en-US" b="0" dirty="0" err="1" smtClean="0"/>
              <a:t>특성치</a:t>
            </a:r>
            <a:r>
              <a:rPr lang="ko-KR" altLang="en-US" b="0" dirty="0" smtClean="0"/>
              <a:t> 추정</a:t>
            </a:r>
            <a:endParaRPr lang="en-US" altLang="ko-KR" b="0" dirty="0" smtClean="0"/>
          </a:p>
          <a:p>
            <a:pPr lvl="2">
              <a:lnSpc>
                <a:spcPts val="1900"/>
              </a:lnSpc>
              <a:spcBef>
                <a:spcPts val="24"/>
              </a:spcBef>
            </a:pPr>
            <a:r>
              <a:rPr lang="ko-KR" altLang="en-US" dirty="0" smtClean="0"/>
              <a:t>산업부문은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차년도에 제안한 상향식 기술구조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공통 에너지 서비스와 각 </a:t>
            </a:r>
            <a:r>
              <a:rPr lang="ko-KR" altLang="en-US" dirty="0" err="1" smtClean="0"/>
              <a:t>서비스별</a:t>
            </a:r>
            <a:r>
              <a:rPr lang="ko-KR" altLang="en-US" dirty="0" smtClean="0"/>
              <a:t> 공통기기의 조합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분석 실행</a:t>
            </a:r>
            <a:endParaRPr lang="en-US" altLang="ko-KR" b="0" dirty="0"/>
          </a:p>
          <a:p>
            <a:pPr>
              <a:lnSpc>
                <a:spcPts val="1900"/>
              </a:lnSpc>
            </a:pPr>
            <a:endParaRPr lang="en-US" altLang="ko-KR" dirty="0" smtClean="0"/>
          </a:p>
          <a:p>
            <a:pPr>
              <a:lnSpc>
                <a:spcPts val="1900"/>
              </a:lnSpc>
            </a:pPr>
            <a:r>
              <a:rPr lang="ko-KR" altLang="en-US" dirty="0" smtClean="0"/>
              <a:t>감축기술의 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확산 개념을 반영한 한국형 상향식 모듈 설계</a:t>
            </a:r>
            <a:endParaRPr lang="en-US" altLang="ko-KR" dirty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기술변화의 내생성과 </a:t>
            </a:r>
            <a:r>
              <a:rPr lang="ko-KR" altLang="en-US" dirty="0" err="1" smtClean="0"/>
              <a:t>외생성을</a:t>
            </a:r>
            <a:r>
              <a:rPr lang="ko-KR" altLang="en-US" dirty="0" smtClean="0"/>
              <a:t> 동시에 반영하는 다면적 학습방법론 제안</a:t>
            </a:r>
            <a:endParaRPr lang="en-US" altLang="ko-KR" dirty="0" smtClean="0"/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제안된 기술변화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확산개념을 구현할 수 있는 대상 부문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기술을 선별하고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경험자료 취합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실증연구와 연계</a:t>
            </a:r>
            <a:r>
              <a:rPr lang="en-US" altLang="ko-KR" dirty="0" smtClean="0"/>
              <a:t>)</a:t>
            </a:r>
          </a:p>
          <a:p>
            <a:pPr lvl="1">
              <a:lnSpc>
                <a:spcPts val="1900"/>
              </a:lnSpc>
            </a:pPr>
            <a:r>
              <a:rPr lang="ko-KR" altLang="en-US" dirty="0" smtClean="0"/>
              <a:t>한국형 상향식 기술변화</a:t>
            </a:r>
            <a:r>
              <a:rPr lang="en-US" altLang="ko-KR" dirty="0" smtClean="0"/>
              <a:t>·</a:t>
            </a:r>
            <a:r>
              <a:rPr lang="ko-KR" altLang="en-US" dirty="0" smtClean="0"/>
              <a:t>확산 모듈 설계 및 시범분석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)-2) 3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/>
              <a:t>협동</a:t>
            </a:r>
            <a:r>
              <a:rPr lang="en-US" altLang="ko-KR" sz="2400" dirty="0" smtClean="0"/>
              <a:t>1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차년도 연구개발계획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95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)-2) 3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차년도 연구진행 상황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1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E678C-E6CB-4E50-AEFE-133E7F92174C}" type="slidenum">
              <a:rPr lang="ko-KR" altLang="en-US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latin typeface="나눔고딕 ExtraBold" pitchFamily="50" charset="-127"/>
                <a:ea typeface="나눔고딕 ExtraBold" pitchFamily="50" charset="-127"/>
              </a:rPr>
              <a:t>I. </a:t>
            </a:r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연구단 소개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기술개발 필요성 및 목표</a:t>
            </a:r>
          </a:p>
          <a:p>
            <a:r>
              <a:rPr lang="ko-KR" altLang="en-US" dirty="0"/>
              <a:t>연구단 추진 전략</a:t>
            </a:r>
          </a:p>
          <a:p>
            <a:r>
              <a:rPr lang="ko-KR" altLang="en-US" dirty="0"/>
              <a:t>연구단 추진 체계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)-3) 3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차년도 연구개발계획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52475" y="1565077"/>
            <a:ext cx="8391525" cy="4511873"/>
          </a:xfrm>
        </p:spPr>
        <p:txBody>
          <a:bodyPr/>
          <a:lstStyle/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ko-KR" altLang="en-US" dirty="0" smtClean="0"/>
              <a:t>한국형 상향식 </a:t>
            </a:r>
            <a:r>
              <a:rPr lang="en-US" altLang="ko-KR" dirty="0" smtClean="0"/>
              <a:t>S/W </a:t>
            </a:r>
            <a:r>
              <a:rPr lang="ko-KR" altLang="en-US" dirty="0" smtClean="0"/>
              <a:t>시스템 개발을 위한 수리적 기반</a:t>
            </a:r>
            <a:endParaRPr lang="en-US" altLang="ko-KR" dirty="0" smtClean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전력부문 </a:t>
            </a:r>
            <a:r>
              <a:rPr lang="en-US" altLang="ko-KR" sz="1100" dirty="0" err="1"/>
              <a:t>mutliple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activitie</a:t>
            </a:r>
            <a:r>
              <a:rPr lang="en-US" altLang="ko-KR" sz="1100" dirty="0"/>
              <a:t>/multiple load region </a:t>
            </a:r>
            <a:r>
              <a:rPr lang="ko-KR" altLang="en-US" sz="1100" dirty="0"/>
              <a:t>모델링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발전소 </a:t>
            </a:r>
            <a:r>
              <a:rPr lang="ko-KR" altLang="en-US" sz="1100" dirty="0"/>
              <a:t>성능복구 및 운영</a:t>
            </a:r>
            <a:r>
              <a:rPr lang="en-US" altLang="ko-KR" sz="1100" dirty="0"/>
              <a:t>(ROMM)</a:t>
            </a:r>
            <a:r>
              <a:rPr lang="ko-KR" altLang="en-US" sz="1100" dirty="0"/>
              <a:t>에 대한 수리적 </a:t>
            </a:r>
            <a:r>
              <a:rPr lang="ko-KR" altLang="en-US" sz="1100" dirty="0" smtClean="0"/>
              <a:t>기반</a:t>
            </a:r>
            <a:endParaRPr lang="en-US" altLang="ko-KR" sz="1100" dirty="0"/>
          </a:p>
          <a:p>
            <a:pPr lvl="1">
              <a:spcBef>
                <a:spcPts val="24"/>
              </a:spcBef>
            </a:pPr>
            <a:r>
              <a:rPr lang="ko-KR" altLang="en-US" sz="1100" dirty="0" err="1" smtClean="0"/>
              <a:t>송전망을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포함하는 상향식 모형에 대한 수리적 기반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 err="1" smtClean="0"/>
              <a:t>송전망을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고려한 전력수급계획 수리 모형화 기본 연구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전력관련 </a:t>
            </a:r>
            <a:r>
              <a:rPr lang="ko-KR" altLang="en-US" sz="1100" dirty="0"/>
              <a:t>운용계획을 포함하는 수리적 기반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/>
              <a:t>기동정지계획</a:t>
            </a:r>
            <a:r>
              <a:rPr lang="en-US" altLang="ko-KR" sz="1100" dirty="0"/>
              <a:t>(Unit Commitment)</a:t>
            </a:r>
            <a:r>
              <a:rPr lang="ko-KR" altLang="en-US" sz="1100" dirty="0"/>
              <a:t>의 수리 모형화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/>
              <a:t>전력부문 </a:t>
            </a:r>
            <a:r>
              <a:rPr lang="ko-KR" altLang="en-US" sz="1100" dirty="0" err="1"/>
              <a:t>제약식의</a:t>
            </a:r>
            <a:r>
              <a:rPr lang="ko-KR" altLang="en-US" sz="1100" dirty="0"/>
              <a:t> 일반화</a:t>
            </a:r>
          </a:p>
          <a:p>
            <a:pPr lvl="1">
              <a:spcBef>
                <a:spcPts val="24"/>
              </a:spcBef>
            </a:pPr>
            <a:r>
              <a:rPr lang="ko-KR" altLang="en-US" sz="1100" dirty="0" err="1" smtClean="0"/>
              <a:t>최적해의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현실 정합성 </a:t>
            </a:r>
            <a:r>
              <a:rPr lang="ko-KR" altLang="en-US" sz="1100" dirty="0" smtClean="0"/>
              <a:t>연구</a:t>
            </a:r>
            <a:endParaRPr lang="en-US" altLang="ko-KR" sz="1100" dirty="0" smtClean="0"/>
          </a:p>
          <a:p>
            <a:pPr marL="360000" lvl="1" indent="0">
              <a:spcBef>
                <a:spcPts val="24"/>
              </a:spcBef>
              <a:buNone/>
            </a:pPr>
            <a:endParaRPr lang="ko-KR" altLang="en-US" sz="500" dirty="0"/>
          </a:p>
          <a:p>
            <a:pPr>
              <a:lnSpc>
                <a:spcPts val="1900"/>
              </a:lnSpc>
              <a:spcBef>
                <a:spcPts val="24"/>
              </a:spcBef>
            </a:pPr>
            <a:r>
              <a:rPr lang="ko-KR" altLang="en-US" dirty="0" smtClean="0"/>
              <a:t>부문별 특성 조사 및 분석</a:t>
            </a:r>
            <a:endParaRPr lang="en-US" altLang="ko-KR" dirty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전력부문 분석 완료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국내특성 입력자료 구축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상향식 모형 기본기능 완성 및  확장기능 분석 등</a:t>
            </a:r>
            <a:endParaRPr lang="en-US" altLang="ko-KR" sz="1100" dirty="0" smtClean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전환부문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정유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분석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국내외 정유부문 기존 상향식 연구</a:t>
            </a:r>
            <a:r>
              <a:rPr lang="en-US" altLang="ko-KR" sz="1100" dirty="0"/>
              <a:t> </a:t>
            </a:r>
            <a:r>
              <a:rPr lang="ko-KR" altLang="en-US" sz="1100" spc="-15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분석 및 수요</a:t>
            </a:r>
            <a:r>
              <a:rPr lang="en-US" altLang="ko-KR" sz="1100" spc="-15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·</a:t>
            </a:r>
            <a:r>
              <a:rPr lang="ko-KR" altLang="en-US" sz="1100" spc="-15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공급기술 환경분석</a:t>
            </a:r>
            <a:endParaRPr lang="en-US" altLang="ko-KR" sz="1100" spc="-15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spcBef>
                <a:spcPts val="24"/>
              </a:spcBef>
            </a:pPr>
            <a:r>
              <a:rPr lang="ko-KR" altLang="en-US" sz="1100" spc="-150" dirty="0" smtClean="0"/>
              <a:t>전력부문 및 수송부문 상향식 통합 모형 구현을 통합 상향식 모형 기능 검증</a:t>
            </a:r>
            <a:endParaRPr lang="en-US" altLang="ko-KR" sz="1100" spc="-150" dirty="0" smtClean="0"/>
          </a:p>
          <a:p>
            <a:pPr marL="360000" lvl="1" indent="0">
              <a:spcBef>
                <a:spcPts val="24"/>
              </a:spcBef>
              <a:buNone/>
            </a:pPr>
            <a:endParaRPr lang="en-US" altLang="ko-KR" sz="500" spc="-150" dirty="0" smtClean="0"/>
          </a:p>
          <a:p>
            <a:pPr>
              <a:lnSpc>
                <a:spcPts val="1900"/>
              </a:lnSpc>
              <a:spcBef>
                <a:spcPts val="24"/>
              </a:spcBef>
            </a:pPr>
            <a:r>
              <a:rPr lang="ko-KR" altLang="en-US" dirty="0"/>
              <a:t>한국형 상향식 </a:t>
            </a:r>
            <a:r>
              <a:rPr lang="en-US" altLang="ko-KR" dirty="0"/>
              <a:t>S/W  </a:t>
            </a:r>
            <a:r>
              <a:rPr lang="ko-KR" altLang="en-US" dirty="0"/>
              <a:t>시스템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endParaRPr lang="en-US" altLang="ko-KR" dirty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전력부문 </a:t>
            </a:r>
            <a:r>
              <a:rPr lang="en-US" altLang="ko-KR" sz="1100" dirty="0" smtClean="0"/>
              <a:t>GAMS </a:t>
            </a:r>
            <a:r>
              <a:rPr lang="ko-KR" altLang="en-US" sz="1100" dirty="0" smtClean="0"/>
              <a:t>코드 및 통합모형을 위한 </a:t>
            </a:r>
            <a:r>
              <a:rPr lang="en-US" altLang="ko-KR" sz="1100" dirty="0" smtClean="0"/>
              <a:t>GAMS </a:t>
            </a:r>
            <a:r>
              <a:rPr lang="ko-KR" altLang="en-US" sz="1100" dirty="0" smtClean="0"/>
              <a:t>코드 작성</a:t>
            </a:r>
            <a:endParaRPr lang="en-US" altLang="ko-KR" sz="1100" dirty="0" smtClean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부문별 특성을 반영한 상향식 모듈 설계</a:t>
            </a:r>
            <a:endParaRPr lang="en-US" altLang="ko-KR" sz="1100" dirty="0" smtClean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상향식 시스템 구조 및 기능 설계</a:t>
            </a:r>
            <a:endParaRPr lang="en-US" altLang="ko-KR" sz="1100" dirty="0" smtClean="0"/>
          </a:p>
          <a:p>
            <a:pPr lvl="1">
              <a:spcBef>
                <a:spcPts val="24"/>
              </a:spcBef>
            </a:pPr>
            <a:r>
              <a:rPr lang="ko-KR" altLang="en-US" sz="1100" dirty="0" smtClean="0"/>
              <a:t>한국형 상향식 모형 </a:t>
            </a:r>
            <a:r>
              <a:rPr lang="en-US" altLang="ko-KR" sz="1100" dirty="0" smtClean="0"/>
              <a:t>S/W </a:t>
            </a:r>
            <a:r>
              <a:rPr lang="ko-KR" altLang="en-US" sz="1100" dirty="0" smtClean="0"/>
              <a:t>시스템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베타</a:t>
            </a:r>
            <a:r>
              <a:rPr lang="en-US" altLang="ko-KR" sz="1100" dirty="0" smtClean="0"/>
              <a:t>ver.</a:t>
            </a:r>
            <a:r>
              <a:rPr lang="ko-KR" altLang="en-US" sz="1100" dirty="0" smtClean="0"/>
              <a:t> 개발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0874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Ⅲ-(2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)-3) 3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차년도 </a:t>
            </a:r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연구진행 상황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–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협동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차년도 연구진행 상황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FD079-7666-49DB-846E-C2E4266D6709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0375" y="2790825"/>
            <a:ext cx="31983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ko-KR" altLang="en-US" sz="5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34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F5D982-35A8-4074-9BBA-54A771AC6457}" type="slidenum">
              <a:rPr lang="ko-KR" altLang="en-US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GB" altLang="ko-KR" sz="2400" dirty="0" smtClean="0">
                <a:latin typeface="나눔고딕 ExtraBold" pitchFamily="50" charset="-127"/>
                <a:ea typeface="나눔고딕 ExtraBold" pitchFamily="50" charset="-127"/>
              </a:rPr>
              <a:t>I-(1)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기술개발 필요성 및 목표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기술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온실가스 감축 시스템 분석에는 상향식 모형과 하향식 모형이 활용되고 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있으나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각각 장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단점을 보유하고 있어 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두 모형의 장점을 최대한 활용하고 상호불일치를 해소 할 수 있는 통합 모형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개발이 요구됨</a:t>
            </a: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온실가스 </a:t>
            </a:r>
            <a:r>
              <a:rPr lang="ko-KR" altLang="en-US" sz="12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감축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분석에 주로 이용되는 연산일반균형모형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(CGE)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ko-KR" altLang="en-US" sz="12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감축기술의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정보를 정확히 반영하지 못하는 반면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상향식 모형은 경제적 균형 영향 분석이 어려운 단점을 지님</a:t>
            </a:r>
            <a:endParaRPr lang="en-US" altLang="ko-KR" sz="12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분야별 차별화된 접근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통합적 접근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등이 연구되고 있으나 한국 상황에 맞는 모형에 대한 논의는 아직 확립되지 않음</a:t>
            </a:r>
            <a:r>
              <a:rPr lang="en-US" altLang="ko-KR" sz="11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12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latinLnBrk="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altLang="ko-KR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12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12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8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14400" y="3482975"/>
          <a:ext cx="7486651" cy="246062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61512"/>
                <a:gridCol w="3369070"/>
                <a:gridCol w="3556069"/>
              </a:tblGrid>
              <a:tr h="30243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상향식 감축 모형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하향식 감축 모형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1389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장점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경제주체의 의사결정 변화에 따른 에너지소비 및 온실가스 배출량 변화를 세부적으로 분석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온실가스 감축 수단</a:t>
                      </a:r>
                      <a:r>
                        <a:rPr lang="en-US" altLang="ko-KR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온실가스 감축 잠재량</a:t>
                      </a:r>
                      <a:r>
                        <a:rPr lang="en-US" altLang="ko-KR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온실가스 감축 비용 분석에 용이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부문별 차별화된 정책수단 조합이나 정책강도를 결정하기에 용이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업종별 상이한 신기술 및 정책수단 고려 가능</a:t>
                      </a:r>
                      <a:r>
                        <a:rPr lang="en-US" altLang="ko-KR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endParaRPr lang="ko-KR" altLang="en-US" sz="105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경제전체의 움직임을 포괄적이고 집계적으로 묘사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정책수단이 국내총생산</a:t>
                      </a:r>
                      <a:r>
                        <a:rPr lang="en-US" altLang="ko-KR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(GDP)</a:t>
                      </a: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등 거시경제 지표에 미치는 효과를 추정하는데 효과적</a:t>
                      </a:r>
                      <a:endParaRPr lang="en-US" altLang="ko-KR" sz="105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분석대상을 내생적인 조정과정 측면에서 표현</a:t>
                      </a:r>
                      <a:endParaRPr lang="en-US" altLang="ko-KR" sz="105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77800" indent="-177800" latinLnBrk="1">
                        <a:buFont typeface="Arial" pitchFamily="34" charset="0"/>
                        <a:buChar char="•"/>
                      </a:pP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경제시스템 차원의</a:t>
                      </a:r>
                      <a:r>
                        <a:rPr lang="en-US" altLang="ko-KR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정책수단 선정 및 평가에 유용</a:t>
                      </a:r>
                      <a:endParaRPr lang="ko-KR" altLang="en-US" sz="105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769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itchFamily="50" charset="-127"/>
                          <a:ea typeface="나눔고딕" pitchFamily="50" charset="-127"/>
                        </a:rPr>
                        <a:t>단점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975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생산요소 및 부문간 대체를 고려하지 못함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80975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최종수요가 고정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80975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부가가치 등의 변수 제외</a:t>
                      </a:r>
                      <a:endParaRPr lang="en-US" altLang="ko-KR" sz="105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80975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dirty="0" smtClean="0">
                          <a:latin typeface="나눔고딕" pitchFamily="50" charset="-127"/>
                          <a:ea typeface="나눔고딕" pitchFamily="50" charset="-127"/>
                        </a:rPr>
                        <a:t>거시경제에 대한 파급효과 분석에는 부적합</a:t>
                      </a:r>
                      <a:endParaRPr lang="ko-KR" altLang="en-US" sz="105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975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부문별 기술적 차별성과 대체성을 고려하지 못함</a:t>
                      </a:r>
                      <a:endParaRPr lang="en-US" altLang="ko-KR" sz="105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180975" lvl="0" indent="-180975" latinLnBrk="1">
                        <a:buFont typeface="Arial" pitchFamily="34" charset="0"/>
                        <a:buChar char="•"/>
                      </a:pP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부문별 감축 잠재량</a:t>
                      </a:r>
                      <a:r>
                        <a:rPr lang="en-US" altLang="ko-KR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05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감축비용에 대한 구체적인 정보를 제시하지 못함</a:t>
                      </a:r>
                      <a:endParaRPr lang="ko-KR" altLang="en-US" sz="1050" b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455" name="직사각형 9"/>
          <p:cNvSpPr>
            <a:spLocks noChangeArrowheads="1"/>
          </p:cNvSpPr>
          <p:nvPr/>
        </p:nvSpPr>
        <p:spPr bwMode="auto">
          <a:xfrm>
            <a:off x="2938463" y="3186113"/>
            <a:ext cx="35433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</a:pP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ko-KR" altLang="en-US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상향식 감축 모형과 하향식 감축 모형의 특성 비교</a:t>
            </a: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F053CE-075D-4D38-B1CE-45E822E49B3D}" type="slidenum">
              <a:rPr lang="ko-KR" altLang="en-US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GB" altLang="ko-KR" sz="2400" dirty="0" smtClean="0">
                <a:latin typeface="나눔고딕 ExtraBold" pitchFamily="50" charset="-127"/>
                <a:ea typeface="나눔고딕 ExtraBold" pitchFamily="50" charset="-127"/>
              </a:rPr>
              <a:t>I-(1)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기술개발 필요성 및 목표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4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경제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다양한 온실가스 감축 정책이 시행되고 있으나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정책의 성과 및 파급효과에 대한 정량적 상시 분석 시스템의 미비로 효율적인 정책의 설계 및 평가가 어려운 상황</a:t>
            </a: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목표 지향적 기후정책 추진</a:t>
            </a: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중장기 환경경제의 거시적 전망 및 배출량의 예측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배출 </a:t>
            </a:r>
            <a:r>
              <a:rPr lang="ko-KR" altLang="en-US" sz="12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감축의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잠재력 및 </a:t>
            </a:r>
            <a:r>
              <a:rPr lang="ko-KR" altLang="en-US" sz="12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감축활동의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실효성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정책 추진에 따른 경제사회적 파급효과 등에 대한 계량적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과학적 분석역량의 확보가 중요</a:t>
            </a:r>
            <a:endParaRPr lang="en-US" altLang="ko-KR" sz="12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급변하는 국내외 여건에 선제적으로 대처</a:t>
            </a: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경제적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환경적 여건의 변화를 적시 반영하여 배출량 전망 및 파급효과 분석 등을 상시적이고 과학적으로 분석할 수 있는 시스템 구축 필요</a:t>
            </a:r>
            <a:endParaRPr lang="en-US" altLang="ko-KR" sz="12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경제사회적 현상과 기후 문제의 통합적 분석</a:t>
            </a:r>
            <a:r>
              <a:rPr lang="en-US" altLang="ko-KR" sz="120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시장균형에 토대를 둔 경제모형과 오염원 활동 및 기술적 대안에 따른 행태변화를 반영하는 에너지환경모형을 연계</a:t>
            </a:r>
            <a:r>
              <a:rPr lang="en-US" altLang="ko-KR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200" b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분석하는 방식의 환경경제모형 개발 필요</a:t>
            </a:r>
            <a:endParaRPr lang="en-US" altLang="ko-KR" sz="12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295400" y="3971925"/>
            <a:ext cx="7115175" cy="7334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20000"/>
              </a:lnSpc>
              <a:defRPr/>
            </a:pPr>
            <a:r>
              <a:rPr lang="en-US" altLang="ko-KR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목표</a:t>
            </a:r>
            <a:r>
              <a:rPr lang="en-US" altLang="ko-KR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]  </a:t>
            </a:r>
            <a:r>
              <a:rPr lang="ko-KR" altLang="en-US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온실가스 감축 기술 </a:t>
            </a:r>
            <a:r>
              <a:rPr lang="ko-KR" altLang="en-US" sz="14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현황을 </a:t>
            </a:r>
            <a:r>
              <a:rPr lang="ko-KR" altLang="en-US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반영하는 상향식 감축모형과 감축정책의 </a:t>
            </a:r>
            <a:r>
              <a:rPr lang="ko-KR" altLang="en-US" sz="140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산업 </a:t>
            </a:r>
            <a:r>
              <a:rPr lang="ko-KR" altLang="en-US" sz="14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나눔고딕" pitchFamily="50" charset="-127"/>
                <a:ea typeface="나눔고딕" pitchFamily="50" charset="-127"/>
              </a:rPr>
              <a:t>및  거시경제 파급효과를 분석하는 하향식 일반균형모형을 통합하는 통합감축 시스템 구축</a:t>
            </a:r>
            <a:endParaRPr lang="ko-KR" altLang="en-US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" name="오른쪽 화살표 6"/>
          <p:cNvSpPr/>
          <p:nvPr/>
        </p:nvSpPr>
        <p:spPr bwMode="auto">
          <a:xfrm>
            <a:off x="762000" y="4067175"/>
            <a:ext cx="428625" cy="43815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 latinLnBrk="0">
              <a:defRPr/>
            </a:pPr>
            <a:endParaRPr lang="ko-KR" altLang="en-US" dirty="0"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352550" y="4752975"/>
            <a:ext cx="7010400" cy="1104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8160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온실가스 감축 기술현황을 반영한 감축 모형 개발 및 영향 분석</a:t>
            </a:r>
            <a:endParaRPr lang="en-US" altLang="ko-KR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8160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온실가스 감축 정책의 파급효과 분석을 위한 하향식 모형 개발 및 분석</a:t>
            </a:r>
            <a:endParaRPr lang="en-US" altLang="ko-KR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8160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감축정책  및 기술확산 효과 분석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비용효율적 감축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잠재량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분석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감축정책 평가 기능을 포함한 통합 감축분석시스템 개발 및 운용</a:t>
            </a:r>
            <a:endParaRPr lang="en-US" altLang="ko-KR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F9BB45-917A-488C-B2D7-7F423BDF5687}" type="slidenum">
              <a:rPr lang="ko-KR" altLang="en-US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I-(2)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추진 전략</a:t>
            </a:r>
            <a:endParaRPr lang="en-US" altLang="ko-KR" sz="24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최종 연구목적인 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한국형 상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하향식 온실가스 통합 감축 시스템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구축을 위하여 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①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로드맵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작성 및 모듈 구축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②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한국형 온실가스 통합감축 시스템 구축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③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통합감축 시스템 검증 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단계로 구성 </a:t>
            </a:r>
            <a:endParaRPr lang="en-US" altLang="ko-KR" sz="11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1035939" y="2788602"/>
            <a:ext cx="2066925" cy="1333500"/>
          </a:xfrm>
          <a:prstGeom prst="roundRect">
            <a:avLst/>
          </a:prstGeom>
          <a:noFill/>
          <a:ln w="19050" cap="flat" cmpd="sng" algn="ctr">
            <a:solidFill>
              <a:srgbClr val="FF993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36000" rIns="36000" anchor="ctr"/>
          <a:lstStyle/>
          <a:p>
            <a:pPr algn="ctr" latinLnBrk="0">
              <a:defRPr/>
            </a:pP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[1</a:t>
            </a:r>
            <a:r>
              <a:rPr lang="ko-KR" altLang="en-US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단계</a:t>
            </a: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50" u="sng" dirty="0" err="1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로드맵</a:t>
            </a:r>
            <a:r>
              <a:rPr lang="ko-KR" altLang="en-US" sz="1050" u="sng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 작성 및 모듈 구축</a:t>
            </a:r>
            <a:r>
              <a:rPr lang="en-US" altLang="ko-KR" sz="1050" u="sng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] </a:t>
            </a:r>
            <a:endParaRPr lang="en-US" altLang="ko-KR" sz="1050" u="sng" dirty="0">
              <a:solidFill>
                <a:srgbClr val="FF66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r>
              <a:rPr lang="ko-KR" altLang="en-US" sz="1050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선행연구 및 기존모형을 점검하여 통합모형을 설계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035939" y="4412770"/>
            <a:ext cx="2066925" cy="718982"/>
          </a:xfrm>
          <a:prstGeom prst="roundRect">
            <a:avLst/>
          </a:prstGeom>
          <a:noFill/>
          <a:ln w="19050" cap="flat" cmpd="sng" algn="ctr">
            <a:solidFill>
              <a:srgbClr val="FF993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36000" rIns="36000" anchor="ctr"/>
          <a:lstStyle/>
          <a:p>
            <a:pPr algn="ctr" latinLnBrk="0">
              <a:defRPr/>
            </a:pP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[2</a:t>
            </a:r>
            <a:r>
              <a:rPr lang="ko-KR" altLang="en-US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단계</a:t>
            </a: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50" u="sng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한국형 온실가스 통합감축 시스템 구축</a:t>
            </a:r>
            <a:r>
              <a:rPr lang="en-US" altLang="ko-KR" sz="1050" u="sng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] </a:t>
            </a:r>
            <a:endParaRPr lang="en-US" altLang="ko-KR" sz="1050" u="sng" dirty="0">
              <a:solidFill>
                <a:srgbClr val="FF66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r>
              <a:rPr lang="ko-KR" altLang="en-US" sz="1050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통합모형의 구성요소를 </a:t>
            </a:r>
            <a:r>
              <a:rPr lang="ko-KR" altLang="en-US" sz="105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구축</a:t>
            </a:r>
            <a:endParaRPr lang="ko-KR" altLang="en-US" sz="1050" dirty="0">
              <a:solidFill>
                <a:srgbClr val="FF66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035939" y="5236527"/>
            <a:ext cx="2066925" cy="904875"/>
          </a:xfrm>
          <a:prstGeom prst="roundRect">
            <a:avLst/>
          </a:prstGeom>
          <a:noFill/>
          <a:ln w="19050" cap="flat" cmpd="sng" algn="ctr">
            <a:solidFill>
              <a:srgbClr val="FF993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36000" rIns="36000" anchor="ctr"/>
          <a:lstStyle/>
          <a:p>
            <a:pPr algn="ctr" latinLnBrk="0">
              <a:defRPr/>
            </a:pP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[3</a:t>
            </a:r>
            <a:r>
              <a:rPr lang="ko-KR" altLang="en-US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단계</a:t>
            </a:r>
            <a:r>
              <a:rPr lang="en-US" altLang="ko-KR" sz="1050" u="sng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50" u="sng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통합감축 시스템 검증</a:t>
            </a:r>
            <a:r>
              <a:rPr lang="en-US" altLang="ko-KR" sz="1050" u="sng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r>
              <a:rPr lang="en-US" altLang="ko-KR" sz="105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050" dirty="0">
              <a:solidFill>
                <a:srgbClr val="FF66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latinLnBrk="0">
              <a:defRPr/>
            </a:pPr>
            <a:r>
              <a:rPr lang="ko-KR" altLang="en-US" sz="1050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모형을 완성하고 기존 모형과 비교분석을 통한 신뢰성 점검 및 정책수행을 통한 활용도 점검</a:t>
            </a:r>
          </a:p>
        </p:txBody>
      </p:sp>
      <p:sp>
        <p:nvSpPr>
          <p:cNvPr id="3584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76" y="2267730"/>
            <a:ext cx="5578194" cy="429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40FEDB-0D71-4614-99A2-895192C4C20B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1-(4)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추진체계 및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역할분담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601663" y="1657350"/>
            <a:ext cx="83137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총괄주관연구기관은 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한국환경정책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평가연구원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(KEI)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 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담당하고 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협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동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연구기관으로 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KAIST </a:t>
            </a:r>
            <a:r>
              <a:rPr lang="ko-KR" altLang="en-US" sz="140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산학협력단</a:t>
            </a:r>
            <a:r>
              <a:rPr lang="en-US" altLang="ko-KR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경성대학교 </a:t>
            </a:r>
            <a:r>
              <a:rPr lang="ko-KR" altLang="en-US" sz="140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산학협력단</a:t>
            </a:r>
            <a:r>
              <a:rPr lang="ko-KR" altLang="en-US" sz="1400" b="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</a:t>
            </a:r>
            <a:r>
              <a:rPr lang="ko-KR" altLang="en-US" sz="14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참여</a:t>
            </a: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하향식 모형 연구와 통합모형 연구는 한국환경정책</a:t>
            </a:r>
            <a:r>
              <a:rPr lang="en-US" altLang="ko-KR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평가연구원</a:t>
            </a:r>
            <a:r>
              <a:rPr lang="en-US" altLang="ko-KR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(KEI) 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주관</a:t>
            </a:r>
            <a:endParaRPr lang="en-US" altLang="ko-KR" sz="1100" b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감축기술 변화 확산 예측 모형 연구 및 기술 </a:t>
            </a:r>
            <a:r>
              <a:rPr lang="en-US" altLang="ko-KR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DB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구축은</a:t>
            </a:r>
            <a:r>
              <a:rPr lang="en-US" altLang="ko-KR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KAIST </a:t>
            </a:r>
            <a:r>
              <a:rPr lang="ko-KR" altLang="en-US" sz="1100" b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산학협력단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주관</a:t>
            </a:r>
            <a:endParaRPr lang="en-US" altLang="ko-KR" sz="1100" b="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 latinLnBrk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Arial" pitchFamily="34" charset="0"/>
              <a:buChar char="–"/>
            </a:pP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상향식 모형 연구는 한국환경정책</a:t>
            </a:r>
            <a:r>
              <a:rPr lang="en-US" altLang="ko-KR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평가연구원</a:t>
            </a:r>
            <a:r>
              <a:rPr lang="en-US" altLang="ko-KR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경성대학교 </a:t>
            </a:r>
            <a:r>
              <a:rPr lang="ko-KR" altLang="en-US" sz="1100" b="0" dirty="0" err="1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산학협력단이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협업</a:t>
            </a:r>
            <a:endParaRPr lang="en-US" altLang="ko-KR" sz="11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latinLnBrk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altLang="ko-KR" sz="8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224" y="3093577"/>
            <a:ext cx="6156998" cy="3005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E678C-E6CB-4E50-AEFE-133E7F92174C}" type="slidenum">
              <a:rPr lang="ko-KR" altLang="en-US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3200" dirty="0" smtClean="0">
                <a:latin typeface="나눔고딕 ExtraBold" pitchFamily="50" charset="-127"/>
                <a:ea typeface="나눔고딕 ExtraBold" pitchFamily="50" charset="-127"/>
              </a:rPr>
              <a:t>. 1·2</a:t>
            </a:r>
            <a:r>
              <a:rPr lang="ko-KR" altLang="en-US" sz="3200" dirty="0" smtClean="0">
                <a:latin typeface="나눔고딕 ExtraBold" pitchFamily="50" charset="-127"/>
                <a:ea typeface="나눔고딕 ExtraBold" pitchFamily="50" charset="-127"/>
              </a:rPr>
              <a:t>차년도 성과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연구단 성과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차년도 주요 연구결과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차년도 주요 연구결과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A74083-6B4B-416C-8C86-FC71045EF2E0}" type="slidenum">
              <a:rPr lang="ko-KR" altLang="en-US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Ⅱ</a:t>
            </a:r>
            <a:r>
              <a:rPr lang="en-US" altLang="ko-KR" sz="2400" dirty="0" smtClean="0">
                <a:latin typeface="나눔고딕 ExtraBold" pitchFamily="50" charset="-127"/>
                <a:ea typeface="나눔고딕 ExtraBold" pitchFamily="50" charset="-127"/>
              </a:rPr>
              <a:t>-(1) </a:t>
            </a:r>
            <a:r>
              <a:rPr lang="ko-KR" altLang="en-US" sz="2400" dirty="0" smtClean="0">
                <a:latin typeface="나눔고딕 ExtraBold" pitchFamily="50" charset="-127"/>
                <a:ea typeface="나눔고딕 ExtraBold" pitchFamily="50" charset="-127"/>
              </a:rPr>
              <a:t>연구단 성과</a:t>
            </a:r>
            <a:endParaRPr lang="en-US" altLang="ko-KR" sz="2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6716995" y="1257300"/>
            <a:ext cx="2427006" cy="307777"/>
          </a:xfrm>
          <a:prstGeom prst="rect">
            <a:avLst/>
          </a:prstGeom>
          <a:solidFill>
            <a:srgbClr val="FCC07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rPr>
              <a:t>차년도 성과목표 및 실적</a:t>
            </a:r>
            <a:endParaRPr lang="ko-KR" altLang="en-US" sz="1400" dirty="0">
              <a:solidFill>
                <a:schemeClr val="tx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4984"/>
              </p:ext>
            </p:extLst>
          </p:nvPr>
        </p:nvGraphicFramePr>
        <p:xfrm>
          <a:off x="897310" y="1725972"/>
          <a:ext cx="8084320" cy="418772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4761"/>
                <a:gridCol w="1464557"/>
                <a:gridCol w="4802606"/>
                <a:gridCol w="665708"/>
                <a:gridCol w="646688"/>
              </a:tblGrid>
              <a:tr h="222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성과지표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목표치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실적치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과학기술적 성과항목 </a:t>
                      </a:r>
                      <a:endParaRPr lang="en-US" altLang="ko-KR" sz="1000" spc="-15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성과지표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인력양성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연수 및 교육훈련 실적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SCI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급 학술지 게재 논문 건수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학술회의 발표 논문 건수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국제협력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국제회의 개최 건수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협동</a:t>
                      </a:r>
                      <a:r>
                        <a:rPr lang="en-US" altLang="ko-KR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과학기술적 성과항목 </a:t>
                      </a:r>
                      <a:endParaRPr lang="en-US" altLang="ko-KR" sz="1000" spc="-15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성과지표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기술정보</a:t>
                      </a:r>
                      <a:r>
                        <a:rPr lang="en-US" altLang="ko-KR" sz="1000" spc="-1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spc="-1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도출 후 </a:t>
                      </a:r>
                      <a:r>
                        <a:rPr lang="en-US" altLang="ko-KR" sz="1000" spc="-1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spc="-1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차년도 보고서에 문서화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 구축된 국내외 기술 </a:t>
                      </a:r>
                      <a:r>
                        <a:rPr lang="en-US" altLang="ko-KR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취합 후 </a:t>
                      </a:r>
                      <a:r>
                        <a:rPr lang="en-US" altLang="ko-KR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차년도 보고서에 문서화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기술확산</a:t>
                      </a:r>
                      <a:r>
                        <a:rPr lang="en-US" altLang="ko-KR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변화에 대한 이론 조사 후 </a:t>
                      </a:r>
                      <a:r>
                        <a:rPr lang="en-US" altLang="ko-KR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차년도 보고서에 문서화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선진 통합모형에 대한 구조 분석 및 타 연구팀과 공동으로 한국형 평가모형 개념 제안</a:t>
                      </a:r>
                      <a:endParaRPr lang="ko-KR" altLang="en-US" sz="10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학술지 게재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일반학술지</a:t>
                      </a: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학술회의 발표 논문 건수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국제협력 기반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MOU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체결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지침 활용 성과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 2020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기후변화 정책 수립 관련 정책 제안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(GIR)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보도실적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2014-10-29,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NEWSis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KAIST,</a:t>
                      </a:r>
                      <a:r>
                        <a:rPr lang="ko-KR" altLang="en-US" sz="1000" kern="1200" spc="-1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국제응용시스템분석연구소와 환경이슈 공동연구 </a:t>
                      </a:r>
                      <a:r>
                        <a:rPr lang="en-US" altLang="ko-KR" sz="1000" kern="1200" spc="-1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MOU</a:t>
                      </a:r>
                      <a:endParaRPr lang="ko-KR" altLang="en-US" sz="1000" kern="1200" spc="-15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협동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과학기술적 성과항목 </a:t>
                      </a:r>
                      <a:endParaRPr lang="en-US" altLang="ko-KR" sz="1000" spc="-15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성과지표</a:t>
                      </a:r>
                    </a:p>
                  </a:txBody>
                  <a:tcPr marL="54000" marR="54000" marT="18000" marB="18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1-8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학술회의 발표 논문 건수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국내외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학술회의 발표</a:t>
                      </a:r>
                    </a:p>
                  </a:txBody>
                  <a:tcPr marL="54000" marR="54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6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법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정책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·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지침 활용 성과</a:t>
                      </a:r>
                    </a:p>
                  </a:txBody>
                  <a:tcPr marL="54000" marR="54000" marT="18000" marB="18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정부온실가스 감축정책 지원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매뉴얼 활용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(GIR, 2014/11)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7173</TotalTime>
  <Words>4374</Words>
  <Application>Microsoft Office PowerPoint</Application>
  <PresentationFormat>화면 슬라이드 쇼(4:3)</PresentationFormat>
  <Paragraphs>740</Paragraphs>
  <Slides>32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굴림</vt:lpstr>
      <vt:lpstr>Arial</vt:lpstr>
      <vt:lpstr>맑은 고딕</vt:lpstr>
      <vt:lpstr>나눔고딕 ExtraBold</vt:lpstr>
      <vt:lpstr>Wingdings</vt:lpstr>
      <vt:lpstr>나눔고딕</vt:lpstr>
      <vt:lpstr>나눔고딕 Bold</vt:lpstr>
      <vt:lpstr>Verdana</vt:lpstr>
      <vt:lpstr>HY중고딕</vt:lpstr>
      <vt:lpstr>Default Design</vt:lpstr>
      <vt:lpstr>한국형 상·하향식 온실가스 통합 감축 시스템 개발</vt:lpstr>
      <vt:lpstr>목   차</vt:lpstr>
      <vt:lpstr>I. 연구단 소개</vt:lpstr>
      <vt:lpstr>I-(1) 기술개발 필요성 및 목표</vt:lpstr>
      <vt:lpstr>I-(1) 기술개발 필요성 및 목표</vt:lpstr>
      <vt:lpstr>I-(2) 연구단 추진 전략</vt:lpstr>
      <vt:lpstr>1-(4) 추진체계 및 역할분담</vt:lpstr>
      <vt:lpstr>Ⅱ. 1·2차년도 성과</vt:lpstr>
      <vt:lpstr>Ⅱ-(1) 연구단 성과</vt:lpstr>
      <vt:lpstr>Ⅱ-(1) 연구단 성과</vt:lpstr>
      <vt:lpstr>Ⅱ-(1) 연구단 성과</vt:lpstr>
      <vt:lpstr>Ⅱ-(1) 연구단 성과</vt:lpstr>
      <vt:lpstr>Ⅱ-(1) 연구단 성과</vt:lpstr>
      <vt:lpstr>Ⅱ-(2)- 1) 1차년도 주요연구결과 - 총괄</vt:lpstr>
      <vt:lpstr>Ⅱ-(2)- 2) 1차년도 주요연구결과 – 협동1</vt:lpstr>
      <vt:lpstr>Ⅱ-(2)- 2) 1차년도 주요연구결과 – 협동2</vt:lpstr>
      <vt:lpstr>Ⅱ-(2)- 2) 1차년도 주요연구결과 – 협동2</vt:lpstr>
      <vt:lpstr>Ⅱ-(3)- 1) 2차년도 주요연구결과 - 총괄</vt:lpstr>
      <vt:lpstr>Ⅱ-(3)- 2) 2차년도 주요연구결과 – 협동1</vt:lpstr>
      <vt:lpstr>Ⅱ-(3)- 3) 2차년도 주요연구결과 – 협동2</vt:lpstr>
      <vt:lpstr>Ⅲ. 향후 연구계획 및 연구진행  상황</vt:lpstr>
      <vt:lpstr>Ⅲ-(1) 연구단 추진 계획 </vt:lpstr>
      <vt:lpstr>Ⅲ-(1) 연구단 추진 계획 </vt:lpstr>
      <vt:lpstr>Ⅲ-(1) 연구단 추진 계획 </vt:lpstr>
      <vt:lpstr>Ⅲ-(1) 연구단 추진 계획 </vt:lpstr>
      <vt:lpstr>Ⅲ-(2)-1) 3차년도 연구진행 상황 - 총괄</vt:lpstr>
      <vt:lpstr>Ⅲ-(2)-1) 3차년도 연구진행 상황 - 총괄</vt:lpstr>
      <vt:lpstr>Ⅲ-(2)-2) 3차년도 연구진행 상황 – 협동1</vt:lpstr>
      <vt:lpstr>Ⅲ-(2)-2) 3차년도 연구진행 상황 – 협동1</vt:lpstr>
      <vt:lpstr>Ⅲ-(2)-3) 3차년도 연구진행 상황 – 협동2</vt:lpstr>
      <vt:lpstr>Ⅲ-(2)-3) 3차년도 연구진행 상황 – 협동2</vt:lpstr>
      <vt:lpstr>PowerPoint 프레젠테이션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2 Template</dc:title>
  <dc:creator>Presentation Magazine</dc:creator>
  <cp:lastModifiedBy>KEI</cp:lastModifiedBy>
  <cp:revision>922</cp:revision>
  <cp:lastPrinted>2016-09-22T06:25:14Z</cp:lastPrinted>
  <dcterms:created xsi:type="dcterms:W3CDTF">2005-02-28T14:06:28Z</dcterms:created>
  <dcterms:modified xsi:type="dcterms:W3CDTF">2016-09-23T05:37:41Z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