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5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6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9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20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21.xml" ContentType="application/vnd.openxmlformats-officedocument.presentationml.notesSlide+xml"/>
  <Override PartName="/ppt/comments/comment13.xml" ContentType="application/vnd.openxmlformats-officedocument.presentationml.comments+xml"/>
  <Override PartName="/ppt/notesSlides/notesSlide22.xml" ContentType="application/vnd.openxmlformats-officedocument.presentationml.notesSlide+xml"/>
  <Override PartName="/ppt/comments/comment14.xml" ContentType="application/vnd.openxmlformats-officedocument.presentationml.comment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omments/comment1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68" r:id="rId2"/>
    <p:sldId id="270" r:id="rId3"/>
    <p:sldId id="450" r:id="rId4"/>
    <p:sldId id="452" r:id="rId5"/>
    <p:sldId id="453" r:id="rId6"/>
    <p:sldId id="456" r:id="rId7"/>
    <p:sldId id="455" r:id="rId8"/>
    <p:sldId id="429" r:id="rId9"/>
    <p:sldId id="430" r:id="rId10"/>
    <p:sldId id="431" r:id="rId11"/>
    <p:sldId id="432" r:id="rId12"/>
    <p:sldId id="433" r:id="rId13"/>
    <p:sldId id="437" r:id="rId14"/>
    <p:sldId id="518" r:id="rId15"/>
    <p:sldId id="519" r:id="rId16"/>
    <p:sldId id="439" r:id="rId17"/>
    <p:sldId id="520" r:id="rId18"/>
    <p:sldId id="521" r:id="rId19"/>
    <p:sldId id="525" r:id="rId20"/>
    <p:sldId id="526" r:id="rId21"/>
    <p:sldId id="527" r:id="rId22"/>
    <p:sldId id="529" r:id="rId23"/>
    <p:sldId id="530" r:id="rId24"/>
    <p:sldId id="531" r:id="rId25"/>
    <p:sldId id="532" r:id="rId26"/>
    <p:sldId id="533" r:id="rId27"/>
    <p:sldId id="534" r:id="rId28"/>
    <p:sldId id="535" r:id="rId29"/>
    <p:sldId id="536" r:id="rId30"/>
    <p:sldId id="537" r:id="rId31"/>
    <p:sldId id="538" r:id="rId32"/>
    <p:sldId id="551" r:id="rId33"/>
    <p:sldId id="552" r:id="rId34"/>
    <p:sldId id="543" r:id="rId35"/>
    <p:sldId id="553" r:id="rId36"/>
    <p:sldId id="554" r:id="rId37"/>
    <p:sldId id="555" r:id="rId38"/>
    <p:sldId id="556" r:id="rId39"/>
    <p:sldId id="557" r:id="rId40"/>
    <p:sldId id="558" r:id="rId41"/>
    <p:sldId id="559" r:id="rId42"/>
    <p:sldId id="560" r:id="rId43"/>
    <p:sldId id="561" r:id="rId44"/>
    <p:sldId id="562" r:id="rId45"/>
    <p:sldId id="565" r:id="rId46"/>
    <p:sldId id="564" r:id="rId47"/>
    <p:sldId id="566" r:id="rId48"/>
  </p:sldIdLst>
  <p:sldSz cx="9144000" cy="6858000" type="screen4x3"/>
  <p:notesSz cx="6797675" cy="9874250"/>
  <p:embeddedFontLst>
    <p:embeddedFont>
      <p:font typeface="나눔고딕 ExtraBold" panose="020B0600000101010101" charset="-127"/>
      <p:bold r:id="rId51"/>
    </p:embeddedFont>
    <p:embeddedFont>
      <p:font typeface="Tahoma" panose="020B0604030504040204" pitchFamily="34" charset="0"/>
      <p:regular r:id="rId52"/>
      <p:bold r:id="rId53"/>
    </p:embeddedFont>
    <p:embeddedFont>
      <p:font typeface="나눔고딕" panose="020B0600000101010101" charset="-127"/>
      <p:regular r:id="rId54"/>
      <p:bold r:id="rId55"/>
    </p:embeddedFont>
    <p:embeddedFont>
      <p:font typeface="Verdana" panose="020B0604030504040204" pitchFamily="34" charset="0"/>
      <p:regular r:id="rId56"/>
      <p:bold r:id="rId57"/>
      <p:italic r:id="rId58"/>
      <p:boldItalic r:id="rId59"/>
    </p:embeddedFont>
    <p:embeddedFont>
      <p:font typeface="맑은 고딕" panose="020B0503020000020004" pitchFamily="50" charset="-127"/>
      <p:regular r:id="rId60"/>
      <p:bold r:id="rId61"/>
    </p:embeddedFont>
    <p:embeddedFont>
      <p:font typeface="나눔고딕 Bold" panose="020B0600000101010101" charset="-127"/>
      <p:bold r:id="rId62"/>
    </p:embeddedFont>
    <p:embeddedFont>
      <p:font typeface="HY중고딕" panose="02030600000101010101" pitchFamily="18" charset="-127"/>
      <p:regular r:id="rId63"/>
    </p:embeddedFont>
  </p:embeddedFontLst>
  <p:defaultTextStyle>
    <a:defPPr>
      <a:defRPr lang="fr-FR"/>
    </a:defPPr>
    <a:lvl1pPr algn="l" rtl="0" fontAlgn="base" latinLnBrk="1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4">
          <p15:clr>
            <a:srgbClr val="A4A3A4"/>
          </p15:clr>
        </p15:guide>
        <p15:guide id="2" pos="28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g Won Kang" initials="SWK" lastIdx="17" clrIdx="0">
    <p:extLst>
      <p:ext uri="{19B8F6BF-5375-455C-9EA6-DF929625EA0E}">
        <p15:presenceInfo xmlns:p15="http://schemas.microsoft.com/office/powerpoint/2012/main" userId="1d19e24efc4b5e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7EAF0"/>
    <a:srgbClr val="0067AF"/>
    <a:srgbClr val="E7EA18"/>
    <a:srgbClr val="FCC070"/>
    <a:srgbClr val="FFC000"/>
    <a:srgbClr val="FF6600"/>
    <a:srgbClr val="96B8D6"/>
    <a:srgbClr val="FFCCCC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34" autoAdjust="0"/>
    <p:restoredTop sz="94634" autoAdjust="0"/>
  </p:normalViewPr>
  <p:slideViewPr>
    <p:cSldViewPr snapToGrid="0">
      <p:cViewPr varScale="1">
        <p:scale>
          <a:sx n="72" d="100"/>
          <a:sy n="72" d="100"/>
        </p:scale>
        <p:origin x="1056" y="24"/>
      </p:cViewPr>
      <p:guideLst>
        <p:guide orient="horz" pos="3174"/>
        <p:guide pos="28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954" y="-96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font" Target="fonts/font5.fntdata"/><Relationship Id="rId63" Type="http://schemas.openxmlformats.org/officeDocument/2006/relationships/font" Target="fonts/font13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7.fntdata"/><Relationship Id="rId61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font" Target="fonts/font12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0T19:14:01.346" idx="2">
    <p:pos x="10" y="10"/>
    <p:text>13과 14는 더 줄여서 하나로 합쳐도 될 것 같음. 발표 제목을 full name으로 써야 하나?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0T19:27:46.231" idx="10">
    <p:pos x="10" y="10"/>
    <p:text/>
    <p:extLst>
      <p:ext uri="{C676402C-5697-4E1C-873F-D02D1690AC5C}">
        <p15:threadingInfo xmlns:p15="http://schemas.microsoft.com/office/powerpoint/2012/main" timeZoneBias="-540"/>
      </p:ext>
    </p:extLst>
  </p:cm>
  <p:cm authorId="1" dt="2016-09-20T19:27:47.334" idx="11">
    <p:pos x="106" y="106"/>
    <p:text>요것도 삭제 가능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0T19:28:31.901" idx="12">
    <p:pos x="2780" y="1145"/>
    <p:text>빨갛게 된 부분은 표로 정리 가능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0T19:33:00.508" idx="13">
    <p:pos x="10" y="10"/>
    <p:text>위에 그림 뺴고 아래 그림만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0T19:33:28.326" idx="14">
    <p:pos x="10" y="10"/>
    <p:text>마찬가지로 * 는 뺴고 - 만 남겨서 축소하고 다른 슬라이드와 합체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0T19:35:04.972" idx="15">
    <p:pos x="1572" y="2783"/>
    <p:text/>
    <p:extLst>
      <p:ext uri="{C676402C-5697-4E1C-873F-D02D1690AC5C}">
        <p15:threadingInfo xmlns:p15="http://schemas.microsoft.com/office/powerpoint/2012/main" timeZoneBias="-540"/>
      </p:ext>
    </p:extLst>
  </p:cm>
  <p:cm authorId="1" dt="2016-09-20T19:35:05.918" idx="16">
    <p:pos x="10" y="10"/>
    <p:text>빨간거 지우고 가정/상업 이후 하나로 묶을 것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0T19:44:10.595" idx="17">
    <p:pos x="10" y="10"/>
    <p:text>37-40은 연구개발의 내용 칼럼을 삭제하고 하나의 슬라이드로 통합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0T19:13:27.264" idx="1">
    <p:pos x="5593" y="818"/>
    <p:text>꼭 필요한지 모르겠음. 줄여서 다른 슬라이드로 배치?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0T19:18:28.456" idx="4">
    <p:pos x="4954" y="494"/>
    <p:text>1차년도 주요 연구 결과에서 기존 모델 분석 결과는 안 써도 될 것 같음. 2년차 성과를 부각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0T19:15:26.608" idx="3">
    <p:pos x="10" y="10"/>
    <p:text>앞에서 이미 소개한 내용이므로 뺴어도 될 것 같음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0T19:19:36.468" idx="5">
    <p:pos x="10" y="10"/>
    <p:text>이 slide 도 * 까지만 쓰고 &gt; 이하는 안 써도 될 것 같음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0T19:20:33.396" idx="6">
    <p:pos x="5314" y="818"/>
    <p:text>이름을 '하향식 모형 구축 방안'으로 바꾸고 빨간색으로 표기한 내용은 지울 것을 권고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0T19:23:29.396" idx="7">
    <p:pos x="5522" y="818"/>
    <p:text>빨간색 지우고 title을 하향식 모듈 구축 방안으로. 이정도 지우면 앞의 슬라이드와 묶어도 될 것 같음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0T19:25:46.436" idx="8">
    <p:pos x="5299" y="818"/>
    <p:text>요건 삭제해도 무방. 아니면 2년차 성과에 간단하게 최상위 항목만 삽입.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0T19:26:47.755" idx="9">
    <p:pos x="10" y="10"/>
    <p:text>이 슬라이드도 빨간색으로 표시한 부분을 제외하면 삭제 가능</p:text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09A2C-0268-4070-8AFF-06B3026E7BC7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77D36-5536-4545-8515-04E81AD3E8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437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0">
              <a:defRPr sz="1200" b="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GB" altLang="ko-KR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sz="1200" b="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GB" altLang="ko-KR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70"/>
            <a:ext cx="543814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0">
              <a:defRPr sz="1200" b="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GB" altLang="ko-KR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sz="1200" b="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fld id="{C97CB61B-FEB1-4466-B706-B79760AA10D8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95464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DCC899-B307-4E0D-B7D7-12046114B0ED}" type="slidenum">
              <a:rPr lang="en-GB" altLang="ko-KR" smtClean="0">
                <a:latin typeface="Arial" pitchFamily="34" charset="0"/>
              </a:rPr>
              <a:pPr/>
              <a:t>1</a:t>
            </a:fld>
            <a:endParaRPr lang="en-GB" altLang="ko-KR">
              <a:latin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14</a:t>
            </a:fld>
            <a:endParaRPr lang="en-GB" altLang="ko-KR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15</a:t>
            </a:fld>
            <a:endParaRPr lang="en-GB" altLang="ko-KR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16</a:t>
            </a:fld>
            <a:endParaRPr lang="en-GB" altLang="ko-KR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19</a:t>
            </a:fld>
            <a:endParaRPr lang="en-GB" altLang="ko-KR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20</a:t>
            </a:fld>
            <a:endParaRPr lang="en-GB" altLang="ko-KR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21</a:t>
            </a:fld>
            <a:endParaRPr lang="en-GB" altLang="ko-KR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22</a:t>
            </a:fld>
            <a:endParaRPr lang="en-GB" altLang="ko-KR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283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23</a:t>
            </a:fld>
            <a:endParaRPr lang="en-GB" altLang="ko-KR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0424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24</a:t>
            </a:fld>
            <a:endParaRPr lang="en-GB" altLang="ko-KR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13073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25</a:t>
            </a:fld>
            <a:endParaRPr lang="en-GB" altLang="ko-KR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841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2DCA01-3020-47F0-AFBC-A07A7E6698BF}" type="slidenum">
              <a:rPr lang="en-GB" altLang="ko-KR" smtClean="0">
                <a:latin typeface="Arial" pitchFamily="34" charset="0"/>
              </a:rPr>
              <a:pPr/>
              <a:t>4</a:t>
            </a:fld>
            <a:endParaRPr lang="en-GB" altLang="ko-KR">
              <a:latin typeface="Arial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26</a:t>
            </a:fld>
            <a:endParaRPr lang="en-GB" altLang="ko-KR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31850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27</a:t>
            </a:fld>
            <a:endParaRPr lang="en-GB" altLang="ko-KR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894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28</a:t>
            </a:fld>
            <a:endParaRPr lang="en-GB" altLang="ko-KR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78294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29</a:t>
            </a:fld>
            <a:endParaRPr lang="en-GB" altLang="ko-KR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40944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30</a:t>
            </a:fld>
            <a:endParaRPr lang="en-GB" altLang="ko-KR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34</a:t>
            </a:fld>
            <a:endParaRPr lang="en-GB" altLang="ko-KR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2831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35</a:t>
            </a:fld>
            <a:endParaRPr lang="en-GB" altLang="ko-KR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2831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E45AD8-C627-42A2-BF44-519A4BD37869}" type="slidenum">
              <a:rPr lang="en-GB" altLang="ko-KR" smtClean="0">
                <a:latin typeface="Arial" pitchFamily="34" charset="0"/>
              </a:rPr>
              <a:pPr/>
              <a:t>37</a:t>
            </a:fld>
            <a:endParaRPr lang="en-GB" altLang="ko-KR">
              <a:latin typeface="Arial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E45AD8-C627-42A2-BF44-519A4BD37869}" type="slidenum">
              <a:rPr lang="en-GB" altLang="ko-KR" smtClean="0">
                <a:latin typeface="Arial" pitchFamily="34" charset="0"/>
              </a:rPr>
              <a:pPr/>
              <a:t>38</a:t>
            </a:fld>
            <a:endParaRPr lang="en-GB" altLang="ko-KR">
              <a:latin typeface="Arial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E45AD8-C627-42A2-BF44-519A4BD37869}" type="slidenum">
              <a:rPr lang="en-GB" altLang="ko-KR" smtClean="0">
                <a:latin typeface="Arial" pitchFamily="34" charset="0"/>
              </a:rPr>
              <a:pPr/>
              <a:t>39</a:t>
            </a:fld>
            <a:endParaRPr lang="en-GB" altLang="ko-KR">
              <a:latin typeface="Arial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F8A085-5B8C-4C48-9E3F-A168280A087E}" type="slidenum">
              <a:rPr lang="en-GB" altLang="ko-KR" smtClean="0">
                <a:latin typeface="Arial" pitchFamily="34" charset="0"/>
              </a:rPr>
              <a:pPr/>
              <a:t>5</a:t>
            </a:fld>
            <a:endParaRPr lang="en-GB" altLang="ko-KR">
              <a:latin typeface="Arial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E45AD8-C627-42A2-BF44-519A4BD37869}" type="slidenum">
              <a:rPr lang="en-GB" altLang="ko-KR" smtClean="0">
                <a:latin typeface="Arial" pitchFamily="34" charset="0"/>
              </a:rPr>
              <a:pPr/>
              <a:t>40</a:t>
            </a:fld>
            <a:endParaRPr lang="en-GB" altLang="ko-KR">
              <a:latin typeface="Arial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806D29-3B65-49B1-AB3C-1F5AEB5DC79F}" type="slidenum">
              <a:rPr lang="en-GB" altLang="ko-KR" smtClean="0">
                <a:latin typeface="Arial" pitchFamily="34" charset="0"/>
              </a:rPr>
              <a:pPr/>
              <a:t>6</a:t>
            </a:fld>
            <a:endParaRPr lang="en-GB" altLang="ko-KR">
              <a:latin typeface="Arial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9</a:t>
            </a:fld>
            <a:endParaRPr lang="en-GB" altLang="ko-KR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10</a:t>
            </a:fld>
            <a:endParaRPr lang="en-GB" altLang="ko-KR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11</a:t>
            </a:fld>
            <a:endParaRPr lang="en-GB" altLang="ko-KR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12</a:t>
            </a:fld>
            <a:endParaRPr lang="en-GB" altLang="ko-KR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13</a:t>
            </a:fld>
            <a:endParaRPr lang="en-GB" altLang="ko-KR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stuf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latinLnBrk="0">
              <a:defRPr/>
            </a:pPr>
            <a:endParaRPr lang="fr-FR" altLang="ko-KR" dirty="0">
              <a:latin typeface="Arial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5029200"/>
            <a:ext cx="5715000" cy="609600"/>
          </a:xfr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429000" y="3581400"/>
            <a:ext cx="5715000" cy="1470025"/>
          </a:xfrm>
          <a:solidFill>
            <a:schemeClr val="bg1"/>
          </a:solidFill>
          <a:ln algn="ctr"/>
        </p:spPr>
        <p:txBody>
          <a:bodyPr lIns="91440" anchor="t"/>
          <a:lstStyle>
            <a:lvl1pPr algn="ctr">
              <a:spcBef>
                <a:spcPct val="20000"/>
              </a:spcBef>
              <a:defRPr sz="4000" b="1">
                <a:solidFill>
                  <a:srgbClr val="FCAB1A"/>
                </a:solidFill>
                <a:latin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7010400" y="6578600"/>
            <a:ext cx="2133600" cy="279400"/>
          </a:xfrm>
        </p:spPr>
        <p:txBody>
          <a:bodyPr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335AF4E4-A392-4865-AC7C-C2760A95E49D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54857-E066-43D2-9994-6F31AFCD7C2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E0DD7-2963-433D-821B-E06C1D47708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15200" y="1400175"/>
            <a:ext cx="1828800" cy="47720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8800" y="1400175"/>
            <a:ext cx="5334000" cy="47720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67EA0-65A7-4B23-A15D-F9F7591D3E8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차트 개체 틀 2"/>
          <p:cNvSpPr>
            <a:spLocks noGrp="1"/>
          </p:cNvSpPr>
          <p:nvPr>
            <p:ph type="chart" idx="1" hasCustomPrompt="1"/>
          </p:nvPr>
        </p:nvSpPr>
        <p:spPr>
          <a:xfrm>
            <a:off x="1781175" y="2124075"/>
            <a:ext cx="7162800" cy="4038600"/>
          </a:xfrm>
        </p:spPr>
        <p:txBody>
          <a:bodyPr/>
          <a:lstStyle>
            <a:lvl1pPr marL="216000" indent="-180000" algn="l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SzPct val="120000"/>
              <a:buFont typeface="Wingdings" pitchFamily="2" charset="2"/>
              <a:buNone/>
              <a:defRPr lang="en-US" altLang="ko-KR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2000" indent="-180000" algn="l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SzPct val="120000"/>
              <a:buFont typeface="나눔고딕" panose="020D0604000000000000" pitchFamily="50" charset="-127"/>
              <a:buChar char="-"/>
              <a:defRPr lang="en-US" altLang="ko-KR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180000" algn="l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SzPct val="120000"/>
              <a:buFont typeface="Arial" panose="020B0604020202020204" pitchFamily="34" charset="0"/>
              <a:buChar char="•"/>
              <a:defRPr lang="en-US" altLang="ko-KR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첫째 줄</a:t>
            </a:r>
            <a:endParaRPr lang="en-US" altLang="ko-KR" sz="14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나눔고딕" panose="020D0604000000000000" pitchFamily="50" charset="-127"/>
              <a:buChar char="-"/>
            </a:pPr>
            <a:r>
              <a:rPr lang="ko-KR" altLang="en-US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둘째 줄</a:t>
            </a:r>
            <a:endParaRPr lang="en-US" altLang="ko-KR" sz="120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1257300" lvl="2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셋째 줄</a:t>
            </a:r>
            <a:endParaRPr lang="en-US" altLang="ko-KR" sz="120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lvl="0"/>
            <a:endParaRPr lang="ko-KR" altLang="en-US" noProof="0" dirty="0"/>
          </a:p>
        </p:txBody>
      </p:sp>
      <p:sp>
        <p:nvSpPr>
          <p:cNvPr id="5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F4009-7588-40F8-B5F4-1F89D1A6639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4053D-14C7-4DE8-A159-ADBB166C416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2475" y="1565077"/>
            <a:ext cx="8391525" cy="4511873"/>
          </a:xfrm>
        </p:spPr>
        <p:txBody>
          <a:bodyPr/>
          <a:lstStyle>
            <a:lvl1pPr marL="342900" indent="-288000">
              <a:spcAft>
                <a:spcPts val="40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14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612000" indent="-252000">
              <a:spcAft>
                <a:spcPts val="500"/>
              </a:spcAft>
              <a:buClr>
                <a:schemeClr val="tx1"/>
              </a:buClr>
              <a:defRPr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756000" indent="-216000">
              <a:spcAft>
                <a:spcPts val="300"/>
              </a:spcAft>
              <a:buClr>
                <a:schemeClr val="tx1"/>
              </a:buClr>
              <a:defRPr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080000" indent="-252000">
              <a:spcAft>
                <a:spcPts val="2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332000" indent="-252000">
              <a:buClr>
                <a:schemeClr val="tx1"/>
              </a:buClr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FD079-7666-49DB-846E-C2E4266D670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448050" y="676275"/>
            <a:ext cx="5695950" cy="581025"/>
          </a:xfrm>
        </p:spPr>
        <p:txBody>
          <a:bodyPr/>
          <a:lstStyle>
            <a:lvl1pPr>
              <a:defRPr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algn="just" eaLnBrk="1" hangingPunct="1"/>
            <a:r>
              <a:rPr lang="ko-KR" altLang="en-US" sz="2000" dirty="0">
                <a:latin typeface="나눔고딕 ExtraBold" pitchFamily="50" charset="-127"/>
                <a:ea typeface="나눔고딕 ExtraBold" pitchFamily="50" charset="-127"/>
              </a:rPr>
              <a:t>마스터 제목 스타일 편집</a:t>
            </a:r>
            <a:endParaRPr lang="en-US" altLang="ko-KR" sz="20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 userDrawn="1"/>
        </p:nvSpPr>
        <p:spPr bwMode="auto">
          <a:xfrm>
            <a:off x="6708297" y="1257300"/>
            <a:ext cx="2435703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ko-KR" altLang="en-US" sz="1400" spc="-150" dirty="0">
              <a:solidFill>
                <a:schemeClr val="tx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6708297" y="1265394"/>
            <a:ext cx="2435703" cy="307975"/>
          </a:xfrm>
        </p:spPr>
        <p:txBody>
          <a:bodyPr/>
          <a:lstStyle>
            <a:lvl1pPr marL="0" indent="0" algn="ctr">
              <a:buFontTx/>
              <a:buNone/>
              <a:defRPr sz="14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2475" y="1390651"/>
            <a:ext cx="8391525" cy="4686300"/>
          </a:xfrm>
        </p:spPr>
        <p:txBody>
          <a:bodyPr/>
          <a:lstStyle>
            <a:lvl1pPr marL="342900" indent="-288000">
              <a:spcAft>
                <a:spcPts val="40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14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612000" indent="-252000">
              <a:spcAft>
                <a:spcPts val="500"/>
              </a:spcAft>
              <a:buClr>
                <a:schemeClr val="tx1"/>
              </a:buClr>
              <a:defRPr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756000" indent="-216000">
              <a:spcAft>
                <a:spcPts val="300"/>
              </a:spcAft>
              <a:buClr>
                <a:schemeClr val="tx1"/>
              </a:buClr>
              <a:defRPr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080000" indent="-252000">
              <a:spcAft>
                <a:spcPts val="2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332000" indent="-252000">
              <a:buClr>
                <a:schemeClr val="tx1"/>
              </a:buClr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FD079-7666-49DB-846E-C2E4266D670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409951" y="676275"/>
            <a:ext cx="5734050" cy="581025"/>
          </a:xfrm>
        </p:spPr>
        <p:txBody>
          <a:bodyPr/>
          <a:lstStyle>
            <a:lvl1pPr>
              <a:defRPr/>
            </a:lvl1pPr>
          </a:lstStyle>
          <a:p>
            <a:pPr algn="just" eaLnBrk="1" hangingPunct="1"/>
            <a:r>
              <a:rPr lang="ko-KR" altLang="en-US" sz="2000" dirty="0">
                <a:latin typeface="나눔고딕 ExtraBold" pitchFamily="50" charset="-127"/>
                <a:ea typeface="나눔고딕 ExtraBold" pitchFamily="50" charset="-127"/>
              </a:rPr>
              <a:t>마스터 제목 스타일 편집</a:t>
            </a:r>
            <a:endParaRPr lang="en-US" altLang="ko-KR" sz="2000" dirty="0"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85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25068-99D4-4710-9494-4066919BC00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828800" y="2085975"/>
            <a:ext cx="7315200" cy="10128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z="3200" dirty="0">
                <a:latin typeface="나눔고딕 ExtraBold" pitchFamily="50" charset="-127"/>
                <a:ea typeface="나눔고딕 ExtraBold" pitchFamily="50" charset="-127"/>
              </a:rPr>
              <a:t>마스터 제목 스타일 편집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4743451" y="3124200"/>
            <a:ext cx="4400550" cy="2952750"/>
          </a:xfrm>
        </p:spPr>
        <p:txBody>
          <a:bodyPr/>
          <a:lstStyle>
            <a:lvl1pPr marL="457200" indent="-457200">
              <a:spcAft>
                <a:spcPts val="400"/>
              </a:spcAft>
              <a:buClr>
                <a:schemeClr val="tx1"/>
              </a:buClr>
              <a:buSzPct val="100000"/>
              <a:buFont typeface="+mj-lt"/>
              <a:buAutoNum type="arabicParenBoth"/>
              <a:defRPr sz="20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02900" indent="-342900">
              <a:spcAft>
                <a:spcPts val="500"/>
              </a:spcAft>
              <a:buClr>
                <a:schemeClr val="tx1"/>
              </a:buClr>
              <a:buFont typeface="+mj-lt"/>
              <a:buAutoNum type="arabicParenR"/>
              <a:defRPr sz="1800" b="1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540000" indent="0">
              <a:spcAft>
                <a:spcPts val="300"/>
              </a:spcAft>
              <a:buClr>
                <a:schemeClr val="tx1"/>
              </a:buClr>
              <a:buNone/>
              <a:defRPr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080000" indent="-252000">
              <a:spcAft>
                <a:spcPts val="2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332000" indent="-252000">
              <a:buClr>
                <a:schemeClr val="tx1"/>
              </a:buClr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 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38F87-E74E-4A20-87CB-490ACE12658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915D1-D86D-4E62-AE25-1FF0240C04B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3D6ED0-3FA9-4D52-8E7A-F652759106A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98775-2E9F-43DC-9180-760593C98CD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87B9F-7C4A-4A76-867E-5594B8D8994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stuf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6915150" cy="387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1038225" y="1238250"/>
            <a:ext cx="78486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latinLnBrk="0">
              <a:defRPr/>
            </a:pPr>
            <a:endParaRPr lang="ko-KR" altLang="en-US" dirty="0">
              <a:latin typeface="Arial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400175"/>
            <a:ext cx="7315200" cy="581025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ko-KR"/>
              <a:t>Click to edit Master title style</a:t>
            </a: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latinLnBrk="0">
              <a:defRPr/>
            </a:pPr>
            <a:endParaRPr lang="fr-FR" altLang="ko-KR" dirty="0">
              <a:latin typeface="Arial" charset="0"/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133600"/>
            <a:ext cx="7162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ko-KR" dirty="0"/>
              <a:t>Click to edit Master text styles</a:t>
            </a:r>
          </a:p>
          <a:p>
            <a:pPr lvl="1"/>
            <a:r>
              <a:rPr lang="fr-FR" altLang="ko-KR" dirty="0"/>
              <a:t>Second level</a:t>
            </a:r>
          </a:p>
          <a:p>
            <a:pPr lvl="2"/>
            <a:r>
              <a:rPr lang="fr-FR" altLang="ko-KR" dirty="0"/>
              <a:t>Third level</a:t>
            </a:r>
          </a:p>
          <a:p>
            <a:pPr lvl="3"/>
            <a:r>
              <a:rPr lang="fr-FR" altLang="ko-KR" dirty="0"/>
              <a:t>Fourth level</a:t>
            </a:r>
          </a:p>
          <a:p>
            <a:pPr lvl="4"/>
            <a:r>
              <a:rPr lang="fr-FR" altLang="ko-KR" dirty="0"/>
              <a:t>Fifth level</a:t>
            </a:r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7010400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DA8D8382-6BAE-4FAF-926F-A100C538EF9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1032" name="Picture 3"/>
          <p:cNvPicPr>
            <a:picLocks noChangeAspect="1" noChangeArrowheads="1"/>
          </p:cNvPicPr>
          <p:nvPr userDrawn="1"/>
        </p:nvPicPr>
        <p:blipFill>
          <a:blip r:embed="rId17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107" r:id="rId2"/>
    <p:sldLayoutId id="2147484119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  <p:sldLayoutId id="2147484116" r:id="rId12"/>
    <p:sldLayoutId id="2147484117" r:id="rId13"/>
    <p:sldLayoutId id="2147484118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0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5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9836" y="2364509"/>
            <a:ext cx="7724775" cy="720438"/>
          </a:xfrm>
          <a:ln/>
        </p:spPr>
        <p:txBody>
          <a:bodyPr/>
          <a:lstStyle/>
          <a:p>
            <a:pPr eaLnBrk="1" hangingPunct="1"/>
            <a:r>
              <a:rPr lang="ko-KR" altLang="en-US" sz="2800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한국형</a:t>
            </a:r>
            <a:r>
              <a:rPr lang="en-US" altLang="ko-KR" sz="2800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상</a:t>
            </a:r>
            <a:r>
              <a:rPr lang="en-US" altLang="ko-KR" sz="2800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·</a:t>
            </a:r>
            <a:r>
              <a:rPr lang="ko-KR" altLang="en-US" sz="2800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하향식 온실가스 통합 감축 시스템 개발</a:t>
            </a:r>
            <a:endParaRPr lang="en-US" altLang="ko-KR" sz="2800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42874" y="152400"/>
            <a:ext cx="38004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spcBef>
                <a:spcPct val="50000"/>
              </a:spcBef>
              <a:defRPr/>
            </a:pPr>
            <a:r>
              <a:rPr lang="en-US" altLang="ko-KR" sz="1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2016</a:t>
            </a:r>
            <a:r>
              <a:rPr lang="ko-KR" altLang="en-US" sz="1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년 환경 </a:t>
            </a:r>
            <a:r>
              <a:rPr lang="en-US" altLang="ko-KR" sz="1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R&amp;D </a:t>
            </a:r>
          </a:p>
          <a:p>
            <a:pPr latinLnBrk="0">
              <a:spcBef>
                <a:spcPct val="50000"/>
              </a:spcBef>
              <a:defRPr/>
            </a:pPr>
            <a:r>
              <a:rPr lang="ko-KR" altLang="en-US" sz="1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국민공감포럼 및 성과발표회</a:t>
            </a:r>
            <a:endParaRPr lang="fr-FR" altLang="ko-KR" sz="1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016000" y="4191000"/>
            <a:ext cx="7315200" cy="13112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0">
              <a:spcBef>
                <a:spcPct val="20000"/>
              </a:spcBef>
              <a:defRPr/>
            </a:pPr>
            <a:r>
              <a:rPr lang="en-US" altLang="ko-KR" sz="1800" kern="0" dirty="0">
                <a:solidFill>
                  <a:schemeClr val="bg2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  <a:cs typeface="+mj-cs"/>
              </a:rPr>
              <a:t>2016. 10. 17.</a:t>
            </a:r>
          </a:p>
          <a:p>
            <a:pPr algn="ctr" latinLnBrk="0">
              <a:spcBef>
                <a:spcPct val="20000"/>
              </a:spcBef>
              <a:defRPr/>
            </a:pPr>
            <a:endParaRPr lang="en-US" altLang="ko-KR" sz="1800" kern="0" dirty="0">
              <a:solidFill>
                <a:schemeClr val="bg2">
                  <a:lumMod val="75000"/>
                </a:schemeClr>
              </a:solidFill>
              <a:latin typeface="나눔고딕 Bold" pitchFamily="50" charset="-127"/>
              <a:ea typeface="나눔고딕 Bold" pitchFamily="50" charset="-127"/>
              <a:cs typeface="+mj-cs"/>
            </a:endParaRPr>
          </a:p>
          <a:p>
            <a:pPr algn="ctr" latinLnBrk="0">
              <a:spcBef>
                <a:spcPct val="20000"/>
              </a:spcBef>
              <a:defRPr/>
            </a:pPr>
            <a:r>
              <a:rPr lang="ko-KR" altLang="en-US" sz="1800" kern="0" dirty="0">
                <a:solidFill>
                  <a:schemeClr val="bg2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  <a:cs typeface="+mj-cs"/>
              </a:rPr>
              <a:t>장 기 복</a:t>
            </a:r>
            <a:endParaRPr lang="en-US" altLang="ko-KR" sz="1800" kern="0" dirty="0">
              <a:solidFill>
                <a:schemeClr val="bg2">
                  <a:lumMod val="75000"/>
                </a:schemeClr>
              </a:solidFill>
              <a:latin typeface="나눔고딕 Bold" pitchFamily="50" charset="-127"/>
              <a:ea typeface="나눔고딕 Bold" pitchFamily="50" charset="-127"/>
              <a:cs typeface="+mj-cs"/>
            </a:endParaRPr>
          </a:p>
          <a:p>
            <a:pPr algn="ctr" latinLnBrk="0">
              <a:spcBef>
                <a:spcPct val="20000"/>
              </a:spcBef>
              <a:defRPr/>
            </a:pPr>
            <a:r>
              <a:rPr lang="ko-KR" altLang="en-US" sz="1800" kern="0" dirty="0">
                <a:solidFill>
                  <a:schemeClr val="bg2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  <a:cs typeface="+mj-cs"/>
              </a:rPr>
              <a:t>한국환경정책</a:t>
            </a:r>
            <a:r>
              <a:rPr lang="en-US" altLang="ko-KR" sz="1800" kern="0" dirty="0">
                <a:solidFill>
                  <a:schemeClr val="bg2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  <a:cs typeface="+mj-cs"/>
              </a:rPr>
              <a:t>·</a:t>
            </a:r>
            <a:r>
              <a:rPr lang="ko-KR" altLang="en-US" sz="1800" kern="0" dirty="0">
                <a:solidFill>
                  <a:schemeClr val="bg2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  <a:cs typeface="+mj-cs"/>
              </a:rPr>
              <a:t>평가연구원</a:t>
            </a:r>
            <a:endParaRPr lang="en-US" altLang="ko-KR" sz="1800" kern="0" dirty="0">
              <a:solidFill>
                <a:schemeClr val="bg2">
                  <a:lumMod val="75000"/>
                </a:schemeClr>
              </a:solidFill>
              <a:latin typeface="나눔고딕 Bold" pitchFamily="50" charset="-127"/>
              <a:ea typeface="나눔고딕 Bold" pitchFamily="50" charset="-127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5D7D9B-E1EF-484E-9207-86265965106E}" type="slidenum">
              <a:rPr lang="ko-KR" altLang="en-US"/>
              <a:pPr>
                <a:defRPr/>
              </a:pPr>
              <a:t>1</a:t>
            </a:fld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10</a:t>
            </a:fld>
            <a:endParaRPr lang="ko-KR" alt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Ⅱ-(1)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연구단 성과</a:t>
            </a:r>
            <a:endParaRPr lang="en-US" altLang="ko-KR" sz="20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6716995" y="1257300"/>
            <a:ext cx="2427006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2</a:t>
            </a:r>
            <a:r>
              <a:rPr lang="ko-KR" altLang="en-US" sz="1400" dirty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차년도 성과목표 및 실적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559480"/>
              </p:ext>
            </p:extLst>
          </p:nvPr>
        </p:nvGraphicFramePr>
        <p:xfrm>
          <a:off x="837487" y="1718905"/>
          <a:ext cx="8135598" cy="439133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01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7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2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22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22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1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기관</a:t>
                      </a: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성과지표</a:t>
                      </a: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목표치</a:t>
                      </a:r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실적치</a:t>
                      </a:r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885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과학기술적 </a:t>
                      </a:r>
                      <a:endParaRPr lang="en-US" altLang="ko-KR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성과항목 </a:t>
                      </a:r>
                      <a:endParaRPr lang="en-US" altLang="ko-KR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성과지표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학술지 게재 논문 건수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SCI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급 학술지 게재 논문 건수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학술회의 발표 논문 건수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인력양성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 연수 및 교육 훈련 실적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7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국제협력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</a:p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국제회의 개최 건수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연구개발 관련 홍보 건수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7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spc="-15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산업경제적 </a:t>
                      </a:r>
                      <a:r>
                        <a:rPr lang="en-US" altLang="ko-KR" sz="1000" kern="1200" spc="-15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spc="-15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성과항목 </a:t>
                      </a:r>
                      <a:endParaRPr lang="en-US" altLang="ko-KR" sz="1000" kern="1200" spc="-15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000" kern="1200" spc="-15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및  성과지표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고용 창출 효과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55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온실가스 감축모형 교육 프로그램 개최</a:t>
                      </a:r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E3ME </a:t>
                      </a:r>
                      <a:r>
                        <a:rPr lang="ko-KR" altLang="en-US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모형</a:t>
                      </a:r>
                      <a:r>
                        <a:rPr lang="en-US" altLang="ko-KR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9/22-24, </a:t>
                      </a:r>
                      <a:r>
                        <a:rPr lang="ko-KR" altLang="en-US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온실가스종합정보센터</a:t>
                      </a:r>
                      <a:r>
                        <a:rPr lang="en-US" altLang="ko-KR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교육인원 </a:t>
                      </a:r>
                      <a:r>
                        <a:rPr lang="en-US" altLang="ko-KR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r>
                        <a:rPr lang="ko-KR" altLang="en-US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</a:t>
                      </a:r>
                      <a:endParaRPr lang="en-US" altLang="ko-KR" sz="1000" kern="1200" spc="0" baseline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IGEM: 4/14-15, </a:t>
                      </a:r>
                      <a:r>
                        <a:rPr lang="ko-KR" altLang="en-US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 신사 리버사이드호텔</a:t>
                      </a:r>
                      <a:r>
                        <a:rPr lang="en-US" altLang="ko-KR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교육인원 약 </a:t>
                      </a:r>
                      <a:r>
                        <a:rPr lang="en-US" altLang="ko-KR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r>
                        <a:rPr lang="ko-KR" altLang="en-US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555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정책채택</a:t>
                      </a:r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  <a:p>
                      <a:pPr algn="l" latinLnBrk="1"/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- </a:t>
                      </a:r>
                      <a:r>
                        <a:rPr lang="ko-KR" altLang="en-US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온실가스 감축목표 시나리오 별 경제적 파급효과를 </a:t>
                      </a:r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CGE </a:t>
                      </a:r>
                      <a:r>
                        <a:rPr lang="ko-KR" altLang="en-US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모형을 이용하여 분석</a:t>
                      </a:r>
                      <a:endParaRPr lang="en-US" altLang="ko-KR" sz="1000" kern="1200" spc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정부 온실가스 감축목표 수립 기초자료로 정부부처</a:t>
                      </a:r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국무총리실</a:t>
                      </a:r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환경부 등</a:t>
                      </a:r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lang="ko-KR" altLang="en-US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 제공</a:t>
                      </a:r>
                      <a:endParaRPr lang="en-US" altLang="ko-KR" sz="1000" kern="1200" spc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859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</a:t>
                      </a:r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과학기술적 성과항목 </a:t>
                      </a:r>
                      <a:endParaRPr lang="en-US" altLang="ko-KR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성과지표</a:t>
                      </a: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학술지 게재 논문 건수</a:t>
                      </a: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8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SCI</a:t>
                      </a:r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 학술지 게재 논문 건수</a:t>
                      </a: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8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학술회의 발표 논문 건수</a:t>
                      </a: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859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</a:t>
                      </a:r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과학기술적 성과항목 </a:t>
                      </a:r>
                      <a:endParaRPr lang="en-US" altLang="ko-KR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성과지표</a:t>
                      </a: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학술지 게재 논문 건수</a:t>
                      </a: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8592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SCI</a:t>
                      </a:r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 학술지 게재 논문건수</a:t>
                      </a: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8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학술회의 발표 논문 건수</a:t>
                      </a: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11</a:t>
            </a:fld>
            <a:endParaRPr lang="ko-KR" altLang="en-US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Ⅱ-(1)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연구단 성과</a:t>
            </a:r>
            <a:endParaRPr lang="en-US" altLang="ko-KR" sz="20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820685"/>
              </p:ext>
            </p:extLst>
          </p:nvPr>
        </p:nvGraphicFramePr>
        <p:xfrm>
          <a:off x="722813" y="1989248"/>
          <a:ext cx="8264432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39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4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20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20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1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연도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SCI(E)</a:t>
                      </a:r>
                      <a:r>
                        <a:rPr lang="en-US" altLang="ko-KR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맑은 고딕" pitchFamily="50" charset="-127"/>
                          <a:ea typeface="맑은 고딕" pitchFamily="50" charset="-127"/>
                        </a:rPr>
                        <a:t>게재년월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맑은 고딕" pitchFamily="50" charset="-127"/>
                          <a:ea typeface="맑은 고딕" pitchFamily="50" charset="-127"/>
                        </a:rPr>
                        <a:t>논문명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학술지명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Vol.(no),</a:t>
                      </a:r>
                      <a:r>
                        <a:rPr lang="en-US" altLang="ko-KR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저자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4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950" dirty="0">
                          <a:latin typeface="맑은 고딕" pitchFamily="50" charset="-127"/>
                          <a:ea typeface="맑은 고딕" pitchFamily="50" charset="-127"/>
                        </a:rPr>
                        <a:t>차</a:t>
                      </a:r>
                      <a:endParaRPr lang="en-US" altLang="ko-KR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50" dirty="0"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dirty="0">
                          <a:latin typeface="맑은 고딕" pitchFamily="50" charset="-127"/>
                          <a:ea typeface="맑은 고딕" pitchFamily="50" charset="-127"/>
                        </a:rPr>
                        <a:t>총괄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SCI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2014.12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An emissions trading scheme design for power industries facing price regulation</a:t>
                      </a:r>
                      <a:endParaRPr lang="ko-KR" altLang="en-US" sz="95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Energy Policy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75, pp. 084-099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김용건</a:t>
                      </a:r>
                      <a:r>
                        <a:rPr lang="en-US" altLang="ko-KR" sz="950" b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임종수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1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dirty="0">
                          <a:latin typeface="맑은 고딕" pitchFamily="50" charset="-127"/>
                          <a:ea typeface="맑은 고딕" pitchFamily="50" charset="-127"/>
                        </a:rPr>
                        <a:t>협동</a:t>
                      </a:r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dirty="0">
                          <a:latin typeface="맑은 고딕" pitchFamily="50" charset="-127"/>
                          <a:ea typeface="맑은 고딕" pitchFamily="50" charset="-127"/>
                        </a:rPr>
                        <a:t>일반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2015.02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Demand response of Korean Commercial and industrial businesses to critical peak pricing of electricity</a:t>
                      </a:r>
                      <a:endParaRPr lang="ko-KR" altLang="en-US" sz="95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Journal of Cleaner Production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90, pp. 275-290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장동식</a:t>
                      </a:r>
                      <a:r>
                        <a:rPr lang="en-US" altLang="ko-KR" sz="950" b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엄지용</a:t>
                      </a:r>
                      <a:r>
                        <a:rPr lang="en-US" altLang="ko-KR" sz="950" b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김문규</a:t>
                      </a:r>
                      <a:r>
                        <a:rPr lang="en-US" altLang="ko-KR" sz="950" b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노재중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41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950" dirty="0">
                          <a:latin typeface="맑은 고딕" pitchFamily="50" charset="-127"/>
                          <a:ea typeface="맑은 고딕" pitchFamily="50" charset="-127"/>
                        </a:rPr>
                        <a:t>차</a:t>
                      </a:r>
                      <a:endParaRPr lang="en-US" altLang="ko-KR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50" dirty="0"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50" dirty="0">
                          <a:latin typeface="맑은 고딕" pitchFamily="50" charset="-127"/>
                          <a:ea typeface="맑은 고딕" pitchFamily="50" charset="-127"/>
                        </a:rPr>
                        <a:t>총괄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SCI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2015.07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Driving forces of rapid CO2 emissions growth: A case of Korea</a:t>
                      </a:r>
                      <a:endParaRPr lang="ko-KR" altLang="en-US" sz="95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Energy Policy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82,</a:t>
                      </a:r>
                      <a:r>
                        <a:rPr lang="en-US" altLang="ko-KR" sz="950" baseline="0" dirty="0">
                          <a:latin typeface="맑은 고딕" pitchFamily="50" charset="-127"/>
                          <a:ea typeface="맑은 고딕" pitchFamily="50" charset="-127"/>
                        </a:rPr>
                        <a:t> pp. 144-155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김용건</a:t>
                      </a:r>
                      <a:r>
                        <a:rPr lang="en-US" altLang="ko-KR" sz="950" b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유종현</a:t>
                      </a:r>
                      <a:r>
                        <a:rPr lang="en-US" altLang="ko-KR" sz="950" b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오완근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16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SCI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2016.02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Fat-tailed risk about climate change and climate policy</a:t>
                      </a:r>
                      <a:endParaRPr lang="ko-KR" altLang="en-US" sz="95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Energy Policy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89,</a:t>
                      </a:r>
                      <a:r>
                        <a:rPr lang="en-US" altLang="ko-KR" sz="950" baseline="0" dirty="0">
                          <a:latin typeface="맑은 고딕" pitchFamily="50" charset="-127"/>
                          <a:ea typeface="맑은 고딕" pitchFamily="50" charset="-127"/>
                        </a:rPr>
                        <a:t> pp. 25-35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황인창</a:t>
                      </a:r>
                      <a:r>
                        <a:rPr lang="en-US" altLang="ko-KR" sz="950" b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en-US" altLang="ko-KR" sz="950" b="0" dirty="0">
                          <a:latin typeface="맑은 고딕" pitchFamily="50" charset="-127"/>
                          <a:ea typeface="맑은 고딕" pitchFamily="50" charset="-127"/>
                        </a:rPr>
                        <a:t>Tol, R.S.J</a:t>
                      </a:r>
                    </a:p>
                    <a:p>
                      <a:pPr algn="ctr" latinLnBrk="1"/>
                      <a:r>
                        <a:rPr lang="en-US" altLang="ko-KR" sz="950" b="0" dirty="0">
                          <a:latin typeface="맑은 고딕" pitchFamily="50" charset="-127"/>
                          <a:ea typeface="맑은 고딕" pitchFamily="50" charset="-127"/>
                        </a:rPr>
                        <a:t>Hofkes, M.W.;</a:t>
                      </a:r>
                      <a:endParaRPr lang="ko-KR" altLang="en-US" sz="9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9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dirty="0">
                          <a:latin typeface="맑은 고딕" pitchFamily="50" charset="-127"/>
                          <a:ea typeface="맑은 고딕" pitchFamily="50" charset="-127"/>
                        </a:rPr>
                        <a:t>협동</a:t>
                      </a:r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SCI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2016.01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5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Variability of electricity load patterns and its effect on demand response: A critical peak pricing experiment on Korean commercial and industrial customers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Energy Policy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88, pp. 11-26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장동식</a:t>
                      </a:r>
                      <a:r>
                        <a:rPr lang="en-US" altLang="ko-KR" sz="950" b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엄지용</a:t>
                      </a:r>
                      <a:r>
                        <a:rPr lang="en-US" altLang="ko-KR" sz="950" b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박민재</a:t>
                      </a:r>
                      <a:r>
                        <a:rPr lang="en-US" altLang="ko-KR" sz="950" b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노재중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371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논문</a:t>
            </a:r>
            <a:endParaRPr lang="en-US" altLang="ko-KR" sz="14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716995" y="1257300"/>
            <a:ext cx="2427006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1,2</a:t>
            </a:r>
            <a:r>
              <a:rPr lang="ko-KR" altLang="en-US" sz="1400" dirty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차년도 주요 성과</a:t>
            </a:r>
          </a:p>
        </p:txBody>
      </p:sp>
      <p:sp>
        <p:nvSpPr>
          <p:cNvPr id="11" name="Rectangle 3"/>
          <p:cNvSpPr>
            <a:spLocks noGrp="1" noChangeArrowheads="1"/>
          </p:cNvSpPr>
          <p:nvPr/>
        </p:nvSpPr>
        <p:spPr bwMode="auto">
          <a:xfrm>
            <a:off x="606010" y="5013265"/>
            <a:ext cx="8313737" cy="371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altLang="ko-KR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MOU 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체결</a:t>
            </a:r>
            <a:endParaRPr lang="en-US" altLang="ko-KR" sz="14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865037"/>
              </p:ext>
            </p:extLst>
          </p:nvPr>
        </p:nvGraphicFramePr>
        <p:xfrm>
          <a:off x="753293" y="5397213"/>
          <a:ext cx="8229600" cy="72071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9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9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7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일시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MOU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 체결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연구협약 내용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세부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2014.10.29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IIASA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국제</a:t>
                      </a:r>
                      <a:r>
                        <a:rPr lang="ko-KR" altLang="en-US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응용시스템분석연구소</a:t>
                      </a:r>
                      <a:r>
                        <a:rPr lang="en-US" altLang="ko-KR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녹색 기술의 확산 분석 분야의 공동연구 수행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경제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에너지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환경 통합 평가 모형 개발 및 개선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등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12</a:t>
            </a:fld>
            <a:endParaRPr lang="ko-KR" alt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Ⅱ-(1)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연구단 성과</a:t>
            </a:r>
            <a:endParaRPr lang="en-US" altLang="ko-KR" sz="20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674376" y="1592947"/>
            <a:ext cx="8313737" cy="371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국내외 학술회의 발표</a:t>
            </a:r>
            <a:endParaRPr lang="en-US" altLang="ko-KR" sz="14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408555"/>
              </p:ext>
            </p:extLst>
          </p:nvPr>
        </p:nvGraphicFramePr>
        <p:xfrm>
          <a:off x="782794" y="1886500"/>
          <a:ext cx="8205319" cy="4663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0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8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21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21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연도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일시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학술회의명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발표주제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발표자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42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차년도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총괄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2014. 11. 01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한국경영과학회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추계학술대회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기후변화와 경영과학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김용건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백천현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4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협동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2015.01.05-08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HICC</a:t>
                      </a:r>
                      <a:r>
                        <a:rPr lang="en-US" altLang="ko-KR" sz="900" kern="1200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48th Conference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The Role of Environmental Information Disclosure Systems and their Impacts on Firm Performance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유소영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4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협동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2014.11.01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한국경영과학회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추계학술대회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매립지 온실가스 측정을 위한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FOD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방법에 대한 수리적 고찰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김후곤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423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차년도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총괄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2015.07.30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US-KOREA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Conference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Development of an Integrated Top-down and Bottom-up System for Greenhouse Gas Reduction in Korea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김용건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0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2015.08.06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The East Asian Association of Environmental and Resource Economics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Estimating Mitigation Costs of Greenhouse Gas from Agricultural Production: A Korean Agricultural Sector Model Analysis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이한빈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권오상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 강혜정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4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2015.11.16-18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Integrated Assessment Modeling Consortium Annual Meeting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A CGE Analysis of Carbon Taxes on International Transportation Services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김용건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정예민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조철흥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0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협동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2015.05-25-27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The 38</a:t>
                      </a:r>
                      <a:r>
                        <a:rPr lang="en-US" altLang="ko-KR" sz="900" kern="1200" baseline="30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th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International</a:t>
                      </a:r>
                      <a:r>
                        <a:rPr lang="en-US" altLang="ko-KR" sz="900" kern="1200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Association for Energy Economics International Conference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Estimating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Commercial &amp; Industrial Customer Response to Electricity Critical Peak Prices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엄지용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24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2015.11.16-18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Integrated Assessment Modeling Consortium Annual Meeting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On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incompatibility of energy policy and climate policy: South Korea case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강성원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조철흥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24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협동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2015.06.12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The Asian Conference on S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ustainability, Energy and the Environment 2015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First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Order Decay Model for Estimating Landfill Gas Emission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김영진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0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2015.07.22-24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The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6</a:t>
                      </a:r>
                      <a:r>
                        <a:rPr lang="en-US" altLang="ko-KR" sz="900" baseline="30000" dirty="0">
                          <a:latin typeface="맑은 고딕" pitchFamily="50" charset="-127"/>
                          <a:ea typeface="맑은 고딕" pitchFamily="50" charset="-127"/>
                        </a:rPr>
                        <a:t>th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International Congress of Energy and Environment Engineering and Management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Development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of Constraint Representations and Its Variants for Bottom-Up Model Formulation of GHG Abatement Policy Assessment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김후곤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24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2015.08.27-28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International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Institute of Chemical, Biological and Environmental Engineering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Analysis of GHG Emission Abatement Potential and its Costs of Korean Waste Sector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정용주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백천현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7" name="TextBox 4"/>
          <p:cNvSpPr txBox="1">
            <a:spLocks noChangeArrowheads="1"/>
          </p:cNvSpPr>
          <p:nvPr/>
        </p:nvSpPr>
        <p:spPr bwMode="auto">
          <a:xfrm>
            <a:off x="6716995" y="1257300"/>
            <a:ext cx="2427006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1,2</a:t>
            </a:r>
            <a:r>
              <a:rPr lang="ko-KR" altLang="en-US" sz="1400" dirty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차년도 주요 성과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2015 International Workshop for Integrated GHG Modeling</a:t>
            </a:r>
          </a:p>
          <a:p>
            <a:pPr lvl="1"/>
            <a:r>
              <a:rPr lang="ko-KR" altLang="en-US" b="1" dirty="0"/>
              <a:t>일자 및 장소</a:t>
            </a:r>
            <a:r>
              <a:rPr lang="en-US" altLang="ko-KR" dirty="0"/>
              <a:t>: 2015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11</a:t>
            </a:r>
            <a:r>
              <a:rPr lang="ko-KR" altLang="en-US" dirty="0"/>
              <a:t>일</a:t>
            </a:r>
            <a:r>
              <a:rPr lang="en-US" altLang="ko-KR" dirty="0"/>
              <a:t>-14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제주 </a:t>
            </a:r>
            <a:r>
              <a:rPr lang="ko-KR" altLang="en-US" dirty="0" err="1"/>
              <a:t>해비치호텔</a:t>
            </a:r>
            <a:r>
              <a:rPr lang="en-US" altLang="ko-KR" dirty="0"/>
              <a:t>&amp;</a:t>
            </a:r>
            <a:r>
              <a:rPr lang="ko-KR" altLang="en-US" dirty="0" err="1"/>
              <a:t>리조트</a:t>
            </a:r>
            <a:endParaRPr lang="ko-KR" altLang="en-US" dirty="0"/>
          </a:p>
          <a:p>
            <a:pPr lvl="1"/>
            <a:r>
              <a:rPr lang="ko-KR" altLang="en-US" b="1" dirty="0"/>
              <a:t>참석자</a:t>
            </a:r>
            <a:r>
              <a:rPr lang="en-US" altLang="ko-KR" dirty="0"/>
              <a:t>: C. </a:t>
            </a:r>
            <a:r>
              <a:rPr lang="en-US" altLang="ko-KR" dirty="0" err="1"/>
              <a:t>Boehringer</a:t>
            </a:r>
            <a:r>
              <a:rPr lang="en-US" altLang="ko-KR" dirty="0"/>
              <a:t>, T. F. Rutherford, S. Rausch, </a:t>
            </a:r>
            <a:r>
              <a:rPr lang="ko-KR" altLang="en-US" dirty="0"/>
              <a:t>연구단 </a:t>
            </a:r>
            <a:r>
              <a:rPr lang="en-US" altLang="ko-KR" dirty="0"/>
              <a:t>20</a:t>
            </a:r>
            <a:r>
              <a:rPr lang="ko-KR" altLang="en-US" dirty="0"/>
              <a:t>인</a:t>
            </a:r>
            <a:r>
              <a:rPr lang="en-US" altLang="ko-KR" dirty="0"/>
              <a:t>, </a:t>
            </a:r>
            <a:r>
              <a:rPr lang="ko-KR" altLang="en-US" dirty="0"/>
              <a:t>국내 초청인사 </a:t>
            </a:r>
            <a:r>
              <a:rPr lang="en-US" altLang="ko-KR" dirty="0"/>
              <a:t>4</a:t>
            </a:r>
            <a:r>
              <a:rPr lang="ko-KR" altLang="en-US" dirty="0"/>
              <a:t>인 </a:t>
            </a:r>
            <a:r>
              <a:rPr lang="ko-KR" altLang="en-US" b="1" dirty="0"/>
              <a:t>총 </a:t>
            </a:r>
            <a:r>
              <a:rPr lang="en-US" altLang="ko-KR" b="1" dirty="0"/>
              <a:t>37</a:t>
            </a:r>
            <a:r>
              <a:rPr lang="ko-KR" altLang="en-US" b="1" dirty="0"/>
              <a:t>인 </a:t>
            </a:r>
          </a:p>
          <a:p>
            <a:pPr lvl="1"/>
            <a:r>
              <a:rPr lang="ko-KR" altLang="en-US" b="1" dirty="0"/>
              <a:t>발표 내용</a:t>
            </a:r>
          </a:p>
          <a:p>
            <a:pPr lvl="2"/>
            <a:r>
              <a:rPr lang="en-US" altLang="ko-KR" b="1" dirty="0"/>
              <a:t>Christoph </a:t>
            </a:r>
            <a:r>
              <a:rPr lang="en-US" altLang="ko-KR" b="1" dirty="0" err="1"/>
              <a:t>Boehringer</a:t>
            </a:r>
            <a:r>
              <a:rPr lang="en-US" altLang="ko-KR" dirty="0"/>
              <a:t>: MCP </a:t>
            </a:r>
            <a:r>
              <a:rPr lang="ko-KR" altLang="en-US" dirty="0"/>
              <a:t>방법론 소개</a:t>
            </a:r>
          </a:p>
          <a:p>
            <a:pPr lvl="3"/>
            <a:r>
              <a:rPr lang="en-US" altLang="ko-KR" dirty="0"/>
              <a:t>1 </a:t>
            </a:r>
            <a:r>
              <a:rPr lang="ko-KR" altLang="en-US" dirty="0"/>
              <a:t>재화</a:t>
            </a:r>
            <a:r>
              <a:rPr lang="en-US" altLang="ko-KR" dirty="0"/>
              <a:t>, 1 </a:t>
            </a:r>
            <a:r>
              <a:rPr lang="ko-KR" altLang="en-US" dirty="0"/>
              <a:t>에너지</a:t>
            </a:r>
            <a:r>
              <a:rPr lang="en-US" altLang="ko-KR" dirty="0"/>
              <a:t>, 1 </a:t>
            </a:r>
            <a:r>
              <a:rPr lang="ko-KR" altLang="en-US" dirty="0"/>
              <a:t>가구 상</a:t>
            </a:r>
            <a:r>
              <a:rPr lang="en-US" altLang="ko-KR" dirty="0"/>
              <a:t>-</a:t>
            </a:r>
            <a:r>
              <a:rPr lang="ko-KR" altLang="en-US" dirty="0"/>
              <a:t>하향식 모형을 단일 </a:t>
            </a:r>
            <a:r>
              <a:rPr lang="en-US" altLang="ko-KR" dirty="0"/>
              <a:t>MCP </a:t>
            </a:r>
            <a:r>
              <a:rPr lang="ko-KR" altLang="en-US" dirty="0"/>
              <a:t>문제로 통합하는 방법 소개</a:t>
            </a:r>
          </a:p>
          <a:p>
            <a:pPr lvl="2"/>
            <a:r>
              <a:rPr lang="en-US" altLang="ko-KR" b="1" dirty="0"/>
              <a:t>Thomas F. Rutherford</a:t>
            </a:r>
            <a:r>
              <a:rPr lang="en-US" altLang="ko-KR" dirty="0"/>
              <a:t>: Decomposition </a:t>
            </a:r>
            <a:r>
              <a:rPr lang="ko-KR" altLang="en-US" dirty="0"/>
              <a:t>방법론 소개</a:t>
            </a:r>
          </a:p>
          <a:p>
            <a:pPr lvl="3"/>
            <a:r>
              <a:rPr lang="ko-KR" altLang="en-US" dirty="0"/>
              <a:t>상</a:t>
            </a:r>
            <a:r>
              <a:rPr lang="en-US" altLang="ko-KR" dirty="0"/>
              <a:t>-</a:t>
            </a:r>
            <a:r>
              <a:rPr lang="ko-KR" altLang="en-US" dirty="0"/>
              <a:t>하향식 모형 연계 </a:t>
            </a:r>
            <a:r>
              <a:rPr lang="en-US" altLang="ko-KR" dirty="0"/>
              <a:t>decomposition </a:t>
            </a:r>
            <a:r>
              <a:rPr lang="ko-KR" altLang="en-US" dirty="0"/>
              <a:t>방법론을 소개하고 개선 방식을 제시  </a:t>
            </a:r>
            <a:r>
              <a:rPr lang="en-US" altLang="ko-KR" dirty="0"/>
              <a:t>Decomposition Solution</a:t>
            </a:r>
            <a:r>
              <a:rPr lang="ko-KR" altLang="en-US" dirty="0"/>
              <a:t>에 대해 </a:t>
            </a:r>
            <a:r>
              <a:rPr lang="en-US" altLang="ko-KR" dirty="0"/>
              <a:t>sensitivity analysis </a:t>
            </a:r>
            <a:r>
              <a:rPr lang="ko-KR" altLang="en-US" dirty="0"/>
              <a:t>를 할 수 있는 </a:t>
            </a:r>
            <a:r>
              <a:rPr lang="en-US" altLang="ko-KR" dirty="0"/>
              <a:t>GAMS program</a:t>
            </a:r>
            <a:r>
              <a:rPr lang="ko-KR" altLang="en-US" dirty="0"/>
              <a:t>을 소개</a:t>
            </a:r>
          </a:p>
          <a:p>
            <a:pPr lvl="2"/>
            <a:r>
              <a:rPr lang="en-US" altLang="ko-KR" b="1" dirty="0"/>
              <a:t>Sebastian Rausch</a:t>
            </a:r>
            <a:r>
              <a:rPr lang="en-US" altLang="ko-KR" dirty="0"/>
              <a:t>: Decomposition </a:t>
            </a:r>
            <a:r>
              <a:rPr lang="ko-KR" altLang="en-US" dirty="0"/>
              <a:t>이용 실증연구 소개</a:t>
            </a:r>
          </a:p>
          <a:p>
            <a:pPr lvl="3"/>
            <a:r>
              <a:rPr lang="en-US" altLang="ko-KR" dirty="0"/>
              <a:t>USREP </a:t>
            </a:r>
            <a:r>
              <a:rPr lang="ko-KR" altLang="en-US" dirty="0"/>
              <a:t>모형</a:t>
            </a:r>
            <a:r>
              <a:rPr lang="en-US" altLang="ko-KR" dirty="0"/>
              <a:t>(</a:t>
            </a:r>
            <a:r>
              <a:rPr lang="ko-KR" altLang="en-US" dirty="0"/>
              <a:t>하향식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 err="1"/>
              <a:t>ReEDs</a:t>
            </a:r>
            <a:r>
              <a:rPr lang="en-US" altLang="ko-KR" dirty="0"/>
              <a:t>(</a:t>
            </a:r>
            <a:r>
              <a:rPr lang="ko-KR" altLang="en-US" dirty="0"/>
              <a:t>상향식</a:t>
            </a:r>
            <a:r>
              <a:rPr lang="en-US" altLang="ko-KR" dirty="0"/>
              <a:t>, </a:t>
            </a:r>
            <a:r>
              <a:rPr lang="ko-KR" altLang="en-US" dirty="0"/>
              <a:t>전력</a:t>
            </a:r>
            <a:r>
              <a:rPr lang="en-US" altLang="ko-KR" dirty="0"/>
              <a:t>) </a:t>
            </a:r>
            <a:r>
              <a:rPr lang="ko-KR" altLang="en-US" dirty="0"/>
              <a:t>모형 연계 분석 성과 소개  대형 모형의 </a:t>
            </a:r>
            <a:r>
              <a:rPr lang="ko-KR" altLang="en-US" dirty="0" err="1"/>
              <a:t>상하향</a:t>
            </a:r>
            <a:r>
              <a:rPr lang="ko-KR" altLang="en-US" dirty="0"/>
              <a:t> 연계 </a:t>
            </a:r>
            <a:r>
              <a:rPr lang="ko-KR" altLang="en-US" dirty="0" err="1"/>
              <a:t>알고리듬에</a:t>
            </a:r>
            <a:r>
              <a:rPr lang="ko-KR" altLang="en-US" dirty="0"/>
              <a:t> 대해서는 다양한 가능성에 대하여 추가적인 연구 필요성 확인</a:t>
            </a:r>
          </a:p>
          <a:p>
            <a:pPr lvl="2"/>
            <a:r>
              <a:rPr lang="en-US" altLang="ko-KR" b="1" dirty="0"/>
              <a:t>Yong-Gun Kim</a:t>
            </a:r>
            <a:r>
              <a:rPr lang="en-US" altLang="ko-KR" dirty="0"/>
              <a:t>: </a:t>
            </a:r>
            <a:r>
              <a:rPr lang="ko-KR" altLang="en-US" dirty="0"/>
              <a:t>한국형 통합모형 구축 </a:t>
            </a:r>
            <a:r>
              <a:rPr lang="ko-KR" altLang="en-US" dirty="0" err="1"/>
              <a:t>로드맵</a:t>
            </a:r>
            <a:r>
              <a:rPr lang="ko-KR" altLang="en-US" dirty="0"/>
              <a:t> 소개</a:t>
            </a:r>
          </a:p>
          <a:p>
            <a:pPr lvl="3"/>
            <a:r>
              <a:rPr lang="ko-KR" altLang="en-US" dirty="0"/>
              <a:t>연구 목표의 우선적 구체화와 그에 적합한 모형 구축을 권고 받음  단순한 모형에서 시작하여 연구 목표에 적합하게 모형을 확장할 것을 권고 받음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13</a:t>
            </a:fld>
            <a:endParaRPr lang="ko-KR" alt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Ⅱ-(1)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연구단 성과</a:t>
            </a:r>
            <a:endParaRPr lang="en-US" altLang="ko-KR" sz="20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541" name="TextBox 4"/>
          <p:cNvSpPr txBox="1">
            <a:spLocks noChangeArrowheads="1"/>
          </p:cNvSpPr>
          <p:nvPr/>
        </p:nvSpPr>
        <p:spPr bwMode="auto">
          <a:xfrm>
            <a:off x="7077075" y="1257300"/>
            <a:ext cx="2066925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국제 </a:t>
            </a:r>
            <a:r>
              <a:rPr lang="en-US" altLang="ko-KR" sz="1400" spc="-150" dirty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Workshop</a:t>
            </a:r>
            <a:r>
              <a:rPr lang="ko-KR" altLang="en-US" sz="1400" spc="-150" dirty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 개최실적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14</a:t>
            </a:fld>
            <a:endParaRPr lang="ko-KR" alt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Ⅱ-(1)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연구단 성과</a:t>
            </a:r>
            <a:endParaRPr lang="en-US" altLang="ko-KR" sz="20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541" name="TextBox 4"/>
          <p:cNvSpPr txBox="1">
            <a:spLocks noChangeArrowheads="1"/>
          </p:cNvSpPr>
          <p:nvPr/>
        </p:nvSpPr>
        <p:spPr bwMode="auto">
          <a:xfrm>
            <a:off x="7077075" y="1257300"/>
            <a:ext cx="2066925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국제 </a:t>
            </a:r>
            <a:r>
              <a:rPr lang="en-US" altLang="ko-KR" sz="1400" spc="-150" dirty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Workshop</a:t>
            </a:r>
            <a:r>
              <a:rPr lang="ko-KR" altLang="en-US" sz="1400" spc="-150" dirty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 개최실적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330040" y="3305890"/>
            <a:ext cx="44839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The East Asian Association of Environmental and Resource Economics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752475" y="1565077"/>
            <a:ext cx="8391525" cy="4511873"/>
          </a:xfrm>
        </p:spPr>
        <p:txBody>
          <a:bodyPr/>
          <a:lstStyle/>
          <a:p>
            <a:r>
              <a:rPr lang="en-US" altLang="ko-KR" dirty="0"/>
              <a:t>2016 International Workshop on Integrated Modeling</a:t>
            </a:r>
          </a:p>
          <a:p>
            <a:pPr lvl="1"/>
            <a:r>
              <a:rPr lang="ko-KR" altLang="en-US" b="1" dirty="0"/>
              <a:t>일시 및 장소</a:t>
            </a:r>
            <a:r>
              <a:rPr lang="en-US" altLang="ko-KR" dirty="0"/>
              <a:t>: 2016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23-24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서울 노보텔앰버서더 강남</a:t>
            </a:r>
            <a:endParaRPr lang="en-US" altLang="ko-KR" dirty="0"/>
          </a:p>
          <a:p>
            <a:pPr lvl="1"/>
            <a:r>
              <a:rPr lang="ko-KR" altLang="en-US" b="1" dirty="0"/>
              <a:t>참석인원</a:t>
            </a:r>
            <a:r>
              <a:rPr lang="en-US" altLang="ko-KR" dirty="0"/>
              <a:t>: </a:t>
            </a:r>
            <a:r>
              <a:rPr lang="ko-KR" altLang="en-US" dirty="0"/>
              <a:t>해외연사 </a:t>
            </a:r>
            <a:r>
              <a:rPr lang="en-US" altLang="ko-KR" dirty="0"/>
              <a:t>4</a:t>
            </a:r>
            <a:r>
              <a:rPr lang="ko-KR" altLang="en-US" dirty="0"/>
              <a:t>인</a:t>
            </a:r>
            <a:r>
              <a:rPr lang="en-US" altLang="ko-KR" dirty="0"/>
              <a:t>(Dominique van der Mensbrugghe, David Daniels, Toshihiko Masui, Jean Chateau), </a:t>
            </a:r>
            <a:r>
              <a:rPr lang="ko-KR" altLang="en-US" dirty="0"/>
              <a:t>연구단 연구진 </a:t>
            </a:r>
            <a:r>
              <a:rPr lang="en-US" altLang="ko-KR" dirty="0"/>
              <a:t>22</a:t>
            </a:r>
            <a:r>
              <a:rPr lang="ko-KR" altLang="en-US" dirty="0"/>
              <a:t>인</a:t>
            </a:r>
            <a:r>
              <a:rPr lang="en-US" altLang="ko-KR" dirty="0"/>
              <a:t>, </a:t>
            </a:r>
            <a:r>
              <a:rPr lang="ko-KR" altLang="en-US" dirty="0"/>
              <a:t>국내 전문가 및 관련기관 종사자 </a:t>
            </a:r>
            <a:r>
              <a:rPr lang="en-US" altLang="ko-KR" dirty="0"/>
              <a:t>12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b="1" dirty="0"/>
              <a:t>총 </a:t>
            </a:r>
            <a:r>
              <a:rPr lang="en-US" altLang="ko-KR" b="1" dirty="0"/>
              <a:t>38</a:t>
            </a:r>
            <a:r>
              <a:rPr lang="ko-KR" altLang="en-US" b="1" dirty="0"/>
              <a:t>인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b="1" dirty="0"/>
              <a:t>프로그램</a:t>
            </a:r>
            <a:endParaRPr lang="en-US" altLang="ko-KR" b="1" dirty="0"/>
          </a:p>
          <a:p>
            <a:pPr lvl="2"/>
            <a:r>
              <a:rPr lang="en-US" altLang="ko-KR" dirty="0"/>
              <a:t>Top-down approach to Global Integrated Assessment Modeling: A standard approach using GTAP- based global CGE</a:t>
            </a:r>
            <a:r>
              <a:rPr lang="en-US" altLang="ko-KR" b="1" dirty="0"/>
              <a:t> by Dominique van der Mensbrugghe (Purdue University)</a:t>
            </a:r>
          </a:p>
          <a:p>
            <a:pPr lvl="2"/>
            <a:r>
              <a:rPr lang="en-US" altLang="ko-KR" dirty="0"/>
              <a:t>NEMS and Top-down/Bottom-up Integration </a:t>
            </a:r>
            <a:r>
              <a:rPr lang="en-US" altLang="ko-KR" b="1" dirty="0"/>
              <a:t>by David Daniels(US EIA)</a:t>
            </a:r>
          </a:p>
          <a:p>
            <a:pPr lvl="2"/>
            <a:r>
              <a:rPr lang="en-US" altLang="ko-KR" dirty="0"/>
              <a:t>Top-down/Bottom-up Integration with AIM model</a:t>
            </a:r>
            <a:r>
              <a:rPr lang="en-US" altLang="ko-KR" b="1" dirty="0"/>
              <a:t>, by Toshihiko Masui(Japan NIES)</a:t>
            </a:r>
          </a:p>
          <a:p>
            <a:pPr lvl="2"/>
            <a:r>
              <a:rPr lang="en-US" altLang="ko-KR" dirty="0"/>
              <a:t>OECD’s Linking experience between ENV-Linkages and IEA WEM</a:t>
            </a:r>
            <a:r>
              <a:rPr lang="en-US" altLang="ko-KR" b="1" dirty="0"/>
              <a:t>, by Jean Chateau (OECD)</a:t>
            </a:r>
          </a:p>
          <a:p>
            <a:pPr lvl="2"/>
            <a:r>
              <a:rPr lang="en-US" altLang="ko-KR" dirty="0"/>
              <a:t>Integration of Top-down and Bottom-up GHG model, </a:t>
            </a:r>
            <a:r>
              <a:rPr lang="en-US" altLang="ko-KR" b="1" dirty="0"/>
              <a:t>by</a:t>
            </a:r>
            <a:r>
              <a:rPr lang="en-US" altLang="ko-KR" dirty="0"/>
              <a:t> </a:t>
            </a:r>
            <a:r>
              <a:rPr lang="en-US" altLang="ko-KR" b="1" dirty="0"/>
              <a:t>Yong Gun Kim (KEI)</a:t>
            </a:r>
            <a:endParaRPr lang="en-US" altLang="ko-KR" dirty="0"/>
          </a:p>
          <a:p>
            <a:pPr lvl="2"/>
            <a:r>
              <a:rPr lang="en-US" altLang="ko-KR" dirty="0"/>
              <a:t>KEI-SNU Hybrid model: Agriculture, </a:t>
            </a:r>
            <a:r>
              <a:rPr lang="en-US" altLang="ko-KR" b="1" dirty="0"/>
              <a:t>by Sung Won Kang (KEI)</a:t>
            </a:r>
          </a:p>
          <a:p>
            <a:pPr lvl="2"/>
            <a:r>
              <a:rPr lang="en-US" altLang="ko-KR" dirty="0"/>
              <a:t>Brainstorming on Future Research Collaboration</a:t>
            </a:r>
          </a:p>
          <a:p>
            <a:pPr lvl="3"/>
            <a:r>
              <a:rPr lang="en-US" altLang="ko-KR" dirty="0"/>
              <a:t>Improvement of Asian part of global DBs, such as GTAP</a:t>
            </a:r>
          </a:p>
          <a:p>
            <a:pPr lvl="3"/>
            <a:r>
              <a:rPr lang="en-US" altLang="ko-KR" dirty="0"/>
              <a:t>Cooperation in Integrated modeling</a:t>
            </a:r>
          </a:p>
          <a:p>
            <a:pPr marL="0" indent="0">
              <a:buNone/>
            </a:pPr>
            <a:endParaRPr lang="en-US" altLang="ko-KR" sz="1000" kern="12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ko-KR" sz="1000" kern="1200" dirty="0">
              <a:solidFill>
                <a:schemeClr val="tx2"/>
              </a:solidFill>
            </a:endParaRPr>
          </a:p>
          <a:p>
            <a:pPr lvl="1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3" r="12754" b="11764"/>
          <a:stretch/>
        </p:blipFill>
        <p:spPr>
          <a:xfrm>
            <a:off x="5874114" y="4746998"/>
            <a:ext cx="2816355" cy="17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80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15</a:t>
            </a:fld>
            <a:endParaRPr lang="ko-KR" alt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Ⅱ-(1)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연구단 성과</a:t>
            </a:r>
            <a:endParaRPr lang="en-US" altLang="ko-KR" sz="20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541" name="TextBox 4"/>
          <p:cNvSpPr txBox="1">
            <a:spLocks noChangeArrowheads="1"/>
          </p:cNvSpPr>
          <p:nvPr/>
        </p:nvSpPr>
        <p:spPr bwMode="auto">
          <a:xfrm>
            <a:off x="7077075" y="1257300"/>
            <a:ext cx="2066925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교육프로그램 개최 실적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330040" y="3305890"/>
            <a:ext cx="44839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The East Asian Association of Environmental and Resource Economics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752475" y="1565077"/>
            <a:ext cx="8391525" cy="4511873"/>
          </a:xfrm>
        </p:spPr>
        <p:txBody>
          <a:bodyPr/>
          <a:lstStyle/>
          <a:p>
            <a:r>
              <a:rPr lang="en-US" altLang="ko-KR" dirty="0"/>
              <a:t>Training for </a:t>
            </a:r>
            <a:r>
              <a:rPr lang="en-US" altLang="ko-KR" b="1" dirty="0"/>
              <a:t>E3ME Model</a:t>
            </a:r>
          </a:p>
          <a:p>
            <a:pPr lvl="1"/>
            <a:r>
              <a:rPr lang="ko-KR" altLang="en-US" b="1" dirty="0"/>
              <a:t>교육기관</a:t>
            </a:r>
            <a:r>
              <a:rPr lang="en-US" altLang="ko-KR" b="1" dirty="0"/>
              <a:t>:</a:t>
            </a:r>
            <a:r>
              <a:rPr lang="en-US" altLang="ko-KR" dirty="0"/>
              <a:t> Cambridge Econometrics(Hector Pollitt)</a:t>
            </a:r>
            <a:endParaRPr lang="en-US" altLang="ko-KR" sz="600" dirty="0"/>
          </a:p>
          <a:p>
            <a:pPr lvl="1"/>
            <a:r>
              <a:rPr lang="ko-KR" altLang="en-US" b="1" dirty="0"/>
              <a:t>교육 일시</a:t>
            </a:r>
            <a:r>
              <a:rPr lang="en-US" altLang="ko-KR" b="1" dirty="0"/>
              <a:t>, </a:t>
            </a:r>
            <a:r>
              <a:rPr lang="ko-KR" altLang="en-US" b="1" dirty="0"/>
              <a:t>장소 및 인원</a:t>
            </a:r>
            <a:r>
              <a:rPr lang="en-US" altLang="ko-KR" b="1" dirty="0"/>
              <a:t>: </a:t>
            </a:r>
            <a:r>
              <a:rPr lang="en-US" altLang="ko-KR" dirty="0"/>
              <a:t>2015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22-23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온실가스종합정보센터 대회의실</a:t>
            </a:r>
            <a:r>
              <a:rPr lang="en-US" altLang="ko-KR" dirty="0"/>
              <a:t>,</a:t>
            </a:r>
            <a:r>
              <a:rPr lang="en-US" altLang="ko-KR" b="1" dirty="0"/>
              <a:t> </a:t>
            </a:r>
            <a:r>
              <a:rPr lang="ko-KR" altLang="en-US" b="1" dirty="0"/>
              <a:t> </a:t>
            </a:r>
            <a:r>
              <a:rPr lang="en-US" altLang="ko-KR" dirty="0"/>
              <a:t>21</a:t>
            </a:r>
            <a:r>
              <a:rPr lang="ko-KR" altLang="en-US" dirty="0"/>
              <a:t>명</a:t>
            </a:r>
            <a:endParaRPr lang="en-US" altLang="ko-KR" dirty="0"/>
          </a:p>
          <a:p>
            <a:pPr lvl="1"/>
            <a:r>
              <a:rPr lang="ko-KR" altLang="en-US" b="1" dirty="0"/>
              <a:t>프로그램 내용</a:t>
            </a:r>
            <a:endParaRPr lang="en-US" altLang="ko-KR" b="1" dirty="0"/>
          </a:p>
          <a:p>
            <a:pPr lvl="2"/>
            <a:r>
              <a:rPr lang="en-US" altLang="ko-KR" dirty="0"/>
              <a:t>E3ME</a:t>
            </a:r>
            <a:r>
              <a:rPr lang="ko-KR" altLang="en-US" dirty="0"/>
              <a:t>는 </a:t>
            </a:r>
            <a:r>
              <a:rPr lang="en-US" altLang="ko-KR" dirty="0"/>
              <a:t>Economy, Environment, and Energy Model</a:t>
            </a:r>
            <a:r>
              <a:rPr lang="ko-KR" altLang="en-US" dirty="0"/>
              <a:t>로서 </a:t>
            </a:r>
            <a:r>
              <a:rPr lang="en-US" altLang="ko-KR" dirty="0"/>
              <a:t>EU</a:t>
            </a:r>
            <a:r>
              <a:rPr lang="ko-KR" altLang="en-US" dirty="0"/>
              <a:t>의 기후정책 등에 핵심 모형으로 활용된 바 있으며</a:t>
            </a:r>
            <a:r>
              <a:rPr lang="en-US" altLang="ko-KR" dirty="0"/>
              <a:t>, </a:t>
            </a:r>
            <a:r>
              <a:rPr lang="ko-KR" altLang="en-US" dirty="0"/>
              <a:t>현재 수행중인 한국형 상</a:t>
            </a:r>
            <a:r>
              <a:rPr lang="en-US" altLang="ko-KR" dirty="0"/>
              <a:t>·</a:t>
            </a:r>
            <a:r>
              <a:rPr lang="ko-KR" altLang="en-US" dirty="0"/>
              <a:t>하향식 온실가스 통합 감축 시스템 개발에 주요 사례 모델로서 활용될 수 있는 유용한 모형임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환경경제 모형의 기본 입력자료인 국가계정의 기본 구조와 경제학 기본 이론</a:t>
            </a:r>
            <a:endParaRPr lang="en-US" altLang="ko-KR" dirty="0"/>
          </a:p>
          <a:p>
            <a:pPr lvl="3"/>
            <a:r>
              <a:rPr lang="en-US" altLang="ko-KR" dirty="0"/>
              <a:t>E3ME</a:t>
            </a:r>
            <a:r>
              <a:rPr lang="ko-KR" altLang="en-US" dirty="0"/>
              <a:t>의 모형 기본 구조 및 전력 부문 상향모형 </a:t>
            </a:r>
            <a:r>
              <a:rPr lang="en-US" altLang="ko-KR" dirty="0"/>
              <a:t>FTT: Power </a:t>
            </a:r>
            <a:r>
              <a:rPr lang="ko-KR" altLang="en-US" dirty="0"/>
              <a:t>모형의 구조 및 상호연계 방식</a:t>
            </a:r>
            <a:endParaRPr lang="en-US" altLang="ko-KR" dirty="0"/>
          </a:p>
          <a:p>
            <a:pPr lvl="3"/>
            <a:r>
              <a:rPr lang="en-US" altLang="ko-KR" dirty="0"/>
              <a:t>E3ME </a:t>
            </a:r>
            <a:r>
              <a:rPr lang="ko-KR" altLang="en-US" dirty="0"/>
              <a:t>모형과 </a:t>
            </a:r>
            <a:r>
              <a:rPr lang="en-US" altLang="ko-KR" dirty="0"/>
              <a:t>FTT </a:t>
            </a:r>
            <a:r>
              <a:rPr lang="ko-KR" altLang="en-US" dirty="0"/>
              <a:t>전력 모형의 적용 사례 및 정책적 시사점</a:t>
            </a:r>
            <a:endParaRPr lang="en-US" altLang="ko-KR" dirty="0"/>
          </a:p>
          <a:p>
            <a:pPr marL="828000" lvl="3" indent="0">
              <a:buNone/>
            </a:pPr>
            <a:endParaRPr lang="en-US" altLang="ko-KR" sz="300" dirty="0"/>
          </a:p>
          <a:p>
            <a:r>
              <a:rPr lang="en-US" altLang="ko-KR" b="1" dirty="0"/>
              <a:t>Workshop on </a:t>
            </a:r>
            <a:r>
              <a:rPr lang="en-US" altLang="ko-KR" kern="1200" dirty="0">
                <a:solidFill>
                  <a:schemeClr val="tx2"/>
                </a:solidFill>
              </a:rPr>
              <a:t>IGEM(Intertemporal General Equilibrium Model)</a:t>
            </a:r>
            <a:endParaRPr lang="en-US" altLang="ko-KR" sz="1200" b="0" dirty="0"/>
          </a:p>
          <a:p>
            <a:pPr lvl="1"/>
            <a:r>
              <a:rPr lang="ko-KR" altLang="en-US" b="1" dirty="0"/>
              <a:t>교육기관</a:t>
            </a:r>
            <a:r>
              <a:rPr lang="en-US" altLang="ko-KR" b="1" dirty="0"/>
              <a:t>:</a:t>
            </a:r>
            <a:r>
              <a:rPr lang="en-US" altLang="ko-KR" dirty="0"/>
              <a:t> Harvard University, Institute for Quantitative Social Science(</a:t>
            </a:r>
            <a:r>
              <a:rPr lang="en-US" altLang="ko-KR" dirty="0" err="1"/>
              <a:t>Mun</a:t>
            </a:r>
            <a:r>
              <a:rPr lang="en-US" altLang="ko-KR" dirty="0"/>
              <a:t> Sing HO)</a:t>
            </a:r>
          </a:p>
          <a:p>
            <a:pPr lvl="1"/>
            <a:r>
              <a:rPr lang="ko-KR" altLang="en-US" b="1" dirty="0"/>
              <a:t>교육 일시</a:t>
            </a:r>
            <a:r>
              <a:rPr lang="en-US" altLang="ko-KR" b="1" dirty="0"/>
              <a:t>, </a:t>
            </a:r>
            <a:r>
              <a:rPr lang="ko-KR" altLang="en-US" b="1" dirty="0"/>
              <a:t>장소 및 인원</a:t>
            </a:r>
            <a:r>
              <a:rPr lang="en-US" altLang="ko-KR" b="1" dirty="0"/>
              <a:t>: </a:t>
            </a:r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14-15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서울 신사 리버사이드호텔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30</a:t>
            </a:r>
            <a:r>
              <a:rPr lang="ko-KR" altLang="en-US" dirty="0"/>
              <a:t>명 내외</a:t>
            </a:r>
            <a:endParaRPr lang="en-US" altLang="ko-KR" dirty="0"/>
          </a:p>
          <a:p>
            <a:pPr lvl="1"/>
            <a:r>
              <a:rPr lang="ko-KR" altLang="en-US" b="1" dirty="0"/>
              <a:t>프로그램 내용</a:t>
            </a:r>
            <a:endParaRPr lang="en-US" altLang="ko-KR" b="1" dirty="0"/>
          </a:p>
          <a:p>
            <a:pPr lvl="2"/>
            <a:r>
              <a:rPr lang="en-US" altLang="ko-KR" dirty="0"/>
              <a:t>IGEM </a:t>
            </a:r>
            <a:r>
              <a:rPr lang="ko-KR" altLang="en-US" dirty="0"/>
              <a:t>모형의 기본 구조</a:t>
            </a:r>
            <a:endParaRPr lang="en-US" altLang="ko-KR" dirty="0"/>
          </a:p>
          <a:p>
            <a:pPr lvl="2"/>
            <a:r>
              <a:rPr lang="en-US" altLang="ko-KR" dirty="0"/>
              <a:t>IGEM </a:t>
            </a:r>
            <a:r>
              <a:rPr lang="ko-KR" altLang="en-US" dirty="0"/>
              <a:t>모형을 활용한 연구사례</a:t>
            </a:r>
          </a:p>
          <a:p>
            <a:pPr lvl="1"/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982" y="4175146"/>
            <a:ext cx="1667868" cy="240914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37741" y="6365469"/>
            <a:ext cx="3182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교육자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Mun HO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 저서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DOUBLE DIVIDEND&gt;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1504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통합모형 현황 분석</a:t>
            </a:r>
          </a:p>
          <a:p>
            <a:pPr lvl="1"/>
            <a:r>
              <a:rPr lang="ko-KR" altLang="en-US" dirty="0"/>
              <a:t>연성 결합</a:t>
            </a:r>
            <a:r>
              <a:rPr lang="en-US" altLang="ko-KR" dirty="0"/>
              <a:t>(soft link) </a:t>
            </a:r>
            <a:r>
              <a:rPr lang="ko-KR" altLang="en-US" dirty="0"/>
              <a:t>접근 방식을 활용한 기존 모형 분석 진행</a:t>
            </a:r>
          </a:p>
          <a:p>
            <a:pPr lvl="2"/>
            <a:r>
              <a:rPr lang="ko-KR" altLang="en-US" dirty="0"/>
              <a:t>독립적으로 개발된 상향 및 하향 모형에 대한 단순 연계 방식</a:t>
            </a:r>
            <a:r>
              <a:rPr lang="en-US" altLang="ko-KR" dirty="0"/>
              <a:t>: </a:t>
            </a:r>
            <a:r>
              <a:rPr lang="en-US" altLang="ko-KR" spc="-150" dirty="0"/>
              <a:t>MARKAL-EPPA</a:t>
            </a:r>
            <a:r>
              <a:rPr lang="en-US" altLang="ko-KR" dirty="0"/>
              <a:t> (Schafer and Jacoby, 2005) </a:t>
            </a:r>
            <a:r>
              <a:rPr lang="ko-KR" altLang="en-US" dirty="0"/>
              <a:t>등</a:t>
            </a:r>
          </a:p>
          <a:p>
            <a:pPr lvl="2"/>
            <a:r>
              <a:rPr lang="ko-KR" altLang="en-US" dirty="0"/>
              <a:t>연성 결합을 활용한 </a:t>
            </a:r>
            <a:r>
              <a:rPr lang="ko-KR" altLang="en-US" dirty="0" err="1"/>
              <a:t>상하향</a:t>
            </a:r>
            <a:r>
              <a:rPr lang="ko-KR" altLang="en-US" dirty="0"/>
              <a:t> 통합 모형</a:t>
            </a:r>
            <a:r>
              <a:rPr lang="en-US" altLang="ko-KR" dirty="0"/>
              <a:t>: </a:t>
            </a:r>
            <a:r>
              <a:rPr lang="en-US" altLang="ko-KR" dirty="0" err="1"/>
              <a:t>Boeringer</a:t>
            </a:r>
            <a:r>
              <a:rPr lang="en-US" altLang="ko-KR" dirty="0"/>
              <a:t> and Rutherford (2009), Rausch and Mowers (2014), </a:t>
            </a:r>
            <a:r>
              <a:rPr lang="en-US" altLang="ko-KR" dirty="0" err="1"/>
              <a:t>Lanz</a:t>
            </a:r>
            <a:r>
              <a:rPr lang="en-US" altLang="ko-KR" dirty="0"/>
              <a:t> and Rausch (2011), TIMES-MACRO (2013), </a:t>
            </a:r>
            <a:r>
              <a:rPr lang="ko-KR" altLang="en-US" dirty="0"/>
              <a:t>황원식 </a:t>
            </a:r>
            <a:r>
              <a:rPr lang="en-US" altLang="ko-KR" dirty="0"/>
              <a:t>(2013) </a:t>
            </a:r>
            <a:r>
              <a:rPr lang="ko-KR" altLang="en-US" dirty="0"/>
              <a:t>등</a:t>
            </a:r>
          </a:p>
          <a:p>
            <a:pPr lvl="1"/>
            <a:r>
              <a:rPr lang="ko-KR" altLang="en-US" dirty="0"/>
              <a:t>경성 결합</a:t>
            </a:r>
            <a:r>
              <a:rPr lang="en-US" altLang="ko-KR" dirty="0"/>
              <a:t>(hard link) </a:t>
            </a:r>
            <a:r>
              <a:rPr lang="ko-KR" altLang="en-US" dirty="0"/>
              <a:t>접근 방식을 활용한 기존 모형 분석 진행</a:t>
            </a:r>
          </a:p>
          <a:p>
            <a:pPr lvl="2"/>
            <a:r>
              <a:rPr lang="ko-KR" altLang="en-US" dirty="0"/>
              <a:t>축약 모형</a:t>
            </a:r>
            <a:r>
              <a:rPr lang="en-US" altLang="ko-KR" dirty="0"/>
              <a:t>(reduced form)</a:t>
            </a:r>
            <a:r>
              <a:rPr lang="ko-KR" altLang="en-US" dirty="0"/>
              <a:t>을 활용한 통합</a:t>
            </a:r>
            <a:r>
              <a:rPr lang="en-US" altLang="ko-KR" dirty="0"/>
              <a:t>: WITCH (</a:t>
            </a:r>
            <a:r>
              <a:rPr lang="en-US" altLang="ko-KR" dirty="0" err="1"/>
              <a:t>Bosetti</a:t>
            </a:r>
            <a:r>
              <a:rPr lang="en-US" altLang="ko-KR" dirty="0"/>
              <a:t> </a:t>
            </a:r>
            <a:r>
              <a:rPr lang="ko-KR" altLang="en-US" dirty="0"/>
              <a:t>외</a:t>
            </a:r>
            <a:r>
              <a:rPr lang="en-US" altLang="ko-KR" dirty="0"/>
              <a:t>, 2006), MARKAL-Macro (Strachan and Kannan, 2008), </a:t>
            </a:r>
            <a:r>
              <a:rPr lang="en-US" altLang="ko-KR" dirty="0" err="1"/>
              <a:t>Kiuila</a:t>
            </a:r>
            <a:r>
              <a:rPr lang="en-US" altLang="ko-KR" dirty="0"/>
              <a:t> and </a:t>
            </a:r>
            <a:r>
              <a:rPr lang="en-US" altLang="ko-KR" dirty="0" err="1"/>
              <a:t>Rutheford</a:t>
            </a:r>
            <a:r>
              <a:rPr lang="en-US" altLang="ko-KR" dirty="0"/>
              <a:t> (2013), </a:t>
            </a:r>
            <a:r>
              <a:rPr lang="ko-KR" altLang="en-US" dirty="0"/>
              <a:t>오인하</a:t>
            </a:r>
            <a:r>
              <a:rPr lang="en-US" altLang="ko-KR" dirty="0"/>
              <a:t>(2012), KEI (2010) </a:t>
            </a:r>
            <a:r>
              <a:rPr lang="ko-KR" altLang="en-US" dirty="0"/>
              <a:t>등</a:t>
            </a:r>
          </a:p>
          <a:p>
            <a:pPr lvl="2"/>
            <a:r>
              <a:rPr lang="ko-KR" altLang="en-US" dirty="0"/>
              <a:t>대규모 </a:t>
            </a:r>
            <a:r>
              <a:rPr lang="ko-KR" altLang="en-US" dirty="0" err="1"/>
              <a:t>상하향</a:t>
            </a:r>
            <a:r>
              <a:rPr lang="ko-KR" altLang="en-US" dirty="0"/>
              <a:t> 모형의 경성 결합</a:t>
            </a:r>
            <a:r>
              <a:rPr lang="en-US" altLang="ko-KR" dirty="0"/>
              <a:t>: </a:t>
            </a:r>
            <a:r>
              <a:rPr lang="en-US" altLang="ko-KR" dirty="0" err="1"/>
              <a:t>Boeringer</a:t>
            </a:r>
            <a:r>
              <a:rPr lang="en-US" altLang="ko-KR" dirty="0"/>
              <a:t> and Rutherford (2008), Fujimori </a:t>
            </a:r>
            <a:r>
              <a:rPr lang="ko-KR" altLang="en-US" dirty="0"/>
              <a:t>외</a:t>
            </a:r>
            <a:r>
              <a:rPr lang="en-US" altLang="ko-KR" dirty="0"/>
              <a:t>(2014)</a:t>
            </a:r>
          </a:p>
          <a:p>
            <a:pPr lvl="1"/>
            <a:r>
              <a:rPr lang="ko-KR" altLang="en-US" dirty="0"/>
              <a:t>상</a:t>
            </a:r>
            <a:r>
              <a:rPr lang="en-US" altLang="ko-KR" dirty="0"/>
              <a:t>·</a:t>
            </a:r>
            <a:r>
              <a:rPr lang="ko-KR" altLang="en-US" dirty="0"/>
              <a:t>하향 모형간 회계방식 일관성 확보를 위한 방법론 분석 진행</a:t>
            </a:r>
            <a:r>
              <a:rPr lang="en-US" altLang="ko-KR" dirty="0"/>
              <a:t>: Sue Wing (2006), </a:t>
            </a:r>
            <a:r>
              <a:rPr lang="en-US" altLang="ko-KR" dirty="0" err="1"/>
              <a:t>Boeringer</a:t>
            </a:r>
            <a:r>
              <a:rPr lang="en-US" altLang="ko-KR" dirty="0"/>
              <a:t> and Rutherford (2009)</a:t>
            </a:r>
          </a:p>
          <a:p>
            <a:pPr marL="54900" indent="0">
              <a:buNone/>
            </a:pPr>
            <a:endParaRPr lang="en-US" altLang="ko-KR" sz="100" dirty="0"/>
          </a:p>
          <a:p>
            <a:r>
              <a:rPr lang="ko-KR" altLang="en-US" sz="1400" dirty="0" err="1"/>
              <a:t>상하향</a:t>
            </a:r>
            <a:r>
              <a:rPr lang="ko-KR" altLang="en-US" sz="1400" dirty="0"/>
              <a:t> 통합모형 개발 전략</a:t>
            </a:r>
            <a:r>
              <a:rPr lang="en-US" altLang="ko-KR" sz="1400" dirty="0"/>
              <a:t>: </a:t>
            </a:r>
            <a:r>
              <a:rPr lang="ko-KR" altLang="en-US" sz="1400" b="0" dirty="0"/>
              <a:t>통합모형 구축 전략 </a:t>
            </a:r>
            <a:r>
              <a:rPr lang="en-US" altLang="ko-KR" sz="1400" b="0" dirty="0"/>
              <a:t>– </a:t>
            </a:r>
            <a:r>
              <a:rPr lang="ko-KR" altLang="en-US" sz="1400" b="0" dirty="0"/>
              <a:t>기본방향</a:t>
            </a:r>
            <a:endParaRPr lang="en-US" altLang="ko-KR" sz="1400" b="0" dirty="0"/>
          </a:p>
          <a:p>
            <a:pPr lvl="1"/>
            <a:r>
              <a:rPr lang="ko-KR" altLang="en-US" dirty="0" err="1"/>
              <a:t>상하향</a:t>
            </a:r>
            <a:r>
              <a:rPr lang="ko-KR" altLang="en-US" dirty="0"/>
              <a:t> 통합 모형 구축방향</a:t>
            </a:r>
          </a:p>
          <a:p>
            <a:pPr lvl="2"/>
            <a:r>
              <a:rPr lang="ko-KR" altLang="en-US" dirty="0"/>
              <a:t>하향식 모형</a:t>
            </a:r>
            <a:r>
              <a:rPr lang="en-US" altLang="ko-KR" dirty="0"/>
              <a:t>: </a:t>
            </a:r>
            <a:r>
              <a:rPr lang="ko-KR" altLang="en-US" dirty="0"/>
              <a:t>축차</a:t>
            </a:r>
            <a:r>
              <a:rPr lang="en-US" altLang="ko-KR" dirty="0"/>
              <a:t>‧</a:t>
            </a:r>
            <a:r>
              <a:rPr lang="ko-KR" altLang="en-US" dirty="0"/>
              <a:t>동태 연산가능일반균형 </a:t>
            </a:r>
            <a:r>
              <a:rPr lang="en-US" altLang="ko-KR" dirty="0"/>
              <a:t>(recursive dynamic CGE) </a:t>
            </a:r>
            <a:r>
              <a:rPr lang="ko-KR" altLang="en-US" dirty="0"/>
              <a:t>모형으로 구성하되</a:t>
            </a:r>
            <a:r>
              <a:rPr lang="en-US" altLang="ko-KR" dirty="0"/>
              <a:t>, </a:t>
            </a:r>
            <a:r>
              <a:rPr lang="ko-KR" altLang="en-US" dirty="0"/>
              <a:t>최종적으로 글로벌 모형 구축</a:t>
            </a:r>
          </a:p>
          <a:p>
            <a:pPr lvl="2"/>
            <a:r>
              <a:rPr lang="ko-KR" altLang="en-US" dirty="0"/>
              <a:t>상향식 모형</a:t>
            </a:r>
            <a:r>
              <a:rPr lang="en-US" altLang="ko-KR" dirty="0"/>
              <a:t>: LP </a:t>
            </a:r>
            <a:r>
              <a:rPr lang="ko-KR" altLang="en-US" dirty="0"/>
              <a:t>기반 최적화 모형으로 구성하되</a:t>
            </a:r>
            <a:r>
              <a:rPr lang="en-US" altLang="ko-KR" dirty="0"/>
              <a:t>, </a:t>
            </a:r>
            <a:r>
              <a:rPr lang="ko-KR" altLang="en-US" dirty="0"/>
              <a:t>국내 부문에 한정하여 구축 </a:t>
            </a:r>
            <a:r>
              <a:rPr lang="en-US" altLang="ko-KR" spc="-150" dirty="0"/>
              <a:t>(</a:t>
            </a:r>
            <a:r>
              <a:rPr lang="ko-KR" altLang="en-US" spc="-150" dirty="0"/>
              <a:t>해외 타 경제로의 확장 가능성은 유지</a:t>
            </a:r>
            <a:r>
              <a:rPr lang="en-US" altLang="ko-KR" spc="-150" dirty="0"/>
              <a:t>)</a:t>
            </a:r>
          </a:p>
          <a:p>
            <a:pPr lvl="2"/>
            <a:r>
              <a:rPr lang="ko-KR" altLang="en-US" dirty="0"/>
              <a:t>대규모 상향식 및 하향식 모형을 분해 기법을 통해 연계 </a:t>
            </a:r>
            <a:endParaRPr lang="en-US" altLang="ko-KR" sz="1200" b="0" dirty="0"/>
          </a:p>
          <a:p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16</a:t>
            </a:fld>
            <a:endParaRPr lang="ko-KR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Ⅱ-(2)- 1) 1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차년도 주요연구결과 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-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총괄</a:t>
            </a:r>
            <a:endParaRPr lang="en-US" altLang="ko-KR" sz="20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541" name="TextBox 4"/>
          <p:cNvSpPr txBox="1">
            <a:spLocks noChangeArrowheads="1"/>
          </p:cNvSpPr>
          <p:nvPr/>
        </p:nvSpPr>
        <p:spPr bwMode="auto">
          <a:xfrm>
            <a:off x="7077075" y="1257300"/>
            <a:ext cx="2066925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통합모형  구축  </a:t>
            </a:r>
            <a:r>
              <a:rPr lang="ko-KR" altLang="en-US" sz="1400" spc="-150" dirty="0" err="1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로드맵</a:t>
            </a:r>
            <a:endParaRPr lang="ko-KR" altLang="en-US" sz="1400" spc="-150" dirty="0">
              <a:solidFill>
                <a:schemeClr val="tx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437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ko-KR" altLang="en-US" sz="1100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en-US" altLang="ko-KR" sz="16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4E463F-3C21-4925-9D63-7FFCEC4373DE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Ⅱ-(2)- 1) 1</a:t>
            </a:r>
            <a:r>
              <a:rPr lang="ko-KR" altLang="en-US" sz="2400" dirty="0"/>
              <a:t>차년도 주요연구결과 </a:t>
            </a:r>
            <a:r>
              <a:rPr lang="en-US" altLang="ko-KR" sz="2400" dirty="0"/>
              <a:t>- </a:t>
            </a:r>
            <a:r>
              <a:rPr lang="ko-KR" altLang="en-US" sz="2400" dirty="0"/>
              <a:t>총괄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6867525" y="1257300"/>
            <a:ext cx="2333625" cy="307975"/>
          </a:xfrm>
        </p:spPr>
        <p:txBody>
          <a:bodyPr/>
          <a:lstStyle/>
          <a:p>
            <a:r>
              <a:rPr lang="ko-KR" altLang="en-US" dirty="0" err="1"/>
              <a:t>상하향</a:t>
            </a:r>
            <a:r>
              <a:rPr lang="ko-KR" altLang="en-US" dirty="0"/>
              <a:t> 통합모형 개발전략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716658"/>
              </p:ext>
            </p:extLst>
          </p:nvPr>
        </p:nvGraphicFramePr>
        <p:xfrm>
          <a:off x="923034" y="1914525"/>
          <a:ext cx="7883699" cy="42828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9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9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9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1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1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612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 Bold" panose="020D0804000000000000" pitchFamily="50" charset="-127"/>
                          <a:ea typeface="나눔고딕 Bold" panose="020D0804000000000000" pitchFamily="50" charset="-127"/>
                        </a:rPr>
                        <a:t>구분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 Bold" panose="020D0804000000000000" pitchFamily="50" charset="-127"/>
                          <a:ea typeface="나눔고딕 Bold" panose="020D0804000000000000" pitchFamily="50" charset="-127"/>
                        </a:rPr>
                        <a:t>연성 결합</a:t>
                      </a:r>
                      <a:r>
                        <a:rPr lang="en-US" altLang="ko-KR" sz="1200" dirty="0">
                          <a:latin typeface="나눔고딕 Bold" panose="020D0804000000000000" pitchFamily="50" charset="-127"/>
                          <a:ea typeface="나눔고딕 Bold" panose="020D0804000000000000" pitchFamily="50" charset="-127"/>
                        </a:rPr>
                        <a:t>(soft link)</a:t>
                      </a:r>
                      <a:endParaRPr lang="ko-KR" altLang="en-US" sz="1200" dirty="0">
                        <a:latin typeface="나눔고딕 Bold" panose="020D0804000000000000" pitchFamily="50" charset="-127"/>
                        <a:ea typeface="나눔고딕 Bold" panose="020D0804000000000000" pitchFamily="50" charset="-127"/>
                      </a:endParaRPr>
                    </a:p>
                  </a:txBody>
                  <a:tcP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 Bold" panose="020D0804000000000000" pitchFamily="50" charset="-127"/>
                          <a:ea typeface="나눔고딕 Bold" panose="020D0804000000000000" pitchFamily="50" charset="-127"/>
                        </a:rPr>
                        <a:t>경성 결합</a:t>
                      </a:r>
                      <a:r>
                        <a:rPr lang="en-US" altLang="ko-KR" sz="1200" dirty="0">
                          <a:latin typeface="나눔고딕 Bold" panose="020D0804000000000000" pitchFamily="50" charset="-127"/>
                          <a:ea typeface="나눔고딕 Bold" panose="020D0804000000000000" pitchFamily="50" charset="-127"/>
                        </a:rPr>
                        <a:t>(hard link)</a:t>
                      </a:r>
                      <a:endParaRPr lang="ko-KR" altLang="en-US" sz="1200" dirty="0">
                        <a:latin typeface="나눔고딕 Bold" panose="020D0804000000000000" pitchFamily="50" charset="-127"/>
                        <a:ea typeface="나눔고딕 Bold" panose="020D0804000000000000" pitchFamily="50" charset="-127"/>
                      </a:endParaRPr>
                    </a:p>
                  </a:txBody>
                  <a:tcP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03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rgbClr val="000000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1200" dirty="0">
                          <a:solidFill>
                            <a:schemeClr val="lt1"/>
                          </a:solidFill>
                          <a:latin typeface="나눔고딕 Bold" panose="020D0804000000000000" pitchFamily="50" charset="-127"/>
                          <a:ea typeface="나눔고딕 Bold" panose="020D0804000000000000" pitchFamily="50" charset="-127"/>
                          <a:cs typeface="+mn-cs"/>
                        </a:rPr>
                        <a:t>독립 모형 단순 연계</a:t>
                      </a:r>
                    </a:p>
                  </a:txBody>
                  <a:tcPr marL="64770" marR="64770" marT="17907" marB="17907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1200" dirty="0" err="1">
                          <a:solidFill>
                            <a:schemeClr val="lt1"/>
                          </a:solidFill>
                          <a:latin typeface="나눔고딕 Bold" panose="020D0804000000000000" pitchFamily="50" charset="-127"/>
                          <a:ea typeface="나눔고딕 Bold" panose="020D0804000000000000" pitchFamily="50" charset="-127"/>
                          <a:cs typeface="+mn-cs"/>
                        </a:rPr>
                        <a:t>연계형</a:t>
                      </a:r>
                      <a:r>
                        <a:rPr lang="ko-KR" altLang="en-US" sz="1200" b="1" kern="1200" dirty="0">
                          <a:solidFill>
                            <a:schemeClr val="lt1"/>
                          </a:solidFill>
                          <a:latin typeface="나눔고딕 Bold" panose="020D0804000000000000" pitchFamily="50" charset="-127"/>
                          <a:ea typeface="나눔고딕 Bold" panose="020D0804000000000000" pitchFamily="50" charset="-127"/>
                          <a:cs typeface="+mn-cs"/>
                        </a:rPr>
                        <a:t> 통합 모형</a:t>
                      </a:r>
                    </a:p>
                  </a:txBody>
                  <a:tcPr marL="64770" marR="64770" marT="17907" marB="17907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1200" spc="-150" dirty="0">
                          <a:solidFill>
                            <a:schemeClr val="lt1"/>
                          </a:solidFill>
                          <a:latin typeface="나눔고딕 Bold" panose="020D0804000000000000" pitchFamily="50" charset="-127"/>
                          <a:ea typeface="나눔고딕 Bold" panose="020D0804000000000000" pitchFamily="50" charset="-127"/>
                          <a:cs typeface="+mn-cs"/>
                        </a:rPr>
                        <a:t>축약 모형</a:t>
                      </a:r>
                      <a:r>
                        <a:rPr lang="en-US" altLang="ko-KR" sz="1200" b="1" kern="1200" spc="-150" dirty="0">
                          <a:solidFill>
                            <a:schemeClr val="lt1"/>
                          </a:solidFill>
                          <a:latin typeface="나눔고딕 Bold" panose="020D0804000000000000" pitchFamily="50" charset="-127"/>
                          <a:ea typeface="나눔고딕 Bold" panose="020D0804000000000000" pitchFamily="50" charset="-127"/>
                          <a:cs typeface="+mn-cs"/>
                        </a:rPr>
                        <a:t>(</a:t>
                      </a:r>
                      <a:r>
                        <a:rPr lang="en-US" sz="1200" b="1" kern="1200" spc="-150" dirty="0">
                          <a:solidFill>
                            <a:schemeClr val="lt1"/>
                          </a:solidFill>
                          <a:latin typeface="나눔고딕 Bold" panose="020D0804000000000000" pitchFamily="50" charset="-127"/>
                          <a:ea typeface="나눔고딕 Bold" panose="020D0804000000000000" pitchFamily="50" charset="-127"/>
                          <a:cs typeface="+mn-cs"/>
                        </a:rPr>
                        <a:t>reduced form) </a:t>
                      </a:r>
                      <a:r>
                        <a:rPr lang="ko-KR" altLang="en-US" sz="1200" b="1" kern="1200" spc="-150" dirty="0">
                          <a:solidFill>
                            <a:schemeClr val="lt1"/>
                          </a:solidFill>
                          <a:latin typeface="나눔고딕 Bold" panose="020D0804000000000000" pitchFamily="50" charset="-127"/>
                          <a:ea typeface="나눔고딕 Bold" panose="020D0804000000000000" pitchFamily="50" charset="-127"/>
                          <a:cs typeface="+mn-cs"/>
                        </a:rPr>
                        <a:t>방식</a:t>
                      </a:r>
                    </a:p>
                  </a:txBody>
                  <a:tcPr marL="36000" marR="36000" marT="17907" marB="17907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1200" dirty="0">
                          <a:solidFill>
                            <a:schemeClr val="lt1"/>
                          </a:solidFill>
                          <a:latin typeface="나눔고딕 Bold" panose="020D0804000000000000" pitchFamily="50" charset="-127"/>
                          <a:ea typeface="나눔고딕 Bold" panose="020D0804000000000000" pitchFamily="50" charset="-127"/>
                          <a:cs typeface="+mn-cs"/>
                        </a:rPr>
                        <a:t>일체형 통합 모형</a:t>
                      </a:r>
                    </a:p>
                  </a:txBody>
                  <a:tcPr marL="64770" marR="64770" marT="17907" marB="17907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5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latin typeface="나눔고딕" charset="-127"/>
                          <a:ea typeface="나눔고딕" charset="-127"/>
                        </a:rPr>
                        <a:t>특징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150" dirty="0">
                          <a:latin typeface="나눔고딕" charset="-127"/>
                          <a:ea typeface="나눔고딕" charset="-127"/>
                        </a:rPr>
                        <a:t>기존의 독립적 모형을 연계하여 운영</a:t>
                      </a:r>
                      <a:endParaRPr lang="ko-KR" altLang="en-US" sz="1100" spc="-150" dirty="0">
                        <a:solidFill>
                          <a:srgbClr val="000000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marL="64770" marR="64770" marT="17907" marB="17907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150" dirty="0">
                          <a:latin typeface="나눔고딕" charset="-127"/>
                          <a:ea typeface="나눔고딕" charset="-127"/>
                        </a:rPr>
                        <a:t>반복적 연산 </a:t>
                      </a:r>
                      <a:r>
                        <a:rPr lang="ko-KR" altLang="en-US" sz="1100" spc="-150" dirty="0" err="1">
                          <a:latin typeface="나눔고딕" charset="-127"/>
                          <a:ea typeface="나눔고딕" charset="-127"/>
                        </a:rPr>
                        <a:t>알고리듬을</a:t>
                      </a:r>
                      <a:r>
                        <a:rPr lang="ko-KR" altLang="en-US" sz="1100" spc="-150" dirty="0">
                          <a:latin typeface="나눔고딕" charset="-127"/>
                          <a:ea typeface="나눔고딕" charset="-127"/>
                        </a:rPr>
                        <a:t> 통한 연계가 가능하도록 상향</a:t>
                      </a:r>
                      <a:r>
                        <a:rPr lang="en-US" altLang="ko-KR" sz="1100" spc="-150" dirty="0">
                          <a:latin typeface="나눔고딕" charset="-127"/>
                          <a:ea typeface="나눔고딕" charset="-127"/>
                        </a:rPr>
                        <a:t>(CGE) </a:t>
                      </a:r>
                      <a:r>
                        <a:rPr lang="ko-KR" altLang="en-US" sz="1100" spc="-150" dirty="0">
                          <a:latin typeface="나눔고딕" charset="-127"/>
                          <a:ea typeface="나눔고딕" charset="-127"/>
                        </a:rPr>
                        <a:t>및 하향식</a:t>
                      </a:r>
                      <a:r>
                        <a:rPr lang="en-US" altLang="ko-KR" sz="1100" spc="-150" dirty="0">
                          <a:latin typeface="나눔고딕" charset="-127"/>
                          <a:ea typeface="나눔고딕" charset="-127"/>
                        </a:rPr>
                        <a:t>(LP) </a:t>
                      </a:r>
                      <a:r>
                        <a:rPr lang="ko-KR" altLang="en-US" sz="1100" spc="-150" dirty="0">
                          <a:latin typeface="나눔고딕" charset="-127"/>
                          <a:ea typeface="나눔고딕" charset="-127"/>
                        </a:rPr>
                        <a:t>모형을 구축</a:t>
                      </a:r>
                      <a:endParaRPr lang="ko-KR" altLang="en-US" sz="1100" spc="-150" dirty="0">
                        <a:solidFill>
                          <a:srgbClr val="000000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marL="64770" marR="64770" marT="17907" marB="17907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150" dirty="0">
                          <a:latin typeface="나눔고딕" charset="-127"/>
                          <a:ea typeface="나눔고딕" charset="-127"/>
                        </a:rPr>
                        <a:t>상향 및 하향식 모형 중 하나를 단순화된 형태로 설계하여 통합 모형을 구축</a:t>
                      </a:r>
                      <a:endParaRPr lang="ko-KR" altLang="en-US" sz="1100" spc="-150" dirty="0">
                        <a:solidFill>
                          <a:srgbClr val="000000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marL="64770" marR="64770" marT="17907" marB="17907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150" dirty="0">
                          <a:latin typeface="나눔고딕" charset="-127"/>
                          <a:ea typeface="나눔고딕" charset="-127"/>
                        </a:rPr>
                        <a:t>상향 및 하향식 모형을 통합된 문제</a:t>
                      </a:r>
                      <a:r>
                        <a:rPr lang="en-US" altLang="ko-KR" sz="1100" spc="-150" dirty="0">
                          <a:latin typeface="나눔고딕" charset="-127"/>
                          <a:ea typeface="나눔고딕" charset="-127"/>
                        </a:rPr>
                        <a:t>(MCP </a:t>
                      </a:r>
                      <a:r>
                        <a:rPr lang="ko-KR" altLang="en-US" sz="1100" spc="-150" dirty="0">
                          <a:latin typeface="나눔고딕" charset="-127"/>
                          <a:ea typeface="나눔고딕" charset="-127"/>
                        </a:rPr>
                        <a:t>등</a:t>
                      </a:r>
                      <a:r>
                        <a:rPr lang="en-US" altLang="ko-KR" sz="1100" spc="-150" dirty="0">
                          <a:latin typeface="나눔고딕" charset="-127"/>
                          <a:ea typeface="나눔고딕" charset="-127"/>
                        </a:rPr>
                        <a:t>)</a:t>
                      </a:r>
                      <a:r>
                        <a:rPr lang="ko-KR" altLang="en-US" sz="1100" spc="-150" dirty="0">
                          <a:latin typeface="나눔고딕" charset="-127"/>
                          <a:ea typeface="나눔고딕" charset="-127"/>
                        </a:rPr>
                        <a:t>로 구성</a:t>
                      </a:r>
                      <a:endParaRPr lang="ko-KR" altLang="en-US" sz="1100" spc="-150" dirty="0">
                        <a:solidFill>
                          <a:srgbClr val="000000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marL="64770" marR="64770" marT="17907" marB="17907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75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latin typeface="나눔고딕" charset="-127"/>
                          <a:ea typeface="나눔고딕" charset="-127"/>
                        </a:rPr>
                        <a:t>사례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dirty="0">
                          <a:latin typeface="나눔고딕" charset="-127"/>
                          <a:ea typeface="나눔고딕" charset="-127"/>
                        </a:rPr>
                        <a:t>-MARKAL-EPPA </a:t>
                      </a:r>
                    </a:p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dirty="0">
                          <a:latin typeface="나눔고딕" charset="-127"/>
                          <a:ea typeface="나눔고딕" charset="-127"/>
                        </a:rPr>
                        <a:t>(</a:t>
                      </a:r>
                      <a:r>
                        <a:rPr lang="en-US" sz="1100" spc="0" baseline="0" dirty="0" err="1">
                          <a:latin typeface="나눔고딕" charset="-127"/>
                          <a:ea typeface="나눔고딕" charset="-127"/>
                        </a:rPr>
                        <a:t>Schafer&amp;Jacoby</a:t>
                      </a:r>
                      <a:r>
                        <a:rPr lang="en-US" sz="1100" spc="0" baseline="0" dirty="0">
                          <a:latin typeface="나눔고딕" charset="-127"/>
                          <a:ea typeface="나눔고딕" charset="-127"/>
                        </a:rPr>
                        <a:t>, </a:t>
                      </a:r>
                      <a:r>
                        <a:rPr lang="en-US" sz="1100" spc="-150" baseline="0" dirty="0">
                          <a:latin typeface="나눔고딕" charset="-127"/>
                          <a:ea typeface="나눔고딕" charset="-127"/>
                        </a:rPr>
                        <a:t>2005</a:t>
                      </a:r>
                      <a:r>
                        <a:rPr lang="en-US" sz="1100" spc="0" dirty="0">
                          <a:latin typeface="나눔고딕" charset="-127"/>
                          <a:ea typeface="나눔고딕" charset="-127"/>
                        </a:rPr>
                        <a:t>; </a:t>
                      </a:r>
                      <a:r>
                        <a:rPr lang="en-US" sz="1100" spc="0" dirty="0" err="1">
                          <a:latin typeface="나눔고딕" charset="-127"/>
                          <a:ea typeface="나눔고딕" charset="-127"/>
                        </a:rPr>
                        <a:t>Jacoby&amp;Schafer</a:t>
                      </a:r>
                      <a:r>
                        <a:rPr lang="en-US" sz="1100" spc="0" dirty="0">
                          <a:latin typeface="나눔고딕" charset="-127"/>
                          <a:ea typeface="나눔고딕" charset="-127"/>
                        </a:rPr>
                        <a:t>, </a:t>
                      </a:r>
                      <a:r>
                        <a:rPr lang="en-US" sz="1100" spc="-150" dirty="0">
                          <a:latin typeface="나눔고딕" charset="-127"/>
                          <a:ea typeface="나눔고딕" charset="-127"/>
                        </a:rPr>
                        <a:t>2006</a:t>
                      </a:r>
                      <a:r>
                        <a:rPr lang="en-US" sz="1100" spc="0" dirty="0">
                          <a:latin typeface="나눔고딕" charset="-127"/>
                          <a:ea typeface="나눔고딕" charset="-127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dirty="0">
                          <a:latin typeface="나눔고딕" charset="-127"/>
                          <a:ea typeface="나눔고딕" charset="-127"/>
                        </a:rPr>
                        <a:t>-</a:t>
                      </a:r>
                      <a:r>
                        <a:rPr lang="en-US" sz="1100" spc="0" dirty="0" err="1">
                          <a:latin typeface="나눔고딕" charset="-127"/>
                          <a:ea typeface="나눔고딕" charset="-127"/>
                        </a:rPr>
                        <a:t>Banse</a:t>
                      </a:r>
                      <a:r>
                        <a:rPr lang="en-US" sz="1100" spc="0" baseline="0" dirty="0">
                          <a:latin typeface="나눔고딕" charset="-127"/>
                          <a:ea typeface="나눔고딕" charset="-127"/>
                        </a:rPr>
                        <a:t> </a:t>
                      </a:r>
                      <a:r>
                        <a:rPr lang="ko-KR" altLang="en-US" sz="1100" spc="0" baseline="0" dirty="0">
                          <a:latin typeface="나눔고딕" charset="-127"/>
                          <a:ea typeface="나눔고딕" charset="-127"/>
                        </a:rPr>
                        <a:t>외</a:t>
                      </a:r>
                      <a:r>
                        <a:rPr lang="en-US" altLang="ko-KR" sz="1100" spc="0" baseline="0" dirty="0">
                          <a:latin typeface="나눔고딕" charset="-127"/>
                          <a:ea typeface="나눔고딕" charset="-127"/>
                        </a:rPr>
                        <a:t>(</a:t>
                      </a:r>
                      <a:r>
                        <a:rPr lang="en-US" altLang="ko-KR" sz="1100" spc="-150" baseline="0" dirty="0">
                          <a:latin typeface="나눔고딕" charset="-127"/>
                          <a:ea typeface="나눔고딕" charset="-127"/>
                        </a:rPr>
                        <a:t>2000</a:t>
                      </a:r>
                      <a:r>
                        <a:rPr lang="en-US" altLang="ko-KR" sz="1100" spc="0" baseline="0" dirty="0">
                          <a:latin typeface="나눔고딕" charset="-127"/>
                          <a:ea typeface="나눔고딕" charset="-127"/>
                        </a:rPr>
                        <a:t>)</a:t>
                      </a:r>
                      <a:endParaRPr lang="en-US" sz="1100" spc="0" dirty="0">
                        <a:solidFill>
                          <a:srgbClr val="000000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pc="0" baseline="0" dirty="0">
                          <a:latin typeface="나눔고딕" charset="-127"/>
                          <a:ea typeface="나눔고딕" charset="-127"/>
                        </a:rPr>
                        <a:t>Boeringer &amp; Rutherford(</a:t>
                      </a:r>
                      <a:r>
                        <a:rPr lang="en-US" sz="1100" spc="-150" baseline="0" dirty="0">
                          <a:latin typeface="나눔고딕" charset="-127"/>
                          <a:ea typeface="나눔고딕" charset="-127"/>
                        </a:rPr>
                        <a:t>2009</a:t>
                      </a:r>
                      <a:r>
                        <a:rPr lang="en-US" sz="1100" spc="0" baseline="0" dirty="0">
                          <a:latin typeface="나눔고딕" charset="-127"/>
                          <a:ea typeface="나눔고딕" charset="-127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pc="0" dirty="0">
                          <a:latin typeface="나눔고딕" charset="-127"/>
                          <a:ea typeface="나눔고딕" charset="-127"/>
                        </a:rPr>
                        <a:t>MARKAL-Macro</a:t>
                      </a:r>
                    </a:p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spc="0" dirty="0">
                          <a:latin typeface="나눔고딕" charset="-127"/>
                          <a:ea typeface="나눔고딕" charset="-127"/>
                        </a:rPr>
                        <a:t>  </a:t>
                      </a:r>
                      <a:r>
                        <a:rPr lang="en-US" sz="1100" spc="0" baseline="0" dirty="0">
                          <a:latin typeface="나눔고딕" charset="-127"/>
                          <a:ea typeface="나눔고딕" charset="-127"/>
                        </a:rPr>
                        <a:t>(Strachan &amp;</a:t>
                      </a:r>
                      <a:r>
                        <a:rPr lang="en-US" sz="1100" spc="0" baseline="0" dirty="0" err="1">
                          <a:latin typeface="나눔고딕" charset="-127"/>
                          <a:ea typeface="나눔고딕" charset="-127"/>
                        </a:rPr>
                        <a:t>Kannan</a:t>
                      </a:r>
                      <a:r>
                        <a:rPr lang="en-US" sz="1100" spc="0" baseline="0" dirty="0">
                          <a:latin typeface="나눔고딕" charset="-127"/>
                          <a:ea typeface="나눔고딕" charset="-127"/>
                        </a:rPr>
                        <a:t>, </a:t>
                      </a:r>
                      <a:r>
                        <a:rPr lang="en-US" sz="1100" spc="-150" baseline="0" dirty="0">
                          <a:latin typeface="나눔고딕" charset="-127"/>
                          <a:ea typeface="나눔고딕" charset="-127"/>
                        </a:rPr>
                        <a:t>2008</a:t>
                      </a:r>
                      <a:r>
                        <a:rPr lang="en-US" sz="1100" spc="0" baseline="0" dirty="0">
                          <a:latin typeface="나눔고딕" charset="-127"/>
                          <a:ea typeface="나눔고딕" charset="-127"/>
                        </a:rPr>
                        <a:t>) </a:t>
                      </a:r>
                    </a:p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pc="0" dirty="0" err="1">
                          <a:latin typeface="나눔고딕" charset="-127"/>
                          <a:ea typeface="나눔고딕" charset="-127"/>
                        </a:rPr>
                        <a:t>Lanz</a:t>
                      </a:r>
                      <a:r>
                        <a:rPr lang="en-US" sz="1100" spc="0" dirty="0">
                          <a:latin typeface="나눔고딕" charset="-127"/>
                          <a:ea typeface="나눔고딕" charset="-127"/>
                        </a:rPr>
                        <a:t> &amp; Rausch(</a:t>
                      </a:r>
                      <a:r>
                        <a:rPr lang="en-US" sz="1100" spc="-150" dirty="0">
                          <a:latin typeface="나눔고딕" charset="-127"/>
                          <a:ea typeface="나눔고딕" charset="-127"/>
                        </a:rPr>
                        <a:t>2011</a:t>
                      </a:r>
                      <a:r>
                        <a:rPr lang="en-US" sz="1100" spc="0" dirty="0">
                          <a:latin typeface="나눔고딕" charset="-127"/>
                          <a:ea typeface="나눔고딕" charset="-127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pc="0" baseline="0" dirty="0">
                          <a:latin typeface="나눔고딕" charset="-127"/>
                          <a:ea typeface="나눔고딕" charset="-127"/>
                        </a:rPr>
                        <a:t>Rausch &amp;</a:t>
                      </a:r>
                      <a:r>
                        <a:rPr lang="ko-KR" altLang="en-US" sz="1100" spc="0" baseline="0" dirty="0">
                          <a:latin typeface="나눔고딕" charset="-127"/>
                          <a:ea typeface="나눔고딕" charset="-127"/>
                        </a:rPr>
                        <a:t> </a:t>
                      </a:r>
                      <a:r>
                        <a:rPr lang="en-US" sz="1100" spc="0" baseline="0" dirty="0">
                          <a:latin typeface="나눔고딕" charset="-127"/>
                          <a:ea typeface="나눔고딕" charset="-127"/>
                        </a:rPr>
                        <a:t>Mowers(</a:t>
                      </a:r>
                      <a:r>
                        <a:rPr lang="en-US" sz="1100" spc="-150" baseline="0" dirty="0">
                          <a:latin typeface="나눔고딕" charset="-127"/>
                          <a:ea typeface="나눔고딕" charset="-127"/>
                        </a:rPr>
                        <a:t>2014</a:t>
                      </a:r>
                      <a:r>
                        <a:rPr lang="en-US" sz="1100" spc="0" baseline="0" dirty="0">
                          <a:latin typeface="나눔고딕" charset="-127"/>
                          <a:ea typeface="나눔고딕" charset="-127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pc="0" dirty="0">
                          <a:latin typeface="나눔고딕" charset="-127"/>
                          <a:ea typeface="나눔고딕" charset="-127"/>
                        </a:rPr>
                        <a:t>TIMES-MACRO(</a:t>
                      </a:r>
                      <a:r>
                        <a:rPr lang="en-US" sz="1100" spc="-150" dirty="0">
                          <a:latin typeface="나눔고딕" charset="-127"/>
                          <a:ea typeface="나눔고딕" charset="-127"/>
                        </a:rPr>
                        <a:t>2013</a:t>
                      </a:r>
                      <a:r>
                        <a:rPr lang="en-US" sz="1100" spc="0" dirty="0">
                          <a:latin typeface="나눔고딕" charset="-127"/>
                          <a:ea typeface="나눔고딕" charset="-127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pc="-150" dirty="0">
                          <a:latin typeface="나눔고딕" charset="-127"/>
                          <a:ea typeface="나눔고딕" charset="-127"/>
                        </a:rPr>
                        <a:t>ESIM-LEITAP(‘08),</a:t>
                      </a:r>
                      <a:r>
                        <a:rPr lang="en-US" sz="1100" spc="-150" baseline="0" dirty="0">
                          <a:latin typeface="나눔고딕" charset="-127"/>
                          <a:ea typeface="나눔고딕" charset="-127"/>
                        </a:rPr>
                        <a:t> CAPRI-GTAP(‘10), Grant &amp; Rutherford(‘06), </a:t>
                      </a:r>
                      <a:r>
                        <a:rPr lang="ko-KR" altLang="en-US" sz="1100" spc="-150" baseline="0" dirty="0">
                          <a:latin typeface="나눔고딕" charset="-127"/>
                          <a:ea typeface="나눔고딕" charset="-127"/>
                        </a:rPr>
                        <a:t>황원식</a:t>
                      </a:r>
                      <a:r>
                        <a:rPr lang="en-US" altLang="ko-KR" sz="1100" spc="-150" baseline="0" dirty="0">
                          <a:latin typeface="나눔고딕" charset="-127"/>
                          <a:ea typeface="나눔고딕" charset="-127"/>
                        </a:rPr>
                        <a:t>(‘13)</a:t>
                      </a:r>
                      <a:endParaRPr lang="en-US" sz="1100" spc="-150" dirty="0">
                        <a:solidFill>
                          <a:srgbClr val="000000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100" spc="0" baseline="0" dirty="0">
                          <a:latin typeface="나눔고딕" charset="-127"/>
                          <a:ea typeface="나눔고딕" charset="-127"/>
                        </a:rPr>
                        <a:t>Hyman </a:t>
                      </a:r>
                      <a:r>
                        <a:rPr lang="ko-KR" altLang="en-US" sz="1100" spc="0" baseline="0" dirty="0">
                          <a:latin typeface="나눔고딕" charset="-127"/>
                          <a:ea typeface="나눔고딕" charset="-127"/>
                        </a:rPr>
                        <a:t>외 </a:t>
                      </a:r>
                      <a:r>
                        <a:rPr lang="en-US" altLang="ko-KR" sz="1100" spc="0" baseline="0" dirty="0">
                          <a:latin typeface="나눔고딕" charset="-127"/>
                          <a:ea typeface="나눔고딕" charset="-127"/>
                        </a:rPr>
                        <a:t>(</a:t>
                      </a:r>
                      <a:r>
                        <a:rPr lang="en-US" altLang="ko-KR" sz="1100" kern="1200" spc="-150" baseline="0" dirty="0">
                          <a:solidFill>
                            <a:schemeClr val="dk1"/>
                          </a:solidFill>
                          <a:latin typeface="나눔고딕" charset="-127"/>
                          <a:ea typeface="나눔고딕" charset="-127"/>
                          <a:cs typeface="+mn-cs"/>
                        </a:rPr>
                        <a:t>2002</a:t>
                      </a:r>
                      <a:r>
                        <a:rPr lang="en-US" altLang="ko-KR" sz="1100" spc="0" baseline="0" dirty="0">
                          <a:latin typeface="나눔고딕" charset="-127"/>
                          <a:ea typeface="나눔고딕" charset="-127"/>
                        </a:rPr>
                        <a:t>)</a:t>
                      </a:r>
                      <a:endParaRPr lang="en-US" sz="1100" spc="0" baseline="0" dirty="0">
                        <a:latin typeface="나눔고딕" charset="-127"/>
                        <a:ea typeface="나눔고딕" charset="-127"/>
                      </a:endParaRPr>
                    </a:p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pc="0" baseline="0" dirty="0">
                          <a:latin typeface="나눔고딕" charset="-127"/>
                          <a:ea typeface="나눔고딕" charset="-127"/>
                        </a:rPr>
                        <a:t>WITCH (</a:t>
                      </a:r>
                      <a:r>
                        <a:rPr lang="en-US" sz="1100" spc="0" baseline="0" dirty="0" err="1">
                          <a:latin typeface="나눔고딕" charset="-127"/>
                          <a:ea typeface="나눔고딕" charset="-127"/>
                        </a:rPr>
                        <a:t>Bosetti</a:t>
                      </a:r>
                      <a:r>
                        <a:rPr lang="en-US" sz="1100" spc="0" baseline="0" dirty="0">
                          <a:latin typeface="나눔고딕" charset="-127"/>
                          <a:ea typeface="나눔고딕" charset="-127"/>
                        </a:rPr>
                        <a:t> </a:t>
                      </a:r>
                      <a:r>
                        <a:rPr lang="ko-KR" altLang="en-US" sz="1100" spc="0" baseline="0" dirty="0">
                          <a:latin typeface="나눔고딕" charset="-127"/>
                          <a:ea typeface="나눔고딕" charset="-127"/>
                        </a:rPr>
                        <a:t>외</a:t>
                      </a:r>
                      <a:r>
                        <a:rPr lang="en-US" altLang="ko-KR" sz="1100" spc="0" baseline="0" dirty="0">
                          <a:latin typeface="나눔고딕" charset="-127"/>
                          <a:ea typeface="나눔고딕" charset="-127"/>
                        </a:rPr>
                        <a:t>, </a:t>
                      </a:r>
                      <a:r>
                        <a:rPr lang="en-US" altLang="ko-KR" sz="1100" spc="-150" baseline="0" dirty="0">
                          <a:latin typeface="나눔고딕" charset="-127"/>
                          <a:ea typeface="나눔고딕" charset="-127"/>
                        </a:rPr>
                        <a:t>2006</a:t>
                      </a:r>
                      <a:r>
                        <a:rPr lang="en-US" altLang="ko-KR" sz="1100" spc="0" baseline="0" dirty="0">
                          <a:latin typeface="나눔고딕" charset="-127"/>
                          <a:ea typeface="나눔고딕" charset="-127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pc="0" baseline="0" dirty="0">
                          <a:latin typeface="나눔고딕" charset="-127"/>
                          <a:ea typeface="나눔고딕" charset="-127"/>
                        </a:rPr>
                        <a:t>Kiuila &amp; Rutherford (</a:t>
                      </a:r>
                      <a:r>
                        <a:rPr lang="en-US" sz="1100" spc="-150" baseline="0" dirty="0">
                          <a:latin typeface="나눔고딕" charset="-127"/>
                          <a:ea typeface="나눔고딕" charset="-127"/>
                        </a:rPr>
                        <a:t>2013</a:t>
                      </a:r>
                      <a:r>
                        <a:rPr lang="en-US" sz="1100" spc="0" baseline="0" dirty="0">
                          <a:latin typeface="나눔고딕" charset="-127"/>
                          <a:ea typeface="나눔고딕" charset="-127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spc="0" dirty="0">
                          <a:latin typeface="나눔고딕" charset="-127"/>
                          <a:ea typeface="나눔고딕" charset="-127"/>
                        </a:rPr>
                        <a:t>오인하 </a:t>
                      </a:r>
                      <a:r>
                        <a:rPr lang="en-US" altLang="ko-KR" sz="1100" spc="0" dirty="0">
                          <a:latin typeface="나눔고딕" charset="-127"/>
                          <a:ea typeface="나눔고딕" charset="-127"/>
                        </a:rPr>
                        <a:t>(</a:t>
                      </a:r>
                      <a:r>
                        <a:rPr lang="en-US" altLang="ko-KR" sz="1100" kern="1200" spc="-150" baseline="0" dirty="0">
                          <a:solidFill>
                            <a:schemeClr val="dk1"/>
                          </a:solidFill>
                          <a:latin typeface="나눔고딕" charset="-127"/>
                          <a:ea typeface="나눔고딕" charset="-127"/>
                          <a:cs typeface="+mn-cs"/>
                        </a:rPr>
                        <a:t>2012</a:t>
                      </a:r>
                      <a:r>
                        <a:rPr lang="en-US" altLang="ko-KR" sz="1100" spc="0" dirty="0">
                          <a:latin typeface="나눔고딕" charset="-127"/>
                          <a:ea typeface="나눔고딕" charset="-127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spc="0" dirty="0">
                          <a:latin typeface="나눔고딕" charset="-127"/>
                          <a:ea typeface="나눔고딕" charset="-127"/>
                        </a:rPr>
                        <a:t>KEI (</a:t>
                      </a:r>
                      <a:r>
                        <a:rPr lang="en-US" sz="1100" kern="1200" spc="-150" baseline="0" dirty="0">
                          <a:solidFill>
                            <a:schemeClr val="dk1"/>
                          </a:solidFill>
                          <a:latin typeface="나눔고딕" charset="-127"/>
                          <a:ea typeface="나눔고딕" charset="-127"/>
                          <a:cs typeface="+mn-cs"/>
                        </a:rPr>
                        <a:t>2010</a:t>
                      </a:r>
                      <a:r>
                        <a:rPr lang="en-US" sz="1100" spc="0" dirty="0">
                          <a:latin typeface="나눔고딕" charset="-127"/>
                          <a:ea typeface="나눔고딕" charset="-127"/>
                        </a:rPr>
                        <a:t>)</a:t>
                      </a:r>
                      <a:endParaRPr lang="ko-KR" altLang="en-US" sz="1100" spc="0" dirty="0">
                        <a:solidFill>
                          <a:srgbClr val="000000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kern="1200" spc="0" baseline="0" dirty="0" err="1">
                          <a:solidFill>
                            <a:schemeClr val="dk1"/>
                          </a:solidFill>
                          <a:latin typeface="나눔고딕" charset="-127"/>
                          <a:ea typeface="나눔고딕" charset="-127"/>
                          <a:cs typeface="+mn-cs"/>
                        </a:rPr>
                        <a:t>Boeringer</a:t>
                      </a:r>
                      <a:r>
                        <a:rPr lang="en-US" sz="1100" kern="1200" spc="0" baseline="0" dirty="0">
                          <a:solidFill>
                            <a:schemeClr val="dk1"/>
                          </a:solidFill>
                          <a:latin typeface="나눔고딕" charset="-127"/>
                          <a:ea typeface="나눔고딕" charset="-127"/>
                          <a:cs typeface="+mn-cs"/>
                        </a:rPr>
                        <a:t> &amp; Rutherford(</a:t>
                      </a:r>
                      <a:r>
                        <a:rPr lang="en-US" sz="1100" kern="1200" spc="-150" baseline="0" dirty="0">
                          <a:solidFill>
                            <a:schemeClr val="dk1"/>
                          </a:solidFill>
                          <a:latin typeface="나눔고딕" charset="-127"/>
                          <a:ea typeface="나눔고딕" charset="-127"/>
                          <a:cs typeface="+mn-cs"/>
                        </a:rPr>
                        <a:t>2008</a:t>
                      </a:r>
                      <a:r>
                        <a:rPr lang="en-US" sz="1100" kern="1200" spc="0" baseline="0" dirty="0">
                          <a:solidFill>
                            <a:schemeClr val="dk1"/>
                          </a:solidFill>
                          <a:latin typeface="나눔고딕" charset="-127"/>
                          <a:ea typeface="나눔고딕" charset="-127"/>
                          <a:cs typeface="+mn-cs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kern="1200" spc="0" baseline="0" dirty="0">
                          <a:solidFill>
                            <a:schemeClr val="dk1"/>
                          </a:solidFill>
                          <a:latin typeface="나눔고딕" charset="-127"/>
                          <a:ea typeface="나눔고딕" charset="-127"/>
                          <a:cs typeface="+mn-cs"/>
                        </a:rPr>
                        <a:t>Fujimori </a:t>
                      </a:r>
                      <a:r>
                        <a:rPr lang="ko-KR" altLang="en-US" sz="1100" kern="1200" spc="0" baseline="0" dirty="0">
                          <a:solidFill>
                            <a:schemeClr val="dk1"/>
                          </a:solidFill>
                          <a:latin typeface="나눔고딕" charset="-127"/>
                          <a:ea typeface="나눔고딕" charset="-127"/>
                          <a:cs typeface="+mn-cs"/>
                        </a:rPr>
                        <a:t>외</a:t>
                      </a:r>
                      <a:r>
                        <a:rPr lang="en-US" altLang="ko-KR" sz="1100" kern="1200" spc="0" baseline="0" dirty="0">
                          <a:solidFill>
                            <a:schemeClr val="dk1"/>
                          </a:solidFill>
                          <a:latin typeface="나눔고딕" charset="-127"/>
                          <a:ea typeface="나눔고딕" charset="-127"/>
                          <a:cs typeface="+mn-cs"/>
                        </a:rPr>
                        <a:t>(</a:t>
                      </a:r>
                      <a:r>
                        <a:rPr lang="en-US" altLang="ko-KR" sz="1100" kern="1200" spc="-150" baseline="0" dirty="0">
                          <a:solidFill>
                            <a:schemeClr val="dk1"/>
                          </a:solidFill>
                          <a:latin typeface="나눔고딕" charset="-127"/>
                          <a:ea typeface="나눔고딕" charset="-127"/>
                          <a:cs typeface="+mn-cs"/>
                        </a:rPr>
                        <a:t>2014</a:t>
                      </a:r>
                      <a:r>
                        <a:rPr lang="en-US" altLang="ko-KR" sz="1100" kern="1200" spc="0" baseline="0" dirty="0">
                          <a:solidFill>
                            <a:schemeClr val="dk1"/>
                          </a:solidFill>
                          <a:latin typeface="나눔고딕" charset="-127"/>
                          <a:ea typeface="나눔고딕" charset="-127"/>
                          <a:cs typeface="+mn-cs"/>
                        </a:rPr>
                        <a:t>)</a:t>
                      </a:r>
                      <a:endParaRPr lang="en-US" sz="1100" kern="1200" spc="0" baseline="0" dirty="0">
                        <a:solidFill>
                          <a:schemeClr val="dk1"/>
                        </a:solidFill>
                        <a:latin typeface="나눔고딕" charset="-127"/>
                        <a:ea typeface="나눔고딕" charset="-127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5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latin typeface="나눔고딕" charset="-127"/>
                          <a:ea typeface="나눔고딕" charset="-127"/>
                        </a:rPr>
                        <a:t>장점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150" dirty="0">
                          <a:latin typeface="나눔고딕" charset="-127"/>
                          <a:ea typeface="나눔고딕" charset="-127"/>
                        </a:rPr>
                        <a:t>기존 모형 활용 가능</a:t>
                      </a:r>
                      <a:r>
                        <a:rPr lang="en-US" altLang="ko-KR" sz="1100" spc="-150" dirty="0">
                          <a:latin typeface="나눔고딕" charset="-127"/>
                          <a:ea typeface="나눔고딕" charset="-127"/>
                        </a:rPr>
                        <a:t>; </a:t>
                      </a:r>
                    </a:p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150" baseline="0" dirty="0">
                          <a:latin typeface="나눔고딕" charset="-127"/>
                          <a:ea typeface="나눔고딕" charset="-127"/>
                        </a:rPr>
                        <a:t>소요 인력 및 비용 최소화</a:t>
                      </a:r>
                      <a:endParaRPr lang="ko-KR" altLang="en-US" sz="1100" spc="-150" baseline="0" dirty="0">
                        <a:solidFill>
                          <a:srgbClr val="000000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150" dirty="0">
                          <a:latin typeface="나눔고딕" charset="-127"/>
                          <a:ea typeface="나눔고딕" charset="-127"/>
                        </a:rPr>
                        <a:t>완전한 형태의 상</a:t>
                      </a:r>
                      <a:r>
                        <a:rPr lang="en-US" altLang="ko-KR" sz="1100" spc="-150" dirty="0">
                          <a:latin typeface="나눔고딕" charset="-127"/>
                          <a:ea typeface="나눔고딕" charset="-127"/>
                        </a:rPr>
                        <a:t>·</a:t>
                      </a:r>
                      <a:r>
                        <a:rPr lang="ko-KR" altLang="en-US" sz="1100" spc="-150" dirty="0">
                          <a:latin typeface="나눔고딕" charset="-127"/>
                          <a:ea typeface="나눔고딕" charset="-127"/>
                        </a:rPr>
                        <a:t>하향 통합모형으로서 상향 및 하향식 모형의 장점을 모두 보유</a:t>
                      </a:r>
                      <a:endParaRPr lang="ko-KR" altLang="en-US" sz="1100" spc="-150" dirty="0">
                        <a:solidFill>
                          <a:srgbClr val="000000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150" dirty="0">
                          <a:latin typeface="나눔고딕" charset="-127"/>
                          <a:ea typeface="나눔고딕" charset="-127"/>
                        </a:rPr>
                        <a:t>상</a:t>
                      </a:r>
                      <a:r>
                        <a:rPr lang="en-US" altLang="ko-KR" sz="1100" spc="-150" dirty="0">
                          <a:latin typeface="나눔고딕" charset="-127"/>
                          <a:ea typeface="나눔고딕" charset="-127"/>
                        </a:rPr>
                        <a:t>·</a:t>
                      </a:r>
                      <a:r>
                        <a:rPr lang="ko-KR" altLang="en-US" sz="1100" spc="-150" dirty="0">
                          <a:latin typeface="나눔고딕" charset="-127"/>
                          <a:ea typeface="나눔고딕" charset="-127"/>
                        </a:rPr>
                        <a:t>하향 모형 중 하나의 장점을 그대로 유지하면서 다른 하나의 장점을 일부 활용할 수 있음</a:t>
                      </a:r>
                      <a:r>
                        <a:rPr lang="en-US" altLang="ko-KR" sz="1100" spc="-150" dirty="0">
                          <a:latin typeface="나눔고딕" charset="-127"/>
                          <a:ea typeface="나눔고딕" charset="-127"/>
                        </a:rPr>
                        <a:t>.</a:t>
                      </a:r>
                      <a:endParaRPr lang="ko-KR" altLang="en-US" sz="1100" spc="-150" dirty="0">
                        <a:solidFill>
                          <a:srgbClr val="000000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150" dirty="0">
                          <a:latin typeface="나눔고딕" charset="-127"/>
                          <a:ea typeface="나눔고딕" charset="-127"/>
                        </a:rPr>
                        <a:t>완전한 형태의 상</a:t>
                      </a:r>
                      <a:r>
                        <a:rPr lang="en-US" altLang="ko-KR" sz="1100" spc="-150" dirty="0">
                          <a:latin typeface="나눔고딕" charset="-127"/>
                          <a:ea typeface="나눔고딕" charset="-127"/>
                        </a:rPr>
                        <a:t>·</a:t>
                      </a:r>
                      <a:r>
                        <a:rPr lang="ko-KR" altLang="en-US" sz="1100" spc="-150" dirty="0">
                          <a:latin typeface="나눔고딕" charset="-127"/>
                          <a:ea typeface="나눔고딕" charset="-127"/>
                        </a:rPr>
                        <a:t>하향 통합모형으로서 상향 및 하향식 모형의 장점을 모두 보유</a:t>
                      </a:r>
                      <a:endParaRPr lang="ko-KR" altLang="en-US" sz="1100" spc="-150" dirty="0">
                        <a:solidFill>
                          <a:srgbClr val="000000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4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latin typeface="나눔고딕" charset="-127"/>
                          <a:ea typeface="나눔고딕" charset="-127"/>
                        </a:rPr>
                        <a:t>단점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150" dirty="0">
                          <a:latin typeface="나눔고딕" charset="-127"/>
                          <a:ea typeface="나눔고딕" charset="-127"/>
                        </a:rPr>
                        <a:t>상</a:t>
                      </a:r>
                      <a:r>
                        <a:rPr lang="en-US" altLang="ko-KR" sz="1100" spc="-150" dirty="0">
                          <a:latin typeface="나눔고딕" charset="-127"/>
                          <a:ea typeface="나눔고딕" charset="-127"/>
                        </a:rPr>
                        <a:t>·</a:t>
                      </a:r>
                      <a:r>
                        <a:rPr lang="ko-KR" altLang="en-US" sz="1100" spc="-150" dirty="0">
                          <a:latin typeface="나눔고딕" charset="-127"/>
                          <a:ea typeface="나눔고딕" charset="-127"/>
                        </a:rPr>
                        <a:t>하향 모형간 일관성 결여</a:t>
                      </a:r>
                      <a:endParaRPr lang="ko-KR" altLang="en-US" sz="1100" spc="-150" dirty="0">
                        <a:solidFill>
                          <a:srgbClr val="000000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150" dirty="0">
                          <a:latin typeface="나눔고딕" charset="-127"/>
                          <a:ea typeface="나눔고딕" charset="-127"/>
                        </a:rPr>
                        <a:t>연계 </a:t>
                      </a:r>
                      <a:r>
                        <a:rPr lang="ko-KR" altLang="en-US" sz="1100" spc="-150" dirty="0" err="1">
                          <a:latin typeface="나눔고딕" charset="-127"/>
                          <a:ea typeface="나눔고딕" charset="-127"/>
                        </a:rPr>
                        <a:t>알고리듬의</a:t>
                      </a:r>
                      <a:r>
                        <a:rPr lang="ko-KR" altLang="en-US" sz="1100" spc="-150" dirty="0">
                          <a:latin typeface="나눔고딕" charset="-127"/>
                          <a:ea typeface="나눔고딕" charset="-127"/>
                        </a:rPr>
                        <a:t> </a:t>
                      </a:r>
                      <a:r>
                        <a:rPr lang="ko-KR" altLang="en-US" sz="1100" spc="-150" dirty="0" err="1">
                          <a:latin typeface="나눔고딕" charset="-127"/>
                          <a:ea typeface="나눔고딕" charset="-127"/>
                        </a:rPr>
                        <a:t>수렴성</a:t>
                      </a:r>
                      <a:r>
                        <a:rPr lang="en-US" altLang="ko-KR" sz="1100" spc="-150" dirty="0">
                          <a:latin typeface="나눔고딕" charset="-127"/>
                          <a:ea typeface="나눔고딕" charset="-127"/>
                        </a:rPr>
                        <a:t>, </a:t>
                      </a:r>
                      <a:r>
                        <a:rPr lang="ko-KR" altLang="en-US" sz="1100" spc="-150" dirty="0">
                          <a:latin typeface="나눔고딕" charset="-127"/>
                          <a:ea typeface="나눔고딕" charset="-127"/>
                        </a:rPr>
                        <a:t>속도 등에 문제가 발생할 수 있음</a:t>
                      </a:r>
                      <a:r>
                        <a:rPr lang="en-US" altLang="ko-KR" sz="1100" spc="-150" dirty="0">
                          <a:latin typeface="나눔고딕" charset="-127"/>
                          <a:ea typeface="나눔고딕" charset="-127"/>
                        </a:rPr>
                        <a:t>.</a:t>
                      </a:r>
                      <a:endParaRPr lang="ko-KR" altLang="en-US" sz="1100" spc="-150" dirty="0">
                        <a:solidFill>
                          <a:srgbClr val="000000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150" dirty="0">
                          <a:latin typeface="나눔고딕" charset="-127"/>
                          <a:ea typeface="나눔고딕" charset="-127"/>
                        </a:rPr>
                        <a:t>단순화된 부분이 원래의 복잡한 문제를 표현하는 데 한계가 있음</a:t>
                      </a:r>
                      <a:r>
                        <a:rPr lang="en-US" altLang="ko-KR" sz="1100" spc="-150" dirty="0">
                          <a:latin typeface="나눔고딕" charset="-127"/>
                          <a:ea typeface="나눔고딕" charset="-127"/>
                        </a:rPr>
                        <a:t>.</a:t>
                      </a:r>
                      <a:endParaRPr lang="ko-KR" altLang="en-US" sz="1100" spc="-150" dirty="0">
                        <a:solidFill>
                          <a:srgbClr val="000000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150" dirty="0">
                          <a:latin typeface="나눔고딕" charset="-127"/>
                          <a:ea typeface="나눔고딕" charset="-127"/>
                        </a:rPr>
                        <a:t>변수의 수가 많아질 경우 해를 구하기 어려움</a:t>
                      </a:r>
                      <a:endParaRPr lang="ko-KR" altLang="en-US" sz="1100" spc="-150" dirty="0">
                        <a:solidFill>
                          <a:srgbClr val="000000"/>
                        </a:solidFill>
                        <a:latin typeface="나눔고딕" charset="-127"/>
                        <a:ea typeface="나눔고딕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통합 모형 구축 전략 </a:t>
            </a:r>
            <a:r>
              <a:rPr lang="en-US" altLang="ko-KR" dirty="0"/>
              <a:t>– </a:t>
            </a:r>
            <a:r>
              <a:rPr lang="ko-KR" altLang="en-US" dirty="0"/>
              <a:t>유형별 장단점</a:t>
            </a:r>
          </a:p>
        </p:txBody>
      </p:sp>
    </p:spTree>
    <p:extLst>
      <p:ext uri="{BB962C8B-B14F-4D97-AF65-F5344CB8AC3E}">
        <p14:creationId xmlns:p14="http://schemas.microsoft.com/office/powerpoint/2010/main" val="2639512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통합 모형 구축 전략 </a:t>
            </a:r>
            <a:r>
              <a:rPr lang="en-US" altLang="ko-KR" b="1" dirty="0"/>
              <a:t>- </a:t>
            </a:r>
            <a:r>
              <a:rPr lang="ko-KR" altLang="en-US" b="1" dirty="0"/>
              <a:t>기본 방향</a:t>
            </a:r>
          </a:p>
          <a:p>
            <a:pPr lvl="1"/>
            <a:r>
              <a:rPr lang="ko-KR" altLang="en-US" b="1" dirty="0" err="1"/>
              <a:t>상하향</a:t>
            </a:r>
            <a:r>
              <a:rPr lang="ko-KR" altLang="en-US" b="1" dirty="0"/>
              <a:t> 통합 모형 구축방향</a:t>
            </a:r>
          </a:p>
          <a:p>
            <a:pPr lvl="2" algn="just"/>
            <a:r>
              <a:rPr lang="ko-KR" altLang="en-US" dirty="0"/>
              <a:t>하향식 모형</a:t>
            </a:r>
            <a:r>
              <a:rPr lang="en-US" altLang="ko-KR" dirty="0"/>
              <a:t>: </a:t>
            </a:r>
            <a:r>
              <a:rPr lang="ko-KR" altLang="en-US" dirty="0"/>
              <a:t>축차</a:t>
            </a:r>
            <a:r>
              <a:rPr lang="en-US" altLang="ko-KR" dirty="0"/>
              <a:t>‧</a:t>
            </a:r>
            <a:r>
              <a:rPr lang="ko-KR" altLang="en-US" dirty="0"/>
              <a:t>동태 연산가능일반균형 </a:t>
            </a:r>
            <a:r>
              <a:rPr lang="en-US" altLang="ko-KR" dirty="0"/>
              <a:t>(recursive dynamic CGE) </a:t>
            </a:r>
            <a:r>
              <a:rPr lang="ko-KR" altLang="en-US" spc="-150" dirty="0"/>
              <a:t>모형으로 구성하되</a:t>
            </a:r>
            <a:r>
              <a:rPr lang="en-US" altLang="ko-KR" dirty="0"/>
              <a:t>, </a:t>
            </a:r>
            <a:r>
              <a:rPr lang="ko-KR" altLang="en-US" dirty="0"/>
              <a:t>최종적으로 글로벌 모형 구축</a:t>
            </a:r>
          </a:p>
          <a:p>
            <a:pPr lvl="3"/>
            <a:r>
              <a:rPr lang="ko-KR" altLang="en-US" dirty="0"/>
              <a:t>분석 대상 기간</a:t>
            </a:r>
            <a:r>
              <a:rPr lang="en-US" altLang="ko-KR" dirty="0"/>
              <a:t>, </a:t>
            </a:r>
            <a:r>
              <a:rPr lang="ko-KR" altLang="en-US" dirty="0"/>
              <a:t>대상 국가</a:t>
            </a:r>
            <a:r>
              <a:rPr lang="en-US" altLang="ko-KR" dirty="0"/>
              <a:t>, </a:t>
            </a:r>
            <a:r>
              <a:rPr lang="ko-KR" altLang="en-US" dirty="0"/>
              <a:t>업종분류</a:t>
            </a:r>
            <a:r>
              <a:rPr lang="en-US" altLang="ko-KR" dirty="0"/>
              <a:t>, </a:t>
            </a:r>
            <a:r>
              <a:rPr lang="ko-KR" altLang="en-US" dirty="0"/>
              <a:t>주요 입력변수</a:t>
            </a:r>
            <a:r>
              <a:rPr lang="en-US" altLang="ko-KR" dirty="0"/>
              <a:t>(</a:t>
            </a:r>
            <a:r>
              <a:rPr lang="ko-KR" altLang="en-US" dirty="0"/>
              <a:t>탄력성</a:t>
            </a:r>
            <a:r>
              <a:rPr lang="en-US" altLang="ko-KR" dirty="0"/>
              <a:t>), </a:t>
            </a:r>
            <a:r>
              <a:rPr lang="ko-KR" altLang="en-US" dirty="0"/>
              <a:t>소비함수 특성</a:t>
            </a:r>
            <a:r>
              <a:rPr lang="en-US" altLang="ko-KR" dirty="0"/>
              <a:t>, </a:t>
            </a:r>
            <a:r>
              <a:rPr lang="ko-KR" altLang="en-US" dirty="0"/>
              <a:t>투자의 </a:t>
            </a:r>
            <a:r>
              <a:rPr lang="ko-KR" altLang="en-US" dirty="0" err="1"/>
              <a:t>내생성</a:t>
            </a:r>
            <a:r>
              <a:rPr lang="ko-KR" altLang="en-US" dirty="0"/>
              <a:t> 등을 선택 가능하도록 사용자 </a:t>
            </a:r>
            <a:r>
              <a:rPr lang="ko-KR" altLang="en-US" dirty="0" err="1"/>
              <a:t>친화형</a:t>
            </a:r>
            <a:r>
              <a:rPr lang="ko-KR" altLang="en-US" dirty="0"/>
              <a:t> </a:t>
            </a:r>
            <a:r>
              <a:rPr lang="en-US" altLang="ko-KR" dirty="0"/>
              <a:t>UI </a:t>
            </a:r>
            <a:r>
              <a:rPr lang="ko-KR" altLang="en-US" dirty="0"/>
              <a:t>개발</a:t>
            </a:r>
          </a:p>
          <a:p>
            <a:pPr lvl="2"/>
            <a:r>
              <a:rPr lang="ko-KR" altLang="en-US" dirty="0"/>
              <a:t>상향식 모형</a:t>
            </a:r>
            <a:r>
              <a:rPr lang="en-US" altLang="ko-KR" dirty="0"/>
              <a:t>: LP </a:t>
            </a:r>
            <a:r>
              <a:rPr lang="ko-KR" altLang="en-US" dirty="0"/>
              <a:t>기반 최적화 모형으로 구성하되</a:t>
            </a:r>
            <a:r>
              <a:rPr lang="en-US" altLang="ko-KR" dirty="0"/>
              <a:t>, </a:t>
            </a:r>
            <a:r>
              <a:rPr lang="ko-KR" altLang="en-US" dirty="0"/>
              <a:t>국내 부문에 한정하여 구축 </a:t>
            </a:r>
            <a:r>
              <a:rPr lang="en-US" altLang="ko-KR" dirty="0"/>
              <a:t>(</a:t>
            </a:r>
            <a:r>
              <a:rPr lang="ko-KR" altLang="en-US" dirty="0"/>
              <a:t>해외 타 경제로의 확장 가능성은 유지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부문</a:t>
            </a:r>
            <a:r>
              <a:rPr lang="en-US" altLang="ko-KR" dirty="0"/>
              <a:t>(</a:t>
            </a:r>
            <a:r>
              <a:rPr lang="ko-KR" altLang="en-US" dirty="0"/>
              <a:t>업종</a:t>
            </a:r>
            <a:r>
              <a:rPr lang="en-US" altLang="ko-KR" dirty="0"/>
              <a:t>)</a:t>
            </a:r>
            <a:r>
              <a:rPr lang="ko-KR" altLang="en-US" dirty="0"/>
              <a:t>별로 독립된 모형을 구성하고</a:t>
            </a:r>
            <a:r>
              <a:rPr lang="en-US" altLang="ko-KR" dirty="0"/>
              <a:t>, </a:t>
            </a:r>
            <a:r>
              <a:rPr lang="ko-KR" altLang="en-US" dirty="0"/>
              <a:t>상호 연계는 하향식을 포함하는 통합모형을 경유</a:t>
            </a:r>
          </a:p>
          <a:p>
            <a:pPr lvl="3"/>
            <a:r>
              <a:rPr lang="en-US" altLang="ko-KR" dirty="0"/>
              <a:t>LP</a:t>
            </a:r>
            <a:r>
              <a:rPr lang="ko-KR" altLang="en-US" dirty="0"/>
              <a:t>형 상향식 모형의 경우 </a:t>
            </a:r>
            <a:r>
              <a:rPr lang="en-US" altLang="ko-KR" dirty="0"/>
              <a:t>PMP </a:t>
            </a:r>
            <a:r>
              <a:rPr lang="ko-KR" altLang="en-US" dirty="0"/>
              <a:t>방법을 통한 </a:t>
            </a:r>
            <a:r>
              <a:rPr lang="en-US" altLang="ko-KR" dirty="0"/>
              <a:t>calibration </a:t>
            </a:r>
            <a:r>
              <a:rPr lang="ko-KR" altLang="en-US" dirty="0"/>
              <a:t>방식이 가능하도록 설계</a:t>
            </a:r>
            <a:endParaRPr lang="en-US" altLang="ko-KR" dirty="0"/>
          </a:p>
          <a:p>
            <a:pPr lvl="2"/>
            <a:r>
              <a:rPr lang="ko-KR" altLang="en-US" dirty="0"/>
              <a:t>대규모 상향식 및 하향식 모형을 분해 기법을 통해 연계 </a:t>
            </a:r>
            <a:endParaRPr lang="en-US" altLang="ko-KR" dirty="0"/>
          </a:p>
          <a:p>
            <a:pPr lvl="3"/>
            <a:r>
              <a:rPr lang="ko-KR" altLang="en-US" dirty="0"/>
              <a:t>선형 수요함수 및 </a:t>
            </a:r>
            <a:r>
              <a:rPr lang="en-US" altLang="ko-KR" dirty="0"/>
              <a:t>PMP </a:t>
            </a:r>
            <a:r>
              <a:rPr lang="ko-KR" altLang="en-US" dirty="0" err="1"/>
              <a:t>적용시</a:t>
            </a:r>
            <a:r>
              <a:rPr lang="ko-KR" altLang="en-US" dirty="0"/>
              <a:t> 효율적 </a:t>
            </a:r>
            <a:r>
              <a:rPr lang="ko-KR" altLang="en-US" dirty="0" err="1"/>
              <a:t>알고리듬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복수의 페널티 함수 등</a:t>
            </a:r>
            <a:r>
              <a:rPr lang="en-US" altLang="ko-KR" dirty="0"/>
              <a:t>)</a:t>
            </a:r>
            <a:r>
              <a:rPr lang="ko-KR" altLang="en-US" dirty="0"/>
              <a:t> 개발</a:t>
            </a:r>
            <a:r>
              <a:rPr lang="en-US" altLang="ko-KR" dirty="0"/>
              <a:t> </a:t>
            </a:r>
          </a:p>
          <a:p>
            <a:pPr lvl="3"/>
            <a:r>
              <a:rPr lang="en-US" altLang="ko-KR" dirty="0"/>
              <a:t>2</a:t>
            </a:r>
            <a:r>
              <a:rPr lang="ko-KR" altLang="en-US" dirty="0" err="1"/>
              <a:t>차계획법</a:t>
            </a:r>
            <a:r>
              <a:rPr lang="ko-KR" altLang="en-US" dirty="0"/>
              <a:t> 문제</a:t>
            </a:r>
            <a:r>
              <a:rPr lang="en-US" altLang="ko-KR" dirty="0"/>
              <a:t>(Convex QP)</a:t>
            </a:r>
            <a:r>
              <a:rPr lang="ko-KR" altLang="en-US" dirty="0"/>
              <a:t>는 </a:t>
            </a:r>
            <a:r>
              <a:rPr lang="en-US" altLang="ko-KR" dirty="0"/>
              <a:t>LP </a:t>
            </a:r>
            <a:r>
              <a:rPr lang="ko-KR" altLang="en-US" dirty="0"/>
              <a:t>문제와 동일한 복잡도를 갖는 </a:t>
            </a:r>
            <a:r>
              <a:rPr lang="ko-KR" altLang="en-US" dirty="0" err="1"/>
              <a:t>알고리듬</a:t>
            </a:r>
            <a:r>
              <a:rPr lang="en-US" altLang="ko-KR" dirty="0"/>
              <a:t>(interior point method) </a:t>
            </a:r>
            <a:r>
              <a:rPr lang="ko-KR" altLang="en-US" dirty="0"/>
              <a:t>적용</a:t>
            </a:r>
            <a:endParaRPr lang="en-US" altLang="ko-KR" dirty="0"/>
          </a:p>
          <a:p>
            <a:pPr lvl="3"/>
            <a:r>
              <a:rPr lang="ko-KR" altLang="en-US" dirty="0" err="1"/>
              <a:t>알고리듬</a:t>
            </a:r>
            <a:r>
              <a:rPr lang="ko-KR" altLang="en-US" dirty="0"/>
              <a:t> 수렴성과 수렴 속도의 최적화</a:t>
            </a:r>
            <a:endParaRPr lang="en-US" altLang="ko-KR" dirty="0"/>
          </a:p>
          <a:p>
            <a:pPr lvl="3"/>
            <a:r>
              <a:rPr lang="ko-KR" altLang="en-US" dirty="0"/>
              <a:t>일체형 통합모형의 타당성도 병행 검토</a:t>
            </a:r>
          </a:p>
          <a:p>
            <a:pPr lvl="1"/>
            <a:r>
              <a:rPr lang="en-US" altLang="ko-KR" b="1" dirty="0"/>
              <a:t>PMP </a:t>
            </a:r>
            <a:r>
              <a:rPr lang="ko-KR" altLang="en-US" b="1" dirty="0"/>
              <a:t>기법의 활용</a:t>
            </a:r>
            <a:endParaRPr lang="en-US" altLang="ko-KR" b="1" dirty="0"/>
          </a:p>
          <a:p>
            <a:pPr lvl="2"/>
            <a:r>
              <a:rPr lang="ko-KR" altLang="en-US" dirty="0" err="1"/>
              <a:t>캘리브래이션</a:t>
            </a:r>
            <a:r>
              <a:rPr lang="en-US" altLang="ko-KR" dirty="0"/>
              <a:t>(calibration) </a:t>
            </a:r>
            <a:r>
              <a:rPr lang="ko-KR" altLang="en-US" dirty="0"/>
              <a:t>과정을 통해 모형의 해와 </a:t>
            </a:r>
            <a:r>
              <a:rPr lang="en-US" altLang="ko-KR" dirty="0"/>
              <a:t>BAU</a:t>
            </a:r>
            <a:r>
              <a:rPr lang="ko-KR" altLang="en-US" dirty="0"/>
              <a:t>에서의 실제 자료가 일치토록 함</a:t>
            </a:r>
            <a:endParaRPr lang="en-US" altLang="ko-KR" dirty="0"/>
          </a:p>
          <a:p>
            <a:pPr lvl="3"/>
            <a:r>
              <a:rPr lang="ko-KR" altLang="en-US" dirty="0"/>
              <a:t>구석 해</a:t>
            </a:r>
            <a:r>
              <a:rPr lang="en-US" altLang="ko-KR" dirty="0"/>
              <a:t>(corner solution), </a:t>
            </a:r>
            <a:r>
              <a:rPr lang="ko-KR" altLang="en-US" dirty="0"/>
              <a:t>과잉특화</a:t>
            </a:r>
            <a:r>
              <a:rPr lang="en-US" altLang="ko-KR" dirty="0"/>
              <a:t>(over-specialization) </a:t>
            </a:r>
            <a:r>
              <a:rPr lang="ko-KR" altLang="en-US" dirty="0"/>
              <a:t>문제 해소</a:t>
            </a:r>
            <a:endParaRPr lang="en-US" altLang="ko-KR" dirty="0"/>
          </a:p>
          <a:p>
            <a:pPr lvl="2"/>
            <a:r>
              <a:rPr lang="en-US" altLang="ko-KR" dirty="0"/>
              <a:t>PMP</a:t>
            </a:r>
            <a:r>
              <a:rPr lang="ko-KR" altLang="en-US" dirty="0"/>
              <a:t>의 확장 잠재력</a:t>
            </a:r>
            <a:endParaRPr lang="en-US" altLang="ko-KR" dirty="0"/>
          </a:p>
          <a:p>
            <a:pPr lvl="3"/>
            <a:r>
              <a:rPr lang="ko-KR" altLang="en-US" dirty="0"/>
              <a:t>공급탄력성 정보의 활용 및 비용함수 추정</a:t>
            </a:r>
          </a:p>
          <a:p>
            <a:pPr lvl="3"/>
            <a:r>
              <a:rPr lang="ko-KR" altLang="en-US" dirty="0"/>
              <a:t>비선형 목적함수에의 적용 및 불확실성 반영</a:t>
            </a:r>
          </a:p>
          <a:p>
            <a:pPr lvl="3"/>
            <a:endParaRPr lang="ko-KR" altLang="en-US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3"/>
            <a:endParaRPr lang="en-US" altLang="ko-KR" dirty="0"/>
          </a:p>
          <a:p>
            <a:pPr lvl="1">
              <a:buNone/>
            </a:pPr>
            <a:endParaRPr lang="ko-KR" altLang="en-US" sz="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4E463F-3C21-4925-9D63-7FFCEC4373DE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6867525" y="1257300"/>
            <a:ext cx="2333625" cy="307975"/>
          </a:xfrm>
        </p:spPr>
        <p:txBody>
          <a:bodyPr/>
          <a:lstStyle/>
          <a:p>
            <a:r>
              <a:rPr lang="ko-KR" altLang="en-US" dirty="0" err="1"/>
              <a:t>상하향</a:t>
            </a:r>
            <a:r>
              <a:rPr lang="ko-KR" altLang="en-US" dirty="0"/>
              <a:t> 통합모형 개발전략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448050" y="676275"/>
            <a:ext cx="5695950" cy="581025"/>
          </a:xfrm>
        </p:spPr>
        <p:txBody>
          <a:bodyPr/>
          <a:lstStyle/>
          <a:p>
            <a:r>
              <a:rPr lang="en-US" altLang="ko-KR" sz="2400" dirty="0"/>
              <a:t>Ⅱ-(2)- 1) 1</a:t>
            </a:r>
            <a:r>
              <a:rPr lang="ko-KR" altLang="en-US" sz="2400" dirty="0"/>
              <a:t>차년도 주요연구결과 </a:t>
            </a:r>
            <a:r>
              <a:rPr lang="en-US" altLang="ko-KR" sz="2400" dirty="0"/>
              <a:t>- </a:t>
            </a:r>
            <a:r>
              <a:rPr lang="ko-KR" altLang="en-US" sz="2400" dirty="0"/>
              <a:t>총괄</a:t>
            </a:r>
          </a:p>
        </p:txBody>
      </p:sp>
    </p:spTree>
    <p:extLst>
      <p:ext uri="{BB962C8B-B14F-4D97-AF65-F5344CB8AC3E}">
        <p14:creationId xmlns:p14="http://schemas.microsoft.com/office/powerpoint/2010/main" val="693958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하향식 모듈 구축방안</a:t>
            </a:r>
            <a:endParaRPr lang="en-US" altLang="ko-KR" dirty="0"/>
          </a:p>
          <a:p>
            <a:pPr lvl="1"/>
            <a:r>
              <a:rPr lang="ko-KR" altLang="en-US" b="1" dirty="0"/>
              <a:t>기업</a:t>
            </a:r>
            <a:endParaRPr lang="en-US" altLang="ko-KR" b="1" dirty="0"/>
          </a:p>
          <a:p>
            <a:pPr lvl="2"/>
            <a:r>
              <a:rPr lang="ko-KR" altLang="en-US" dirty="0">
                <a:solidFill>
                  <a:srgbClr val="FF0000"/>
                </a:solidFill>
              </a:rPr>
              <a:t>모든 산업에 동일한 표준적 생산함수를 적용하여 산업분류를 유연하게 변경</a:t>
            </a:r>
          </a:p>
          <a:p>
            <a:pPr lvl="2"/>
            <a:r>
              <a:rPr lang="ko-KR" altLang="en-US" dirty="0"/>
              <a:t>생산함수의 </a:t>
            </a:r>
            <a:r>
              <a:rPr lang="en-US" altLang="ko-KR" dirty="0"/>
              <a:t>Nesting structure: [(</a:t>
            </a:r>
            <a:r>
              <a:rPr lang="ko-KR" altLang="en-US" dirty="0"/>
              <a:t>자본</a:t>
            </a:r>
            <a:r>
              <a:rPr lang="en-US" altLang="ko-KR" dirty="0"/>
              <a:t>-</a:t>
            </a:r>
            <a:r>
              <a:rPr lang="ko-KR" altLang="en-US" dirty="0"/>
              <a:t>에너지</a:t>
            </a:r>
            <a:r>
              <a:rPr lang="en-US" altLang="ko-KR" dirty="0"/>
              <a:t>)-</a:t>
            </a:r>
            <a:r>
              <a:rPr lang="ko-KR" altLang="en-US" dirty="0"/>
              <a:t>노동</a:t>
            </a:r>
            <a:r>
              <a:rPr lang="en-US" altLang="ko-KR" dirty="0"/>
              <a:t>] </a:t>
            </a:r>
            <a:r>
              <a:rPr lang="ko-KR" altLang="en-US" dirty="0"/>
              <a:t>을 기본으로 에너지 </a:t>
            </a:r>
            <a:r>
              <a:rPr lang="ko-KR" altLang="en-US" dirty="0" err="1"/>
              <a:t>복합재를</a:t>
            </a:r>
            <a:r>
              <a:rPr lang="ko-KR" altLang="en-US" dirty="0"/>
              <a:t> 세분화</a:t>
            </a:r>
          </a:p>
          <a:p>
            <a:pPr lvl="2"/>
            <a:r>
              <a:rPr lang="ko-KR" altLang="en-US" dirty="0">
                <a:solidFill>
                  <a:srgbClr val="FF0000"/>
                </a:solidFill>
              </a:rPr>
              <a:t>신기술의 선택은 상향식 모듈에서 선택한 결과를 수용하고</a:t>
            </a:r>
            <a:r>
              <a:rPr lang="en-US" altLang="ko-KR" dirty="0">
                <a:solidFill>
                  <a:srgbClr val="FF0000"/>
                </a:solidFill>
              </a:rPr>
              <a:t>,  </a:t>
            </a:r>
            <a:r>
              <a:rPr lang="ko-KR" altLang="en-US" dirty="0">
                <a:solidFill>
                  <a:srgbClr val="FF0000"/>
                </a:solidFill>
              </a:rPr>
              <a:t>하향식 모듈에서는 에너지 효율성 모수만을 반영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가</a:t>
            </a:r>
            <a:r>
              <a:rPr lang="ko-KR" altLang="en-US" b="1" dirty="0"/>
              <a:t>계</a:t>
            </a:r>
            <a:endParaRPr lang="en-US" altLang="ko-KR" b="1" dirty="0"/>
          </a:p>
          <a:p>
            <a:pPr lvl="2"/>
            <a:r>
              <a:rPr lang="ko-KR" altLang="en-US" dirty="0"/>
              <a:t>효용함수</a:t>
            </a:r>
            <a:r>
              <a:rPr lang="en-US" altLang="ko-KR" dirty="0"/>
              <a:t>: Nested CES </a:t>
            </a:r>
            <a:r>
              <a:rPr lang="ko-KR" altLang="en-US" dirty="0"/>
              <a:t>효용함수를 기본으로 사용</a:t>
            </a:r>
          </a:p>
          <a:p>
            <a:pPr lvl="2"/>
            <a:r>
              <a:rPr lang="ko-KR" altLang="en-US" dirty="0">
                <a:solidFill>
                  <a:srgbClr val="FF0000"/>
                </a:solidFill>
              </a:rPr>
              <a:t>효용함수에는 주거 </a:t>
            </a:r>
            <a:r>
              <a:rPr lang="ko-KR" altLang="en-US" dirty="0" err="1">
                <a:solidFill>
                  <a:srgbClr val="FF0000"/>
                </a:solidFill>
              </a:rPr>
              <a:t>복합재와</a:t>
            </a:r>
            <a:r>
              <a:rPr lang="ko-KR" altLang="en-US" dirty="0">
                <a:solidFill>
                  <a:srgbClr val="FF0000"/>
                </a:solidFill>
              </a:rPr>
              <a:t> 교통</a:t>
            </a:r>
            <a:r>
              <a:rPr lang="en-US" altLang="ko-KR" dirty="0">
                <a:solidFill>
                  <a:srgbClr val="FF0000"/>
                </a:solidFill>
              </a:rPr>
              <a:t>-</a:t>
            </a:r>
            <a:r>
              <a:rPr lang="ko-KR" altLang="en-US" dirty="0">
                <a:solidFill>
                  <a:srgbClr val="FF0000"/>
                </a:solidFill>
              </a:rPr>
              <a:t>통신 </a:t>
            </a:r>
            <a:r>
              <a:rPr lang="ko-KR" altLang="en-US" dirty="0" err="1">
                <a:solidFill>
                  <a:srgbClr val="FF0000"/>
                </a:solidFill>
              </a:rPr>
              <a:t>복합재를</a:t>
            </a:r>
            <a:r>
              <a:rPr lang="ko-KR" altLang="en-US" dirty="0">
                <a:solidFill>
                  <a:srgbClr val="FF0000"/>
                </a:solidFill>
              </a:rPr>
              <a:t> 도입</a:t>
            </a:r>
          </a:p>
          <a:p>
            <a:pPr lvl="2"/>
            <a:r>
              <a:rPr lang="ko-KR" altLang="en-US" dirty="0">
                <a:solidFill>
                  <a:srgbClr val="FF0000"/>
                </a:solidFill>
              </a:rPr>
              <a:t>계층별 파급효과 분석을 위해서 복수 가계를 도입하는 옵션 부여</a:t>
            </a:r>
          </a:p>
          <a:p>
            <a:pPr lvl="1"/>
            <a:r>
              <a:rPr lang="ko-KR" altLang="en-US" b="1" dirty="0"/>
              <a:t>해외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ko-KR" altLang="en-US" dirty="0"/>
              <a:t>수출용</a:t>
            </a:r>
            <a:r>
              <a:rPr lang="en-US" altLang="ko-KR" dirty="0"/>
              <a:t>/</a:t>
            </a:r>
            <a:r>
              <a:rPr lang="ko-KR" altLang="en-US" dirty="0"/>
              <a:t>내수용 생산을 구분하는 </a:t>
            </a:r>
            <a:r>
              <a:rPr lang="en-US" altLang="ko-KR" dirty="0"/>
              <a:t>CET </a:t>
            </a:r>
            <a:r>
              <a:rPr lang="ko-KR" altLang="en-US" dirty="0"/>
              <a:t>함수를 선택적으로 사용하고 국제운송서비스 산업을 명시적으로 포함</a:t>
            </a:r>
            <a:endParaRPr lang="en-US" altLang="ko-KR" dirty="0"/>
          </a:p>
          <a:p>
            <a:pPr lvl="1"/>
            <a:r>
              <a:rPr lang="ko-KR" altLang="en-US" b="1" dirty="0"/>
              <a:t>투자수요</a:t>
            </a:r>
            <a:r>
              <a:rPr lang="ko-KR" altLang="en-US" dirty="0"/>
              <a:t>는 </a:t>
            </a:r>
            <a:r>
              <a:rPr lang="en-US" altLang="ko-KR" dirty="0"/>
              <a:t>Tobin’s q </a:t>
            </a:r>
            <a:r>
              <a:rPr lang="ko-KR" altLang="en-US" dirty="0"/>
              <a:t>이론을 적용</a:t>
            </a:r>
          </a:p>
          <a:p>
            <a:pPr lvl="1"/>
            <a:r>
              <a:rPr lang="ko-KR" altLang="en-US" b="1" dirty="0"/>
              <a:t>시장</a:t>
            </a:r>
            <a:endParaRPr lang="en-US" altLang="ko-KR" b="1" dirty="0"/>
          </a:p>
          <a:p>
            <a:pPr lvl="2">
              <a:buClr>
                <a:srgbClr val="183883"/>
              </a:buClr>
            </a:pPr>
            <a:r>
              <a:rPr lang="ko-KR" altLang="en-US" dirty="0"/>
              <a:t>생산물 시장</a:t>
            </a:r>
            <a:r>
              <a:rPr lang="en-US" altLang="ko-KR" dirty="0"/>
              <a:t>: </a:t>
            </a:r>
            <a:r>
              <a:rPr lang="ko-KR" altLang="en-US" dirty="0"/>
              <a:t>완전경쟁을 가정하되 불완전 경쟁 분석 가능 </a:t>
            </a:r>
            <a:r>
              <a:rPr lang="en-US" altLang="ko-KR" dirty="0"/>
              <a:t>version</a:t>
            </a:r>
            <a:r>
              <a:rPr lang="ko-KR" altLang="en-US" dirty="0"/>
              <a:t>을 구축</a:t>
            </a:r>
          </a:p>
          <a:p>
            <a:pPr lvl="2">
              <a:buClr>
                <a:srgbClr val="183883"/>
              </a:buClr>
            </a:pPr>
            <a:r>
              <a:rPr lang="ko-KR" altLang="en-US" dirty="0">
                <a:solidFill>
                  <a:srgbClr val="FF0000"/>
                </a:solidFill>
              </a:rPr>
              <a:t>자본시장 </a:t>
            </a:r>
            <a:r>
              <a:rPr lang="en-US" altLang="ko-KR" dirty="0">
                <a:solidFill>
                  <a:srgbClr val="FF0000"/>
                </a:solidFill>
              </a:rPr>
              <a:t>: Vintage</a:t>
            </a:r>
            <a:r>
              <a:rPr lang="ko-KR" altLang="en-US" dirty="0">
                <a:solidFill>
                  <a:srgbClr val="FF0000"/>
                </a:solidFill>
              </a:rPr>
              <a:t>는 선택적으로 사용</a:t>
            </a:r>
          </a:p>
          <a:p>
            <a:pPr lvl="2">
              <a:buClr>
                <a:srgbClr val="183883"/>
              </a:buClr>
            </a:pPr>
            <a:r>
              <a:rPr lang="ko-KR" altLang="en-US" dirty="0">
                <a:solidFill>
                  <a:srgbClr val="FF0000"/>
                </a:solidFill>
              </a:rPr>
              <a:t>상향식 모듈과 연계하는 하향식 모듈은 자본 </a:t>
            </a:r>
            <a:r>
              <a:rPr lang="en-US" altLang="ko-KR" dirty="0">
                <a:solidFill>
                  <a:srgbClr val="FF0000"/>
                </a:solidFill>
              </a:rPr>
              <a:t>Vintage</a:t>
            </a:r>
            <a:r>
              <a:rPr lang="ko-KR" altLang="en-US" dirty="0">
                <a:solidFill>
                  <a:srgbClr val="FF0000"/>
                </a:solidFill>
              </a:rPr>
              <a:t>를 도입할 수 있는 </a:t>
            </a:r>
            <a:r>
              <a:rPr lang="en-US" altLang="ko-KR" dirty="0">
                <a:solidFill>
                  <a:srgbClr val="FF0000"/>
                </a:solidFill>
              </a:rPr>
              <a:t>option</a:t>
            </a:r>
            <a:r>
              <a:rPr lang="ko-KR" altLang="en-US" dirty="0">
                <a:solidFill>
                  <a:srgbClr val="FF0000"/>
                </a:solidFill>
              </a:rPr>
              <a:t>만 부여</a:t>
            </a:r>
          </a:p>
          <a:p>
            <a:pPr lvl="2">
              <a:buClr>
                <a:srgbClr val="183883"/>
              </a:buClr>
            </a:pPr>
            <a:r>
              <a:rPr lang="ko-KR" altLang="en-US" dirty="0"/>
              <a:t>노동시장 </a:t>
            </a:r>
            <a:r>
              <a:rPr lang="en-US" altLang="ko-KR" dirty="0"/>
              <a:t>: </a:t>
            </a:r>
            <a:r>
              <a:rPr lang="ko-KR" altLang="en-US" dirty="0"/>
              <a:t>기술 수준에 따른 노동 분할 및 실업 분석 기능을 선택적으로 사용하는 </a:t>
            </a:r>
            <a:r>
              <a:rPr lang="en-US" altLang="ko-KR" dirty="0"/>
              <a:t>option</a:t>
            </a:r>
            <a:r>
              <a:rPr lang="ko-KR" altLang="en-US" dirty="0"/>
              <a:t>을 부여</a:t>
            </a:r>
          </a:p>
          <a:p>
            <a:pPr lvl="2">
              <a:buClr>
                <a:srgbClr val="183883"/>
              </a:buClr>
            </a:pPr>
            <a:r>
              <a:rPr lang="ko-KR" altLang="en-US" dirty="0">
                <a:solidFill>
                  <a:srgbClr val="FF0000"/>
                </a:solidFill>
              </a:rPr>
              <a:t>토지시장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각 산업별 토지 사용을 내생화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Endogenize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19</a:t>
            </a:fld>
            <a:endParaRPr lang="ko-KR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Ⅱ-(2)- 1) </a:t>
            </a:r>
            <a:r>
              <a:rPr lang="en-US" altLang="ko-KR" sz="2400" dirty="0"/>
              <a:t>1</a:t>
            </a:r>
            <a:r>
              <a:rPr lang="ko-KR" altLang="en-US" sz="2400" dirty="0"/>
              <a:t>차년도 주요연구결과 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-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총괄</a:t>
            </a:r>
            <a:endParaRPr lang="en-US" altLang="ko-KR" sz="20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541" name="TextBox 4"/>
          <p:cNvSpPr txBox="1">
            <a:spLocks noChangeArrowheads="1"/>
          </p:cNvSpPr>
          <p:nvPr/>
        </p:nvSpPr>
        <p:spPr bwMode="auto">
          <a:xfrm>
            <a:off x="6877051" y="1257300"/>
            <a:ext cx="2266950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하향식  모형  비교  분석</a:t>
            </a:r>
          </a:p>
        </p:txBody>
      </p:sp>
    </p:spTree>
    <p:extLst>
      <p:ext uri="{BB962C8B-B14F-4D97-AF65-F5344CB8AC3E}">
        <p14:creationId xmlns:p14="http://schemas.microsoft.com/office/powerpoint/2010/main" val="345613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4BE045-CB57-4A83-9F91-C765DF5D3AF2}" type="slidenum">
              <a:rPr lang="ko-KR" altLang="en-US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고딕 ExtraBold" pitchFamily="50" charset="-127"/>
                <a:ea typeface="나눔고딕 ExtraBold" pitchFamily="50" charset="-127"/>
              </a:rPr>
              <a:t>목   차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romanUcPeriod"/>
            </a:pPr>
            <a:r>
              <a:rPr lang="ko-KR" altLang="en-US" dirty="0"/>
              <a:t>연구단 소개</a:t>
            </a:r>
            <a:endParaRPr lang="en-US" altLang="ko-KR" dirty="0"/>
          </a:p>
          <a:p>
            <a:pPr>
              <a:buFont typeface="+mj-lt"/>
              <a:buAutoNum type="romanUcPeriod"/>
            </a:pPr>
            <a:r>
              <a:rPr lang="en-US" altLang="ko-KR" dirty="0"/>
              <a:t>1·2</a:t>
            </a:r>
            <a:r>
              <a:rPr lang="ko-KR" altLang="en-US" dirty="0"/>
              <a:t>차년도 성과</a:t>
            </a:r>
            <a:endParaRPr lang="en-US" altLang="ko-KR" dirty="0"/>
          </a:p>
          <a:p>
            <a:pPr>
              <a:buFont typeface="+mj-lt"/>
              <a:buAutoNum type="romanUcPeriod"/>
            </a:pPr>
            <a:r>
              <a:rPr lang="en-US" altLang="ko-KR" dirty="0"/>
              <a:t>3</a:t>
            </a:r>
            <a:r>
              <a:rPr lang="ko-KR" altLang="en-US" dirty="0"/>
              <a:t>차년도 계획 및 진행 상황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하향식 모듈 구축방안</a:t>
            </a:r>
            <a:endParaRPr lang="en-US" altLang="ko-KR" dirty="0"/>
          </a:p>
          <a:p>
            <a:pPr lvl="1"/>
            <a:r>
              <a:rPr lang="ko-KR" altLang="en-US" b="1" dirty="0"/>
              <a:t>동태방정식</a:t>
            </a:r>
            <a:r>
              <a:rPr lang="en-US" altLang="ko-KR" b="1" dirty="0"/>
              <a:t>(Dynamics)</a:t>
            </a:r>
          </a:p>
          <a:p>
            <a:pPr lvl="2"/>
            <a:r>
              <a:rPr lang="ko-KR" altLang="en-US" dirty="0"/>
              <a:t>동태방정식에는 자본축적</a:t>
            </a:r>
            <a:r>
              <a:rPr lang="en-US" altLang="ko-KR" dirty="0"/>
              <a:t>, </a:t>
            </a:r>
            <a:r>
              <a:rPr lang="ko-KR" altLang="en-US" dirty="0"/>
              <a:t>인구증가</a:t>
            </a:r>
            <a:r>
              <a:rPr lang="en-US" altLang="ko-KR" dirty="0"/>
              <a:t>, </a:t>
            </a:r>
            <a:r>
              <a:rPr lang="ko-KR" altLang="en-US" dirty="0"/>
              <a:t>생산성의 변화</a:t>
            </a:r>
            <a:r>
              <a:rPr lang="en-US" altLang="ko-KR" dirty="0"/>
              <a:t>, AEEI</a:t>
            </a:r>
            <a:r>
              <a:rPr lang="ko-KR" altLang="en-US" dirty="0"/>
              <a:t>의 변화를 반영</a:t>
            </a:r>
          </a:p>
          <a:p>
            <a:pPr lvl="2"/>
            <a:r>
              <a:rPr lang="ko-KR" altLang="en-US" dirty="0">
                <a:solidFill>
                  <a:srgbClr val="FF0000"/>
                </a:solidFill>
              </a:rPr>
              <a:t>자본은 국가 단위로 축적하고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축적된 자본은 전 산업에서 사용 가능 가정</a:t>
            </a:r>
          </a:p>
          <a:p>
            <a:pPr lvl="3"/>
            <a:r>
              <a:rPr lang="ko-KR" altLang="en-US" dirty="0">
                <a:solidFill>
                  <a:srgbClr val="FF0000"/>
                </a:solidFill>
              </a:rPr>
              <a:t>저축 총량이 투자되어 총자본을 증가시키고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증가된 총자본은 전 산업에서 사용 가능</a:t>
            </a:r>
          </a:p>
          <a:p>
            <a:pPr lvl="3"/>
            <a:r>
              <a:rPr lang="ko-KR" altLang="en-US" dirty="0">
                <a:solidFill>
                  <a:srgbClr val="FF0000"/>
                </a:solidFill>
              </a:rPr>
              <a:t>산업별로 자본을 축적하고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개별 산업 축적 자본은 해당 산업에서만 사용하는 방식을 고민</a:t>
            </a:r>
            <a:endParaRPr lang="en-US" altLang="ko-KR" dirty="0">
              <a:solidFill>
                <a:srgbClr val="FF0000"/>
              </a:solidFill>
            </a:endParaRPr>
          </a:p>
          <a:p>
            <a:pPr marL="828000" lvl="3" indent="0">
              <a:buNone/>
            </a:pPr>
            <a:endParaRPr lang="en-US" altLang="ko-KR" sz="600" dirty="0"/>
          </a:p>
          <a:p>
            <a:pPr lvl="1"/>
            <a:r>
              <a:rPr lang="ko-KR" altLang="en-US" b="1" dirty="0"/>
              <a:t>기후 변화</a:t>
            </a:r>
            <a:r>
              <a:rPr lang="en-US" altLang="ko-KR" b="1" dirty="0"/>
              <a:t> </a:t>
            </a:r>
            <a:endParaRPr lang="ko-KR" altLang="en-US" b="1" dirty="0"/>
          </a:p>
          <a:p>
            <a:pPr lvl="2"/>
            <a:r>
              <a:rPr lang="ko-KR" altLang="en-US" dirty="0"/>
              <a:t>온실가스 배출량 </a:t>
            </a:r>
            <a:r>
              <a:rPr lang="en-US" altLang="ko-KR" dirty="0"/>
              <a:t>: </a:t>
            </a:r>
            <a:r>
              <a:rPr lang="ko-KR" altLang="en-US" dirty="0"/>
              <a:t>국가 온실가스 </a:t>
            </a:r>
            <a:r>
              <a:rPr lang="ko-KR" altLang="en-US" dirty="0" err="1"/>
              <a:t>인벤토리</a:t>
            </a:r>
            <a:r>
              <a:rPr lang="ko-KR" altLang="en-US" dirty="0"/>
              <a:t> 포괄 </a:t>
            </a:r>
            <a:r>
              <a:rPr lang="en-US" altLang="ko-KR" dirty="0"/>
              <a:t>6</a:t>
            </a:r>
            <a:r>
              <a:rPr lang="ko-KR" altLang="en-US" dirty="0"/>
              <a:t>개 온실가스 배출량 추정</a:t>
            </a:r>
            <a:endParaRPr lang="ko-KR" altLang="en-US" dirty="0">
              <a:solidFill>
                <a:srgbClr val="FF0000"/>
              </a:solidFill>
            </a:endParaRPr>
          </a:p>
          <a:p>
            <a:pPr lvl="3"/>
            <a:r>
              <a:rPr lang="ko-KR" altLang="en-US" dirty="0">
                <a:solidFill>
                  <a:srgbClr val="FF0000"/>
                </a:solidFill>
              </a:rPr>
              <a:t>이산화탄소</a:t>
            </a:r>
            <a:r>
              <a:rPr lang="en-US" altLang="ko-KR" dirty="0">
                <a:solidFill>
                  <a:srgbClr val="FF0000"/>
                </a:solidFill>
              </a:rPr>
              <a:t>(CO</a:t>
            </a:r>
            <a:r>
              <a:rPr lang="en-US" altLang="ko-KR" baseline="-25000" dirty="0">
                <a:solidFill>
                  <a:srgbClr val="FF0000"/>
                </a:solidFill>
              </a:rPr>
              <a:t>2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>
                <a:solidFill>
                  <a:srgbClr val="FF0000"/>
                </a:solidFill>
              </a:rPr>
              <a:t>메탄</a:t>
            </a:r>
            <a:r>
              <a:rPr lang="en-US" altLang="ko-KR" dirty="0">
                <a:solidFill>
                  <a:srgbClr val="FF0000"/>
                </a:solidFill>
              </a:rPr>
              <a:t>(CH</a:t>
            </a:r>
            <a:r>
              <a:rPr lang="en-US" altLang="ko-KR" baseline="-25000" dirty="0">
                <a:solidFill>
                  <a:srgbClr val="FF0000"/>
                </a:solidFill>
              </a:rPr>
              <a:t>4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 err="1">
                <a:solidFill>
                  <a:srgbClr val="FF0000"/>
                </a:solidFill>
              </a:rPr>
              <a:t>아산화질소</a:t>
            </a:r>
            <a:r>
              <a:rPr lang="en-US" altLang="ko-KR" dirty="0">
                <a:solidFill>
                  <a:srgbClr val="FF0000"/>
                </a:solidFill>
              </a:rPr>
              <a:t>(N</a:t>
            </a:r>
            <a:r>
              <a:rPr lang="en-US" altLang="ko-KR" baseline="-25000" dirty="0">
                <a:solidFill>
                  <a:srgbClr val="FF0000"/>
                </a:solidFill>
              </a:rPr>
              <a:t>2</a:t>
            </a:r>
            <a:r>
              <a:rPr lang="en-US" altLang="ko-KR" dirty="0">
                <a:solidFill>
                  <a:srgbClr val="FF0000"/>
                </a:solidFill>
              </a:rPr>
              <a:t>O), </a:t>
            </a:r>
            <a:r>
              <a:rPr lang="ko-KR" altLang="en-US" dirty="0" err="1">
                <a:solidFill>
                  <a:srgbClr val="FF0000"/>
                </a:solidFill>
              </a:rPr>
              <a:t>과불화탄소</a:t>
            </a:r>
            <a:r>
              <a:rPr lang="en-US" altLang="ko-KR" dirty="0">
                <a:solidFill>
                  <a:srgbClr val="FF0000"/>
                </a:solidFill>
              </a:rPr>
              <a:t>(PFCs), </a:t>
            </a:r>
            <a:r>
              <a:rPr lang="ko-KR" altLang="en-US" dirty="0">
                <a:solidFill>
                  <a:srgbClr val="FF0000"/>
                </a:solidFill>
              </a:rPr>
              <a:t>수소불화탄소</a:t>
            </a:r>
            <a:r>
              <a:rPr lang="en-US" altLang="ko-KR" dirty="0">
                <a:solidFill>
                  <a:srgbClr val="FF0000"/>
                </a:solidFill>
              </a:rPr>
              <a:t>(HFCs), </a:t>
            </a:r>
            <a:r>
              <a:rPr lang="ko-KR" altLang="en-US" dirty="0" err="1">
                <a:solidFill>
                  <a:srgbClr val="FF0000"/>
                </a:solidFill>
              </a:rPr>
              <a:t>육불화황</a:t>
            </a:r>
            <a:r>
              <a:rPr lang="en-US" altLang="ko-KR" dirty="0">
                <a:solidFill>
                  <a:srgbClr val="FF0000"/>
                </a:solidFill>
              </a:rPr>
              <a:t>(SF</a:t>
            </a:r>
            <a:r>
              <a:rPr lang="en-US" altLang="ko-KR" baseline="-25000" dirty="0">
                <a:solidFill>
                  <a:srgbClr val="FF0000"/>
                </a:solidFill>
              </a:rPr>
              <a:t>6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>
                <a:solidFill>
                  <a:srgbClr val="FF0000"/>
                </a:solidFill>
              </a:rPr>
              <a:t>배출량 추정 기능 부여</a:t>
            </a:r>
          </a:p>
          <a:p>
            <a:pPr lvl="2"/>
            <a:r>
              <a:rPr lang="ko-KR" altLang="en-US" dirty="0" err="1"/>
              <a:t>배출권거래제</a:t>
            </a:r>
            <a:r>
              <a:rPr lang="en-US" altLang="ko-KR" dirty="0"/>
              <a:t>-</a:t>
            </a:r>
            <a:r>
              <a:rPr lang="ko-KR" altLang="en-US" dirty="0" err="1"/>
              <a:t>탄소세</a:t>
            </a:r>
            <a:r>
              <a:rPr lang="en-US" altLang="ko-KR" dirty="0"/>
              <a:t>-</a:t>
            </a:r>
            <a:r>
              <a:rPr lang="ko-KR" altLang="en-US" dirty="0"/>
              <a:t>배출규제를 분석할 수 있는 기능을 부여</a:t>
            </a:r>
            <a:endParaRPr lang="en-US" altLang="ko-KR" dirty="0"/>
          </a:p>
          <a:p>
            <a:pPr lvl="1"/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20</a:t>
            </a:fld>
            <a:endParaRPr lang="ko-KR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Ⅱ-(2)- 1) </a:t>
            </a:r>
            <a:r>
              <a:rPr lang="en-US" altLang="ko-KR" sz="2400" dirty="0"/>
              <a:t>1</a:t>
            </a:r>
            <a:r>
              <a:rPr lang="ko-KR" altLang="en-US" sz="2400" dirty="0"/>
              <a:t>차년도 주요연구결과 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-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총괄</a:t>
            </a:r>
            <a:endParaRPr lang="en-US" altLang="ko-KR" sz="20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541" name="TextBox 4"/>
          <p:cNvSpPr txBox="1">
            <a:spLocks noChangeArrowheads="1"/>
          </p:cNvSpPr>
          <p:nvPr/>
        </p:nvSpPr>
        <p:spPr bwMode="auto">
          <a:xfrm>
            <a:off x="6877051" y="1257300"/>
            <a:ext cx="2266950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하향식  모형  비교  분석</a:t>
            </a:r>
          </a:p>
        </p:txBody>
      </p:sp>
    </p:spTree>
    <p:extLst>
      <p:ext uri="{BB962C8B-B14F-4D97-AF65-F5344CB8AC3E}">
        <p14:creationId xmlns:p14="http://schemas.microsoft.com/office/powerpoint/2010/main" val="3962673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대표적 하향식 모형 탄력성 </a:t>
            </a:r>
            <a:r>
              <a:rPr lang="ko-KR" altLang="en-US" dirty="0" err="1"/>
              <a:t>모수</a:t>
            </a:r>
            <a:r>
              <a:rPr lang="ko-KR" altLang="en-US" dirty="0"/>
              <a:t> 추정 근거 파악</a:t>
            </a:r>
            <a:endParaRPr lang="en-US" altLang="ko-KR" dirty="0"/>
          </a:p>
          <a:p>
            <a:pPr lvl="1"/>
            <a:r>
              <a:rPr lang="ko-KR" altLang="en-US" b="1" dirty="0"/>
              <a:t>생산함수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ko-KR" altLang="en-US" dirty="0"/>
              <a:t>에너지 재화의 대체탄력성은 </a:t>
            </a:r>
            <a:r>
              <a:rPr lang="en-US" altLang="ko-KR" dirty="0" err="1"/>
              <a:t>Translog</a:t>
            </a:r>
            <a:r>
              <a:rPr lang="en-US" altLang="ko-KR" dirty="0"/>
              <a:t> </a:t>
            </a:r>
            <a:r>
              <a:rPr lang="ko-KR" altLang="en-US" dirty="0"/>
              <a:t>함수를 이용하여 추정하고</a:t>
            </a:r>
            <a:r>
              <a:rPr lang="en-US" altLang="ko-KR" dirty="0"/>
              <a:t>,  </a:t>
            </a:r>
            <a:r>
              <a:rPr lang="ko-KR" altLang="en-US" dirty="0"/>
              <a:t>가격탄력성은 </a:t>
            </a:r>
            <a:r>
              <a:rPr lang="ko-KR" altLang="en-US" dirty="0" err="1"/>
              <a:t>시계열</a:t>
            </a:r>
            <a:r>
              <a:rPr lang="ko-KR" altLang="en-US" dirty="0"/>
              <a:t> 분석을 통해서 도출</a:t>
            </a:r>
          </a:p>
          <a:p>
            <a:pPr lvl="1"/>
            <a:r>
              <a:rPr lang="ko-KR" altLang="en-US" b="1" dirty="0"/>
              <a:t>수요함수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ko-KR" altLang="en-US" dirty="0"/>
              <a:t>수요를 소득 및 가격의 </a:t>
            </a:r>
            <a:r>
              <a:rPr lang="ko-KR" altLang="en-US" dirty="0" err="1"/>
              <a:t>축약형</a:t>
            </a:r>
            <a:r>
              <a:rPr lang="ko-KR" altLang="en-US" dirty="0"/>
              <a:t> 함수로 표현한 </a:t>
            </a:r>
            <a:r>
              <a:rPr lang="ko-KR" altLang="en-US" dirty="0" err="1"/>
              <a:t>추정식을</a:t>
            </a:r>
            <a:r>
              <a:rPr lang="ko-KR" altLang="en-US" dirty="0"/>
              <a:t> 이용 </a:t>
            </a:r>
          </a:p>
          <a:p>
            <a:pPr lvl="1"/>
            <a:r>
              <a:rPr lang="en-US" altLang="ko-KR" b="1" dirty="0" err="1"/>
              <a:t>Armington</a:t>
            </a:r>
            <a:r>
              <a:rPr lang="en-US" altLang="ko-KR" b="1" dirty="0"/>
              <a:t> </a:t>
            </a:r>
            <a:r>
              <a:rPr lang="ko-KR" altLang="en-US" b="1" dirty="0"/>
              <a:t>탄력성</a:t>
            </a:r>
            <a:r>
              <a:rPr lang="en-US" altLang="ko-KR" b="1" dirty="0"/>
              <a:t>: </a:t>
            </a:r>
            <a:r>
              <a:rPr lang="en-US" altLang="ko-KR" dirty="0"/>
              <a:t>CES </a:t>
            </a:r>
            <a:r>
              <a:rPr lang="ko-KR" altLang="en-US" dirty="0"/>
              <a:t>함수를 이용하여 </a:t>
            </a:r>
            <a:r>
              <a:rPr lang="ko-KR" altLang="en-US" dirty="0" err="1"/>
              <a:t>추정식을</a:t>
            </a:r>
            <a:r>
              <a:rPr lang="ko-KR" altLang="en-US" dirty="0"/>
              <a:t> 도출하고 회귀분석</a:t>
            </a:r>
            <a:r>
              <a:rPr lang="en-US" altLang="ko-KR" dirty="0"/>
              <a:t>(GTAP)</a:t>
            </a:r>
          </a:p>
          <a:p>
            <a:pPr marL="360000" lvl="1" indent="0">
              <a:buNone/>
            </a:pPr>
            <a:endParaRPr lang="en-US" altLang="ko-KR" sz="400" dirty="0"/>
          </a:p>
          <a:p>
            <a:r>
              <a:rPr lang="ko-KR" altLang="en-US" dirty="0"/>
              <a:t>민감도분석 및 개발우선순위 파악</a:t>
            </a:r>
            <a:r>
              <a:rPr lang="en-US" altLang="ko-KR" dirty="0"/>
              <a:t>: </a:t>
            </a:r>
            <a:r>
              <a:rPr lang="ko-KR" altLang="en-US" dirty="0"/>
              <a:t>결과 </a:t>
            </a:r>
          </a:p>
          <a:p>
            <a:pPr lvl="1"/>
            <a:r>
              <a:rPr lang="ko-KR" altLang="en-US" dirty="0"/>
              <a:t>소규모 정태모형을 활용하여 민감도 분석을 수행하고 탄력성 </a:t>
            </a:r>
            <a:r>
              <a:rPr lang="ko-KR" altLang="en-US" dirty="0" err="1"/>
              <a:t>모수의</a:t>
            </a:r>
            <a:r>
              <a:rPr lang="ko-KR" altLang="en-US" dirty="0"/>
              <a:t> 개발 우선순위를 점검</a:t>
            </a:r>
            <a:endParaRPr lang="en-US" altLang="ko-KR" dirty="0"/>
          </a:p>
          <a:p>
            <a:r>
              <a:rPr lang="ko-KR" altLang="en-US" dirty="0"/>
              <a:t>자료수집 장기계획 수립</a:t>
            </a:r>
            <a:endParaRPr lang="en-US" altLang="ko-KR" dirty="0"/>
          </a:p>
          <a:p>
            <a:pPr lvl="1"/>
            <a:r>
              <a:rPr lang="ko-KR" altLang="en-US" sz="1300" dirty="0"/>
              <a:t>주요 탄력성 추정 시 필요한 자료 목록 도출</a:t>
            </a:r>
            <a:endParaRPr lang="en-US" altLang="ko-KR" sz="1300" dirty="0"/>
          </a:p>
          <a:p>
            <a:pPr lvl="1"/>
            <a:r>
              <a:rPr lang="ko-KR" altLang="en-US" sz="1300" dirty="0"/>
              <a:t>국내외 가용 가능한 자료 파악 </a:t>
            </a:r>
            <a:r>
              <a:rPr lang="en-US" altLang="ko-KR" sz="1300" dirty="0"/>
              <a:t>(</a:t>
            </a:r>
            <a:r>
              <a:rPr lang="ko-KR" altLang="en-US" sz="1300" dirty="0"/>
              <a:t>예</a:t>
            </a:r>
            <a:r>
              <a:rPr lang="en-US" altLang="ko-KR" sz="1300" dirty="0"/>
              <a:t>: </a:t>
            </a:r>
            <a:r>
              <a:rPr lang="ko-KR" altLang="en-US" sz="1300" dirty="0"/>
              <a:t>에너지 관련 탄력성</a:t>
            </a:r>
            <a:r>
              <a:rPr lang="en-US" altLang="ko-KR" sz="1300" dirty="0"/>
              <a:t>)</a:t>
            </a:r>
          </a:p>
          <a:p>
            <a:pPr lvl="1"/>
            <a:r>
              <a:rPr lang="ko-KR" altLang="en-US" sz="1300" dirty="0"/>
              <a:t>가용한 자료로 추정이 어려운 경우</a:t>
            </a:r>
            <a:r>
              <a:rPr lang="en-US" altLang="ko-KR" sz="1300" dirty="0"/>
              <a:t>: </a:t>
            </a:r>
            <a:r>
              <a:rPr lang="ko-KR" altLang="en-US" sz="1300" dirty="0"/>
              <a:t>짧은 </a:t>
            </a:r>
            <a:r>
              <a:rPr lang="ko-KR" altLang="en-US" sz="1300" dirty="0" err="1"/>
              <a:t>시계열</a:t>
            </a:r>
            <a:r>
              <a:rPr lang="en-US" altLang="ko-KR" sz="1300" dirty="0"/>
              <a:t>, </a:t>
            </a:r>
            <a:r>
              <a:rPr lang="ko-KR" altLang="en-US" sz="1300" dirty="0"/>
              <a:t>조악한 분류</a:t>
            </a:r>
            <a:r>
              <a:rPr lang="en-US" altLang="ko-KR" sz="1300" dirty="0"/>
              <a:t>, </a:t>
            </a:r>
            <a:r>
              <a:rPr lang="ko-KR" altLang="en-US" sz="1300" dirty="0"/>
              <a:t>자료의 미비</a:t>
            </a:r>
          </a:p>
          <a:p>
            <a:pPr lvl="1"/>
            <a:r>
              <a:rPr lang="ko-KR" altLang="en-US" sz="1300" dirty="0"/>
              <a:t>자료 부족 시 대응책 제시</a:t>
            </a:r>
            <a:endParaRPr lang="en-US" altLang="ko-KR" sz="1300" dirty="0"/>
          </a:p>
          <a:p>
            <a:pPr lvl="1"/>
            <a:endParaRPr lang="ko-KR" altLang="en-US" b="1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21</a:t>
            </a:fld>
            <a:endParaRPr lang="ko-KR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Ⅱ-(2)- 1) </a:t>
            </a:r>
            <a:r>
              <a:rPr lang="en-US" altLang="ko-KR" sz="2400" dirty="0"/>
              <a:t>1</a:t>
            </a:r>
            <a:r>
              <a:rPr lang="ko-KR" altLang="en-US" sz="2400" dirty="0"/>
              <a:t>차년도 주요연구결과 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-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총괄</a:t>
            </a:r>
            <a:endParaRPr lang="en-US" altLang="ko-KR" sz="20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541" name="TextBox 4"/>
          <p:cNvSpPr txBox="1">
            <a:spLocks noChangeArrowheads="1"/>
          </p:cNvSpPr>
          <p:nvPr/>
        </p:nvSpPr>
        <p:spPr bwMode="auto">
          <a:xfrm>
            <a:off x="6886575" y="1257300"/>
            <a:ext cx="2257425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탄력성  추정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437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ko-KR" altLang="en-US" sz="1100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1243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16256000" algn="l"/>
              </a:tabLst>
              <a:defRPr/>
            </a:pPr>
            <a:r>
              <a:rPr lang="ko-KR" altLang="en-US" dirty="0"/>
              <a:t>국내외 기술 </a:t>
            </a:r>
            <a:r>
              <a:rPr lang="en-US" altLang="ko-KR" dirty="0"/>
              <a:t>DB</a:t>
            </a:r>
            <a:r>
              <a:rPr lang="ko-KR" altLang="en-US" dirty="0"/>
              <a:t>의 포괄적 취합 및 분석을 통한 활용가능성 판단 </a:t>
            </a:r>
            <a:endParaRPr lang="en-US" altLang="ko-KR" dirty="0"/>
          </a:p>
          <a:p>
            <a:pPr marL="285750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16256000" algn="l"/>
              </a:tabLst>
              <a:defRPr/>
            </a:pPr>
            <a:r>
              <a:rPr lang="ko-KR" altLang="en-US" dirty="0"/>
              <a:t>국내외 통합 모형의 기술 표현 특성 분석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22</a:t>
            </a:fld>
            <a:endParaRPr lang="ko-KR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Ⅱ-(2)- 2) </a:t>
            </a:r>
            <a:r>
              <a:rPr lang="en-US" altLang="ko-KR" sz="2400" dirty="0"/>
              <a:t>1</a:t>
            </a:r>
            <a:r>
              <a:rPr lang="ko-KR" altLang="en-US" sz="2400" dirty="0"/>
              <a:t>차년도 주요연구결과 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–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협동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20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541" name="TextBox 4"/>
          <p:cNvSpPr txBox="1">
            <a:spLocks noChangeArrowheads="1"/>
          </p:cNvSpPr>
          <p:nvPr/>
        </p:nvSpPr>
        <p:spPr bwMode="auto">
          <a:xfrm>
            <a:off x="6391275" y="1257300"/>
            <a:ext cx="2752726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기술</a:t>
            </a:r>
            <a:r>
              <a:rPr lang="en-US" altLang="ko-KR" sz="1400" spc="-150" dirty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DB </a:t>
            </a:r>
            <a:r>
              <a:rPr lang="ko-KR" altLang="en-US" sz="1400" spc="-150" dirty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취합 및 상향식 기술표현 분석</a:t>
            </a:r>
            <a:r>
              <a:rPr lang="en-US" altLang="ko-KR" sz="1400" spc="-150" dirty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(1)</a:t>
            </a:r>
            <a:endParaRPr lang="ko-KR" altLang="en-US" sz="1400" spc="-150" dirty="0">
              <a:solidFill>
                <a:schemeClr val="tx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754063" y="1809750"/>
            <a:ext cx="8313737" cy="437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ko-KR" altLang="en-US" sz="1100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489857"/>
              </p:ext>
            </p:extLst>
          </p:nvPr>
        </p:nvGraphicFramePr>
        <p:xfrm>
          <a:off x="1066800" y="2371724"/>
          <a:ext cx="7800976" cy="370522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02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9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9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8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 latinLnBrk="1"/>
                      <a:endParaRPr lang="ko-KR" altLang="en-US" sz="11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국내 모형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해외 모형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37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에너지 </a:t>
                      </a:r>
                      <a:endParaRPr lang="en-US" altLang="ko-KR" sz="11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공급부문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171450" indent="-1714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발전부문은 상세함</a:t>
                      </a:r>
                      <a:endParaRPr lang="en-US" altLang="ko-KR" sz="11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비전력부문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(Refined liquids, Refined gases, Hydrogen, Heat sector)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모형화와 기술표현의 상세도가 취약함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172800" indent="-17280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aseline="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 부문</a:t>
                      </a:r>
                      <a:r>
                        <a:rPr lang="en-US" altLang="ko-KR" sz="1100" baseline="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전력부문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100" dirty="0" err="1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비전력부문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100" baseline="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걸쳐 포괄적으로 기술을 표현함</a:t>
                      </a:r>
                      <a:endParaRPr lang="en-US" altLang="ko-KR" sz="1100" baseline="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2800" indent="-17280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aseline="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기존기술뿐만 아니라 다양한 신기술을 표현하며 기술변화의 확산과 온실가스 영향 분석</a:t>
                      </a:r>
                      <a:endParaRPr lang="ko-KR" altLang="en-US" sz="11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37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에너지</a:t>
                      </a:r>
                      <a:endParaRPr lang="en-US" altLang="ko-KR" sz="11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수요부문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172800" indent="-17280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 부문을 비교적 고르게 포괄하고 있음 </a:t>
                      </a:r>
                      <a:endParaRPr lang="en-US" altLang="ko-KR" sz="11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2800" indent="-17280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체계화된 기술표현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수송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건물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산업</a:t>
                      </a:r>
                      <a:endParaRPr lang="en-US" altLang="ko-KR" sz="11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2800" indent="-17280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업종별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100" dirty="0" err="1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공정별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100" dirty="0" err="1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서비스별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상세화된 기술 표현</a:t>
                      </a:r>
                      <a:endParaRPr lang="en-US" altLang="ko-KR" sz="11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2800" indent="-17280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복잡한 구조와 풍부한 기술정보를 수록함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171450" indent="-1714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산업과 건물부문에서 국내모형보다 더 단순화된 구조와 기술목록으로 구성</a:t>
                      </a:r>
                      <a:endParaRPr lang="en-US" altLang="ko-KR" sz="11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수송부문은 수단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승용차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버스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선박 등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별로 다양한 기술목록을 가짐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24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특징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172800" indent="-17280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부문별 기술묘사의 상세화를 통한 중단기적 국내 에너지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기후변화 정책 및 계획에 활용</a:t>
                      </a:r>
                      <a:endParaRPr lang="en-US" altLang="ko-KR" sz="11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2800" indent="-17280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에너지 시스템 전반을 통일된 틀에서 표현하지 못하고 있음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171450" indent="-1714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통일된 </a:t>
                      </a:r>
                      <a:r>
                        <a:rPr lang="ko-KR" altLang="en-US" sz="1100" dirty="0" err="1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모형틀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내에서 일관적인 에너지 시스템 전반을 통합 </a:t>
                      </a:r>
                      <a:endParaRPr lang="en-US" altLang="ko-KR" sz="11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360000" lvl="1" indent="-171450" latinLnBrk="0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05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에너지</a:t>
                      </a:r>
                      <a:r>
                        <a:rPr lang="en-US" altLang="ko-KR" sz="105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5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기후변화 정책이 시스템 전반에 미치는 영향 </a:t>
                      </a:r>
                      <a:r>
                        <a:rPr lang="en-US" altLang="ko-KR" sz="105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(ex.</a:t>
                      </a:r>
                      <a:r>
                        <a:rPr lang="ko-KR" altLang="en-US" sz="1050" dirty="0" err="1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저탄소</a:t>
                      </a:r>
                      <a:r>
                        <a:rPr lang="ko-KR" altLang="en-US" sz="105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에너지시스템으로의 전환</a:t>
                      </a:r>
                      <a:r>
                        <a:rPr lang="en-US" altLang="ko-KR" sz="105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05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</a:t>
                      </a:r>
                      <a:endParaRPr lang="en-US" altLang="ko-KR" sz="105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360000" lvl="1" indent="-171450" latinLnBrk="0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05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기술변화</a:t>
                      </a:r>
                      <a:r>
                        <a:rPr lang="en-US" altLang="ko-KR" sz="105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5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토지이용</a:t>
                      </a:r>
                      <a:r>
                        <a:rPr lang="en-US" altLang="ko-KR" sz="105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5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수자원</a:t>
                      </a:r>
                      <a:r>
                        <a:rPr lang="en-US" altLang="ko-KR" sz="105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5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기후변화 영향</a:t>
                      </a:r>
                      <a:r>
                        <a:rPr lang="en-US" altLang="ko-KR" sz="105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5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사회경제발전 등 에너지 분야 외의 영역과의 통합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919"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6857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에너지 시스템 전반에 미치는 영향을 분석</a:t>
                      </a:r>
                      <a:r>
                        <a:rPr lang="en-US" altLang="ko-KR" sz="1200" kern="120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·</a:t>
                      </a:r>
                      <a:r>
                        <a:rPr lang="ko-KR" altLang="en-US" sz="1200" kern="120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평가할 수 있는 도구로써의 개선이 필요</a:t>
                      </a:r>
                      <a:endParaRPr lang="en-US" altLang="ko-KR" sz="1200" kern="1200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542982" marR="0" lvl="4" indent="-171450" algn="l" defTabSz="6857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</a:t>
                      </a:r>
                      <a:r>
                        <a:rPr lang="en-US" altLang="ko-KR" sz="1100" kern="120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100" kern="120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공급과 수요</a:t>
                      </a:r>
                      <a:r>
                        <a:rPr lang="en-US" altLang="ko-KR" sz="1100" kern="120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)·</a:t>
                      </a:r>
                      <a:r>
                        <a:rPr lang="ko-KR" altLang="en-US" sz="1100" kern="120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횡</a:t>
                      </a:r>
                      <a:r>
                        <a:rPr lang="en-US" altLang="ko-KR" sz="1100" kern="120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100" kern="120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수요의 각 부문</a:t>
                      </a:r>
                      <a:r>
                        <a:rPr lang="en-US" altLang="ko-KR" sz="1100" kern="120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100" kern="120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연결된 에너지 시스템 전반을 표현</a:t>
                      </a:r>
                      <a:endParaRPr lang="en-US" altLang="ko-KR" sz="1100" kern="1200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542982" marR="0" lvl="4" indent="-171450" algn="l" defTabSz="6857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 내부의 상호작용과 피드백의 내생적 반영</a:t>
                      </a:r>
                      <a:endParaRPr lang="en-US" altLang="ko-KR" sz="1100" b="1" kern="1200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 latinLnBrk="0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오른쪽 화살표 10"/>
          <p:cNvSpPr/>
          <p:nvPr/>
        </p:nvSpPr>
        <p:spPr bwMode="auto">
          <a:xfrm>
            <a:off x="1596827" y="5483324"/>
            <a:ext cx="475355" cy="228747"/>
          </a:xfrm>
          <a:prstGeom prst="rightArrow">
            <a:avLst>
              <a:gd name="adj1" fmla="val 36386"/>
              <a:gd name="adj2" fmla="val 89527"/>
            </a:avLst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804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16256000" algn="l"/>
              </a:tabLst>
              <a:defRPr/>
            </a:pPr>
            <a:r>
              <a:rPr lang="ko-KR" altLang="en-US" dirty="0"/>
              <a:t>상향식 기술표현 개선방안 제시</a:t>
            </a:r>
            <a:r>
              <a:rPr lang="en-US" altLang="ko-KR" dirty="0"/>
              <a:t>(</a:t>
            </a:r>
            <a:r>
              <a:rPr lang="ko-KR" altLang="en-US" dirty="0"/>
              <a:t>산업</a:t>
            </a:r>
            <a:r>
              <a:rPr lang="en-US" altLang="ko-KR" dirty="0"/>
              <a:t>)</a:t>
            </a:r>
            <a:endParaRPr lang="en-US" altLang="ko-KR" dirty="0">
              <a:solidFill>
                <a:srgbClr val="FF0000"/>
              </a:solidFill>
            </a:endParaRPr>
          </a:p>
          <a:p>
            <a:pPr marL="273050" lvl="1" indent="0">
              <a:lnSpc>
                <a:spcPct val="120000"/>
              </a:lnSpc>
              <a:buSzPct val="100000"/>
              <a:buNone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23</a:t>
            </a:fld>
            <a:endParaRPr lang="ko-KR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Ⅱ-(2)- 2) </a:t>
            </a:r>
            <a:r>
              <a:rPr lang="en-US" altLang="ko-KR" sz="2400" dirty="0"/>
              <a:t>1</a:t>
            </a:r>
            <a:r>
              <a:rPr lang="ko-KR" altLang="en-US" sz="2400" dirty="0"/>
              <a:t>차년도 주요연구결과 </a:t>
            </a:r>
            <a:r>
              <a:rPr lang="en-US" altLang="ko-KR" sz="2400" dirty="0"/>
              <a:t>– </a:t>
            </a:r>
            <a:r>
              <a:rPr lang="ko-KR" altLang="en-US" sz="2400" dirty="0"/>
              <a:t>협동</a:t>
            </a:r>
            <a:r>
              <a:rPr lang="en-US" altLang="ko-KR" sz="2400" dirty="0"/>
              <a:t>1</a:t>
            </a:r>
            <a:endParaRPr lang="en-US" altLang="ko-KR" sz="20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541" name="TextBox 4"/>
          <p:cNvSpPr txBox="1">
            <a:spLocks noChangeArrowheads="1"/>
          </p:cNvSpPr>
          <p:nvPr/>
        </p:nvSpPr>
        <p:spPr bwMode="auto">
          <a:xfrm>
            <a:off x="6168899" y="1257300"/>
            <a:ext cx="2975101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기술</a:t>
            </a:r>
            <a:r>
              <a:rPr lang="en-US" altLang="ko-KR" sz="1400" spc="-150" dirty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DB </a:t>
            </a:r>
            <a:r>
              <a:rPr lang="ko-KR" altLang="en-US" sz="1400" spc="-150" dirty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취합 및 상향식 기술표현 분석</a:t>
            </a:r>
            <a:r>
              <a:rPr lang="en-US" altLang="ko-KR" sz="1400" spc="-150" dirty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(2)</a:t>
            </a:r>
            <a:endParaRPr lang="ko-KR" altLang="en-US" sz="1400" spc="-150" dirty="0">
              <a:solidFill>
                <a:schemeClr val="tx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754063" y="1809750"/>
            <a:ext cx="8313737" cy="437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ko-KR" altLang="en-US" sz="1100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1"/>
          <p:cNvSpPr txBox="1">
            <a:spLocks/>
          </p:cNvSpPr>
          <p:nvPr/>
        </p:nvSpPr>
        <p:spPr bwMode="auto">
          <a:xfrm>
            <a:off x="6168900" y="2016779"/>
            <a:ext cx="2975100" cy="417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288000" algn="l" rtl="0" eaLnBrk="0" fontAlgn="base" hangingPunct="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12000" indent="-252000" algn="l" rtl="0" eaLnBrk="0" fontAlgn="base" hangingPunct="0">
              <a:spcBef>
                <a:spcPct val="20000"/>
              </a:spcBef>
              <a:spcAft>
                <a:spcPts val="500"/>
              </a:spcAft>
              <a:buClr>
                <a:schemeClr val="tx1"/>
              </a:buClr>
              <a:buChar char="–"/>
              <a:defRPr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756000" indent="-216000" algn="l" rtl="0" eaLnBrk="0" fontAlgn="base" hangingPunct="0"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Char char="•"/>
              <a:defRPr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080000" indent="-252000" algn="l" rtl="0" eaLnBrk="0" fontAlgn="base" hangingPunct="0">
              <a:spcBef>
                <a:spcPct val="20000"/>
              </a:spcBef>
              <a:spcAft>
                <a:spcPts val="2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332000" indent="-252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47675" lvl="1" indent="-174625" latinLnBrk="0">
              <a:lnSpc>
                <a:spcPct val="120000"/>
              </a:lnSpc>
              <a:buSzPct val="100000"/>
            </a:pPr>
            <a:r>
              <a:rPr lang="ko-KR" altLang="en-US" sz="1300" b="0" kern="0" dirty="0"/>
              <a:t>기존 기술</a:t>
            </a:r>
            <a:r>
              <a:rPr lang="en-US" altLang="ko-KR" sz="1300" b="0" kern="0" dirty="0"/>
              <a:t>DB</a:t>
            </a:r>
            <a:r>
              <a:rPr lang="ko-KR" altLang="en-US" sz="1300" b="0" kern="0" dirty="0"/>
              <a:t>에 근거한 단계별</a:t>
            </a:r>
            <a:r>
              <a:rPr lang="en-US" altLang="ko-KR" sz="1300" b="0" kern="0" dirty="0"/>
              <a:t>/</a:t>
            </a:r>
            <a:r>
              <a:rPr lang="ko-KR" altLang="en-US" sz="1300" b="0" kern="0" dirty="0"/>
              <a:t>단일 공정 표현을 공통된 에너지서비스와 에너지기술간의 조합으로 재배열</a:t>
            </a:r>
            <a:endParaRPr lang="en-US" altLang="ko-KR" sz="1300" b="0" kern="0" dirty="0"/>
          </a:p>
          <a:p>
            <a:pPr marL="447675" lvl="1" indent="-174625" latinLnBrk="0">
              <a:lnSpc>
                <a:spcPct val="120000"/>
              </a:lnSpc>
            </a:pPr>
            <a:r>
              <a:rPr lang="ko-KR" altLang="en-US" sz="1300" b="0" kern="0" dirty="0"/>
              <a:t>산업부문의 에너지 수요를 공통된 에너지 </a:t>
            </a:r>
            <a:r>
              <a:rPr lang="ko-KR" altLang="en-US" sz="1300" b="1" kern="0" dirty="0">
                <a:solidFill>
                  <a:srgbClr val="006666"/>
                </a:solidFill>
              </a:rPr>
              <a:t>서비스</a:t>
            </a:r>
            <a:r>
              <a:rPr lang="ko-KR" altLang="en-US" sz="1300" b="0" kern="0" dirty="0"/>
              <a:t>로 상세 분할하고</a:t>
            </a:r>
            <a:r>
              <a:rPr lang="en-US" altLang="ko-KR" sz="1300" b="0" kern="0" dirty="0"/>
              <a:t>, </a:t>
            </a:r>
            <a:r>
              <a:rPr lang="ko-KR" altLang="en-US" sz="1300" b="0" kern="0" dirty="0"/>
              <a:t>서비스를 만족시키는 </a:t>
            </a:r>
            <a:r>
              <a:rPr lang="ko-KR" altLang="en-US" sz="1300" b="1" kern="0" dirty="0">
                <a:solidFill>
                  <a:srgbClr val="006666"/>
                </a:solidFill>
              </a:rPr>
              <a:t>연료</a:t>
            </a:r>
            <a:r>
              <a:rPr lang="en-US" altLang="ko-KR" sz="1300" b="1" kern="0" dirty="0">
                <a:solidFill>
                  <a:srgbClr val="006666"/>
                </a:solidFill>
              </a:rPr>
              <a:t>-</a:t>
            </a:r>
            <a:r>
              <a:rPr lang="ko-KR" altLang="en-US" sz="1300" b="1" kern="0" dirty="0">
                <a:solidFill>
                  <a:srgbClr val="006666"/>
                </a:solidFill>
              </a:rPr>
              <a:t>기술 </a:t>
            </a:r>
            <a:r>
              <a:rPr lang="ko-KR" altLang="en-US" sz="1300" b="0" kern="0" dirty="0"/>
              <a:t>조합의 상호 경쟁으로 묘사</a:t>
            </a:r>
            <a:endParaRPr lang="en-US" altLang="ko-KR" sz="1300" b="0" kern="0" dirty="0"/>
          </a:p>
          <a:p>
            <a:pPr marL="447675" lvl="1" indent="-174625" latinLnBrk="0">
              <a:lnSpc>
                <a:spcPct val="120000"/>
              </a:lnSpc>
            </a:pPr>
            <a:r>
              <a:rPr lang="ko-KR" altLang="en-US" sz="1300" b="0" dirty="0"/>
              <a:t>건물의 에너지수요를 용도</a:t>
            </a:r>
            <a:r>
              <a:rPr lang="en-US" altLang="ko-KR" sz="1300" b="0" dirty="0"/>
              <a:t>(</a:t>
            </a:r>
            <a:r>
              <a:rPr lang="ko-KR" altLang="en-US" sz="1300" b="0" dirty="0"/>
              <a:t>난방</a:t>
            </a:r>
            <a:r>
              <a:rPr lang="en-US" altLang="ko-KR" sz="1300" b="0" dirty="0"/>
              <a:t>, </a:t>
            </a:r>
            <a:r>
              <a:rPr lang="ko-KR" altLang="en-US" sz="1300" b="0" dirty="0"/>
              <a:t>냉방</a:t>
            </a:r>
            <a:r>
              <a:rPr lang="en-US" altLang="ko-KR" sz="1300" b="0" dirty="0"/>
              <a:t>, </a:t>
            </a:r>
            <a:r>
              <a:rPr lang="ko-KR" altLang="en-US" sz="1300" b="0" dirty="0"/>
              <a:t>조명</a:t>
            </a:r>
            <a:r>
              <a:rPr lang="en-US" altLang="ko-KR" sz="1300" b="0" dirty="0"/>
              <a:t>, </a:t>
            </a:r>
            <a:r>
              <a:rPr lang="ko-KR" altLang="en-US" sz="1300" b="0" dirty="0"/>
              <a:t>취사</a:t>
            </a:r>
            <a:r>
              <a:rPr lang="en-US" altLang="ko-KR" sz="1300" b="0" dirty="0"/>
              <a:t>, </a:t>
            </a:r>
            <a:r>
              <a:rPr lang="ko-KR" altLang="en-US" sz="1300" b="0" dirty="0"/>
              <a:t>가전제품 등</a:t>
            </a:r>
            <a:r>
              <a:rPr lang="en-US" altLang="ko-KR" sz="1300" b="0" dirty="0"/>
              <a:t>)</a:t>
            </a:r>
            <a:r>
              <a:rPr lang="ko-KR" altLang="en-US" sz="1300" b="0" dirty="0"/>
              <a:t>별로 구분하고</a:t>
            </a:r>
            <a:r>
              <a:rPr lang="en-US" altLang="ko-KR" sz="1300" b="0" dirty="0"/>
              <a:t>, </a:t>
            </a:r>
            <a:r>
              <a:rPr lang="ko-KR" altLang="en-US" sz="1300" b="0" dirty="0"/>
              <a:t>그 용도를 만족시키는 연료</a:t>
            </a:r>
            <a:r>
              <a:rPr lang="en-US" altLang="ko-KR" sz="1300" b="0" dirty="0"/>
              <a:t>-</a:t>
            </a:r>
            <a:r>
              <a:rPr lang="ko-KR" altLang="en-US" sz="1300" b="0" dirty="0"/>
              <a:t>기술 조합으로 묘사하는 방법과 유사</a:t>
            </a:r>
            <a:endParaRPr lang="en-US" altLang="ko-KR" sz="1300" b="0" kern="0" dirty="0"/>
          </a:p>
          <a:p>
            <a:pPr marL="447675" lvl="1" indent="-174625" latinLnBrk="0">
              <a:lnSpc>
                <a:spcPct val="120000"/>
              </a:lnSpc>
            </a:pPr>
            <a:endParaRPr lang="en-US" altLang="ko-KR" sz="1300" b="0" kern="0" dirty="0"/>
          </a:p>
          <a:p>
            <a:pPr marL="447675" lvl="1" indent="-174625" latinLnBrk="0">
              <a:lnSpc>
                <a:spcPct val="120000"/>
              </a:lnSpc>
            </a:pPr>
            <a:endParaRPr lang="ko-KR" altLang="en-US" sz="1300" b="0" kern="0" dirty="0"/>
          </a:p>
        </p:txBody>
      </p:sp>
      <p:grpSp>
        <p:nvGrpSpPr>
          <p:cNvPr id="12" name="Group 2"/>
          <p:cNvGrpSpPr/>
          <p:nvPr/>
        </p:nvGrpSpPr>
        <p:grpSpPr>
          <a:xfrm>
            <a:off x="905235" y="2016779"/>
            <a:ext cx="5390790" cy="4044062"/>
            <a:chOff x="277830" y="1700808"/>
            <a:chExt cx="5560112" cy="4543722"/>
          </a:xfrm>
        </p:grpSpPr>
        <p:pic>
          <p:nvPicPr>
            <p:cNvPr id="13" name="그림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969" y="1793217"/>
              <a:ext cx="4174475" cy="83992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12981" y="2148789"/>
              <a:ext cx="1454829" cy="258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[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기존 기술구조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]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967" y="3905617"/>
              <a:ext cx="1473982" cy="258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[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대안 기술구조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]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16" name="Group 1"/>
            <p:cNvGrpSpPr/>
            <p:nvPr/>
          </p:nvGrpSpPr>
          <p:grpSpPr>
            <a:xfrm>
              <a:off x="277830" y="1700808"/>
              <a:ext cx="5560112" cy="4543722"/>
              <a:chOff x="277830" y="1700808"/>
              <a:chExt cx="5560112" cy="4543722"/>
            </a:xfrm>
          </p:grpSpPr>
          <p:pic>
            <p:nvPicPr>
              <p:cNvPr id="17" name="그림 3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5293" y="3220213"/>
                <a:ext cx="3568323" cy="2948093"/>
              </a:xfrm>
              <a:prstGeom prst="rect">
                <a:avLst/>
              </a:prstGeom>
            </p:spPr>
          </p:pic>
          <p:sp>
            <p:nvSpPr>
              <p:cNvPr id="18" name="모서리가 둥근 직사각형 39"/>
              <p:cNvSpPr/>
              <p:nvPr/>
            </p:nvSpPr>
            <p:spPr>
              <a:xfrm>
                <a:off x="277830" y="1700808"/>
                <a:ext cx="5560112" cy="1000094"/>
              </a:xfrm>
              <a:prstGeom prst="roundRect">
                <a:avLst>
                  <a:gd name="adj" fmla="val 6493"/>
                </a:avLst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endParaRPr>
              </a:p>
            </p:txBody>
          </p:sp>
          <p:sp>
            <p:nvSpPr>
              <p:cNvPr id="19" name="모서리가 둥근 직사각형 40"/>
              <p:cNvSpPr/>
              <p:nvPr/>
            </p:nvSpPr>
            <p:spPr>
              <a:xfrm>
                <a:off x="277830" y="3143990"/>
                <a:ext cx="5560112" cy="3100540"/>
              </a:xfrm>
              <a:prstGeom prst="roundRect">
                <a:avLst>
                  <a:gd name="adj" fmla="val 1481"/>
                </a:avLst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endParaRPr>
              </a:p>
            </p:txBody>
          </p:sp>
          <p:sp>
            <p:nvSpPr>
              <p:cNvPr id="20" name="오른쪽 화살표 38"/>
              <p:cNvSpPr/>
              <p:nvPr/>
            </p:nvSpPr>
            <p:spPr>
              <a:xfrm rot="5400000">
                <a:off x="382796" y="2933510"/>
                <a:ext cx="1192242" cy="382860"/>
              </a:xfrm>
              <a:prstGeom prst="rightArrow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1230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 eaLnBrk="1" hangingPunct="1"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16256000" algn="l"/>
              </a:tabLst>
              <a:defRPr/>
            </a:pPr>
            <a:r>
              <a:rPr lang="ko-KR" altLang="en-US" dirty="0"/>
              <a:t>감축기술의 변화</a:t>
            </a:r>
            <a:r>
              <a:rPr lang="en-US" altLang="ko-KR" dirty="0"/>
              <a:t>·</a:t>
            </a:r>
            <a:r>
              <a:rPr lang="ko-KR" altLang="en-US" dirty="0"/>
              <a:t>확산 이론 및 모형구현관련 문헌조사를 통해 실증연구의 이론적 기반마련</a:t>
            </a:r>
            <a:endParaRPr lang="en-US" altLang="ko-KR" dirty="0"/>
          </a:p>
          <a:p>
            <a:pPr marL="440550" lvl="1" indent="-171450" algn="just" eaLnBrk="1" hangingPunct="1">
              <a:spcBef>
                <a:spcPts val="300"/>
              </a:spcBef>
              <a:spcAft>
                <a:spcPts val="0"/>
              </a:spcAft>
              <a:buClrTx/>
              <a:buFont typeface="나눔고딕" panose="020D0604000000000000" pitchFamily="50" charset="-127"/>
              <a:buChar char="⁻"/>
              <a:tabLst>
                <a:tab pos="16256000" algn="l"/>
              </a:tabLst>
              <a:defRPr/>
            </a:pPr>
            <a:r>
              <a:rPr lang="ko-KR" altLang="en-US" sz="1300" b="1" dirty="0"/>
              <a:t>감축기술의 변화 이론 및 모형구현 문헌조사</a:t>
            </a:r>
            <a:endParaRPr lang="en-US" altLang="ko-KR" sz="1300" b="1" dirty="0"/>
          </a:p>
          <a:p>
            <a:pPr marL="440550" lvl="1" indent="-171450" algn="just" eaLnBrk="1" hangingPunct="1">
              <a:spcBef>
                <a:spcPts val="300"/>
              </a:spcBef>
              <a:spcAft>
                <a:spcPts val="0"/>
              </a:spcAft>
              <a:buClrTx/>
              <a:buFont typeface="나눔고딕" panose="020D0604000000000000" pitchFamily="50" charset="-127"/>
              <a:buChar char="⁻"/>
              <a:tabLst>
                <a:tab pos="16256000" algn="l"/>
              </a:tabLst>
              <a:defRPr/>
            </a:pPr>
            <a:endParaRPr lang="en-US" altLang="ko-KR" sz="1300" dirty="0"/>
          </a:p>
          <a:p>
            <a:pPr marL="440550" lvl="1" indent="-171450" algn="just" eaLnBrk="1" hangingPunct="1">
              <a:spcBef>
                <a:spcPts val="300"/>
              </a:spcBef>
              <a:spcAft>
                <a:spcPts val="0"/>
              </a:spcAft>
              <a:buClrTx/>
              <a:buFont typeface="나눔고딕" panose="020D0604000000000000" pitchFamily="50" charset="-127"/>
              <a:buChar char="⁻"/>
              <a:tabLst>
                <a:tab pos="16256000" algn="l"/>
              </a:tabLst>
              <a:defRPr/>
            </a:pPr>
            <a:endParaRPr lang="en-US" altLang="ko-KR" sz="1300" dirty="0"/>
          </a:p>
          <a:p>
            <a:pPr marL="440550" lvl="1" indent="-171450" algn="just" eaLnBrk="1" hangingPunct="1">
              <a:spcBef>
                <a:spcPts val="300"/>
              </a:spcBef>
              <a:spcAft>
                <a:spcPts val="0"/>
              </a:spcAft>
              <a:buClrTx/>
              <a:buFont typeface="나눔고딕" panose="020D0604000000000000" pitchFamily="50" charset="-127"/>
              <a:buChar char="⁻"/>
              <a:tabLst>
                <a:tab pos="16256000" algn="l"/>
              </a:tabLst>
              <a:defRPr/>
            </a:pPr>
            <a:endParaRPr lang="en-US" altLang="ko-KR" sz="1300" dirty="0"/>
          </a:p>
          <a:p>
            <a:pPr marL="440550" lvl="1" indent="-171450" algn="just" eaLnBrk="1" hangingPunct="1">
              <a:spcBef>
                <a:spcPts val="300"/>
              </a:spcBef>
              <a:spcAft>
                <a:spcPts val="0"/>
              </a:spcAft>
              <a:buClrTx/>
              <a:buFont typeface="나눔고딕" panose="020D0604000000000000" pitchFamily="50" charset="-127"/>
              <a:buChar char="⁻"/>
              <a:tabLst>
                <a:tab pos="16256000" algn="l"/>
              </a:tabLst>
              <a:defRPr/>
            </a:pPr>
            <a:endParaRPr lang="en-US" altLang="ko-KR" sz="1300" dirty="0"/>
          </a:p>
          <a:p>
            <a:pPr marL="440550" lvl="1" indent="-171450" algn="just" eaLnBrk="1" hangingPunct="1">
              <a:spcBef>
                <a:spcPts val="300"/>
              </a:spcBef>
              <a:spcAft>
                <a:spcPts val="0"/>
              </a:spcAft>
              <a:buClrTx/>
              <a:buFont typeface="나눔고딕" panose="020D0604000000000000" pitchFamily="50" charset="-127"/>
              <a:buChar char="⁻"/>
              <a:tabLst>
                <a:tab pos="16256000" algn="l"/>
              </a:tabLst>
              <a:defRPr/>
            </a:pPr>
            <a:endParaRPr lang="en-US" altLang="ko-KR" sz="1300" dirty="0"/>
          </a:p>
          <a:p>
            <a:pPr marL="440550" lvl="1" indent="-171450" algn="just" eaLnBrk="1" hangingPunct="1">
              <a:spcBef>
                <a:spcPts val="300"/>
              </a:spcBef>
              <a:spcAft>
                <a:spcPts val="0"/>
              </a:spcAft>
              <a:buClrTx/>
              <a:buFont typeface="나눔고딕" panose="020D0604000000000000" pitchFamily="50" charset="-127"/>
              <a:buChar char="⁻"/>
              <a:tabLst>
                <a:tab pos="16256000" algn="l"/>
              </a:tabLst>
              <a:defRPr/>
            </a:pPr>
            <a:endParaRPr lang="en-US" altLang="ko-KR" sz="1300" dirty="0"/>
          </a:p>
          <a:p>
            <a:pPr marL="440550" lvl="1" indent="-171450" algn="just" eaLnBrk="1" hangingPunct="1">
              <a:spcBef>
                <a:spcPts val="300"/>
              </a:spcBef>
              <a:spcAft>
                <a:spcPts val="0"/>
              </a:spcAft>
              <a:buClrTx/>
              <a:buFont typeface="나눔고딕" panose="020D0604000000000000" pitchFamily="50" charset="-127"/>
              <a:buChar char="⁻"/>
              <a:tabLst>
                <a:tab pos="16256000" algn="l"/>
              </a:tabLst>
              <a:defRPr/>
            </a:pPr>
            <a:endParaRPr lang="en-US" altLang="ko-KR" sz="1300" dirty="0"/>
          </a:p>
          <a:p>
            <a:pPr marL="440550" lvl="1" indent="-171450" algn="just" eaLnBrk="1" hangingPunct="1">
              <a:spcBef>
                <a:spcPts val="300"/>
              </a:spcBef>
              <a:spcAft>
                <a:spcPts val="0"/>
              </a:spcAft>
              <a:buClrTx/>
              <a:buFont typeface="나눔고딕" panose="020D0604000000000000" pitchFamily="50" charset="-127"/>
              <a:buChar char="⁻"/>
              <a:tabLst>
                <a:tab pos="16256000" algn="l"/>
              </a:tabLst>
              <a:defRPr/>
            </a:pPr>
            <a:endParaRPr lang="en-US" altLang="ko-KR" sz="1300" dirty="0"/>
          </a:p>
          <a:p>
            <a:pPr marL="440550" lvl="1" indent="-171450" algn="just" eaLnBrk="1" hangingPunct="1">
              <a:spcBef>
                <a:spcPts val="300"/>
              </a:spcBef>
              <a:spcAft>
                <a:spcPts val="0"/>
              </a:spcAft>
              <a:buClrTx/>
              <a:buFont typeface="나눔고딕" panose="020D0604000000000000" pitchFamily="50" charset="-127"/>
              <a:buChar char="⁻"/>
              <a:tabLst>
                <a:tab pos="16256000" algn="l"/>
              </a:tabLst>
              <a:defRPr/>
            </a:pPr>
            <a:endParaRPr lang="en-US" altLang="ko-KR" sz="1300" dirty="0"/>
          </a:p>
          <a:p>
            <a:pPr marL="440550" lvl="1" indent="-171450" algn="just" eaLnBrk="1" hangingPunct="1">
              <a:spcBef>
                <a:spcPts val="300"/>
              </a:spcBef>
              <a:spcAft>
                <a:spcPts val="0"/>
              </a:spcAft>
              <a:buClrTx/>
              <a:buFont typeface="나눔고딕" panose="020D0604000000000000" pitchFamily="50" charset="-127"/>
              <a:buChar char="⁻"/>
              <a:tabLst>
                <a:tab pos="16256000" algn="l"/>
              </a:tabLst>
              <a:defRPr/>
            </a:pPr>
            <a:r>
              <a:rPr lang="ko-KR" altLang="en-US" sz="1300" b="1" dirty="0"/>
              <a:t>감축기술의 확산 이론 및 모형구현 문헌조사</a:t>
            </a:r>
            <a:endParaRPr lang="en-US" altLang="ko-KR" sz="1300" b="1" dirty="0"/>
          </a:p>
          <a:p>
            <a:pPr marL="440550" lvl="1" indent="-1714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나눔고딕" panose="020D0604000000000000" pitchFamily="50" charset="-127"/>
              <a:buChar char="⁻"/>
              <a:tabLst>
                <a:tab pos="16256000" algn="l"/>
              </a:tabLst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440550" lvl="1" indent="-1714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나눔고딕" panose="020D0604000000000000" pitchFamily="50" charset="-127"/>
              <a:buChar char="⁻"/>
              <a:tabLst>
                <a:tab pos="16256000" algn="l"/>
              </a:tabLst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440550" lvl="1" indent="-1714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나눔고딕" panose="020D0604000000000000" pitchFamily="50" charset="-127"/>
              <a:buChar char="⁻"/>
              <a:tabLst>
                <a:tab pos="16256000" algn="l"/>
              </a:tabLst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440550" lvl="1" indent="-1714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나눔고딕" panose="020D0604000000000000" pitchFamily="50" charset="-127"/>
              <a:buChar char="⁻"/>
              <a:tabLst>
                <a:tab pos="16256000" algn="l"/>
              </a:tabLst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269100" lvl="1" indent="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16256000" algn="l"/>
              </a:tabLst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 algn="just" eaLnBrk="1" hangingPunct="1">
              <a:spcBef>
                <a:spcPts val="300"/>
              </a:spcBef>
              <a:spcAft>
                <a:spcPts val="0"/>
              </a:spcAft>
              <a:buClrTx/>
              <a:buSzTx/>
              <a:tabLst>
                <a:tab pos="16256000" algn="l"/>
              </a:tabLst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076902" y="6745664"/>
            <a:ext cx="2133600" cy="279400"/>
          </a:xfrm>
        </p:spPr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24</a:t>
            </a:fld>
            <a:endParaRPr lang="ko-KR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Ⅱ-(2)- 2) </a:t>
            </a:r>
            <a:r>
              <a:rPr lang="en-US" altLang="ko-KR" sz="2400" dirty="0"/>
              <a:t>1</a:t>
            </a:r>
            <a:r>
              <a:rPr lang="ko-KR" altLang="en-US" sz="2400" dirty="0"/>
              <a:t>차년도 주요연구결과 </a:t>
            </a:r>
            <a:r>
              <a:rPr lang="en-US" altLang="ko-KR" sz="2400" dirty="0"/>
              <a:t>– </a:t>
            </a:r>
            <a:r>
              <a:rPr lang="ko-KR" altLang="en-US" sz="2400" dirty="0"/>
              <a:t>협동</a:t>
            </a:r>
            <a:r>
              <a:rPr lang="en-US" altLang="ko-KR" sz="2400" dirty="0"/>
              <a:t>1</a:t>
            </a:r>
            <a:endParaRPr lang="en-US" altLang="ko-KR" sz="20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541" name="TextBox 4"/>
          <p:cNvSpPr txBox="1">
            <a:spLocks noChangeArrowheads="1"/>
          </p:cNvSpPr>
          <p:nvPr/>
        </p:nvSpPr>
        <p:spPr bwMode="auto">
          <a:xfrm>
            <a:off x="6925433" y="1257300"/>
            <a:ext cx="2218567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기술 변화 및 확산 이론 정립 </a:t>
            </a:r>
            <a:r>
              <a:rPr lang="en-US" altLang="ko-KR" sz="1400" spc="-150" dirty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(1)</a:t>
            </a:r>
            <a:endParaRPr lang="ko-KR" altLang="en-US" sz="1400" spc="-150" dirty="0">
              <a:solidFill>
                <a:schemeClr val="tx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754063" y="1809750"/>
            <a:ext cx="8313737" cy="437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ko-KR" altLang="en-US" sz="1100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916" y="4281642"/>
            <a:ext cx="4738909" cy="210308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117" y="1914820"/>
            <a:ext cx="5019316" cy="225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97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758" y="1809750"/>
            <a:ext cx="4346217" cy="316977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 eaLnBrk="1" hangingPunct="1"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16256000" algn="l"/>
              </a:tabLst>
              <a:defRPr/>
            </a:pPr>
            <a:r>
              <a:rPr lang="ko-KR" altLang="en-US" dirty="0"/>
              <a:t>한국형 통합모형에 기술변화 구현 방법론 제안</a:t>
            </a:r>
            <a:endParaRPr lang="en-US" altLang="ko-KR" dirty="0">
              <a:solidFill>
                <a:srgbClr val="FF0000"/>
              </a:solidFill>
            </a:endParaRPr>
          </a:p>
          <a:p>
            <a:pPr marL="554850" lvl="1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나눔고딕" panose="020D0604000000000000" pitchFamily="50" charset="-127"/>
              <a:buChar char="⁻"/>
              <a:tabLst>
                <a:tab pos="16256000" algn="l"/>
              </a:tabLst>
              <a:defRPr/>
            </a:pPr>
            <a:r>
              <a:rPr lang="ko-KR" altLang="en-US" sz="1300" b="1" dirty="0">
                <a:solidFill>
                  <a:srgbClr val="FF0000"/>
                </a:solidFill>
              </a:rPr>
              <a:t>분석기간에 따라 구현 방법 선택 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</a:p>
          <a:p>
            <a:pPr marL="698850" lvl="2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Ø"/>
              <a:tabLst>
                <a:tab pos="16256000" algn="l"/>
              </a:tabLst>
              <a:defRPr/>
            </a:pPr>
            <a:r>
              <a:rPr lang="ko-KR" altLang="en-US" dirty="0">
                <a:solidFill>
                  <a:srgbClr val="FF0000"/>
                </a:solidFill>
              </a:rPr>
              <a:t>장기적 정책 → </a:t>
            </a:r>
            <a:r>
              <a:rPr lang="en-US" altLang="ko-KR" dirty="0">
                <a:solidFill>
                  <a:srgbClr val="FF0000"/>
                </a:solidFill>
              </a:rPr>
              <a:t>R&amp;D</a:t>
            </a:r>
          </a:p>
          <a:p>
            <a:pPr marL="698850" lvl="2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Ø"/>
              <a:tabLst>
                <a:tab pos="16256000" algn="l"/>
              </a:tabLst>
              <a:defRPr/>
            </a:pPr>
            <a:r>
              <a:rPr lang="ko-KR" altLang="en-US" dirty="0">
                <a:solidFill>
                  <a:srgbClr val="FF0000"/>
                </a:solidFill>
              </a:rPr>
              <a:t>단기적 정책 → </a:t>
            </a:r>
            <a:r>
              <a:rPr lang="en-US" altLang="ko-KR" dirty="0">
                <a:solidFill>
                  <a:srgbClr val="FF0000"/>
                </a:solidFill>
              </a:rPr>
              <a:t>LBD</a:t>
            </a:r>
          </a:p>
          <a:p>
            <a:pPr marL="554850" lvl="1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나눔고딕" panose="020D0604000000000000" pitchFamily="50" charset="-127"/>
              <a:buChar char="⁻"/>
              <a:tabLst>
                <a:tab pos="16256000" algn="l"/>
              </a:tabLst>
              <a:defRPr/>
            </a:pPr>
            <a:r>
              <a:rPr lang="ko-KR" altLang="en-US" sz="1300" b="1" dirty="0">
                <a:solidFill>
                  <a:srgbClr val="FF0000"/>
                </a:solidFill>
              </a:rPr>
              <a:t>부문 및 기술의 범위에 따라 구현 방법 선택</a:t>
            </a:r>
          </a:p>
          <a:p>
            <a:pPr marL="698850" lvl="2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Ø"/>
              <a:tabLst>
                <a:tab pos="16256000" algn="l"/>
              </a:tabLst>
              <a:defRPr/>
            </a:pPr>
            <a:r>
              <a:rPr lang="ko-KR" altLang="en-US" dirty="0">
                <a:solidFill>
                  <a:srgbClr val="FF0000"/>
                </a:solidFill>
              </a:rPr>
              <a:t>집약적 기술표현 → </a:t>
            </a:r>
            <a:r>
              <a:rPr lang="en-US" altLang="ko-KR" dirty="0">
                <a:solidFill>
                  <a:srgbClr val="FF0000"/>
                </a:solidFill>
              </a:rPr>
              <a:t>R&amp;D</a:t>
            </a:r>
          </a:p>
          <a:p>
            <a:pPr marL="698850" lvl="2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Ø"/>
              <a:tabLst>
                <a:tab pos="16256000" algn="l"/>
              </a:tabLst>
              <a:defRPr/>
            </a:pPr>
            <a:r>
              <a:rPr lang="ko-KR" altLang="en-US" dirty="0">
                <a:solidFill>
                  <a:srgbClr val="FF0000"/>
                </a:solidFill>
              </a:rPr>
              <a:t>상세적 기술표현 → </a:t>
            </a:r>
            <a:r>
              <a:rPr lang="en-US" altLang="ko-KR" dirty="0">
                <a:solidFill>
                  <a:srgbClr val="FF0000"/>
                </a:solidFill>
              </a:rPr>
              <a:t>LBD</a:t>
            </a:r>
          </a:p>
          <a:p>
            <a:pPr marL="554850" lvl="1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나눔고딕" panose="020D0604000000000000" pitchFamily="50" charset="-127"/>
              <a:buChar char="⁻"/>
              <a:tabLst>
                <a:tab pos="16256000" algn="l"/>
              </a:tabLst>
              <a:defRPr/>
            </a:pPr>
            <a:r>
              <a:rPr lang="ko-KR" altLang="en-US" sz="1300" b="1" dirty="0">
                <a:solidFill>
                  <a:srgbClr val="FF0000"/>
                </a:solidFill>
              </a:rPr>
              <a:t>정책적 주안점에 따라 구현 방법 선택</a:t>
            </a:r>
          </a:p>
          <a:p>
            <a:pPr marL="698850" lvl="2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Ø"/>
              <a:tabLst>
                <a:tab pos="16256000" algn="l"/>
              </a:tabLst>
              <a:defRPr/>
            </a:pPr>
            <a:r>
              <a:rPr lang="en-US" altLang="ko-KR" dirty="0">
                <a:solidFill>
                  <a:srgbClr val="FF0000"/>
                </a:solidFill>
              </a:rPr>
              <a:t>R&amp;D </a:t>
            </a:r>
            <a:r>
              <a:rPr lang="ko-KR" altLang="en-US" dirty="0">
                <a:solidFill>
                  <a:srgbClr val="FF0000"/>
                </a:solidFill>
              </a:rPr>
              <a:t>투자 활성화 정책 → </a:t>
            </a:r>
            <a:r>
              <a:rPr lang="en-US" altLang="ko-KR" dirty="0">
                <a:solidFill>
                  <a:srgbClr val="FF0000"/>
                </a:solidFill>
              </a:rPr>
              <a:t>R&amp;D</a:t>
            </a:r>
          </a:p>
          <a:p>
            <a:pPr marL="698850" lvl="2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Ø"/>
              <a:tabLst>
                <a:tab pos="16256000" algn="l"/>
              </a:tabLst>
              <a:defRPr/>
            </a:pPr>
            <a:r>
              <a:rPr lang="ko-KR" altLang="en-US" dirty="0">
                <a:solidFill>
                  <a:srgbClr val="FF0000"/>
                </a:solidFill>
              </a:rPr>
              <a:t>기술의 보급 확산 정책 → </a:t>
            </a:r>
            <a:r>
              <a:rPr lang="en-US" altLang="ko-KR" dirty="0">
                <a:solidFill>
                  <a:srgbClr val="FF0000"/>
                </a:solidFill>
              </a:rPr>
              <a:t>LBD</a:t>
            </a:r>
          </a:p>
          <a:p>
            <a:pPr marL="554850" lvl="1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나눔고딕" panose="020D0604000000000000" pitchFamily="50" charset="-127"/>
              <a:buChar char="⁻"/>
              <a:tabLst>
                <a:tab pos="16256000" algn="l"/>
              </a:tabLst>
              <a:defRPr/>
            </a:pPr>
            <a:r>
              <a:rPr lang="ko-KR" altLang="en-US" sz="1300" b="1" dirty="0"/>
              <a:t>각 산업의 특성에 따라 구현 방법 선택</a:t>
            </a:r>
          </a:p>
          <a:p>
            <a:pPr marL="698850" lvl="2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Ø"/>
              <a:tabLst>
                <a:tab pos="16256000" algn="l"/>
              </a:tabLst>
              <a:defRPr/>
            </a:pPr>
            <a:r>
              <a:rPr lang="ko-KR" altLang="en-US" dirty="0">
                <a:solidFill>
                  <a:srgbClr val="000000"/>
                </a:solidFill>
              </a:rPr>
              <a:t>연구가 활발하고 낙관적인 기술 분야 → </a:t>
            </a:r>
            <a:r>
              <a:rPr lang="ko-KR" altLang="en-US" dirty="0" err="1">
                <a:solidFill>
                  <a:srgbClr val="000000"/>
                </a:solidFill>
              </a:rPr>
              <a:t>백스톱</a:t>
            </a:r>
            <a:r>
              <a:rPr lang="en-US" altLang="ko-KR" dirty="0">
                <a:solidFill>
                  <a:srgbClr val="000000"/>
                </a:solidFill>
              </a:rPr>
              <a:t>, R&amp;D</a:t>
            </a:r>
          </a:p>
          <a:p>
            <a:pPr marL="698850" lvl="2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Ø"/>
              <a:tabLst>
                <a:tab pos="16256000" algn="l"/>
              </a:tabLst>
              <a:defRPr/>
            </a:pPr>
            <a:r>
              <a:rPr lang="ko-KR" altLang="en-US" dirty="0">
                <a:solidFill>
                  <a:srgbClr val="000000"/>
                </a:solidFill>
              </a:rPr>
              <a:t>안정화된 산업이나 혁신적 기술에 대한 수요</a:t>
            </a:r>
            <a:r>
              <a:rPr lang="en-US" altLang="ko-KR" dirty="0">
                <a:solidFill>
                  <a:srgbClr val="000000"/>
                </a:solidFill>
              </a:rPr>
              <a:t>/</a:t>
            </a:r>
            <a:r>
              <a:rPr lang="ko-KR" altLang="en-US" dirty="0">
                <a:solidFill>
                  <a:srgbClr val="000000"/>
                </a:solidFill>
              </a:rPr>
              <a:t>공급이 적은 분야 → </a:t>
            </a:r>
            <a:r>
              <a:rPr lang="en-US" altLang="ko-KR" dirty="0">
                <a:solidFill>
                  <a:srgbClr val="000000"/>
                </a:solidFill>
              </a:rPr>
              <a:t>AEEI, LBD</a:t>
            </a:r>
          </a:p>
          <a:p>
            <a:pPr marL="554850" lvl="1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나눔고딕" panose="020D0604000000000000" pitchFamily="50" charset="-127"/>
              <a:buChar char="⁻"/>
              <a:tabLst>
                <a:tab pos="16256000" algn="l"/>
              </a:tabLst>
              <a:defRPr/>
            </a:pPr>
            <a:r>
              <a:rPr lang="ko-KR" altLang="en-US" sz="1300" b="1" dirty="0"/>
              <a:t>실증 정보에 기반한 지속적 모형 개선</a:t>
            </a:r>
            <a:endParaRPr lang="en-US" altLang="ko-KR" sz="1300" b="1" dirty="0"/>
          </a:p>
          <a:p>
            <a:pPr marL="698850" lvl="2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Ø"/>
              <a:tabLst>
                <a:tab pos="16256000" algn="l"/>
              </a:tabLst>
              <a:defRPr/>
            </a:pPr>
            <a:r>
              <a:rPr lang="ko-KR" altLang="en-US" dirty="0">
                <a:solidFill>
                  <a:srgbClr val="000000"/>
                </a:solidFill>
              </a:rPr>
              <a:t>국내외 기술시장에 대한 지속적인 실증연구를 통해 한국 특성을 모형에 반영</a:t>
            </a:r>
          </a:p>
          <a:p>
            <a:pPr marL="171450" indent="-1714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256000" algn="l"/>
              </a:tabLst>
              <a:defRPr/>
            </a:pPr>
            <a:endParaRPr lang="ko-KR" altLang="en-US" sz="18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076902" y="6745664"/>
            <a:ext cx="2133600" cy="279400"/>
          </a:xfrm>
        </p:spPr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25</a:t>
            </a:fld>
            <a:endParaRPr lang="ko-KR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Ⅱ-(2)- 2) </a:t>
            </a:r>
            <a:r>
              <a:rPr lang="en-US" altLang="ko-KR" sz="2400" dirty="0"/>
              <a:t>1</a:t>
            </a:r>
            <a:r>
              <a:rPr lang="ko-KR" altLang="en-US" sz="2400" dirty="0"/>
              <a:t>차년도 주요연구결과 </a:t>
            </a:r>
            <a:r>
              <a:rPr lang="en-US" altLang="ko-KR" sz="2400" dirty="0"/>
              <a:t>– </a:t>
            </a:r>
            <a:r>
              <a:rPr lang="ko-KR" altLang="en-US" sz="2400" dirty="0"/>
              <a:t>협동</a:t>
            </a:r>
            <a:r>
              <a:rPr lang="en-US" altLang="ko-KR" sz="2400" dirty="0"/>
              <a:t>1</a:t>
            </a:r>
            <a:endParaRPr lang="en-US" altLang="ko-KR" sz="20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541" name="TextBox 4"/>
          <p:cNvSpPr txBox="1">
            <a:spLocks noChangeArrowheads="1"/>
          </p:cNvSpPr>
          <p:nvPr/>
        </p:nvSpPr>
        <p:spPr bwMode="auto">
          <a:xfrm>
            <a:off x="6892507" y="1257300"/>
            <a:ext cx="2251494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기술 변화 및 확산 이론 정립 </a:t>
            </a:r>
            <a:r>
              <a:rPr lang="en-US" altLang="ko-KR" sz="1400" spc="-150" dirty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(2)</a:t>
            </a:r>
            <a:endParaRPr lang="ko-KR" altLang="en-US" sz="1400" spc="-150" dirty="0">
              <a:solidFill>
                <a:schemeClr val="tx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754063" y="1809750"/>
            <a:ext cx="8313737" cy="437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ko-KR" altLang="en-US" sz="1100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3778"/>
              </p:ext>
            </p:extLst>
          </p:nvPr>
        </p:nvGraphicFramePr>
        <p:xfrm>
          <a:off x="4597758" y="591029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0699033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986986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297684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62839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분석기간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기술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정책주안점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21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RandD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46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LBD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164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527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16256000" algn="l"/>
              </a:tabLst>
              <a:defRPr/>
            </a:pPr>
            <a:r>
              <a:rPr lang="ko-KR" altLang="en-US" dirty="0"/>
              <a:t>선진 상</a:t>
            </a:r>
            <a:r>
              <a:rPr lang="en-US" altLang="ko-KR" dirty="0"/>
              <a:t>·</a:t>
            </a:r>
            <a:r>
              <a:rPr lang="ko-KR" altLang="en-US" dirty="0"/>
              <a:t>하향식 통합 모형의 구조에 대한 체계적인 비교 고찰</a:t>
            </a:r>
            <a:endParaRPr lang="en-US" altLang="ko-KR" dirty="0"/>
          </a:p>
          <a:p>
            <a:pPr marL="179388" indent="-179388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256000" algn="l"/>
              </a:tabLst>
              <a:defRPr/>
            </a:pPr>
            <a:endParaRPr lang="en-US" altLang="ko-KR" dirty="0"/>
          </a:p>
          <a:p>
            <a:pPr marL="179388" lvl="0" indent="-179388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256000" algn="l"/>
              </a:tabLst>
              <a:defRPr/>
            </a:pPr>
            <a:endParaRPr lang="en-US" altLang="ko-KR" dirty="0"/>
          </a:p>
          <a:p>
            <a:pPr marL="179388" lvl="0" indent="-179388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256000" algn="l"/>
              </a:tabLst>
              <a:defRPr/>
            </a:pPr>
            <a:endParaRPr lang="en-US" altLang="ko-KR" dirty="0"/>
          </a:p>
          <a:p>
            <a:pPr marL="179388" lvl="0" indent="-179388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256000" algn="l"/>
              </a:tabLst>
              <a:defRPr/>
            </a:pPr>
            <a:endParaRPr lang="en-US" altLang="ko-KR" dirty="0"/>
          </a:p>
          <a:p>
            <a:pPr marL="179388" lvl="0" indent="-179388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256000" algn="l"/>
              </a:tabLst>
              <a:defRPr/>
            </a:pPr>
            <a:endParaRPr lang="en-US" altLang="ko-KR" dirty="0"/>
          </a:p>
          <a:p>
            <a:pPr marL="179388" lvl="0" indent="-179388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256000" algn="l"/>
              </a:tabLst>
              <a:defRPr/>
            </a:pPr>
            <a:endParaRPr lang="en-US" altLang="ko-KR" dirty="0"/>
          </a:p>
          <a:p>
            <a:pPr marL="179388" lvl="0" indent="-179388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256000" algn="l"/>
              </a:tabLst>
              <a:defRPr/>
            </a:pPr>
            <a:endParaRPr lang="en-US" altLang="ko-KR" dirty="0"/>
          </a:p>
          <a:p>
            <a:pPr marL="285750" lvl="0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16256000" algn="l"/>
              </a:tabLst>
              <a:defRPr/>
            </a:pPr>
            <a:r>
              <a:rPr lang="ko-KR" altLang="en-US" dirty="0"/>
              <a:t>한국형 상</a:t>
            </a:r>
            <a:r>
              <a:rPr lang="en-US" altLang="ko-KR" dirty="0"/>
              <a:t>·</a:t>
            </a:r>
            <a:r>
              <a:rPr lang="ko-KR" altLang="en-US" dirty="0"/>
              <a:t>하향식 통합 평가모형의 개발 방향 제안</a:t>
            </a:r>
            <a:endParaRPr lang="en-US" altLang="ko-KR" dirty="0"/>
          </a:p>
          <a:p>
            <a:pPr marL="179388" lvl="0" indent="-179388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256000" algn="l"/>
              </a:tabLst>
              <a:defRPr/>
            </a:pPr>
            <a:endParaRPr lang="en-US" altLang="ko-KR" dirty="0">
              <a:solidFill>
                <a:srgbClr val="00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26</a:t>
            </a:fld>
            <a:endParaRPr lang="ko-KR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Ⅱ-(2)- 2) </a:t>
            </a:r>
            <a:r>
              <a:rPr lang="en-US" altLang="ko-KR" sz="2400" dirty="0"/>
              <a:t>1</a:t>
            </a:r>
            <a:r>
              <a:rPr lang="ko-KR" altLang="en-US" sz="2400" dirty="0"/>
              <a:t>차년도 주요연구결과 </a:t>
            </a:r>
            <a:r>
              <a:rPr lang="en-US" altLang="ko-KR" sz="2400" dirty="0"/>
              <a:t>– </a:t>
            </a:r>
            <a:r>
              <a:rPr lang="ko-KR" altLang="en-US" sz="2400" dirty="0"/>
              <a:t>협동</a:t>
            </a:r>
            <a:r>
              <a:rPr lang="en-US" altLang="ko-KR" sz="2400" dirty="0"/>
              <a:t>1</a:t>
            </a:r>
            <a:endParaRPr lang="en-US" altLang="ko-KR" sz="20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541" name="TextBox 4"/>
          <p:cNvSpPr txBox="1">
            <a:spLocks noChangeArrowheads="1"/>
          </p:cNvSpPr>
          <p:nvPr/>
        </p:nvSpPr>
        <p:spPr bwMode="auto">
          <a:xfrm>
            <a:off x="6798833" y="1257300"/>
            <a:ext cx="2345167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선진 상</a:t>
            </a:r>
            <a:r>
              <a:rPr lang="en-US" altLang="ko-KR" sz="1400" spc="-150" dirty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·</a:t>
            </a:r>
            <a:r>
              <a:rPr lang="ko-KR" altLang="en-US" sz="1400" spc="-150" dirty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하향 평가 모형 구조분석</a:t>
            </a: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754063" y="1809750"/>
            <a:ext cx="8313737" cy="437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ko-KR" altLang="en-US" sz="1100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337733" y="2011459"/>
            <a:ext cx="6798734" cy="2099936"/>
            <a:chOff x="543292" y="3729871"/>
            <a:chExt cx="9222228" cy="2795399"/>
          </a:xfrm>
        </p:grpSpPr>
        <p:sp>
          <p:nvSpPr>
            <p:cNvPr id="40" name="오각형 39"/>
            <p:cNvSpPr/>
            <p:nvPr/>
          </p:nvSpPr>
          <p:spPr bwMode="auto">
            <a:xfrm rot="5400000">
              <a:off x="4506575" y="745620"/>
              <a:ext cx="1296511" cy="9221378"/>
            </a:xfrm>
            <a:prstGeom prst="homePlate">
              <a:avLst>
                <a:gd name="adj" fmla="val 64859"/>
              </a:avLst>
            </a:prstGeom>
            <a:gradFill flip="none" rotWithShape="1">
              <a:gsLst>
                <a:gs pos="0">
                  <a:srgbClr val="FFFFFF">
                    <a:lumMod val="85000"/>
                  </a:srgbClr>
                </a:gs>
                <a:gs pos="100000">
                  <a:srgbClr val="FFFFFF"/>
                </a:gs>
              </a:gsLst>
              <a:lin ang="108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charset="0"/>
              </a:endParaRPr>
            </a:p>
          </p:txBody>
        </p:sp>
        <p:sp>
          <p:nvSpPr>
            <p:cNvPr id="41" name="오른쪽 화살표 40"/>
            <p:cNvSpPr/>
            <p:nvPr/>
          </p:nvSpPr>
          <p:spPr bwMode="auto">
            <a:xfrm>
              <a:off x="3271292" y="5214545"/>
              <a:ext cx="3918495" cy="577117"/>
            </a:xfrm>
            <a:prstGeom prst="rightArrow">
              <a:avLst>
                <a:gd name="adj1" fmla="val 50000"/>
                <a:gd name="adj2" fmla="val 78023"/>
              </a:avLst>
            </a:prstGeom>
            <a:solidFill>
              <a:srgbClr val="DAEDEF">
                <a:lumMod val="90000"/>
                <a:alpha val="30000"/>
              </a:srgbClr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charset="0"/>
              </a:endParaRPr>
            </a:p>
          </p:txBody>
        </p:sp>
        <p:sp>
          <p:nvSpPr>
            <p:cNvPr id="50" name="오른쪽 화살표 49"/>
            <p:cNvSpPr/>
            <p:nvPr/>
          </p:nvSpPr>
          <p:spPr bwMode="auto">
            <a:xfrm>
              <a:off x="543292" y="5212108"/>
              <a:ext cx="2578262" cy="577117"/>
            </a:xfrm>
            <a:prstGeom prst="rightArrow">
              <a:avLst>
                <a:gd name="adj1" fmla="val 50000"/>
                <a:gd name="adj2" fmla="val 88180"/>
              </a:avLst>
            </a:prstGeom>
            <a:solidFill>
              <a:srgbClr val="DAEDEF">
                <a:lumMod val="90000"/>
                <a:alpha val="30000"/>
              </a:srgbClr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charset="0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 bwMode="auto">
            <a:xfrm>
              <a:off x="2851720" y="3729871"/>
              <a:ext cx="4490524" cy="440719"/>
            </a:xfrm>
            <a:prstGeom prst="roundRect">
              <a:avLst/>
            </a:prstGeom>
            <a:solidFill>
              <a:srgbClr val="DAEDEF">
                <a:lumMod val="90000"/>
              </a:srgbClr>
            </a:solidFill>
            <a:ln w="3175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선진 상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·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하향식 통합 평가모형의 구조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비교 분석</a:t>
              </a:r>
            </a:p>
          </p:txBody>
        </p:sp>
        <p:cxnSp>
          <p:nvCxnSpPr>
            <p:cNvPr id="53" name="꺾인 연결선 52"/>
            <p:cNvCxnSpPr>
              <a:stCxn id="51" idx="2"/>
              <a:endCxn id="56" idx="0"/>
            </p:cNvCxnSpPr>
            <p:nvPr/>
          </p:nvCxnSpPr>
          <p:spPr bwMode="auto">
            <a:xfrm rot="5400000">
              <a:off x="3553125" y="3025703"/>
              <a:ext cx="398972" cy="2688746"/>
            </a:xfrm>
            <a:prstGeom prst="bentConnector3">
              <a:avLst>
                <a:gd name="adj1" fmla="val 50000"/>
              </a:avLst>
            </a:prstGeom>
            <a:noFill/>
            <a:ln w="38100" cap="flat" cmpd="sng" algn="ctr">
              <a:solidFill>
                <a:srgbClr val="00B0F0"/>
              </a:solidFill>
              <a:prstDash val="solid"/>
              <a:tailEnd type="triangle"/>
            </a:ln>
            <a:effectLst/>
          </p:spPr>
        </p:cxnSp>
        <p:cxnSp>
          <p:nvCxnSpPr>
            <p:cNvPr id="54" name="꺾인 연결선 53"/>
            <p:cNvCxnSpPr>
              <a:stCxn id="51" idx="2"/>
              <a:endCxn id="57" idx="0"/>
            </p:cNvCxnSpPr>
            <p:nvPr/>
          </p:nvCxnSpPr>
          <p:spPr bwMode="auto">
            <a:xfrm rot="5400000">
              <a:off x="4227812" y="3700390"/>
              <a:ext cx="398972" cy="1339371"/>
            </a:xfrm>
            <a:prstGeom prst="bentConnector3">
              <a:avLst>
                <a:gd name="adj1" fmla="val 50000"/>
              </a:avLst>
            </a:prstGeom>
            <a:noFill/>
            <a:ln w="38100" cap="flat" cmpd="sng" algn="ctr">
              <a:solidFill>
                <a:srgbClr val="00B0F0"/>
              </a:solidFill>
              <a:prstDash val="solid"/>
              <a:tailEnd type="triangle"/>
            </a:ln>
            <a:effectLst/>
          </p:spPr>
        </p:cxnSp>
        <p:sp>
          <p:nvSpPr>
            <p:cNvPr id="56" name="모서리가 둥근 직사각형 55"/>
            <p:cNvSpPr/>
            <p:nvPr/>
          </p:nvSpPr>
          <p:spPr bwMode="auto">
            <a:xfrm>
              <a:off x="1800224" y="4569561"/>
              <a:ext cx="1216025" cy="595313"/>
            </a:xfrm>
            <a:prstGeom prst="roundRect">
              <a:avLst/>
            </a:prstGeom>
            <a:solidFill>
              <a:srgbClr val="92D050"/>
            </a:solidFill>
            <a:ln w="3175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6256000" algn="l"/>
                </a:tabLst>
                <a:defRPr/>
              </a:pPr>
              <a:r>
                <a:rPr kumimoji="0" lang="en-US" altLang="ko-KR" sz="1200" b="0" i="0" u="none" strike="noStrike" kern="0" cap="none" spc="-8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DNE21</a:t>
              </a:r>
            </a:p>
          </p:txBody>
        </p:sp>
        <p:sp>
          <p:nvSpPr>
            <p:cNvPr id="57" name="모서리가 둥근 직사각형 56"/>
            <p:cNvSpPr/>
            <p:nvPr/>
          </p:nvSpPr>
          <p:spPr bwMode="auto">
            <a:xfrm>
              <a:off x="3149599" y="4569561"/>
              <a:ext cx="1216025" cy="595313"/>
            </a:xfrm>
            <a:prstGeom prst="roundRect">
              <a:avLst/>
            </a:prstGeom>
            <a:solidFill>
              <a:srgbClr val="92D050"/>
            </a:solidFill>
            <a:ln w="3175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6256000" algn="l"/>
                </a:tabLst>
                <a:defRPr/>
              </a:pPr>
              <a:r>
                <a:rPr kumimoji="0" lang="en-US" altLang="ko-KR" sz="1200" b="0" i="0" u="none" strike="noStrike" kern="0" cap="none" spc="-8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IMAGE/TIMER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 bwMode="auto">
            <a:xfrm>
              <a:off x="4497387" y="4569561"/>
              <a:ext cx="1214437" cy="595313"/>
            </a:xfrm>
            <a:prstGeom prst="roundRect">
              <a:avLst/>
            </a:prstGeom>
            <a:solidFill>
              <a:srgbClr val="BBE0E3">
                <a:lumMod val="20000"/>
                <a:lumOff val="80000"/>
              </a:srgbClr>
            </a:solidFill>
            <a:ln w="3175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6256000" algn="l"/>
                </a:tabLst>
                <a:defRPr/>
              </a:pPr>
              <a:r>
                <a:rPr kumimoji="0" lang="en-US" altLang="ko-KR" sz="1200" b="0" i="0" u="none" strike="noStrike" kern="0" cap="none" spc="-8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MARKAL-MACRO</a:t>
              </a:r>
            </a:p>
          </p:txBody>
        </p:sp>
        <p:sp>
          <p:nvSpPr>
            <p:cNvPr id="59" name="모서리가 둥근 직사각형 58"/>
            <p:cNvSpPr/>
            <p:nvPr/>
          </p:nvSpPr>
          <p:spPr bwMode="auto">
            <a:xfrm>
              <a:off x="5843587" y="4569561"/>
              <a:ext cx="1216025" cy="595313"/>
            </a:xfrm>
            <a:prstGeom prst="roundRect">
              <a:avLst/>
            </a:prstGeom>
            <a:solidFill>
              <a:srgbClr val="92D050"/>
            </a:solidFill>
            <a:ln w="3175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6256000" algn="l"/>
                </a:tabLst>
                <a:defRPr/>
              </a:pPr>
              <a:r>
                <a:rPr kumimoji="0" lang="en-US" altLang="ko-KR" sz="1200" b="0" i="0" u="none" strike="noStrike" kern="0" cap="none" spc="-8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MESSAGE-MACRO</a:t>
              </a:r>
            </a:p>
          </p:txBody>
        </p:sp>
        <p:sp>
          <p:nvSpPr>
            <p:cNvPr id="60" name="모서리가 둥근 직사각형 59"/>
            <p:cNvSpPr/>
            <p:nvPr/>
          </p:nvSpPr>
          <p:spPr bwMode="auto">
            <a:xfrm>
              <a:off x="7189787" y="4569561"/>
              <a:ext cx="1216025" cy="595313"/>
            </a:xfrm>
            <a:prstGeom prst="roundRect">
              <a:avLst/>
            </a:prstGeom>
            <a:solidFill>
              <a:srgbClr val="92D050"/>
            </a:solidFill>
            <a:ln w="3175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6256000" algn="l"/>
                </a:tabLst>
                <a:defRPr/>
              </a:pPr>
              <a:r>
                <a:rPr kumimoji="0" lang="en-US" altLang="ko-KR" sz="1200" b="0" i="0" u="none" strike="noStrike" kern="0" cap="none" spc="-8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AIM/CGE</a:t>
              </a:r>
            </a:p>
          </p:txBody>
        </p:sp>
        <p:sp>
          <p:nvSpPr>
            <p:cNvPr id="61" name="모서리가 둥근 직사각형 60"/>
            <p:cNvSpPr/>
            <p:nvPr/>
          </p:nvSpPr>
          <p:spPr bwMode="auto">
            <a:xfrm>
              <a:off x="8537574" y="4569561"/>
              <a:ext cx="1214438" cy="595313"/>
            </a:xfrm>
            <a:prstGeom prst="roundRect">
              <a:avLst/>
            </a:prstGeom>
            <a:solidFill>
              <a:srgbClr val="92D050"/>
            </a:solidFill>
            <a:ln w="3175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6256000" algn="l"/>
                </a:tabLst>
                <a:defRPr/>
              </a:pPr>
              <a:r>
                <a:rPr kumimoji="0" lang="en-US" altLang="ko-KR" sz="1200" b="0" i="0" u="none" strike="noStrike" kern="0" cap="none" spc="-8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USREP-ReEDS</a:t>
              </a:r>
            </a:p>
          </p:txBody>
        </p:sp>
        <p:cxnSp>
          <p:nvCxnSpPr>
            <p:cNvPr id="62" name="꺾인 연결선 61"/>
            <p:cNvCxnSpPr>
              <a:stCxn id="51" idx="2"/>
              <a:endCxn id="58" idx="0"/>
            </p:cNvCxnSpPr>
            <p:nvPr/>
          </p:nvCxnSpPr>
          <p:spPr bwMode="auto">
            <a:xfrm rot="16200000" flipH="1">
              <a:off x="4901309" y="4366264"/>
              <a:ext cx="398972" cy="7623"/>
            </a:xfrm>
            <a:prstGeom prst="bentConnector3">
              <a:avLst>
                <a:gd name="adj1" fmla="val 50000"/>
              </a:avLst>
            </a:prstGeom>
            <a:noFill/>
            <a:ln w="38100" cap="flat" cmpd="sng" algn="ctr">
              <a:solidFill>
                <a:srgbClr val="00B0F0"/>
              </a:solidFill>
              <a:prstDash val="solid"/>
              <a:tailEnd type="triangle"/>
            </a:ln>
            <a:effectLst/>
          </p:spPr>
        </p:cxnSp>
        <p:cxnSp>
          <p:nvCxnSpPr>
            <p:cNvPr id="63" name="꺾인 연결선 62"/>
            <p:cNvCxnSpPr>
              <a:stCxn id="51" idx="2"/>
              <a:endCxn id="59" idx="0"/>
            </p:cNvCxnSpPr>
            <p:nvPr/>
          </p:nvCxnSpPr>
          <p:spPr bwMode="auto">
            <a:xfrm rot="16200000" flipH="1">
              <a:off x="5574805" y="3692767"/>
              <a:ext cx="398972" cy="1354616"/>
            </a:xfrm>
            <a:prstGeom prst="bentConnector3">
              <a:avLst>
                <a:gd name="adj1" fmla="val 50000"/>
              </a:avLst>
            </a:prstGeom>
            <a:noFill/>
            <a:ln w="38100" cap="flat" cmpd="sng" algn="ctr">
              <a:solidFill>
                <a:srgbClr val="00B0F0"/>
              </a:solidFill>
              <a:prstDash val="solid"/>
              <a:tailEnd type="triangle"/>
            </a:ln>
            <a:effectLst/>
          </p:spPr>
        </p:cxnSp>
        <p:cxnSp>
          <p:nvCxnSpPr>
            <p:cNvPr id="64" name="꺾인 연결선 63"/>
            <p:cNvCxnSpPr>
              <a:stCxn id="51" idx="2"/>
              <a:endCxn id="60" idx="0"/>
            </p:cNvCxnSpPr>
            <p:nvPr/>
          </p:nvCxnSpPr>
          <p:spPr bwMode="auto">
            <a:xfrm rot="16200000" flipH="1">
              <a:off x="6247906" y="3019667"/>
              <a:ext cx="398972" cy="2700817"/>
            </a:xfrm>
            <a:prstGeom prst="bentConnector3">
              <a:avLst>
                <a:gd name="adj1" fmla="val 50000"/>
              </a:avLst>
            </a:prstGeom>
            <a:noFill/>
            <a:ln w="38100" cap="flat" cmpd="sng" algn="ctr">
              <a:solidFill>
                <a:srgbClr val="00B0F0"/>
              </a:solidFill>
              <a:prstDash val="solid"/>
              <a:tailEnd type="triangle"/>
            </a:ln>
            <a:effectLst/>
          </p:spPr>
        </p:cxnSp>
        <p:cxnSp>
          <p:nvCxnSpPr>
            <p:cNvPr id="65" name="꺾인 연결선 64"/>
            <p:cNvCxnSpPr>
              <a:stCxn id="51" idx="2"/>
              <a:endCxn id="61" idx="0"/>
            </p:cNvCxnSpPr>
            <p:nvPr/>
          </p:nvCxnSpPr>
          <p:spPr bwMode="auto">
            <a:xfrm rot="16200000" flipH="1">
              <a:off x="6921402" y="2346170"/>
              <a:ext cx="398972" cy="4047810"/>
            </a:xfrm>
            <a:prstGeom prst="bentConnector3">
              <a:avLst>
                <a:gd name="adj1" fmla="val 50000"/>
              </a:avLst>
            </a:prstGeom>
            <a:noFill/>
            <a:ln w="38100" cap="flat" cmpd="sng" algn="ctr">
              <a:solidFill>
                <a:srgbClr val="00B0F0"/>
              </a:solidFill>
              <a:prstDash val="solid"/>
              <a:tailEnd type="triangle"/>
            </a:ln>
            <a:effectLst/>
          </p:spPr>
        </p:cxnSp>
        <p:sp>
          <p:nvSpPr>
            <p:cNvPr id="66" name="모서리가 둥근 직사각형 65"/>
            <p:cNvSpPr/>
            <p:nvPr/>
          </p:nvSpPr>
          <p:spPr bwMode="auto">
            <a:xfrm>
              <a:off x="2273351" y="6004563"/>
              <a:ext cx="6132461" cy="520707"/>
            </a:xfrm>
            <a:prstGeom prst="roundRect">
              <a:avLst/>
            </a:prstGeom>
            <a:solidFill>
              <a:srgbClr val="2D2D8A">
                <a:lumMod val="20000"/>
                <a:lumOff val="80000"/>
              </a:srgbClr>
            </a:solidFill>
            <a:ln w="3175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한국형 상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·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하향식 평가모형의 통합 전략 구체화 및 개발 방향 제안 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연구단 공동진행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) 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 bwMode="auto">
            <a:xfrm>
              <a:off x="543867" y="4569561"/>
              <a:ext cx="1216025" cy="595313"/>
            </a:xfrm>
            <a:prstGeom prst="roundRect">
              <a:avLst/>
            </a:prstGeom>
            <a:solidFill>
              <a:srgbClr val="BBE0E3">
                <a:lumMod val="20000"/>
                <a:lumOff val="80000"/>
              </a:srgbClr>
            </a:solidFill>
            <a:ln w="3175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6256000" algn="l"/>
                </a:tabLst>
                <a:defRPr/>
              </a:pPr>
              <a:r>
                <a:rPr kumimoji="0" lang="en-US" altLang="ko-KR" sz="1200" b="0" i="0" u="none" strike="noStrike" kern="0" cap="none" spc="-8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GCAM</a:t>
              </a:r>
            </a:p>
          </p:txBody>
        </p:sp>
        <p:cxnSp>
          <p:nvCxnSpPr>
            <p:cNvPr id="68" name="꺾인 연결선 67"/>
            <p:cNvCxnSpPr>
              <a:stCxn id="51" idx="2"/>
              <a:endCxn id="67" idx="0"/>
            </p:cNvCxnSpPr>
            <p:nvPr/>
          </p:nvCxnSpPr>
          <p:spPr bwMode="auto">
            <a:xfrm rot="5400000">
              <a:off x="2924946" y="2397524"/>
              <a:ext cx="398972" cy="3945103"/>
            </a:xfrm>
            <a:prstGeom prst="bentConnector3">
              <a:avLst>
                <a:gd name="adj1" fmla="val 50000"/>
              </a:avLst>
            </a:prstGeom>
            <a:noFill/>
            <a:ln w="38100" cap="flat" cmpd="sng" algn="ctr">
              <a:solidFill>
                <a:srgbClr val="00B0F0"/>
              </a:solidFill>
              <a:prstDash val="solid"/>
              <a:tailEnd type="triangle"/>
            </a:ln>
            <a:effectLst/>
          </p:spPr>
        </p:cxnSp>
        <p:sp>
          <p:nvSpPr>
            <p:cNvPr id="69" name="직사각형 68"/>
            <p:cNvSpPr/>
            <p:nvPr/>
          </p:nvSpPr>
          <p:spPr>
            <a:xfrm>
              <a:off x="580517" y="5338969"/>
              <a:ext cx="2569080" cy="327765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Pure partial equilibrium (PE)</a:t>
              </a:r>
              <a:endPara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200706" y="5336782"/>
              <a:ext cx="1987850" cy="327765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PE + CGE component</a:t>
              </a:r>
              <a:endPara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7612193" y="5319346"/>
              <a:ext cx="1718209" cy="362634"/>
            </a:xfrm>
            <a:prstGeom prst="roundRect">
              <a:avLst/>
            </a:prstGeom>
            <a:solidFill>
              <a:srgbClr val="DAEDEF">
                <a:lumMod val="90000"/>
                <a:alpha val="30000"/>
              </a:srgbClr>
            </a:solidFill>
            <a:ln>
              <a:solidFill>
                <a:srgbClr val="000000"/>
              </a:solidFill>
              <a:prstDash val="dash"/>
            </a:ln>
          </p:spPr>
          <p:txBody>
            <a:bodyPr wrap="none" anchor="ctr" anchorCtr="0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CGE + Bottom-up</a:t>
              </a:r>
              <a:endPara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1248265" y="4489081"/>
            <a:ext cx="7089921" cy="1711536"/>
            <a:chOff x="17445555" y="32669477"/>
            <a:chExt cx="13866924" cy="4708931"/>
          </a:xfrm>
        </p:grpSpPr>
        <p:pic>
          <p:nvPicPr>
            <p:cNvPr id="100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0" t="1872" r="1422" b="12111"/>
            <a:stretch>
              <a:fillRect/>
            </a:stretch>
          </p:blipFill>
          <p:spPr bwMode="auto">
            <a:xfrm>
              <a:off x="21699531" y="33417968"/>
              <a:ext cx="4600326" cy="3290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1" name="Picture 1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6704" y="33405051"/>
              <a:ext cx="3250938" cy="3290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" name="그림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1824" y="33311246"/>
              <a:ext cx="4319994" cy="3582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" name="TextBox 102"/>
            <p:cNvSpPr txBox="1"/>
            <p:nvPr/>
          </p:nvSpPr>
          <p:spPr>
            <a:xfrm>
              <a:off x="27988497" y="36665700"/>
              <a:ext cx="2236065" cy="7127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4F81BD">
                      <a:lumMod val="25000"/>
                    </a:srgbClr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[USREP-</a:t>
              </a:r>
              <a:r>
                <a:rPr kumimoji="1" lang="en-US" altLang="ko-KR" sz="105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F81BD">
                      <a:lumMod val="25000"/>
                    </a:srgbClr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ReEDS</a:t>
              </a:r>
              <a:r>
                <a:rPr kumimoji="1" lang="en-US" altLang="ko-KR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4F81BD">
                      <a:lumMod val="25000"/>
                    </a:srgbClr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]</a:t>
              </a:r>
              <a:endParaRPr kumimoji="1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17656937" y="36637654"/>
              <a:ext cx="3010474" cy="7127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>
                      <a:lumMod val="25000"/>
                    </a:srgbClr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[MESSAGE-MACRO]</a:t>
              </a:r>
              <a:endPara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22572838" y="36637654"/>
              <a:ext cx="2853712" cy="7127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>
                      <a:lumMod val="25000"/>
                    </a:srgbClr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[MARKAL-MACRO]</a:t>
              </a:r>
              <a:endPara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445555" y="32669477"/>
              <a:ext cx="13866924" cy="497681"/>
            </a:xfrm>
            <a:prstGeom prst="rect">
              <a:avLst/>
            </a:prstGeom>
            <a:solidFill>
              <a:srgbClr val="3399FF"/>
            </a:solidFill>
            <a:ln w="3175" algn="ctr">
              <a:solidFill>
                <a:srgbClr val="9BBB59">
                  <a:lumMod val="50000"/>
                </a:srgbClr>
              </a:solidFill>
              <a:round/>
              <a:headEnd/>
              <a:tailEnd/>
            </a:ln>
          </p:spPr>
          <p:txBody>
            <a:bodyPr lIns="72000" tIns="72000" rIns="72000" bIns="72000" anchor="ctr"/>
            <a:lstStyle>
              <a:defPPr>
                <a:defRPr lang="es-ES"/>
              </a:defPPr>
              <a:lvl1pPr marL="84138" indent="-84138" algn="ctr" eaLnBrk="1" fontAlgn="auto" hangingPunct="1">
                <a:lnSpc>
                  <a:spcPts val="1800"/>
                </a:lnSpc>
                <a:spcBef>
                  <a:spcPts val="600"/>
                </a:spcBef>
                <a:spcAft>
                  <a:spcPts val="0"/>
                </a:spcAft>
                <a:defRPr sz="1400" b="1" kern="0">
                  <a:solidFill>
                    <a:srgbClr val="FFFF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Tahoma" pitchFamily="34" charset="0"/>
                </a:defRPr>
              </a:lvl1pPr>
            </a:lstStyle>
            <a:p>
              <a:pPr marL="84138" marR="0" lvl="0" indent="-84138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Tahoma" pitchFamily="34" charset="0"/>
                </a:rPr>
                <a:t>상</a:t>
              </a: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Tahoma" pitchFamily="34" charset="0"/>
                </a:rPr>
                <a:t>·</a:t>
              </a: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Tahoma" pitchFamily="34" charset="0"/>
                </a:rPr>
                <a:t>하향 통합 모형의 연계도</a:t>
              </a: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Tahoma" pitchFamily="34" charset="0"/>
                </a:rPr>
                <a:t>(Linkage)</a:t>
              </a: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1905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27</a:t>
            </a:fld>
            <a:endParaRPr lang="ko-KR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Ⅱ-(2)- 2) </a:t>
            </a:r>
            <a:r>
              <a:rPr lang="en-US" altLang="ko-KR" sz="2400" dirty="0"/>
              <a:t>1</a:t>
            </a:r>
            <a:r>
              <a:rPr lang="ko-KR" altLang="en-US" sz="2400" dirty="0"/>
              <a:t>차년도 주요연구결과 </a:t>
            </a:r>
            <a:r>
              <a:rPr lang="en-US" altLang="ko-KR" sz="2400" dirty="0"/>
              <a:t>– </a:t>
            </a:r>
            <a:r>
              <a:rPr lang="ko-KR" altLang="en-US" sz="2400" dirty="0"/>
              <a:t>협동</a:t>
            </a:r>
            <a:r>
              <a:rPr lang="en-US" altLang="ko-KR" sz="2400" dirty="0"/>
              <a:t>2</a:t>
            </a:r>
            <a:endParaRPr lang="en-US" altLang="ko-KR" sz="20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541" name="TextBox 4"/>
          <p:cNvSpPr txBox="1">
            <a:spLocks noChangeArrowheads="1"/>
          </p:cNvSpPr>
          <p:nvPr/>
        </p:nvSpPr>
        <p:spPr bwMode="auto">
          <a:xfrm>
            <a:off x="6886575" y="1257300"/>
            <a:ext cx="2257425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spc="-150" dirty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MESSAGE </a:t>
            </a:r>
            <a:r>
              <a:rPr lang="ko-KR" altLang="en-US" sz="1400" spc="-150" dirty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시스템분석</a:t>
            </a: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754063" y="1809750"/>
            <a:ext cx="8313737" cy="437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ko-KR" altLang="en-US" sz="1100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1"/>
          <p:cNvSpPr txBox="1">
            <a:spLocks/>
          </p:cNvSpPr>
          <p:nvPr/>
        </p:nvSpPr>
        <p:spPr bwMode="auto">
          <a:xfrm>
            <a:off x="733425" y="1574602"/>
            <a:ext cx="8391525" cy="451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288000" algn="l" rtl="0" eaLnBrk="0" fontAlgn="base" hangingPunct="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12000" indent="-252000" algn="l" rtl="0" eaLnBrk="0" fontAlgn="base" hangingPunct="0">
              <a:spcBef>
                <a:spcPct val="20000"/>
              </a:spcBef>
              <a:spcAft>
                <a:spcPts val="500"/>
              </a:spcAft>
              <a:buClr>
                <a:schemeClr val="tx1"/>
              </a:buClr>
              <a:buChar char="–"/>
              <a:defRPr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756000" indent="-216000" algn="l" rtl="0" eaLnBrk="0" fontAlgn="base" hangingPunct="0"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Char char="•"/>
              <a:defRPr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080000" indent="-252000" algn="l" rtl="0" eaLnBrk="0" fontAlgn="base" hangingPunct="0">
              <a:spcBef>
                <a:spcPct val="20000"/>
              </a:spcBef>
              <a:spcAft>
                <a:spcPts val="2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332000" indent="-252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atinLnBrk="0"/>
            <a:r>
              <a:rPr lang="ko-KR" altLang="en-US" kern="0" dirty="0"/>
              <a:t>한국형 상향식 </a:t>
            </a:r>
            <a:r>
              <a:rPr lang="en-US" altLang="ko-KR" kern="0" dirty="0"/>
              <a:t>S/W </a:t>
            </a:r>
            <a:r>
              <a:rPr lang="ko-KR" altLang="en-US" kern="0" dirty="0"/>
              <a:t>시스템 개발을 위한 </a:t>
            </a:r>
            <a:r>
              <a:rPr lang="en-US" altLang="ko-KR" kern="0" dirty="0"/>
              <a:t>MESSAGE </a:t>
            </a:r>
            <a:r>
              <a:rPr lang="ko-KR" altLang="en-US" kern="0" dirty="0"/>
              <a:t>시스템 분석</a:t>
            </a:r>
          </a:p>
          <a:p>
            <a:pPr lvl="1" latinLnBrk="0"/>
            <a:r>
              <a:rPr lang="ko-KR" altLang="en-US" kern="0" dirty="0"/>
              <a:t>한국형 상향식 </a:t>
            </a:r>
            <a:r>
              <a:rPr lang="en-US" altLang="ko-KR" kern="0" dirty="0"/>
              <a:t>S/W </a:t>
            </a:r>
            <a:r>
              <a:rPr lang="ko-KR" altLang="en-US" kern="0" dirty="0"/>
              <a:t>시스템 개발을 위한 </a:t>
            </a:r>
            <a:r>
              <a:rPr lang="en-US" altLang="ko-KR" kern="0" dirty="0"/>
              <a:t>MESSAGE </a:t>
            </a:r>
            <a:r>
              <a:rPr lang="ko-KR" altLang="en-US" kern="0" dirty="0"/>
              <a:t>시스템 분석</a:t>
            </a:r>
          </a:p>
          <a:p>
            <a:pPr lvl="2" latinLnBrk="0"/>
            <a:r>
              <a:rPr lang="ko-KR" altLang="en-US" sz="1200" b="0" kern="0" dirty="0">
                <a:solidFill>
                  <a:srgbClr val="000000"/>
                </a:solidFill>
              </a:rPr>
              <a:t>상향식 모형의 국내외 현황분석</a:t>
            </a:r>
            <a:r>
              <a:rPr lang="en-US" altLang="ko-KR" sz="1200" b="0" kern="0" dirty="0">
                <a:solidFill>
                  <a:srgbClr val="000000"/>
                </a:solidFill>
              </a:rPr>
              <a:t>(MESSAGE, MARKAL, LEAP, AIM </a:t>
            </a:r>
            <a:r>
              <a:rPr lang="ko-KR" altLang="en-US" sz="1200" b="0" kern="0" dirty="0">
                <a:solidFill>
                  <a:srgbClr val="000000"/>
                </a:solidFill>
              </a:rPr>
              <a:t>등</a:t>
            </a:r>
            <a:r>
              <a:rPr lang="en-US" altLang="ko-KR" sz="1200" b="0" kern="0" dirty="0">
                <a:solidFill>
                  <a:srgbClr val="000000"/>
                </a:solidFill>
              </a:rPr>
              <a:t>)</a:t>
            </a:r>
          </a:p>
          <a:p>
            <a:pPr lvl="2" latinLnBrk="0"/>
            <a:r>
              <a:rPr lang="ko-KR" altLang="en-US" sz="1200" b="0" kern="0" dirty="0">
                <a:solidFill>
                  <a:srgbClr val="000000"/>
                </a:solidFill>
              </a:rPr>
              <a:t>국내 상향식 모형의 활용 동향 분석</a:t>
            </a:r>
            <a:endParaRPr lang="en-US" altLang="ko-KR" sz="1200" b="0" kern="0" dirty="0">
              <a:solidFill>
                <a:srgbClr val="000000"/>
              </a:solidFill>
            </a:endParaRPr>
          </a:p>
          <a:p>
            <a:pPr lvl="2" latinLnBrk="0"/>
            <a:r>
              <a:rPr lang="ko-KR" altLang="en-US" sz="1200" b="0" kern="0" dirty="0">
                <a:solidFill>
                  <a:srgbClr val="000000"/>
                </a:solidFill>
              </a:rPr>
              <a:t>국내 중장기 온실가스 감축을 위한 상향식 모형에 대한 현황 분석</a:t>
            </a:r>
            <a:endParaRPr lang="en-US" altLang="ko-KR" sz="1200" b="0" kern="0" dirty="0">
              <a:solidFill>
                <a:srgbClr val="000000"/>
              </a:solidFill>
            </a:endParaRPr>
          </a:p>
          <a:p>
            <a:pPr lvl="2" latinLnBrk="0"/>
            <a:r>
              <a:rPr lang="en-US" altLang="ko-KR" sz="1200" b="0" kern="0" dirty="0">
                <a:solidFill>
                  <a:srgbClr val="000000"/>
                </a:solidFill>
              </a:rPr>
              <a:t>MESSAGE </a:t>
            </a:r>
            <a:r>
              <a:rPr lang="ko-KR" altLang="en-US" sz="1200" b="0" kern="0" dirty="0">
                <a:solidFill>
                  <a:srgbClr val="000000"/>
                </a:solidFill>
              </a:rPr>
              <a:t>모형의 국내 구축 현황 분석</a:t>
            </a:r>
            <a:endParaRPr lang="en-US" altLang="ko-KR" sz="1200" b="0" kern="0" dirty="0">
              <a:solidFill>
                <a:srgbClr val="000000"/>
              </a:solidFill>
            </a:endParaRPr>
          </a:p>
          <a:p>
            <a:pPr lvl="1" latinLnBrk="0"/>
            <a:r>
              <a:rPr lang="en-US" altLang="ko-KR" kern="0" dirty="0"/>
              <a:t>MESSAGE </a:t>
            </a:r>
            <a:r>
              <a:rPr lang="ko-KR" altLang="en-US" kern="0" dirty="0"/>
              <a:t>시스템 및 수리적 특성 분석</a:t>
            </a:r>
            <a:endParaRPr lang="en-US" altLang="ko-KR" kern="0" dirty="0"/>
          </a:p>
          <a:p>
            <a:pPr lvl="2" latinLnBrk="0"/>
            <a:r>
              <a:rPr lang="ko-KR" altLang="en-US" sz="1200" b="0" kern="0" dirty="0">
                <a:solidFill>
                  <a:srgbClr val="000000"/>
                </a:solidFill>
              </a:rPr>
              <a:t>한국형 상향식 </a:t>
            </a:r>
            <a:r>
              <a:rPr lang="en-US" altLang="ko-KR" sz="1200" b="0" kern="0" dirty="0">
                <a:solidFill>
                  <a:srgbClr val="000000"/>
                </a:solidFill>
              </a:rPr>
              <a:t>S/W </a:t>
            </a:r>
            <a:r>
              <a:rPr lang="ko-KR" altLang="en-US" sz="1200" b="0" kern="0" dirty="0">
                <a:solidFill>
                  <a:srgbClr val="000000"/>
                </a:solidFill>
              </a:rPr>
              <a:t>시스템 구축을 위한 </a:t>
            </a:r>
            <a:r>
              <a:rPr lang="en-US" altLang="ko-KR" sz="1200" b="0" kern="0" dirty="0">
                <a:solidFill>
                  <a:srgbClr val="000000"/>
                </a:solidFill>
              </a:rPr>
              <a:t>MESSAGE </a:t>
            </a:r>
            <a:r>
              <a:rPr lang="ko-KR" altLang="en-US" sz="1200" b="0" kern="0" dirty="0">
                <a:solidFill>
                  <a:srgbClr val="000000"/>
                </a:solidFill>
              </a:rPr>
              <a:t>시스템의 특성 분석</a:t>
            </a:r>
            <a:endParaRPr lang="en-US" altLang="ko-KR" sz="1200" b="0" kern="0" dirty="0">
              <a:solidFill>
                <a:srgbClr val="000000"/>
              </a:solidFill>
            </a:endParaRPr>
          </a:p>
          <a:p>
            <a:pPr lvl="2" latinLnBrk="0"/>
            <a:r>
              <a:rPr lang="en-US" altLang="ko-KR" sz="1200" b="0" kern="0" dirty="0">
                <a:solidFill>
                  <a:srgbClr val="000000"/>
                </a:solidFill>
              </a:rPr>
              <a:t>MESSAGE </a:t>
            </a:r>
            <a:r>
              <a:rPr lang="ko-KR" altLang="en-US" sz="1200" b="0" kern="0" dirty="0">
                <a:solidFill>
                  <a:srgbClr val="000000"/>
                </a:solidFill>
              </a:rPr>
              <a:t>모형의 수리적 특성 분석</a:t>
            </a:r>
            <a:endParaRPr lang="en-US" altLang="ko-KR" sz="1200" b="0" kern="0" dirty="0">
              <a:solidFill>
                <a:srgbClr val="000000"/>
              </a:solidFill>
            </a:endParaRPr>
          </a:p>
          <a:p>
            <a:pPr lvl="2" latinLnBrk="0"/>
            <a:r>
              <a:rPr lang="ko-KR" altLang="en-US" sz="1200" b="0" kern="0" dirty="0">
                <a:solidFill>
                  <a:srgbClr val="000000"/>
                </a:solidFill>
              </a:rPr>
              <a:t>효율개선</a:t>
            </a:r>
            <a:r>
              <a:rPr lang="en-US" altLang="ko-KR" sz="1200" b="0" kern="0" dirty="0">
                <a:solidFill>
                  <a:srgbClr val="000000"/>
                </a:solidFill>
              </a:rPr>
              <a:t>(AEEI) </a:t>
            </a:r>
            <a:r>
              <a:rPr lang="ko-KR" altLang="en-US" sz="1200" b="0" kern="0" dirty="0">
                <a:solidFill>
                  <a:srgbClr val="000000"/>
                </a:solidFill>
              </a:rPr>
              <a:t>및 기술간의 대체 및 경쟁 관계 등에 대한 수리적 분석</a:t>
            </a:r>
            <a:endParaRPr lang="en-US" altLang="ko-KR" sz="1200" b="0" kern="0" dirty="0">
              <a:solidFill>
                <a:srgbClr val="000000"/>
              </a:solidFill>
            </a:endParaRPr>
          </a:p>
          <a:p>
            <a:pPr lvl="2" latinLnBrk="0"/>
            <a:r>
              <a:rPr lang="en-US" altLang="ko-KR" b="0" kern="0" dirty="0"/>
              <a:t>MESSAGE </a:t>
            </a:r>
            <a:r>
              <a:rPr lang="ko-KR" altLang="en-US" b="0" kern="0" dirty="0"/>
              <a:t>시스템 및 수리적 특성 분석</a:t>
            </a:r>
            <a:endParaRPr lang="en-US" altLang="ko-KR" b="0" kern="0" dirty="0"/>
          </a:p>
          <a:p>
            <a:pPr lvl="2" latinLnBrk="0"/>
            <a:r>
              <a:rPr lang="en-US" altLang="ko-KR" b="0" kern="0" dirty="0"/>
              <a:t>vintage</a:t>
            </a:r>
            <a:r>
              <a:rPr lang="ko-KR" altLang="en-US" b="0" kern="0" dirty="0"/>
              <a:t>를 가지는 기술에 대한 새로운 </a:t>
            </a:r>
            <a:r>
              <a:rPr lang="en-US" altLang="ko-KR" b="0" kern="0" dirty="0"/>
              <a:t>formulation </a:t>
            </a:r>
            <a:r>
              <a:rPr lang="ko-KR" altLang="en-US" b="0" kern="0" dirty="0"/>
              <a:t>제시</a:t>
            </a:r>
            <a:r>
              <a:rPr lang="en-US" altLang="ko-KR" b="0" kern="0" dirty="0"/>
              <a:t> </a:t>
            </a:r>
          </a:p>
          <a:p>
            <a:pPr lvl="1" latinLnBrk="0"/>
            <a:r>
              <a:rPr lang="ko-KR" altLang="en-US" kern="0" dirty="0"/>
              <a:t>한국형 상</a:t>
            </a:r>
            <a:r>
              <a:rPr lang="en-US" altLang="ko-KR" kern="0" dirty="0"/>
              <a:t>·</a:t>
            </a:r>
            <a:r>
              <a:rPr lang="ko-KR" altLang="en-US" kern="0" dirty="0"/>
              <a:t>하향식 통합 모형 구축을 위한 </a:t>
            </a:r>
            <a:r>
              <a:rPr lang="en-US" altLang="ko-KR" kern="0" dirty="0"/>
              <a:t>MARKAL-MACRO</a:t>
            </a:r>
            <a:r>
              <a:rPr lang="ko-KR" altLang="en-US" kern="0" dirty="0"/>
              <a:t>에 대한 이론적 연구</a:t>
            </a:r>
          </a:p>
          <a:p>
            <a:pPr lvl="2" latinLnBrk="0"/>
            <a:r>
              <a:rPr lang="en-US" altLang="ko-KR" b="0" kern="0" dirty="0"/>
              <a:t>MARKAL-MACRO</a:t>
            </a:r>
            <a:r>
              <a:rPr lang="ko-KR" altLang="en-US" b="0" kern="0" dirty="0"/>
              <a:t>의 구조분석</a:t>
            </a:r>
            <a:endParaRPr lang="en-US" altLang="ko-KR" b="0" kern="0" dirty="0"/>
          </a:p>
          <a:p>
            <a:pPr lvl="2" latinLnBrk="0"/>
            <a:r>
              <a:rPr lang="en-US" altLang="ko-KR" b="0" kern="0" dirty="0"/>
              <a:t>MARKAL-MACRO</a:t>
            </a:r>
            <a:r>
              <a:rPr lang="ko-KR" altLang="en-US" b="0" kern="0" dirty="0"/>
              <a:t>의 수리구조 및 실행방안 분석</a:t>
            </a:r>
          </a:p>
        </p:txBody>
      </p:sp>
    </p:spTree>
    <p:extLst>
      <p:ext uri="{BB962C8B-B14F-4D97-AF65-F5344CB8AC3E}">
        <p14:creationId xmlns:p14="http://schemas.microsoft.com/office/powerpoint/2010/main" val="3126485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16256000" algn="l"/>
              </a:tabLst>
            </a:pPr>
            <a:r>
              <a:rPr lang="ko-KR" altLang="en-US" dirty="0"/>
              <a:t>수송 부문 분석</a:t>
            </a:r>
            <a:endParaRPr lang="en-US" altLang="ko-KR" dirty="0"/>
          </a:p>
          <a:p>
            <a:pPr marL="531037" lvl="1" indent="-171450" algn="just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16256000" algn="l"/>
              </a:tabLst>
            </a:pPr>
            <a:r>
              <a:rPr lang="ko-KR" altLang="en-US" b="0" dirty="0">
                <a:solidFill>
                  <a:srgbClr val="FF0000"/>
                </a:solidFill>
              </a:rPr>
              <a:t>수송부문의 기존 상향식 모형 분석</a:t>
            </a:r>
            <a:r>
              <a:rPr lang="en-US" altLang="ko-KR" b="0" dirty="0">
                <a:solidFill>
                  <a:srgbClr val="FF0000"/>
                </a:solidFill>
              </a:rPr>
              <a:t>(RES, </a:t>
            </a:r>
            <a:r>
              <a:rPr lang="ko-KR" altLang="en-US" b="0" dirty="0">
                <a:solidFill>
                  <a:srgbClr val="FF0000"/>
                </a:solidFill>
              </a:rPr>
              <a:t>기술특성</a:t>
            </a:r>
            <a:r>
              <a:rPr lang="en-US" altLang="ko-KR" b="0" dirty="0">
                <a:solidFill>
                  <a:srgbClr val="FF0000"/>
                </a:solidFill>
              </a:rPr>
              <a:t>, </a:t>
            </a:r>
            <a:r>
              <a:rPr lang="ko-KR" altLang="en-US" b="0" dirty="0">
                <a:solidFill>
                  <a:srgbClr val="FF0000"/>
                </a:solidFill>
              </a:rPr>
              <a:t>수요</a:t>
            </a:r>
            <a:r>
              <a:rPr lang="en-US" altLang="ko-KR" b="0" dirty="0">
                <a:solidFill>
                  <a:srgbClr val="FF0000"/>
                </a:solidFill>
              </a:rPr>
              <a:t>, </a:t>
            </a:r>
            <a:r>
              <a:rPr lang="ko-KR" altLang="en-US" b="0" dirty="0">
                <a:solidFill>
                  <a:srgbClr val="FF0000"/>
                </a:solidFill>
              </a:rPr>
              <a:t>기술 </a:t>
            </a:r>
            <a:r>
              <a:rPr lang="en-US" altLang="ko-KR" b="0" dirty="0">
                <a:solidFill>
                  <a:srgbClr val="FF0000"/>
                </a:solidFill>
              </a:rPr>
              <a:t>DB </a:t>
            </a:r>
            <a:r>
              <a:rPr lang="ko-KR" altLang="en-US" b="0" dirty="0">
                <a:solidFill>
                  <a:srgbClr val="FF0000"/>
                </a:solidFill>
              </a:rPr>
              <a:t>등</a:t>
            </a:r>
            <a:r>
              <a:rPr lang="en-US" altLang="ko-KR" b="0" dirty="0">
                <a:solidFill>
                  <a:srgbClr val="FF0000"/>
                </a:solidFill>
              </a:rPr>
              <a:t>) </a:t>
            </a:r>
          </a:p>
          <a:p>
            <a:pPr marL="531037" lvl="1" indent="-171450" algn="just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16256000" algn="l"/>
              </a:tabLst>
            </a:pPr>
            <a:r>
              <a:rPr lang="ko-KR" altLang="en-US" b="0" dirty="0">
                <a:solidFill>
                  <a:srgbClr val="FF0000"/>
                </a:solidFill>
              </a:rPr>
              <a:t>수송부문 상향식 모형화 관련 국내외 기존 연구 분석</a:t>
            </a:r>
            <a:endParaRPr lang="en-US" altLang="ko-KR" dirty="0">
              <a:solidFill>
                <a:srgbClr val="FF0000"/>
              </a:solidFill>
            </a:endParaRPr>
          </a:p>
          <a:p>
            <a:pPr marL="531037" lvl="1" indent="-171450" algn="just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16256000" algn="l"/>
              </a:tabLst>
            </a:pPr>
            <a:r>
              <a:rPr lang="ko-KR" altLang="en-US" b="0" dirty="0">
                <a:solidFill>
                  <a:srgbClr val="000000"/>
                </a:solidFill>
              </a:rPr>
              <a:t>상향식 모형의 기능 관점에서 수송부문 특성 도출</a:t>
            </a:r>
            <a:endParaRPr lang="en-US" altLang="ko-KR" dirty="0"/>
          </a:p>
          <a:p>
            <a:pPr marL="531037" lvl="1" indent="-171450" algn="just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16256000" algn="l"/>
              </a:tabLst>
            </a:pPr>
            <a:r>
              <a:rPr lang="ko-KR" altLang="en-US" dirty="0"/>
              <a:t>매우 단순화된 수리모형화 제시</a:t>
            </a:r>
            <a:endParaRPr lang="en-US" altLang="ko-KR" dirty="0"/>
          </a:p>
          <a:p>
            <a:pPr marL="531037" lvl="1" indent="-171450" algn="just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16256000" algn="l"/>
              </a:tabLst>
            </a:pPr>
            <a:r>
              <a:rPr lang="ko-KR" altLang="en-US" b="0" dirty="0">
                <a:solidFill>
                  <a:srgbClr val="000000"/>
                </a:solidFill>
              </a:rPr>
              <a:t>수송부문에 특화된 다양한 </a:t>
            </a:r>
            <a:r>
              <a:rPr lang="ko-KR" altLang="en-US" b="0" dirty="0" err="1">
                <a:solidFill>
                  <a:srgbClr val="000000"/>
                </a:solidFill>
              </a:rPr>
              <a:t>제약식</a:t>
            </a:r>
            <a:r>
              <a:rPr lang="ko-KR" altLang="en-US" b="0" dirty="0">
                <a:solidFill>
                  <a:srgbClr val="000000"/>
                </a:solidFill>
              </a:rPr>
              <a:t> 구현방안 제시</a:t>
            </a:r>
            <a:endParaRPr lang="en-US" altLang="ko-KR" dirty="0"/>
          </a:p>
          <a:p>
            <a:pPr marL="531037" lvl="1" indent="-171450" algn="just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16256000" algn="l"/>
              </a:tabLst>
            </a:pPr>
            <a:r>
              <a:rPr lang="ko-KR" altLang="en-US" b="0" dirty="0">
                <a:solidFill>
                  <a:srgbClr val="000000"/>
                </a:solidFill>
              </a:rPr>
              <a:t>수송부문 특성 요소 기능의 수리적 전개</a:t>
            </a:r>
            <a:endParaRPr lang="en-US" altLang="ko-KR" b="0" dirty="0">
              <a:solidFill>
                <a:srgbClr val="000000"/>
              </a:solidFill>
            </a:endParaRPr>
          </a:p>
          <a:p>
            <a:pPr marL="0" indent="0"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6256000" algn="l"/>
              </a:tabLst>
            </a:pPr>
            <a:endParaRPr lang="en-US" altLang="ko-KR" sz="1000" dirty="0"/>
          </a:p>
          <a:p>
            <a:pPr marL="285750" indent="-285750"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16256000" algn="l"/>
              </a:tabLst>
            </a:pPr>
            <a:r>
              <a:rPr lang="ko-KR" altLang="en-US" dirty="0"/>
              <a:t>가정</a:t>
            </a:r>
            <a:r>
              <a:rPr lang="en-US" altLang="ko-KR" dirty="0"/>
              <a:t>/</a:t>
            </a:r>
            <a:r>
              <a:rPr lang="ko-KR" altLang="en-US" dirty="0"/>
              <a:t>상업 부문 분석</a:t>
            </a:r>
            <a:endParaRPr lang="en-US" altLang="ko-KR" dirty="0"/>
          </a:p>
          <a:p>
            <a:pPr marL="531037" lvl="1" indent="-171450" algn="just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16256000" algn="l"/>
              </a:tabLst>
            </a:pPr>
            <a:r>
              <a:rPr lang="ko-KR" altLang="en-US" dirty="0">
                <a:solidFill>
                  <a:srgbClr val="FF0000"/>
                </a:solidFill>
              </a:rPr>
              <a:t>가정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ko-KR" altLang="en-US" dirty="0">
                <a:solidFill>
                  <a:srgbClr val="FF0000"/>
                </a:solidFill>
              </a:rPr>
              <a:t>상업</a:t>
            </a:r>
            <a:r>
              <a:rPr lang="ko-KR" altLang="en-US" b="0" dirty="0">
                <a:solidFill>
                  <a:srgbClr val="FF0000"/>
                </a:solidFill>
              </a:rPr>
              <a:t>부문의 기존 상향식 모형 분석</a:t>
            </a:r>
            <a:r>
              <a:rPr lang="en-US" altLang="ko-KR" b="0" dirty="0">
                <a:solidFill>
                  <a:srgbClr val="FF0000"/>
                </a:solidFill>
              </a:rPr>
              <a:t>(RES, </a:t>
            </a:r>
            <a:r>
              <a:rPr lang="ko-KR" altLang="en-US" b="0" dirty="0">
                <a:solidFill>
                  <a:srgbClr val="FF0000"/>
                </a:solidFill>
              </a:rPr>
              <a:t>기술특성</a:t>
            </a:r>
            <a:r>
              <a:rPr lang="en-US" altLang="ko-KR" b="0" dirty="0">
                <a:solidFill>
                  <a:srgbClr val="FF0000"/>
                </a:solidFill>
              </a:rPr>
              <a:t>, </a:t>
            </a:r>
            <a:r>
              <a:rPr lang="ko-KR" altLang="en-US" b="0" dirty="0">
                <a:solidFill>
                  <a:srgbClr val="FF0000"/>
                </a:solidFill>
              </a:rPr>
              <a:t>수요</a:t>
            </a:r>
            <a:r>
              <a:rPr lang="en-US" altLang="ko-KR" b="0" dirty="0">
                <a:solidFill>
                  <a:srgbClr val="FF0000"/>
                </a:solidFill>
              </a:rPr>
              <a:t>, </a:t>
            </a:r>
            <a:r>
              <a:rPr lang="ko-KR" altLang="en-US" b="0" dirty="0">
                <a:solidFill>
                  <a:srgbClr val="FF0000"/>
                </a:solidFill>
              </a:rPr>
              <a:t>기술 </a:t>
            </a:r>
            <a:r>
              <a:rPr lang="en-US" altLang="ko-KR" b="0" dirty="0">
                <a:solidFill>
                  <a:srgbClr val="FF0000"/>
                </a:solidFill>
              </a:rPr>
              <a:t>DB </a:t>
            </a:r>
            <a:r>
              <a:rPr lang="ko-KR" altLang="en-US" b="0" dirty="0">
                <a:solidFill>
                  <a:srgbClr val="FF0000"/>
                </a:solidFill>
              </a:rPr>
              <a:t>등</a:t>
            </a:r>
            <a:r>
              <a:rPr lang="en-US" altLang="ko-KR" b="0" dirty="0">
                <a:solidFill>
                  <a:srgbClr val="FF0000"/>
                </a:solidFill>
              </a:rPr>
              <a:t>) </a:t>
            </a:r>
          </a:p>
          <a:p>
            <a:pPr marL="531037" lvl="1" indent="-171450" algn="just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16256000" algn="l"/>
              </a:tabLst>
            </a:pPr>
            <a:r>
              <a:rPr lang="ko-KR" altLang="en-US" b="0" dirty="0">
                <a:solidFill>
                  <a:srgbClr val="000000"/>
                </a:solidFill>
              </a:rPr>
              <a:t>국내 특성분석을 통한 가정</a:t>
            </a:r>
            <a:r>
              <a:rPr lang="en-US" altLang="ko-KR" b="0" dirty="0">
                <a:solidFill>
                  <a:srgbClr val="000000"/>
                </a:solidFill>
              </a:rPr>
              <a:t>/</a:t>
            </a:r>
            <a:r>
              <a:rPr lang="ko-KR" altLang="en-US" b="0" dirty="0">
                <a:solidFill>
                  <a:srgbClr val="000000"/>
                </a:solidFill>
              </a:rPr>
              <a:t>상업부문 상향식 모형화 방안제시</a:t>
            </a:r>
            <a:endParaRPr lang="en-US" altLang="ko-KR" b="0" dirty="0">
              <a:solidFill>
                <a:srgbClr val="000000"/>
              </a:solidFill>
            </a:endParaRPr>
          </a:p>
          <a:p>
            <a:pPr marL="0" indent="0"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6256000" algn="l"/>
              </a:tabLst>
            </a:pPr>
            <a:endParaRPr lang="en-US" altLang="ko-KR" sz="800" dirty="0"/>
          </a:p>
          <a:p>
            <a:pPr marL="285750" indent="-285750"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16256000" algn="l"/>
              </a:tabLst>
            </a:pPr>
            <a:r>
              <a:rPr lang="ko-KR" altLang="en-US" dirty="0"/>
              <a:t> </a:t>
            </a:r>
            <a:r>
              <a:rPr lang="ko-KR" altLang="en-US" dirty="0" err="1"/>
              <a:t>농축산</a:t>
            </a:r>
            <a:r>
              <a:rPr lang="ko-KR" altLang="en-US" dirty="0"/>
              <a:t> 부문 분석</a:t>
            </a:r>
            <a:endParaRPr lang="en-US" altLang="ko-KR" dirty="0"/>
          </a:p>
          <a:p>
            <a:pPr marL="531037" lvl="1" indent="-171450" algn="just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16256000" algn="l"/>
              </a:tabLst>
            </a:pPr>
            <a:r>
              <a:rPr lang="ko-KR" altLang="en-US" dirty="0">
                <a:solidFill>
                  <a:srgbClr val="FF0000"/>
                </a:solidFill>
              </a:rPr>
              <a:t>농축산</a:t>
            </a:r>
            <a:r>
              <a:rPr lang="ko-KR" altLang="en-US" b="0" dirty="0">
                <a:solidFill>
                  <a:srgbClr val="FF0000"/>
                </a:solidFill>
              </a:rPr>
              <a:t>부문의 기존 상향식 모형 분석</a:t>
            </a:r>
            <a:r>
              <a:rPr lang="en-US" altLang="ko-KR" b="0" dirty="0">
                <a:solidFill>
                  <a:srgbClr val="FF0000"/>
                </a:solidFill>
              </a:rPr>
              <a:t>(RES, </a:t>
            </a:r>
            <a:r>
              <a:rPr lang="ko-KR" altLang="en-US" b="0" dirty="0">
                <a:solidFill>
                  <a:srgbClr val="FF0000"/>
                </a:solidFill>
              </a:rPr>
              <a:t>기술특성</a:t>
            </a:r>
            <a:r>
              <a:rPr lang="en-US" altLang="ko-KR" b="0" dirty="0">
                <a:solidFill>
                  <a:srgbClr val="FF0000"/>
                </a:solidFill>
              </a:rPr>
              <a:t>, </a:t>
            </a:r>
            <a:r>
              <a:rPr lang="ko-KR" altLang="en-US" b="0" dirty="0">
                <a:solidFill>
                  <a:srgbClr val="FF0000"/>
                </a:solidFill>
              </a:rPr>
              <a:t>수요</a:t>
            </a:r>
            <a:r>
              <a:rPr lang="en-US" altLang="ko-KR" b="0" dirty="0">
                <a:solidFill>
                  <a:srgbClr val="FF0000"/>
                </a:solidFill>
              </a:rPr>
              <a:t>, </a:t>
            </a:r>
            <a:r>
              <a:rPr lang="ko-KR" altLang="en-US" b="0" dirty="0">
                <a:solidFill>
                  <a:srgbClr val="FF0000"/>
                </a:solidFill>
              </a:rPr>
              <a:t>기술 </a:t>
            </a:r>
            <a:r>
              <a:rPr lang="en-US" altLang="ko-KR" b="0" dirty="0">
                <a:solidFill>
                  <a:srgbClr val="FF0000"/>
                </a:solidFill>
              </a:rPr>
              <a:t>DB </a:t>
            </a:r>
            <a:r>
              <a:rPr lang="ko-KR" altLang="en-US" b="0" dirty="0">
                <a:solidFill>
                  <a:srgbClr val="FF0000"/>
                </a:solidFill>
              </a:rPr>
              <a:t>등</a:t>
            </a:r>
            <a:r>
              <a:rPr lang="en-US" altLang="ko-KR" b="0" dirty="0">
                <a:solidFill>
                  <a:srgbClr val="FF0000"/>
                </a:solidFill>
              </a:rPr>
              <a:t>) </a:t>
            </a:r>
          </a:p>
          <a:p>
            <a:pPr marL="531037" lvl="1" indent="-171450" algn="just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16256000" algn="l"/>
              </a:tabLst>
            </a:pPr>
            <a:r>
              <a:rPr lang="ko-KR" altLang="en-US" b="0" dirty="0">
                <a:solidFill>
                  <a:srgbClr val="000000"/>
                </a:solidFill>
              </a:rPr>
              <a:t>다양한 </a:t>
            </a:r>
            <a:r>
              <a:rPr lang="ko-KR" altLang="en-US" b="0" dirty="0" err="1">
                <a:solidFill>
                  <a:srgbClr val="000000"/>
                </a:solidFill>
              </a:rPr>
              <a:t>인벤토리를</a:t>
            </a:r>
            <a:r>
              <a:rPr lang="ko-KR" altLang="en-US" b="0" dirty="0">
                <a:solidFill>
                  <a:srgbClr val="000000"/>
                </a:solidFill>
              </a:rPr>
              <a:t> 이용한 새로운 배출량 산정 방법론 제시</a:t>
            </a:r>
            <a:endParaRPr lang="en-US" altLang="ko-KR" b="0" dirty="0">
              <a:solidFill>
                <a:srgbClr val="000000"/>
              </a:solidFill>
            </a:endParaRPr>
          </a:p>
          <a:p>
            <a:pPr marL="0" indent="0"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6256000" algn="l"/>
              </a:tabLst>
            </a:pPr>
            <a:endParaRPr lang="en-US" altLang="ko-KR" sz="600" dirty="0"/>
          </a:p>
          <a:p>
            <a:pPr marL="285750" indent="-285750"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16256000" algn="l"/>
              </a:tabLst>
            </a:pPr>
            <a:r>
              <a:rPr lang="ko-KR" altLang="en-US" dirty="0"/>
              <a:t> 폐기물 부문 분석</a:t>
            </a:r>
            <a:endParaRPr lang="en-US" altLang="ko-KR" dirty="0"/>
          </a:p>
          <a:p>
            <a:pPr marL="531037" lvl="1" indent="-171450" algn="just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16256000" algn="l"/>
              </a:tabLst>
            </a:pPr>
            <a:r>
              <a:rPr lang="en-US" altLang="ko-KR" dirty="0"/>
              <a:t>FOD(First Order Decay)</a:t>
            </a:r>
            <a:r>
              <a:rPr lang="ko-KR" altLang="en-US" dirty="0"/>
              <a:t>를 고려한 </a:t>
            </a:r>
            <a:r>
              <a:rPr lang="en-US" altLang="ko-KR" dirty="0"/>
              <a:t>RES </a:t>
            </a:r>
            <a:r>
              <a:rPr lang="ko-KR" altLang="en-US" dirty="0"/>
              <a:t>방법론 제시</a:t>
            </a:r>
            <a:endParaRPr lang="en-US" altLang="ko-KR" dirty="0"/>
          </a:p>
          <a:p>
            <a:pPr marL="531037" lvl="1" indent="-171450" algn="just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16256000" algn="l"/>
              </a:tabLst>
            </a:pPr>
            <a:r>
              <a:rPr lang="en-US" altLang="ko-KR" dirty="0"/>
              <a:t>FOD</a:t>
            </a:r>
            <a:r>
              <a:rPr lang="ko-KR" altLang="en-US" dirty="0"/>
              <a:t>를 고려한 상향식 수리모형화 방안 제시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28</a:t>
            </a:fld>
            <a:endParaRPr lang="ko-KR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Ⅱ-(2)- 2) </a:t>
            </a:r>
            <a:r>
              <a:rPr lang="en-US" altLang="ko-KR" sz="2400" dirty="0"/>
              <a:t>1</a:t>
            </a:r>
            <a:r>
              <a:rPr lang="ko-KR" altLang="en-US" sz="2400" dirty="0"/>
              <a:t>차년도 주요연구결과 </a:t>
            </a:r>
            <a:r>
              <a:rPr lang="en-US" altLang="ko-KR" sz="2400" dirty="0"/>
              <a:t>– </a:t>
            </a:r>
            <a:r>
              <a:rPr lang="ko-KR" altLang="en-US" sz="2400" dirty="0"/>
              <a:t>협동</a:t>
            </a:r>
            <a:r>
              <a:rPr lang="en-US" altLang="ko-KR" sz="2400" dirty="0"/>
              <a:t>2</a:t>
            </a:r>
            <a:endParaRPr lang="en-US" altLang="ko-KR" sz="20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5541" name="TextBox 4"/>
          <p:cNvSpPr txBox="1">
            <a:spLocks noChangeArrowheads="1"/>
          </p:cNvSpPr>
          <p:nvPr/>
        </p:nvSpPr>
        <p:spPr bwMode="auto">
          <a:xfrm>
            <a:off x="6867525" y="1257300"/>
            <a:ext cx="2276475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부문별 특성 조사</a:t>
            </a: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754063" y="1809750"/>
            <a:ext cx="8313737" cy="437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ko-KR" altLang="en-US" sz="1100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1951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한국형 상향식 </a:t>
            </a:r>
            <a:r>
              <a:rPr lang="en-US" altLang="ko-KR" dirty="0"/>
              <a:t>S/W </a:t>
            </a:r>
            <a:r>
              <a:rPr lang="ko-KR" altLang="en-US" dirty="0"/>
              <a:t>시스템 개발</a:t>
            </a:r>
            <a:endParaRPr lang="en-US" altLang="ko-KR" dirty="0"/>
          </a:p>
          <a:p>
            <a:pPr lvl="1"/>
            <a:r>
              <a:rPr lang="en-US" altLang="ko-KR" b="0" dirty="0"/>
              <a:t>2</a:t>
            </a:r>
            <a:r>
              <a:rPr lang="ko-KR" altLang="en-US" b="0" dirty="0"/>
              <a:t>차년도에 필요한 연구에 대한 선행연구 일부 진행</a:t>
            </a:r>
            <a:endParaRPr lang="en-US" altLang="ko-KR" b="0" dirty="0"/>
          </a:p>
          <a:p>
            <a:pPr lvl="1"/>
            <a:r>
              <a:rPr lang="ko-KR" altLang="en-US" dirty="0"/>
              <a:t>한국형 상향식 </a:t>
            </a:r>
            <a:r>
              <a:rPr lang="en-US" altLang="ko-KR" dirty="0"/>
              <a:t>S/W </a:t>
            </a:r>
            <a:r>
              <a:rPr lang="ko-KR" altLang="en-US" dirty="0"/>
              <a:t>시스템의 구조 분석</a:t>
            </a:r>
            <a:endParaRPr lang="en-US" altLang="ko-KR" b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29</a:t>
            </a:fld>
            <a:endParaRPr lang="ko-KR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Ⅱ-(2)- 2) </a:t>
            </a:r>
            <a:r>
              <a:rPr lang="en-US" altLang="ko-KR" sz="2400" dirty="0"/>
              <a:t>1</a:t>
            </a:r>
            <a:r>
              <a:rPr lang="ko-KR" altLang="en-US" sz="2400" dirty="0"/>
              <a:t>차년도 주요연구결과 </a:t>
            </a:r>
            <a:r>
              <a:rPr lang="en-US" altLang="ko-KR" sz="2400" dirty="0"/>
              <a:t>– </a:t>
            </a:r>
            <a:r>
              <a:rPr lang="ko-KR" altLang="en-US" sz="2400" dirty="0"/>
              <a:t>협동</a:t>
            </a:r>
            <a:r>
              <a:rPr lang="en-US" altLang="ko-KR" sz="2400" dirty="0"/>
              <a:t>2</a:t>
            </a:r>
            <a:endParaRPr lang="en-US" altLang="ko-KR" sz="20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541" name="TextBox 4"/>
          <p:cNvSpPr txBox="1">
            <a:spLocks noChangeArrowheads="1"/>
          </p:cNvSpPr>
          <p:nvPr/>
        </p:nvSpPr>
        <p:spPr bwMode="auto">
          <a:xfrm>
            <a:off x="6858001" y="1257300"/>
            <a:ext cx="2286000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상향식 </a:t>
            </a:r>
            <a:r>
              <a:rPr lang="en-US" altLang="ko-KR" sz="1400" spc="-150" dirty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S/W</a:t>
            </a:r>
            <a:r>
              <a:rPr lang="ko-KR" altLang="en-US" sz="1400" spc="-150" dirty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시스템  개발</a:t>
            </a: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754063" y="1809750"/>
            <a:ext cx="8313737" cy="437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ko-KR" altLang="en-US" sz="1100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833438" y="2450592"/>
            <a:ext cx="6847265" cy="3922943"/>
            <a:chOff x="922651" y="886696"/>
            <a:chExt cx="7401456" cy="5204266"/>
          </a:xfrm>
        </p:grpSpPr>
        <p:sp>
          <p:nvSpPr>
            <p:cNvPr id="7" name="TextBox 6"/>
            <p:cNvSpPr txBox="1"/>
            <p:nvPr/>
          </p:nvSpPr>
          <p:spPr>
            <a:xfrm>
              <a:off x="7179746" y="1139207"/>
              <a:ext cx="9925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latinLnBrk="1" hangingPunct="1"/>
              <a:r>
                <a:rPr kumimoji="0" lang="ko-KR" altLang="en-US" b="1" dirty="0">
                  <a:solidFill>
                    <a:prstClr val="black"/>
                  </a:solidFill>
                  <a:latin typeface="맑은 고딕"/>
                  <a:ea typeface="맑은 고딕"/>
                </a:rPr>
                <a:t>통합 모형 </a:t>
              </a:r>
              <a:endParaRPr kumimoji="0" lang="en-US" altLang="ko-KR" b="1" dirty="0">
                <a:solidFill>
                  <a:prstClr val="black"/>
                </a:solidFill>
                <a:latin typeface="맑은 고딕"/>
                <a:ea typeface="맑은 고딕"/>
              </a:endParaRPr>
            </a:p>
            <a:p>
              <a:pPr eaLnBrk="1" latinLnBrk="1" hangingPunct="1"/>
              <a:r>
                <a:rPr kumimoji="0" lang="en-US" altLang="ko-KR" b="1" dirty="0">
                  <a:solidFill>
                    <a:prstClr val="black"/>
                  </a:solidFill>
                  <a:latin typeface="맑은 고딕"/>
                  <a:ea typeface="맑은 고딕"/>
                </a:rPr>
                <a:t>S/W </a:t>
              </a:r>
              <a:r>
                <a:rPr kumimoji="0" lang="ko-KR" altLang="en-US" b="1" dirty="0">
                  <a:solidFill>
                    <a:prstClr val="black"/>
                  </a:solidFill>
                  <a:latin typeface="맑은 고딕"/>
                  <a:ea typeface="맑은 고딕"/>
                </a:rPr>
                <a:t>시스템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2651" y="2751378"/>
              <a:ext cx="992579" cy="246221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 sz="1000">
                  <a:solidFill>
                    <a:prstClr val="black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latin typeface="맑은 고딕"/>
                  <a:ea typeface="맑은 고딕"/>
                </a:rPr>
                <a:t>LP generation</a:t>
              </a:r>
              <a:endParaRPr kumimoji="0" lang="ko-KR" altLang="en-US" kern="0" dirty="0">
                <a:latin typeface="맑은 고딕"/>
                <a:ea typeface="맑은 고딕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9934" y="4475378"/>
              <a:ext cx="1673856" cy="246221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 sz="1000">
                  <a:solidFill>
                    <a:prstClr val="black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latin typeface="맑은 고딕"/>
                  <a:ea typeface="맑은 고딕"/>
                </a:rPr>
                <a:t>Reporting/Result Analysis</a:t>
              </a:r>
              <a:endParaRPr kumimoji="0" lang="ko-KR" altLang="en-US" kern="0" dirty="0">
                <a:latin typeface="맑은 고딕"/>
                <a:ea typeface="맑은 고딕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22651" y="886696"/>
              <a:ext cx="1776448" cy="24622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kern="0" dirty="0">
                  <a:solidFill>
                    <a:prstClr val="black"/>
                  </a:solidFill>
                  <a:latin typeface="맑은 고딕"/>
                  <a:ea typeface="맑은 고딕"/>
                </a:rPr>
                <a:t>GUI(Graphic User Interface)</a:t>
              </a:r>
              <a:endParaRPr kumimoji="0" lang="ko-KR" altLang="en-US" sz="1800" kern="0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27450" y="3137119"/>
              <a:ext cx="2018501" cy="246221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MML : GAMS, AMPL, </a:t>
              </a:r>
              <a:r>
                <a:rPr kumimoji="0" lang="en-US" altLang="ko-KR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MathProg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66867" y="3543466"/>
              <a:ext cx="1124026" cy="246221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LP file : MPS, LP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49046" y="3975514"/>
              <a:ext cx="2593980" cy="246221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LP solver : </a:t>
              </a:r>
              <a:r>
                <a:rPr kumimoji="0" lang="en-US" altLang="ko-KR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glpk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, CPLEX, </a:t>
              </a:r>
              <a:r>
                <a:rPr kumimoji="0" lang="en-US" altLang="ko-KR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Gurobi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, COIN-OR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94586" y="3153229"/>
              <a:ext cx="944489" cy="246221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LP solver API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52488" y="5194623"/>
              <a:ext cx="1967205" cy="246221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LP viewer : MML, </a:t>
              </a:r>
              <a:r>
                <a:rPr kumimoji="0" lang="en-US" altLang="ko-KR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MathJax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, pdf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53141" y="5586211"/>
              <a:ext cx="3419146" cy="246221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Plot/Chart : HTML5/CSS3,</a:t>
              </a:r>
              <a:r>
                <a:rPr kumimoji="0" lang="en-US" altLang="ko-KR" sz="10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 WPF/XAML, OpenGL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210683" y="1123917"/>
              <a:ext cx="4191189" cy="1502877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210683" y="3007143"/>
              <a:ext cx="4191189" cy="1328412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21" name="꺾인 연결선 20"/>
            <p:cNvCxnSpPr>
              <a:stCxn id="13" idx="2"/>
              <a:endCxn id="14" idx="1"/>
            </p:cNvCxnSpPr>
            <p:nvPr/>
          </p:nvCxnSpPr>
          <p:spPr>
            <a:xfrm rot="16200000" flipH="1">
              <a:off x="2560166" y="3359875"/>
              <a:ext cx="283237" cy="330166"/>
            </a:xfrm>
            <a:prstGeom prst="bentConnector2">
              <a:avLst/>
            </a:prstGeom>
            <a:noFill/>
            <a:ln w="9525" cap="flat" cmpd="sng" algn="ctr">
              <a:solidFill>
                <a:srgbClr val="183883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꺾인 연결선 21"/>
            <p:cNvCxnSpPr>
              <a:stCxn id="16" idx="2"/>
              <a:endCxn id="14" idx="3"/>
            </p:cNvCxnSpPr>
            <p:nvPr/>
          </p:nvCxnSpPr>
          <p:spPr>
            <a:xfrm rot="5400000">
              <a:off x="3995299" y="3395044"/>
              <a:ext cx="267127" cy="275938"/>
            </a:xfrm>
            <a:prstGeom prst="bentConnector2">
              <a:avLst/>
            </a:prstGeom>
            <a:noFill/>
            <a:ln w="9525" cap="flat" cmpd="sng" algn="ctr">
              <a:solidFill>
                <a:srgbClr val="183883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직선 화살표 연결선 22"/>
            <p:cNvCxnSpPr>
              <a:stCxn id="14" idx="2"/>
            </p:cNvCxnSpPr>
            <p:nvPr/>
          </p:nvCxnSpPr>
          <p:spPr>
            <a:xfrm>
              <a:off x="3428880" y="3789687"/>
              <a:ext cx="0" cy="185827"/>
            </a:xfrm>
            <a:prstGeom prst="straightConnector1">
              <a:avLst/>
            </a:prstGeom>
            <a:noFill/>
            <a:ln w="9525" cap="flat" cmpd="sng" algn="ctr">
              <a:solidFill>
                <a:srgbClr val="183883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sp>
          <p:nvSpPr>
            <p:cNvPr id="24" name="직사각형 23"/>
            <p:cNvSpPr/>
            <p:nvPr/>
          </p:nvSpPr>
          <p:spPr>
            <a:xfrm>
              <a:off x="1212142" y="4739004"/>
              <a:ext cx="4191189" cy="1351958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25" name="직선 화살표 연결선 24"/>
            <p:cNvCxnSpPr>
              <a:stCxn id="19" idx="2"/>
              <a:endCxn id="20" idx="0"/>
            </p:cNvCxnSpPr>
            <p:nvPr/>
          </p:nvCxnSpPr>
          <p:spPr>
            <a:xfrm>
              <a:off x="3306278" y="2626794"/>
              <a:ext cx="0" cy="380349"/>
            </a:xfrm>
            <a:prstGeom prst="straightConnector1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직선 화살표 연결선 25"/>
            <p:cNvCxnSpPr>
              <a:stCxn id="20" idx="2"/>
              <a:endCxn id="24" idx="0"/>
            </p:cNvCxnSpPr>
            <p:nvPr/>
          </p:nvCxnSpPr>
          <p:spPr>
            <a:xfrm>
              <a:off x="3306278" y="4335555"/>
              <a:ext cx="1459" cy="403449"/>
            </a:xfrm>
            <a:prstGeom prst="straightConnector1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4046083" y="5206117"/>
              <a:ext cx="998991" cy="246221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Batch outputs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28" name="원통 27"/>
            <p:cNvSpPr/>
            <p:nvPr/>
          </p:nvSpPr>
          <p:spPr>
            <a:xfrm>
              <a:off x="7027963" y="3329064"/>
              <a:ext cx="1296144" cy="690413"/>
            </a:xfrm>
            <a:prstGeom prst="can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kern="0" dirty="0">
                  <a:solidFill>
                    <a:prstClr val="black"/>
                  </a:solidFill>
                  <a:latin typeface="맑은 고딕"/>
                  <a:ea typeface="맑은 고딕"/>
                </a:rPr>
                <a:t>기술 </a:t>
              </a:r>
              <a:r>
                <a:rPr kumimoji="0" lang="en-US" altLang="ko-KR" kern="0" dirty="0">
                  <a:solidFill>
                    <a:prstClr val="black"/>
                  </a:solidFill>
                  <a:latin typeface="맑은 고딕"/>
                  <a:ea typeface="맑은 고딕"/>
                </a:rPr>
                <a:t>DB master</a:t>
              </a:r>
              <a:endParaRPr kumimoji="0" lang="ko-KR" altLang="en-US" kern="0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9" name="원통 28"/>
            <p:cNvSpPr/>
            <p:nvPr/>
          </p:nvSpPr>
          <p:spPr>
            <a:xfrm>
              <a:off x="5747187" y="3288804"/>
              <a:ext cx="747700" cy="753385"/>
            </a:xfrm>
            <a:prstGeom prst="can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kern="0" dirty="0">
                  <a:solidFill>
                    <a:prstClr val="black"/>
                  </a:solidFill>
                  <a:latin typeface="맑은 고딕"/>
                  <a:ea typeface="맑은 고딕"/>
                </a:rPr>
                <a:t>XML/file/DB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kern="0" dirty="0">
                  <a:solidFill>
                    <a:prstClr val="black"/>
                  </a:solidFill>
                  <a:latin typeface="맑은 고딕"/>
                  <a:ea typeface="맑은 고딕"/>
                </a:rPr>
                <a:t>manager</a:t>
              </a:r>
              <a:endParaRPr kumimoji="0" lang="ko-KR" altLang="en-US" sz="1000" kern="0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069641" y="2271010"/>
              <a:ext cx="1212788" cy="553998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kern="0" dirty="0">
                  <a:solidFill>
                    <a:prstClr val="black"/>
                  </a:solidFill>
                  <a:latin typeface="맑은 고딕"/>
                  <a:ea typeface="맑은 고딕"/>
                </a:rPr>
                <a:t>매개변수</a:t>
              </a:r>
              <a:r>
                <a:rPr kumimoji="0" lang="en-US" altLang="ko-KR" sz="1000" kern="0" dirty="0">
                  <a:solidFill>
                    <a:prstClr val="black"/>
                  </a:solidFill>
                  <a:latin typeface="맑은 고딕"/>
                  <a:ea typeface="맑은 고딕"/>
                </a:rPr>
                <a:t>, </a:t>
              </a:r>
              <a:r>
                <a:rPr kumimoji="0" lang="ko-KR" altLang="en-US" sz="1000" kern="0" dirty="0">
                  <a:solidFill>
                    <a:prstClr val="black"/>
                  </a:solidFill>
                  <a:latin typeface="맑은 고딕"/>
                  <a:ea typeface="맑은 고딕"/>
                </a:rPr>
                <a:t>기술변화</a:t>
              </a:r>
              <a:r>
                <a:rPr kumimoji="0" lang="en-US" altLang="ko-KR" sz="1000" kern="0" dirty="0">
                  <a:solidFill>
                    <a:prstClr val="black"/>
                  </a:solidFill>
                  <a:latin typeface="맑은 고딕"/>
                  <a:ea typeface="맑은 고딕"/>
                </a:rPr>
                <a:t>/</a:t>
              </a:r>
              <a:r>
                <a:rPr kumimoji="0" lang="ko-KR" altLang="en-US" sz="1000" kern="0" dirty="0">
                  <a:solidFill>
                    <a:prstClr val="black"/>
                  </a:solidFill>
                  <a:latin typeface="맑은 고딕"/>
                  <a:ea typeface="맑은 고딕"/>
                </a:rPr>
                <a:t>보급</a:t>
              </a:r>
              <a:r>
                <a:rPr kumimoji="0" lang="en-US" altLang="ko-KR" sz="1000" kern="0" dirty="0">
                  <a:solidFill>
                    <a:prstClr val="black"/>
                  </a:solidFill>
                  <a:latin typeface="맑은 고딕"/>
                  <a:ea typeface="맑은 고딕"/>
                </a:rPr>
                <a:t>/</a:t>
              </a:r>
              <a:r>
                <a:rPr kumimoji="0" lang="ko-KR" altLang="en-US" sz="1000" kern="0" dirty="0">
                  <a:solidFill>
                    <a:prstClr val="black"/>
                  </a:solidFill>
                  <a:latin typeface="맑은 고딕"/>
                  <a:ea typeface="맑은 고딕"/>
                </a:rPr>
                <a:t>확산</a:t>
              </a:r>
              <a:r>
                <a:rPr kumimoji="0" lang="en-US" altLang="ko-KR" sz="1000" kern="0" dirty="0">
                  <a:solidFill>
                    <a:prstClr val="black"/>
                  </a:solidFill>
                  <a:latin typeface="맑은 고딕"/>
                  <a:ea typeface="맑은 고딕"/>
                </a:rPr>
                <a:t>, </a:t>
              </a:r>
              <a:r>
                <a:rPr kumimoji="0" lang="ko-KR" altLang="en-US" sz="1000" kern="0" dirty="0">
                  <a:solidFill>
                    <a:prstClr val="black"/>
                  </a:solidFill>
                  <a:latin typeface="맑은 고딕"/>
                  <a:ea typeface="맑은 고딕"/>
                </a:rPr>
                <a:t>수요</a:t>
              </a:r>
              <a:r>
                <a:rPr kumimoji="0" lang="en-US" altLang="ko-KR" sz="1000" kern="0" dirty="0">
                  <a:solidFill>
                    <a:prstClr val="black"/>
                  </a:solidFill>
                  <a:latin typeface="맑은 고딕"/>
                  <a:ea typeface="맑은 고딕"/>
                </a:rPr>
                <a:t>, </a:t>
              </a:r>
              <a:r>
                <a:rPr kumimoji="0" lang="ko-KR" altLang="en-US" sz="1000" kern="0" dirty="0">
                  <a:solidFill>
                    <a:prstClr val="black"/>
                  </a:solidFill>
                  <a:latin typeface="맑은 고딕"/>
                  <a:ea typeface="맑은 고딕"/>
                </a:rPr>
                <a:t>가격 등</a:t>
              </a: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7056191" y="1032476"/>
              <a:ext cx="1239688" cy="689883"/>
            </a:xfrm>
            <a:prstGeom prst="round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32" name="꺾인 연결선 31"/>
            <p:cNvCxnSpPr>
              <a:stCxn id="29" idx="1"/>
              <a:endCxn id="19" idx="3"/>
            </p:cNvCxnSpPr>
            <p:nvPr/>
          </p:nvCxnSpPr>
          <p:spPr>
            <a:xfrm rot="16200000" flipV="1">
              <a:off x="5054731" y="2222497"/>
              <a:ext cx="1413448" cy="719165"/>
            </a:xfrm>
            <a:prstGeom prst="bentConnector2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33" name="꺾인 연결선 32"/>
            <p:cNvCxnSpPr>
              <a:stCxn id="29" idx="3"/>
              <a:endCxn id="24" idx="3"/>
            </p:cNvCxnSpPr>
            <p:nvPr/>
          </p:nvCxnSpPr>
          <p:spPr>
            <a:xfrm rot="5400000">
              <a:off x="5075787" y="4369733"/>
              <a:ext cx="1372794" cy="717706"/>
            </a:xfrm>
            <a:prstGeom prst="bentConnector2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34" name="직선 화살표 연결선 33"/>
            <p:cNvCxnSpPr>
              <a:stCxn id="20" idx="3"/>
              <a:endCxn id="29" idx="2"/>
            </p:cNvCxnSpPr>
            <p:nvPr/>
          </p:nvCxnSpPr>
          <p:spPr>
            <a:xfrm flipV="1">
              <a:off x="5401872" y="3665497"/>
              <a:ext cx="345315" cy="5852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1546690" y="1251601"/>
              <a:ext cx="3381054" cy="246221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Language : C++, C#(</a:t>
              </a:r>
              <a:r>
                <a:rPr kumimoji="0" lang="en-US" altLang="ko-KR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.net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), Visual Basic, Python, Java 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등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94798" y="1698190"/>
              <a:ext cx="1007007" cy="246221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RES 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설계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/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구축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52729" y="2164549"/>
              <a:ext cx="1300356" cy="246221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BAU/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시나리오 구축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93801" y="2089291"/>
              <a:ext cx="1082348" cy="400110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Variable 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추가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Constraint 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추가</a:t>
              </a:r>
            </a:p>
          </p:txBody>
        </p:sp>
        <p:cxnSp>
          <p:nvCxnSpPr>
            <p:cNvPr id="39" name="직선 화살표 연결선 38"/>
            <p:cNvCxnSpPr>
              <a:stCxn id="36" idx="2"/>
              <a:endCxn id="37" idx="0"/>
            </p:cNvCxnSpPr>
            <p:nvPr/>
          </p:nvCxnSpPr>
          <p:spPr>
            <a:xfrm>
              <a:off x="3098302" y="1944411"/>
              <a:ext cx="4605" cy="220138"/>
            </a:xfrm>
            <a:prstGeom prst="straightConnector1">
              <a:avLst/>
            </a:prstGeom>
            <a:noFill/>
            <a:ln w="9525" cap="flat" cmpd="sng" algn="ctr">
              <a:solidFill>
                <a:srgbClr val="183883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직선 화살표 연결선 39"/>
            <p:cNvCxnSpPr>
              <a:stCxn id="38" idx="1"/>
              <a:endCxn id="37" idx="3"/>
            </p:cNvCxnSpPr>
            <p:nvPr/>
          </p:nvCxnSpPr>
          <p:spPr>
            <a:xfrm flipH="1" flipV="1">
              <a:off x="3753085" y="2287660"/>
              <a:ext cx="440716" cy="1686"/>
            </a:xfrm>
            <a:prstGeom prst="straightConnector1">
              <a:avLst/>
            </a:prstGeom>
            <a:noFill/>
            <a:ln w="9525" cap="flat" cmpd="sng" algn="ctr">
              <a:solidFill>
                <a:srgbClr val="183883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41" name="직선 화살표 연결선 40"/>
            <p:cNvCxnSpPr/>
            <p:nvPr/>
          </p:nvCxnSpPr>
          <p:spPr>
            <a:xfrm>
              <a:off x="3074210" y="1505843"/>
              <a:ext cx="0" cy="193327"/>
            </a:xfrm>
            <a:prstGeom prst="straightConnector1">
              <a:avLst/>
            </a:prstGeom>
            <a:noFill/>
            <a:ln w="9525" cap="flat" cmpd="sng" algn="ctr">
              <a:solidFill>
                <a:srgbClr val="183883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42" name="직선 화살표 연결선 41"/>
            <p:cNvCxnSpPr>
              <a:stCxn id="28" idx="2"/>
            </p:cNvCxnSpPr>
            <p:nvPr/>
          </p:nvCxnSpPr>
          <p:spPr bwMode="auto">
            <a:xfrm flipH="1">
              <a:off x="6482947" y="3674271"/>
              <a:ext cx="54501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43" name="직선 화살표 연결선 42"/>
            <p:cNvCxnSpPr>
              <a:stCxn id="30" idx="1"/>
            </p:cNvCxnSpPr>
            <p:nvPr/>
          </p:nvCxnSpPr>
          <p:spPr bwMode="auto">
            <a:xfrm flipH="1">
              <a:off x="6121037" y="2548009"/>
              <a:ext cx="948604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44" name="직선 화살표 연결선 43"/>
            <p:cNvCxnSpPr>
              <a:stCxn id="31" idx="2"/>
              <a:endCxn id="30" idx="0"/>
            </p:cNvCxnSpPr>
            <p:nvPr/>
          </p:nvCxnSpPr>
          <p:spPr bwMode="auto">
            <a:xfrm>
              <a:off x="7676035" y="1722359"/>
              <a:ext cx="0" cy="548651"/>
            </a:xfrm>
            <a:prstGeom prst="straightConnector1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45" name="꺾인 연결선 44"/>
            <p:cNvCxnSpPr>
              <a:stCxn id="31" idx="3"/>
              <a:endCxn id="28" idx="4"/>
            </p:cNvCxnSpPr>
            <p:nvPr/>
          </p:nvCxnSpPr>
          <p:spPr bwMode="auto">
            <a:xfrm>
              <a:off x="8295879" y="1377418"/>
              <a:ext cx="28228" cy="2296853"/>
            </a:xfrm>
            <a:prstGeom prst="bentConnector3">
              <a:avLst>
                <a:gd name="adj1" fmla="val 909834"/>
              </a:avLst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46" name="모서리가 둥근 직사각형 45"/>
            <p:cNvSpPr/>
            <p:nvPr/>
          </p:nvSpPr>
          <p:spPr>
            <a:xfrm>
              <a:off x="1360264" y="4828939"/>
              <a:ext cx="3915885" cy="1141111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52488" y="4848049"/>
              <a:ext cx="2528408" cy="258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Web viewer : HTML5/CSS/</a:t>
              </a:r>
              <a:r>
                <a:rPr lang="en-US" altLang="ko-KR" dirty="0" err="1">
                  <a:solidFill>
                    <a:schemeClr val="tx1"/>
                  </a:solidFill>
                </a:rPr>
                <a:t>Javascript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426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E678C-E6CB-4E50-AEFE-133E7F92174C}" type="slidenum">
              <a:rPr lang="ko-KR" altLang="en-US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나눔고딕 ExtraBold" pitchFamily="50" charset="-127"/>
                <a:ea typeface="나눔고딕 ExtraBold" pitchFamily="50" charset="-127"/>
              </a:rPr>
              <a:t>I. </a:t>
            </a:r>
            <a:r>
              <a:rPr lang="ko-KR" altLang="en-US" sz="3200" dirty="0">
                <a:latin typeface="나눔고딕 ExtraBold" pitchFamily="50" charset="-127"/>
                <a:ea typeface="나눔고딕 ExtraBold" pitchFamily="50" charset="-127"/>
              </a:rPr>
              <a:t>연구단 소개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기술개발 필요성 및 목표</a:t>
            </a:r>
          </a:p>
          <a:p>
            <a:r>
              <a:rPr lang="ko-KR" altLang="en-US" dirty="0"/>
              <a:t>연구단 추진 전략</a:t>
            </a:r>
          </a:p>
          <a:p>
            <a:r>
              <a:rPr lang="ko-KR" altLang="en-US" dirty="0"/>
              <a:t>연구단 추진 체계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한국형 온실가스 통합 감축 시스템 설계 </a:t>
            </a:r>
            <a:r>
              <a:rPr lang="en-US" altLang="ko-KR" dirty="0"/>
              <a:t>(</a:t>
            </a:r>
            <a:r>
              <a:rPr lang="ko-KR" altLang="en-US" dirty="0"/>
              <a:t>김동우 교수님</a:t>
            </a:r>
            <a:r>
              <a:rPr lang="en-US" altLang="ko-KR" dirty="0"/>
              <a:t>, </a:t>
            </a:r>
            <a:r>
              <a:rPr lang="ko-KR" altLang="en-US" dirty="0"/>
              <a:t>김인숙 박사님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 </a:t>
            </a:r>
            <a:endParaRPr lang="en-US" altLang="ko-KR" sz="1200" b="0" dirty="0"/>
          </a:p>
          <a:p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30</a:t>
            </a:fld>
            <a:endParaRPr lang="ko-KR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Ⅱ-(3)- 1) </a:t>
            </a:r>
            <a:r>
              <a:rPr lang="en-US" altLang="ko-KR" sz="2400" dirty="0"/>
              <a:t>2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차년도 주요연구결과 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-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총괄</a:t>
            </a:r>
            <a:endParaRPr lang="en-US" altLang="ko-KR" sz="20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541" name="TextBox 4"/>
          <p:cNvSpPr txBox="1">
            <a:spLocks noChangeArrowheads="1"/>
          </p:cNvSpPr>
          <p:nvPr/>
        </p:nvSpPr>
        <p:spPr bwMode="auto">
          <a:xfrm>
            <a:off x="6699903" y="1257300"/>
            <a:ext cx="2444097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통합 감축 시스템 설계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437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ko-KR" altLang="en-US" sz="1100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en-US" altLang="ko-KR" sz="16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424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4E463F-3C21-4925-9D63-7FFCEC4373DE}" type="slidenum">
              <a:rPr lang="ko-KR" altLang="en-US" smtClean="0"/>
              <a:pPr>
                <a:defRPr/>
              </a:pPr>
              <a:t>31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Ⅱ-(3)- 1) 2</a:t>
            </a:r>
            <a:r>
              <a:rPr lang="ko-KR" altLang="en-US" sz="2400" dirty="0"/>
              <a:t>차년도 주요연구결과 </a:t>
            </a:r>
            <a:r>
              <a:rPr lang="en-US" altLang="ko-KR" sz="2400" dirty="0"/>
              <a:t>- </a:t>
            </a:r>
            <a:r>
              <a:rPr lang="ko-KR" altLang="en-US" sz="2400" dirty="0"/>
              <a:t>총괄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6708449" y="1257300"/>
            <a:ext cx="2492701" cy="307975"/>
          </a:xfrm>
        </p:spPr>
        <p:txBody>
          <a:bodyPr/>
          <a:lstStyle/>
          <a:p>
            <a:r>
              <a:rPr lang="ko-KR" altLang="en-US" dirty="0"/>
              <a:t>표준 하향식 모듈 구축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752475" y="1582168"/>
            <a:ext cx="8391525" cy="4511873"/>
          </a:xfrm>
        </p:spPr>
        <p:txBody>
          <a:bodyPr/>
          <a:lstStyle/>
          <a:p>
            <a:r>
              <a:rPr lang="ko-KR" altLang="en-US" dirty="0"/>
              <a:t>표준 하향식 모듈 구축</a:t>
            </a:r>
            <a:r>
              <a:rPr lang="en-US" altLang="ko-KR" dirty="0"/>
              <a:t>(</a:t>
            </a:r>
            <a:r>
              <a:rPr lang="ko-KR" altLang="en-US" dirty="0"/>
              <a:t>강성원 박사님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표준 모형 산업을 </a:t>
            </a:r>
            <a:r>
              <a:rPr lang="en-US" altLang="ko-KR" dirty="0"/>
              <a:t>55</a:t>
            </a:r>
            <a:r>
              <a:rPr lang="ko-KR" altLang="en-US" dirty="0"/>
              <a:t>개 산업으로 확장</a:t>
            </a:r>
            <a:r>
              <a:rPr lang="en-US" altLang="ko-KR" dirty="0"/>
              <a:t>: </a:t>
            </a:r>
            <a:r>
              <a:rPr lang="ko-KR" altLang="en-US" dirty="0"/>
              <a:t>석유연료를 세분하고 자가운송서비스 산업을 도입</a:t>
            </a:r>
            <a:endParaRPr lang="en-US" altLang="ko-KR" dirty="0"/>
          </a:p>
          <a:p>
            <a:pPr lvl="2"/>
            <a:r>
              <a:rPr lang="en-US" altLang="ko-KR" dirty="0"/>
              <a:t>55</a:t>
            </a:r>
            <a:r>
              <a:rPr lang="ko-KR" altLang="en-US" dirty="0"/>
              <a:t>개 산업 </a:t>
            </a:r>
            <a:r>
              <a:rPr lang="en-US" altLang="ko-KR" dirty="0"/>
              <a:t>: </a:t>
            </a:r>
            <a:r>
              <a:rPr lang="ko-KR" altLang="en-US" dirty="0"/>
              <a:t>기존 </a:t>
            </a:r>
            <a:r>
              <a:rPr lang="en-US" altLang="ko-KR" dirty="0"/>
              <a:t>36</a:t>
            </a:r>
            <a:r>
              <a:rPr lang="ko-KR" altLang="en-US" dirty="0"/>
              <a:t>개 산업에서 농업 및 석유연료를 세분</a:t>
            </a:r>
            <a:endParaRPr lang="en-US" altLang="ko-KR" dirty="0"/>
          </a:p>
          <a:p>
            <a:pPr lvl="2"/>
            <a:r>
              <a:rPr lang="ko-KR" altLang="en-US" dirty="0"/>
              <a:t>자가운송서비스</a:t>
            </a:r>
            <a:r>
              <a:rPr lang="en-US" altLang="ko-KR" dirty="0"/>
              <a:t>: </a:t>
            </a:r>
            <a:r>
              <a:rPr lang="ko-KR" altLang="en-US" dirty="0"/>
              <a:t>가게 및 기업의 승용차 사용에 따른 온실가스 배출량을 추정하기 위해서 가상을 산업을 구축</a:t>
            </a:r>
            <a:endParaRPr lang="en-US" altLang="ko-KR" dirty="0"/>
          </a:p>
          <a:p>
            <a:pPr lvl="1"/>
            <a:r>
              <a:rPr lang="ko-KR" altLang="en-US" dirty="0"/>
              <a:t>비에너지 사용 온실가스 배출량을 모형에 도입</a:t>
            </a:r>
            <a:endParaRPr lang="en-US" altLang="ko-KR" dirty="0"/>
          </a:p>
          <a:p>
            <a:pPr lvl="1"/>
            <a:r>
              <a:rPr lang="ko-KR" altLang="en-US" dirty="0"/>
              <a:t>농업부문 통합모형을 정태모형에서 </a:t>
            </a:r>
            <a:r>
              <a:rPr lang="en-US" altLang="ko-KR" dirty="0"/>
              <a:t>Recursive Dynamic </a:t>
            </a:r>
            <a:r>
              <a:rPr lang="ko-KR" altLang="en-US" dirty="0"/>
              <a:t>모형으로 확장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 err="1"/>
              <a:t>년차</a:t>
            </a:r>
            <a:r>
              <a:rPr lang="ko-KR" altLang="en-US" dirty="0"/>
              <a:t> 구축 상향식 모듈을 이용한 정책효과 분석</a:t>
            </a:r>
            <a:endParaRPr lang="en-US" altLang="ko-KR" dirty="0"/>
          </a:p>
          <a:p>
            <a:pPr lvl="2"/>
            <a:r>
              <a:rPr lang="ko-KR" altLang="en-US" dirty="0"/>
              <a:t>에너지 기본계획 성취 여부에 따른 온실가스 감축비용 변화 추정</a:t>
            </a:r>
            <a:endParaRPr lang="en-US" altLang="ko-KR" dirty="0"/>
          </a:p>
          <a:p>
            <a:pPr lvl="2"/>
            <a:r>
              <a:rPr lang="ko-KR" altLang="en-US" dirty="0" err="1"/>
              <a:t>저탄소차</a:t>
            </a:r>
            <a:r>
              <a:rPr lang="ko-KR" altLang="en-US" dirty="0"/>
              <a:t> </a:t>
            </a:r>
            <a:r>
              <a:rPr lang="ko-KR" altLang="en-US" dirty="0" err="1"/>
              <a:t>협력금</a:t>
            </a:r>
            <a:r>
              <a:rPr lang="ko-KR" altLang="en-US" dirty="0"/>
              <a:t> 및 친환경차 보조금의 거시경제적 파급효과 분석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3577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4E463F-3C21-4925-9D63-7FFCEC4373DE}" type="slidenum">
              <a:rPr lang="ko-KR" altLang="en-US" smtClean="0"/>
              <a:pPr>
                <a:defRPr/>
              </a:pPr>
              <a:t>32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Ⅱ-(3)- 1) 2</a:t>
            </a:r>
            <a:r>
              <a:rPr lang="ko-KR" altLang="en-US" sz="2400" dirty="0"/>
              <a:t>차년도 주요연구결과 </a:t>
            </a:r>
            <a:r>
              <a:rPr lang="en-US" altLang="ko-KR" sz="2400" dirty="0"/>
              <a:t>- </a:t>
            </a:r>
            <a:r>
              <a:rPr lang="ko-KR" altLang="en-US" sz="2400" dirty="0"/>
              <a:t>총괄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6708449" y="1257300"/>
            <a:ext cx="2492701" cy="307975"/>
          </a:xfrm>
        </p:spPr>
        <p:txBody>
          <a:bodyPr/>
          <a:lstStyle/>
          <a:p>
            <a:r>
              <a:rPr lang="ko-KR" altLang="en-US" dirty="0"/>
              <a:t>상향식 모듈 구축</a:t>
            </a:r>
            <a:r>
              <a:rPr lang="en-US" altLang="ko-KR" dirty="0"/>
              <a:t>: </a:t>
            </a:r>
            <a:r>
              <a:rPr lang="ko-KR" altLang="en-US" dirty="0"/>
              <a:t>농업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752475" y="1582168"/>
            <a:ext cx="8391525" cy="4511873"/>
          </a:xfrm>
        </p:spPr>
        <p:txBody>
          <a:bodyPr/>
          <a:lstStyle/>
          <a:p>
            <a:r>
              <a:rPr lang="ko-KR" altLang="en-US" dirty="0"/>
              <a:t>농업부문 상향식 모듈 구축</a:t>
            </a:r>
            <a:r>
              <a:rPr lang="en-US" altLang="ko-KR" dirty="0"/>
              <a:t>(</a:t>
            </a:r>
            <a:r>
              <a:rPr lang="ko-KR" altLang="en-US" dirty="0"/>
              <a:t>권오상 교수님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619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4E463F-3C21-4925-9D63-7FFCEC4373DE}" type="slidenum">
              <a:rPr lang="ko-KR" altLang="en-US" smtClean="0"/>
              <a:pPr>
                <a:defRPr/>
              </a:pPr>
              <a:t>33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Ⅱ-(3)- 1) 2</a:t>
            </a:r>
            <a:r>
              <a:rPr lang="ko-KR" altLang="en-US" sz="2400" dirty="0"/>
              <a:t>차년도 주요연구결과 </a:t>
            </a:r>
            <a:r>
              <a:rPr lang="en-US" altLang="ko-KR" sz="2400" dirty="0"/>
              <a:t>- </a:t>
            </a:r>
            <a:r>
              <a:rPr lang="ko-KR" altLang="en-US" sz="2400" dirty="0"/>
              <a:t>총괄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6708449" y="1257300"/>
            <a:ext cx="2492701" cy="307975"/>
          </a:xfrm>
        </p:spPr>
        <p:txBody>
          <a:bodyPr/>
          <a:lstStyle/>
          <a:p>
            <a:r>
              <a:rPr lang="ko-KR" altLang="en-US" dirty="0"/>
              <a:t>탄력성 추정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752475" y="1582168"/>
            <a:ext cx="8391525" cy="4511873"/>
          </a:xfrm>
        </p:spPr>
        <p:txBody>
          <a:bodyPr/>
          <a:lstStyle/>
          <a:p>
            <a:r>
              <a:rPr lang="ko-KR" altLang="en-US" dirty="0"/>
              <a:t>탄력성 추정</a:t>
            </a:r>
            <a:r>
              <a:rPr lang="en-US" altLang="ko-KR" dirty="0"/>
              <a:t>(</a:t>
            </a:r>
            <a:r>
              <a:rPr lang="ko-KR" altLang="en-US" dirty="0"/>
              <a:t>권오상 교수님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619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16256000" algn="l"/>
              </a:tabLst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34</a:t>
            </a:fld>
            <a:endParaRPr lang="ko-KR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Ⅱ-(3)- 2) 2</a:t>
            </a:r>
            <a:r>
              <a:rPr lang="ko-KR" altLang="en-US" sz="2400" dirty="0"/>
              <a:t>차년도 주요연구결과 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–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협동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20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541" name="TextBox 4"/>
          <p:cNvSpPr txBox="1">
            <a:spLocks noChangeArrowheads="1"/>
          </p:cNvSpPr>
          <p:nvPr/>
        </p:nvSpPr>
        <p:spPr bwMode="auto">
          <a:xfrm>
            <a:off x="6391275" y="1257300"/>
            <a:ext cx="2752726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ko-KR" altLang="en-US" sz="1400" spc="-150" dirty="0">
              <a:solidFill>
                <a:schemeClr val="tx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754063" y="1809750"/>
            <a:ext cx="8313737" cy="437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ko-KR" altLang="en-US" sz="1100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5547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16256000" algn="l"/>
              </a:tabLst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35</a:t>
            </a:fld>
            <a:endParaRPr lang="ko-KR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Ⅱ-(3)- 3) 2</a:t>
            </a:r>
            <a:r>
              <a:rPr lang="ko-KR" altLang="en-US" sz="2400" dirty="0"/>
              <a:t>차년도 주요연구결과 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–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협동</a:t>
            </a:r>
            <a:r>
              <a:rPr lang="en-US" altLang="ko-KR" sz="2400" dirty="0"/>
              <a:t>2</a:t>
            </a:r>
            <a:endParaRPr lang="en-US" altLang="ko-KR" sz="20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541" name="TextBox 4"/>
          <p:cNvSpPr txBox="1">
            <a:spLocks noChangeArrowheads="1"/>
          </p:cNvSpPr>
          <p:nvPr/>
        </p:nvSpPr>
        <p:spPr bwMode="auto">
          <a:xfrm>
            <a:off x="6391275" y="1257300"/>
            <a:ext cx="2752726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ko-KR" altLang="en-US" sz="1400" spc="-150" dirty="0">
              <a:solidFill>
                <a:schemeClr val="tx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754063" y="1809750"/>
            <a:ext cx="8313737" cy="437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ko-KR" altLang="en-US" sz="1100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09936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E678C-E6CB-4E50-AEFE-133E7F92174C}" type="slidenum">
              <a:rPr lang="ko-KR" altLang="en-US"/>
              <a:pPr>
                <a:defRPr/>
              </a:pPr>
              <a:t>36</a:t>
            </a:fld>
            <a:endParaRPr lang="ko-KR" altLang="en-US" dirty="0"/>
          </a:p>
        </p:txBody>
      </p:sp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8000" indent="-612000"/>
            <a:r>
              <a:rPr lang="en-US" altLang="ko-KR" sz="3200" dirty="0">
                <a:latin typeface="나눔고딕 ExtraBold" pitchFamily="50" charset="-127"/>
                <a:ea typeface="나눔고딕 ExtraBold" pitchFamily="50" charset="-127"/>
              </a:rPr>
              <a:t>Ⅲ. </a:t>
            </a:r>
            <a:r>
              <a:rPr lang="ko-KR" altLang="en-US" sz="3200" dirty="0">
                <a:latin typeface="나눔고딕 ExtraBold" pitchFamily="50" charset="-127"/>
                <a:ea typeface="나눔고딕 ExtraBold" pitchFamily="50" charset="-127"/>
              </a:rPr>
              <a:t>향후 연구계획 및 연구진행  상황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연구단 추진 계획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차년도 연구진행 상황</a:t>
            </a:r>
          </a:p>
          <a:p>
            <a:pPr lvl="1"/>
            <a:r>
              <a:rPr lang="ko-KR" altLang="en-US" dirty="0"/>
              <a:t>총괄과제 연구진행 상황</a:t>
            </a:r>
          </a:p>
          <a:p>
            <a:pPr lvl="1"/>
            <a:r>
              <a:rPr lang="ko-KR" altLang="en-US" dirty="0"/>
              <a:t>협동과제</a:t>
            </a:r>
            <a:r>
              <a:rPr lang="en-US" altLang="ko-KR" dirty="0"/>
              <a:t>1 </a:t>
            </a:r>
            <a:r>
              <a:rPr lang="ko-KR" altLang="en-US" dirty="0"/>
              <a:t>연구진행 상황</a:t>
            </a:r>
          </a:p>
          <a:p>
            <a:pPr lvl="1"/>
            <a:r>
              <a:rPr lang="ko-KR" altLang="en-US" dirty="0"/>
              <a:t>협동과제</a:t>
            </a:r>
            <a:r>
              <a:rPr lang="en-US" altLang="ko-KR" dirty="0"/>
              <a:t>2 </a:t>
            </a:r>
            <a:r>
              <a:rPr lang="ko-KR" altLang="en-US" dirty="0"/>
              <a:t>연구진행 상황</a:t>
            </a:r>
          </a:p>
        </p:txBody>
      </p:sp>
    </p:spTree>
    <p:extLst>
      <p:ext uri="{BB962C8B-B14F-4D97-AF65-F5344CB8AC3E}">
        <p14:creationId xmlns:p14="http://schemas.microsoft.com/office/powerpoint/2010/main" val="2629533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726" y="676275"/>
            <a:ext cx="5403273" cy="581025"/>
          </a:xfrm>
        </p:spPr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Ⅲ-(1)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연구단 추진 계획 </a:t>
            </a:r>
            <a:endParaRPr lang="en-US" altLang="ko-KR" sz="24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E83573-943A-48C5-AA28-279847F98173}" type="slidenum">
              <a:rPr lang="ko-KR" altLang="en-US"/>
              <a:pPr>
                <a:defRPr/>
              </a:pPr>
              <a:t>37</a:t>
            </a:fld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773113" y="13144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연도별 연구개발의 목표 및 내용</a:t>
            </a:r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101538"/>
              </p:ext>
            </p:extLst>
          </p:nvPr>
        </p:nvGraphicFramePr>
        <p:xfrm>
          <a:off x="866395" y="1798320"/>
          <a:ext cx="7966710" cy="4312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0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2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00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0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연구개발의 목표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연구개발의 내용 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589">
                <a:tc rowSpan="9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차년도</a:t>
                      </a:r>
                      <a:endParaRPr lang="en-US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모형통합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온실가스 통합감축 시스템 연계 모듈 구축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전력 및 농업 부문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상하향식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모듈 연계 시범 분석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58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하향식모듈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구축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신재생에너지포함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)/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공정포함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)/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농업부문 세밀화 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58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탄력성 추정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탄력성 추정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생산요소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노동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자본 등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간 및 에너지원 간 탄력성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계속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8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취합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분석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운용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고도화 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전력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농업부문 에너지 환경 경제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보완 및 확장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산업부문 에너지 환경 경제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구축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67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감축 기술의 확산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변화 유형 분석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이론 정립 및 미래 예측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전력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농업부문 주요 미래 감축기술 조사 보완 및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update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산업부문 기술 확산 행태분석 및 미래 양상 예측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비용곡선 추정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산업부문 주요 미래 감축기술 조사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58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평가 모듈 이론 연구 및 설계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감축 기술의 확산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변화 개념을 구현한 한국형 상향식 모듈 세부 설계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08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상향식모듈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 모듈 개발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전력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농업부문 상향식 모듈 완성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산업부문 상향식 모듈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beta version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395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전력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전환 부문 분석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전력부문 분석 완료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국내외 정유부문 기존 상향식 연구 분석</a:t>
                      </a:r>
                    </a:p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국내 정유부문 수요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공급기술 환경분석 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75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개발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베타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version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2232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726" y="676275"/>
            <a:ext cx="5403273" cy="581025"/>
          </a:xfrm>
        </p:spPr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Ⅲ-(1)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연구단 추진 계획 </a:t>
            </a:r>
            <a:endParaRPr lang="en-US" altLang="ko-KR" sz="24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E83573-943A-48C5-AA28-279847F98173}" type="slidenum">
              <a:rPr lang="ko-KR" altLang="en-US"/>
              <a:pPr>
                <a:defRPr/>
              </a:pPr>
              <a:t>38</a:t>
            </a:fld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773113" y="13144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연도별 연구개발의 목표 및 내용</a:t>
            </a:r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2164390"/>
              </p:ext>
            </p:extLst>
          </p:nvPr>
        </p:nvGraphicFramePr>
        <p:xfrm>
          <a:off x="866395" y="1798321"/>
          <a:ext cx="7966710" cy="4358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0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2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00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0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연구개발의 목표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연구개발의 내용 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852">
                <a:tc rowSpan="9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4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차년도</a:t>
                      </a:r>
                      <a:endParaRPr lang="en-US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모형통합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온실가스 통합감축 시스템 베타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Version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전력 및 농업 부문 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연계 보완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 부문 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연계 시범 분석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 하향식 모듈을 사용한 전망기능 제고방안 수립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부문별 상향식 모형과 하향식 모형의 다중 연계 방법론 개발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99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하향식모듈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조정 및 심화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수송부문 모형화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99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탄력성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모수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추정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탄력성 추정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아밍턴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탄력성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내수 대체탄력성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수요탄력성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85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취합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분석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운용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고도화 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산업부문 에너지 환경 경제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보완 및 확장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산업공정부문 에너지 환경 경제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베타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version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85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감축 기술의 확산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변화 유형 분석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이론 정립 및 미래 예측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수요 부문별 용도별 원단위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활동도 추세 분석 및 예측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  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산업부문 주요 미래 감축기술 조사 보완 및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update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산업공정부문 기술 확산 행태분석 및 미래 양상 예측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비용곡선 추정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산업공정부문 주요 미래 감축기술 조사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51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통합 평가 모형 설계 및 기술 확산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변화 영향 분석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개발된 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평가 모형을 활용해 기술 확산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변화 유형이 감축에 미치는 영향 분석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85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상향식모듈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 모듈 개발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 부문 상향식 모듈 완성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산업공정 부문 상향식 모듈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beta version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848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개발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상용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Version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56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통합모형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Software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개발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통합모형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프로토타입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8282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726" y="676275"/>
            <a:ext cx="5403273" cy="581025"/>
          </a:xfrm>
        </p:spPr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Ⅲ-(1)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연구단 추진 계획 </a:t>
            </a:r>
            <a:endParaRPr lang="en-US" altLang="ko-KR" sz="24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E83573-943A-48C5-AA28-279847F98173}" type="slidenum">
              <a:rPr lang="ko-KR" altLang="en-US"/>
              <a:pPr>
                <a:defRPr/>
              </a:pPr>
              <a:t>39</a:t>
            </a:fld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773113" y="13144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연도별 연구개발의 목표 및 내용</a:t>
            </a:r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6213851"/>
              </p:ext>
            </p:extLst>
          </p:nvPr>
        </p:nvGraphicFramePr>
        <p:xfrm>
          <a:off x="866395" y="1798321"/>
          <a:ext cx="7966710" cy="4365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0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2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00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0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연구개발의 목표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연구개발의 내용 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852">
                <a:tc rowSpan="9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5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차년도</a:t>
                      </a:r>
                      <a:endParaRPr lang="en-US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모형통합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온실가스 통합감축 시스템 구축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2954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256000" algn="l"/>
                        </a:tabLs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수송부문 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연계 보완</a:t>
                      </a:r>
                    </a:p>
                    <a:p>
                      <a:pPr marL="0" marR="0" indent="-12954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256000" algn="l"/>
                        </a:tabLs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 및 산업부문 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연계 시범 분석</a:t>
                      </a:r>
                    </a:p>
                    <a:p>
                      <a:pPr marL="0" marR="0" indent="-12954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256000" algn="l"/>
                        </a:tabLs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부문별 상향식 모형과 하향식 모형의 다중 연계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알고리듬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개발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99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하향식모듈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조정 및 심화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Global/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Global Version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베타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version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건물부문 모형 세밀화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99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탄력성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모수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추정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탄력성 추정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아밍턴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탄력성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내수 대체탄력성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수요탄력성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계속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85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취합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분석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운용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고도화 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산업공정부문 에너지환경경제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완성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토지이용부문 에너지환경경제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베타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version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85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감축 기술의 확산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변화 유형 분석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이론 정립 및 미래 예측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수요 부문별 용도별 원단위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활동도 추세 분석 및 예측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농업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산업공정부문 주요 미래 감축기술 조사 보완 및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update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토지이용부문 기술 확산 행태분석 및 미래 양상 예측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비용곡선 추정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토지이용부문 주요 미래 감축기술 조사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51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통합 평가 모형 설계 및 기술 확산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변화 영향 분석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개발된 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평가 모형을 활용해 기술 확산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변화 유형이 감축에 미치는 영향 분석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85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상향식모듈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 모듈 구축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산업부문 상향식 모듈 완성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 부문 상향식 모듈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beta version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848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개발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상용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version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배포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56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통합모형 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Software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및 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UI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완성 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GUI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를 포함한 통합모형과의 연동모듈 개발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67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F5D982-35A8-4074-9BBA-54A771AC6457}" type="slidenum">
              <a:rPr lang="ko-KR" altLang="en-US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GB" altLang="ko-KR" sz="2400" dirty="0">
                <a:latin typeface="나눔고딕 ExtraBold" pitchFamily="50" charset="-127"/>
                <a:ea typeface="나눔고딕 ExtraBold" pitchFamily="50" charset="-127"/>
              </a:rPr>
              <a:t>I-(1)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기술개발 필요성 및 목표</a:t>
            </a:r>
            <a:endParaRPr lang="en-US" altLang="ko-KR" sz="24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3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기술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] 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온실가스 감축 시스템 분석에는 상향식 모형과 하향식 모형이 활용되고 있으나</a:t>
            </a:r>
            <a:r>
              <a:rPr lang="en-US" altLang="ko-KR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각각 장</a:t>
            </a:r>
            <a:r>
              <a:rPr lang="en-US" altLang="ko-KR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단점을 보유하고 있어 두 모형의 장점을 최대한 활용하고 상호불일치를 해소 할 수 있는 통합 모형 개발이 요구됨</a:t>
            </a: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온실가스 감축 분석에 주로 이용되는 연산일반균형모형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(CGE)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은 감축기술의 정보를 정확히 반영하지 못하는 반면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상향식 모형은 경제적 균형 영향 분석이 어려운 단점을 지님</a:t>
            </a:r>
            <a:endParaRPr lang="en-US" altLang="ko-KR" sz="1200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분야별 차별화된 접근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통합적 접근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등이 연구되고 있으나 한국 상황에 맞는 모형에 대한 논의는 아직 확립되지 않음</a:t>
            </a:r>
            <a:r>
              <a:rPr lang="en-US" altLang="ko-KR" sz="11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1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endParaRPr lang="en-US" altLang="ko-KR" sz="12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latinLnBrk="0">
              <a:lnSpc>
                <a:spcPct val="13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en-US" altLang="ko-KR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endParaRPr lang="en-US" altLang="ko-KR" sz="12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endParaRPr lang="en-US" altLang="ko-KR" sz="12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endParaRPr lang="en-US" altLang="ko-KR" sz="8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endParaRPr lang="en-US" altLang="ko-KR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14400" y="3482975"/>
          <a:ext cx="7486651" cy="246062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56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9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43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itchFamily="50" charset="-127"/>
                          <a:ea typeface="나눔고딕" pitchFamily="50" charset="-127"/>
                        </a:rPr>
                        <a:t>상향식 감축 모형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itchFamily="50" charset="-127"/>
                          <a:ea typeface="나눔고딕" pitchFamily="50" charset="-127"/>
                        </a:rPr>
                        <a:t>하향식 감축 모형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9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itchFamily="50" charset="-127"/>
                          <a:ea typeface="나눔고딕" pitchFamily="50" charset="-127"/>
                        </a:rPr>
                        <a:t>장점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7800" indent="-177800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>
                          <a:latin typeface="나눔고딕" pitchFamily="50" charset="-127"/>
                          <a:ea typeface="나눔고딕" pitchFamily="50" charset="-127"/>
                        </a:rPr>
                        <a:t>경제주체의 의사결정 변화에 따른 에너지소비 및 온실가스 배출량 변화를 세부적으로 분석</a:t>
                      </a:r>
                      <a:endParaRPr lang="en-US" altLang="ko-KR" sz="1050" dirty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7800" indent="-177800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>
                          <a:latin typeface="나눔고딕" pitchFamily="50" charset="-127"/>
                          <a:ea typeface="나눔고딕" pitchFamily="50" charset="-127"/>
                        </a:rPr>
                        <a:t>온실가스 감축 수단</a:t>
                      </a:r>
                      <a:r>
                        <a:rPr lang="en-US" altLang="ko-KR" sz="1050" dirty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050" dirty="0">
                          <a:latin typeface="나눔고딕" pitchFamily="50" charset="-127"/>
                          <a:ea typeface="나눔고딕" pitchFamily="50" charset="-127"/>
                        </a:rPr>
                        <a:t>온실가스 감축 잠재량</a:t>
                      </a:r>
                      <a:r>
                        <a:rPr lang="en-US" altLang="ko-KR" sz="1050" dirty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050" dirty="0">
                          <a:latin typeface="나눔고딕" pitchFamily="50" charset="-127"/>
                          <a:ea typeface="나눔고딕" pitchFamily="50" charset="-127"/>
                        </a:rPr>
                        <a:t>온실가스 감축 비용 분석에 용이</a:t>
                      </a:r>
                      <a:endParaRPr lang="en-US" altLang="ko-KR" sz="1050" dirty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7800" indent="-177800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>
                          <a:latin typeface="나눔고딕" pitchFamily="50" charset="-127"/>
                          <a:ea typeface="나눔고딕" pitchFamily="50" charset="-127"/>
                        </a:rPr>
                        <a:t>부문별 차별화된 정책수단 조합이나 정책강도를 결정하기에 용이</a:t>
                      </a:r>
                      <a:endParaRPr lang="en-US" altLang="ko-KR" sz="1050" dirty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7800" indent="-177800" latinLnBrk="1">
                        <a:buFont typeface="Arial" pitchFamily="34" charset="0"/>
                        <a:buChar char="•"/>
                      </a:pPr>
                      <a:r>
                        <a:rPr lang="ko-KR" altLang="en-US" sz="1050" baseline="0" dirty="0">
                          <a:latin typeface="나눔고딕" pitchFamily="50" charset="-127"/>
                          <a:ea typeface="나눔고딕" pitchFamily="50" charset="-127"/>
                        </a:rPr>
                        <a:t>업종별 상이한 신기술 및 정책수단 고려 가능</a:t>
                      </a:r>
                      <a:r>
                        <a:rPr lang="en-US" altLang="ko-KR" sz="1050" baseline="0" dirty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endParaRPr lang="ko-KR" altLang="en-US" sz="105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7800" indent="-177800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>
                          <a:latin typeface="나눔고딕" pitchFamily="50" charset="-127"/>
                          <a:ea typeface="나눔고딕" pitchFamily="50" charset="-127"/>
                        </a:rPr>
                        <a:t>경제전체의 움직임을 포괄적이고 집계적으로 묘사</a:t>
                      </a:r>
                      <a:endParaRPr lang="en-US" altLang="ko-KR" sz="1050" dirty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7800" indent="-177800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>
                          <a:latin typeface="나눔고딕" pitchFamily="50" charset="-127"/>
                          <a:ea typeface="나눔고딕" pitchFamily="50" charset="-127"/>
                        </a:rPr>
                        <a:t>정책수단이 국내총생산</a:t>
                      </a:r>
                      <a:r>
                        <a:rPr lang="en-US" altLang="ko-KR" sz="1050" dirty="0">
                          <a:latin typeface="나눔고딕" pitchFamily="50" charset="-127"/>
                          <a:ea typeface="나눔고딕" pitchFamily="50" charset="-127"/>
                        </a:rPr>
                        <a:t>(GDP)</a:t>
                      </a:r>
                      <a:r>
                        <a:rPr lang="ko-KR" altLang="en-US" sz="1050" baseline="0" dirty="0">
                          <a:latin typeface="나눔고딕" pitchFamily="50" charset="-127"/>
                          <a:ea typeface="나눔고딕" pitchFamily="50" charset="-127"/>
                        </a:rPr>
                        <a:t> 등 거시경제 지표에 미치는 효과를 추정하는데 효과적</a:t>
                      </a:r>
                      <a:endParaRPr lang="en-US" altLang="ko-KR" sz="1050" baseline="0" dirty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7800" indent="-177800" latinLnBrk="1">
                        <a:buFont typeface="Arial" pitchFamily="34" charset="0"/>
                        <a:buChar char="•"/>
                      </a:pPr>
                      <a:r>
                        <a:rPr lang="ko-KR" altLang="en-US" sz="1050" baseline="0" dirty="0">
                          <a:latin typeface="나눔고딕" pitchFamily="50" charset="-127"/>
                          <a:ea typeface="나눔고딕" pitchFamily="50" charset="-127"/>
                        </a:rPr>
                        <a:t>분석대상을 내생적인 조정과정 측면에서 표현</a:t>
                      </a:r>
                      <a:endParaRPr lang="en-US" altLang="ko-KR" sz="1050" baseline="0" dirty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7800" indent="-177800" latinLnBrk="1">
                        <a:buFont typeface="Arial" pitchFamily="34" charset="0"/>
                        <a:buChar char="•"/>
                      </a:pPr>
                      <a:r>
                        <a:rPr lang="ko-KR" altLang="en-US" sz="1050" baseline="0" dirty="0">
                          <a:latin typeface="나눔고딕" pitchFamily="50" charset="-127"/>
                          <a:ea typeface="나눔고딕" pitchFamily="50" charset="-127"/>
                        </a:rPr>
                        <a:t>경제시스템 차원의</a:t>
                      </a:r>
                      <a:r>
                        <a:rPr lang="en-US" altLang="ko-KR" sz="1050" baseline="0" dirty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1050" baseline="0" dirty="0">
                          <a:latin typeface="나눔고딕" pitchFamily="50" charset="-127"/>
                          <a:ea typeface="나눔고딕" pitchFamily="50" charset="-127"/>
                        </a:rPr>
                        <a:t>정책수단 선정 및 평가에 유용</a:t>
                      </a:r>
                      <a:endParaRPr lang="ko-KR" altLang="en-US" sz="105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9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itchFamily="50" charset="-127"/>
                          <a:ea typeface="나눔고딕" pitchFamily="50" charset="-127"/>
                        </a:rPr>
                        <a:t>단점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975" indent="-180975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>
                          <a:latin typeface="나눔고딕" pitchFamily="50" charset="-127"/>
                          <a:ea typeface="나눔고딕" pitchFamily="50" charset="-127"/>
                        </a:rPr>
                        <a:t>생산요소 및 부문간 대체를 고려하지 못함</a:t>
                      </a:r>
                      <a:endParaRPr lang="en-US" altLang="ko-KR" sz="1050" dirty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80975" indent="-180975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>
                          <a:latin typeface="나눔고딕" pitchFamily="50" charset="-127"/>
                          <a:ea typeface="나눔고딕" pitchFamily="50" charset="-127"/>
                        </a:rPr>
                        <a:t>최종수요가 고정</a:t>
                      </a:r>
                      <a:endParaRPr lang="en-US" altLang="ko-KR" sz="1050" dirty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80975" indent="-180975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>
                          <a:latin typeface="나눔고딕" pitchFamily="50" charset="-127"/>
                          <a:ea typeface="나눔고딕" pitchFamily="50" charset="-127"/>
                        </a:rPr>
                        <a:t>부가가치 등의 변수 제외</a:t>
                      </a:r>
                      <a:endParaRPr lang="en-US" altLang="ko-KR" sz="1050" dirty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80975" indent="-180975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>
                          <a:latin typeface="나눔고딕" pitchFamily="50" charset="-127"/>
                          <a:ea typeface="나눔고딕" pitchFamily="50" charset="-127"/>
                        </a:rPr>
                        <a:t>거시경제에 대한 파급효과 분석에는 부적합</a:t>
                      </a:r>
                      <a:endParaRPr lang="ko-KR" altLang="en-US" sz="105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975" indent="-180975" latinLnBrk="1">
                        <a:buFont typeface="Arial" pitchFamily="34" charset="0"/>
                        <a:buChar char="•"/>
                      </a:pPr>
                      <a:r>
                        <a:rPr lang="ko-KR" altLang="en-US" sz="1050" baseline="0" dirty="0">
                          <a:latin typeface="나눔고딕" pitchFamily="50" charset="-127"/>
                          <a:ea typeface="나눔고딕" pitchFamily="50" charset="-127"/>
                        </a:rPr>
                        <a:t>부문별 기술적 차별성과 대체성을 고려하지 못함</a:t>
                      </a:r>
                      <a:endParaRPr lang="en-US" altLang="ko-KR" sz="1050" baseline="0" dirty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80975" lvl="0" indent="-180975" latinLnBrk="1">
                        <a:buFont typeface="Arial" pitchFamily="34" charset="0"/>
                        <a:buChar char="•"/>
                      </a:pPr>
                      <a:r>
                        <a:rPr lang="ko-KR" altLang="en-US" sz="1050" baseline="0" dirty="0">
                          <a:latin typeface="나눔고딕" pitchFamily="50" charset="-127"/>
                          <a:ea typeface="나눔고딕" pitchFamily="50" charset="-127"/>
                        </a:rPr>
                        <a:t>부문별 감축 잠재량</a:t>
                      </a:r>
                      <a:r>
                        <a:rPr lang="en-US" altLang="ko-KR" sz="1050" baseline="0" dirty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050" baseline="0" dirty="0">
                          <a:latin typeface="나눔고딕" pitchFamily="50" charset="-127"/>
                          <a:ea typeface="나눔고딕" pitchFamily="50" charset="-127"/>
                        </a:rPr>
                        <a:t>감축비용에 대한 구체적인 정보를 제시하지 못함</a:t>
                      </a:r>
                      <a:endParaRPr lang="ko-KR" altLang="en-US" sz="105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455" name="직사각형 9"/>
          <p:cNvSpPr>
            <a:spLocks noChangeArrowheads="1"/>
          </p:cNvSpPr>
          <p:nvPr/>
        </p:nvSpPr>
        <p:spPr bwMode="auto">
          <a:xfrm>
            <a:off x="2938463" y="3186113"/>
            <a:ext cx="35433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</a:pPr>
            <a:r>
              <a:rPr lang="en-US" altLang="ko-KR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ko-KR" altLang="en-US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상향식 감축 모형과 하향식 감축 모형의 특성 비교</a:t>
            </a:r>
            <a:r>
              <a:rPr lang="en-US" altLang="ko-KR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726" y="676275"/>
            <a:ext cx="5403273" cy="581025"/>
          </a:xfrm>
        </p:spPr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Ⅲ-(1)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연구단 추진 계획 </a:t>
            </a:r>
            <a:endParaRPr lang="en-US" altLang="ko-KR" sz="24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E83573-943A-48C5-AA28-279847F98173}" type="slidenum">
              <a:rPr lang="ko-KR" altLang="en-US"/>
              <a:pPr>
                <a:defRPr/>
              </a:pPr>
              <a:t>40</a:t>
            </a:fld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773113" y="13144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연도별 연구개발의 목표 및 내용</a:t>
            </a:r>
          </a:p>
        </p:txBody>
      </p:sp>
      <p:graphicFrame>
        <p:nvGraphicFramePr>
          <p:cNvPr id="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6182278"/>
              </p:ext>
            </p:extLst>
          </p:nvPr>
        </p:nvGraphicFramePr>
        <p:xfrm>
          <a:off x="866395" y="1798319"/>
          <a:ext cx="7966710" cy="2833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0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2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00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0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연구개발의 목표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연구개발의 내용 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466">
                <a:tc rowSpan="7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6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차년도</a:t>
                      </a:r>
                      <a:endParaRPr lang="en-US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모형통합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온실가스 통합감축 시스템 검증 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 및 산업부문 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연계 보완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 부문 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연계 시범분석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부문별 상향식 모형과 하향식 모형의 다중 연계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알고리듬의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안정성 검증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38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하향식모듈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조정 및 심화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 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 부문 세밀화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글로벌 모형 완성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38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취합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분석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운용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고도화 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토지이용부문 에너지환경경제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보완 및 확장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 부문 에너지환경경제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의 운용 및 고도화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94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통합 모형 평가 및 활용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개발된 상하향 통합모형의 정책평가 기능 제고방안 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85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상향식모듈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 모듈 구축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 부문 상향식 모듈 완성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38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개발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배포 및 현장 교육활용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부문별 상향식 통합 시험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통합 모형 구축 완료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29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통합모형 소프트웨어 검증 및 수정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통합 모형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배포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259691"/>
              </p:ext>
            </p:extLst>
          </p:nvPr>
        </p:nvGraphicFramePr>
        <p:xfrm>
          <a:off x="866395" y="4635626"/>
          <a:ext cx="7966710" cy="1553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0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2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00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301">
                <a:tc rowSpan="5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차년도</a:t>
                      </a:r>
                      <a:endParaRPr lang="en-US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모형통합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온실가스 통합감축 시스템 검증 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활용도점검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감축잠재량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추정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배출권 할당 등 정책 고안에 반영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67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취합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분석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운용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고도화 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 부문 에너지환경경제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의 운용 및 고도화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5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통합 모형 평가 및 활용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개발된 보형의 신뢰성 평가 및 각종 정책 분석에 활용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67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상향식모듈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개발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통합 모형 상용 시스템 배포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신뢰성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활용도 검증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교육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01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통합모형 소프트웨어 검증 및 수정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연계구조를 감안한 통합모형의 연동모듈 수정 및 검증 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0289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900"/>
              </a:lnSpc>
              <a:spcBef>
                <a:spcPts val="1200"/>
              </a:spcBef>
            </a:pPr>
            <a:r>
              <a:rPr lang="ko-KR" altLang="en-US" dirty="0"/>
              <a:t>연구목표 </a:t>
            </a:r>
            <a:r>
              <a:rPr lang="en-US" altLang="ko-KR" b="0" dirty="0"/>
              <a:t>: </a:t>
            </a:r>
            <a:r>
              <a:rPr lang="ko-KR" altLang="en-US" b="0" dirty="0"/>
              <a:t>농업</a:t>
            </a:r>
            <a:r>
              <a:rPr lang="en-US" altLang="ko-KR" b="0" dirty="0"/>
              <a:t>/</a:t>
            </a:r>
            <a:r>
              <a:rPr lang="ko-KR" altLang="en-US" b="0" dirty="0"/>
              <a:t>전력</a:t>
            </a:r>
            <a:r>
              <a:rPr lang="en-US" altLang="ko-KR" b="0" dirty="0"/>
              <a:t>/</a:t>
            </a:r>
            <a:r>
              <a:rPr lang="ko-KR" altLang="en-US" b="0" dirty="0"/>
              <a:t>수송부문 상</a:t>
            </a:r>
            <a:r>
              <a:rPr lang="ko-KR" altLang="en-US" b="0" dirty="0">
                <a:latin typeface="맑은 고딕"/>
                <a:ea typeface="맑은 고딕"/>
              </a:rPr>
              <a:t>∙</a:t>
            </a:r>
            <a:r>
              <a:rPr lang="ko-KR" altLang="en-US" b="0" dirty="0"/>
              <a:t>하향식 모듈을 연계하고</a:t>
            </a:r>
            <a:r>
              <a:rPr lang="en-US" altLang="ko-KR" b="0" dirty="0"/>
              <a:t>  </a:t>
            </a:r>
            <a:r>
              <a:rPr lang="ko-KR" altLang="en-US" b="0" dirty="0"/>
              <a:t>산업부문 상향식 모듈 구축하며  하향식 모듈 전환</a:t>
            </a:r>
            <a:r>
              <a:rPr lang="en-US" altLang="ko-KR" b="0" dirty="0"/>
              <a:t>/</a:t>
            </a:r>
            <a:r>
              <a:rPr lang="ko-KR" altLang="en-US" b="0" dirty="0"/>
              <a:t>산업</a:t>
            </a:r>
            <a:r>
              <a:rPr lang="en-US" altLang="ko-KR" b="0" dirty="0"/>
              <a:t>/</a:t>
            </a:r>
            <a:r>
              <a:rPr lang="ko-KR" altLang="en-US" b="0" dirty="0"/>
              <a:t>농업</a:t>
            </a:r>
            <a:r>
              <a:rPr lang="en-US" altLang="ko-KR" b="0" dirty="0"/>
              <a:t>/</a:t>
            </a:r>
            <a:r>
              <a:rPr lang="ko-KR" altLang="en-US" b="0" dirty="0"/>
              <a:t>수송부문을 세밀화 </a:t>
            </a:r>
            <a:endParaRPr lang="en-US" altLang="ko-KR" sz="800" b="0" dirty="0"/>
          </a:p>
          <a:p>
            <a:pPr>
              <a:lnSpc>
                <a:spcPts val="1900"/>
              </a:lnSpc>
              <a:spcBef>
                <a:spcPts val="1200"/>
              </a:spcBef>
            </a:pPr>
            <a:r>
              <a:rPr lang="en-US" altLang="ko-KR" dirty="0"/>
              <a:t>[</a:t>
            </a:r>
            <a:r>
              <a:rPr lang="ko-KR" altLang="en-US" dirty="0"/>
              <a:t>통합</a:t>
            </a:r>
            <a:r>
              <a:rPr lang="en-US" altLang="ko-KR" dirty="0"/>
              <a:t>] </a:t>
            </a:r>
            <a:r>
              <a:rPr lang="ko-KR" altLang="en-US" b="0" dirty="0"/>
              <a:t>농업부문 </a:t>
            </a:r>
            <a:r>
              <a:rPr lang="en-US" altLang="ko-KR" b="0" dirty="0"/>
              <a:t>·</a:t>
            </a:r>
            <a:r>
              <a:rPr lang="ko-KR" altLang="en-US" b="0" dirty="0"/>
              <a:t>전력부문</a:t>
            </a:r>
            <a:r>
              <a:rPr lang="en-US" altLang="ko-KR" b="0" dirty="0"/>
              <a:t>·</a:t>
            </a:r>
            <a:r>
              <a:rPr lang="ko-KR" altLang="en-US" b="0" dirty="0"/>
              <a:t>수송부문 상향식 모듈</a:t>
            </a:r>
            <a:r>
              <a:rPr lang="en-US" altLang="ko-KR" b="0" dirty="0"/>
              <a:t>, </a:t>
            </a:r>
            <a:r>
              <a:rPr lang="ko-KR" altLang="en-US" b="0" dirty="0"/>
              <a:t>표준 하향식 모듈을 연계모듈을 이용하여 연계한 모형을 구축하고 시범분석</a:t>
            </a:r>
            <a:endParaRPr lang="en-US" altLang="ko-KR" b="0" dirty="0"/>
          </a:p>
          <a:p>
            <a:pPr lvl="1">
              <a:lnSpc>
                <a:spcPts val="1900"/>
              </a:lnSpc>
            </a:pPr>
            <a:r>
              <a:rPr lang="en-US" altLang="ko-KR" dirty="0"/>
              <a:t>2</a:t>
            </a:r>
            <a:r>
              <a:rPr lang="ko-KR" altLang="en-US" dirty="0"/>
              <a:t>차년도 구축 표준 하향식 모듈</a:t>
            </a:r>
            <a:r>
              <a:rPr lang="en-US" altLang="ko-KR" dirty="0"/>
              <a:t>, </a:t>
            </a:r>
            <a:r>
              <a:rPr lang="ko-KR" altLang="en-US" dirty="0"/>
              <a:t>농업부문 상향식 모듈</a:t>
            </a:r>
            <a:r>
              <a:rPr lang="en-US" altLang="ko-KR" dirty="0"/>
              <a:t>, </a:t>
            </a:r>
            <a:r>
              <a:rPr lang="ko-KR" altLang="en-US" dirty="0"/>
              <a:t>전력부문 상향식 모듈 및 수송부문 상향식 모듈 연계</a:t>
            </a:r>
            <a:endParaRPr lang="en-US" altLang="ko-KR" sz="800" dirty="0"/>
          </a:p>
          <a:p>
            <a:pPr>
              <a:lnSpc>
                <a:spcPts val="1900"/>
              </a:lnSpc>
            </a:pPr>
            <a:r>
              <a:rPr lang="en-US" altLang="ko-KR" dirty="0"/>
              <a:t>[</a:t>
            </a:r>
            <a:r>
              <a:rPr lang="ko-KR" altLang="en-US" dirty="0"/>
              <a:t>상향식 모듈</a:t>
            </a:r>
            <a:r>
              <a:rPr lang="en-US" altLang="ko-KR" dirty="0"/>
              <a:t>] </a:t>
            </a:r>
            <a:r>
              <a:rPr lang="ko-KR" altLang="en-US" b="0" dirty="0"/>
              <a:t>농업부문 상향식 모듈을 보완하고 산업부문 상향식 모듈 베타 </a:t>
            </a:r>
            <a:r>
              <a:rPr lang="en-US" altLang="ko-KR" b="0" dirty="0"/>
              <a:t>version </a:t>
            </a:r>
            <a:r>
              <a:rPr lang="ko-KR" altLang="en-US" b="0" dirty="0"/>
              <a:t>구축</a:t>
            </a:r>
            <a:endParaRPr lang="en-US" altLang="ko-KR" b="0" dirty="0"/>
          </a:p>
          <a:p>
            <a:pPr lvl="1">
              <a:lnSpc>
                <a:spcPts val="1900"/>
              </a:lnSpc>
            </a:pPr>
            <a:r>
              <a:rPr lang="ko-KR" altLang="en-US" dirty="0"/>
              <a:t>산업부문</a:t>
            </a:r>
            <a:r>
              <a:rPr lang="en-US" altLang="ko-KR" dirty="0"/>
              <a:t>: </a:t>
            </a:r>
            <a:r>
              <a:rPr lang="ko-KR" altLang="en-US" dirty="0"/>
              <a:t>에너지 다소비 업종을 중심으로 한 상향식 모형 구축</a:t>
            </a:r>
            <a:endParaRPr lang="en-US" altLang="ko-KR" sz="800" dirty="0"/>
          </a:p>
          <a:p>
            <a:pPr>
              <a:lnSpc>
                <a:spcPts val="1900"/>
              </a:lnSpc>
            </a:pPr>
            <a:r>
              <a:rPr lang="en-US" altLang="ko-KR" dirty="0"/>
              <a:t>[</a:t>
            </a:r>
            <a:r>
              <a:rPr lang="ko-KR" altLang="en-US" dirty="0"/>
              <a:t>하향식 모듈</a:t>
            </a:r>
            <a:r>
              <a:rPr lang="en-US" altLang="ko-KR" dirty="0"/>
              <a:t>] </a:t>
            </a:r>
            <a:r>
              <a:rPr lang="ko-KR" altLang="en-US" b="0" dirty="0"/>
              <a:t>전환</a:t>
            </a:r>
            <a:r>
              <a:rPr lang="en-US" altLang="ko-KR" b="0" dirty="0"/>
              <a:t>, </a:t>
            </a:r>
            <a:r>
              <a:rPr lang="ko-KR" altLang="en-US" b="0" dirty="0"/>
              <a:t>산업</a:t>
            </a:r>
            <a:r>
              <a:rPr lang="en-US" altLang="ko-KR" b="0" dirty="0"/>
              <a:t>, </a:t>
            </a:r>
            <a:r>
              <a:rPr lang="ko-KR" altLang="en-US" b="0" dirty="0"/>
              <a:t>농업</a:t>
            </a:r>
            <a:r>
              <a:rPr lang="en-US" altLang="ko-KR" b="0" dirty="0"/>
              <a:t>, </a:t>
            </a:r>
            <a:r>
              <a:rPr lang="ko-KR" altLang="en-US" b="0" dirty="0"/>
              <a:t>수송부문 세밀화 및 자본축적 부문 정밀화</a:t>
            </a:r>
            <a:endParaRPr lang="en-US" altLang="ko-KR" b="0" dirty="0"/>
          </a:p>
          <a:p>
            <a:pPr lvl="1">
              <a:lnSpc>
                <a:spcPts val="1900"/>
              </a:lnSpc>
            </a:pPr>
            <a:r>
              <a:rPr lang="ko-KR" altLang="en-US" dirty="0"/>
              <a:t>전력부문에서 신재생에너지를 독립하고</a:t>
            </a:r>
            <a:r>
              <a:rPr lang="en-US" altLang="ko-KR" dirty="0"/>
              <a:t>, </a:t>
            </a:r>
            <a:r>
              <a:rPr lang="ko-KR" altLang="en-US" dirty="0"/>
              <a:t>농업부문을 경작방식 격차 및 축산업 규모를 반영</a:t>
            </a:r>
            <a:r>
              <a:rPr lang="en-US" altLang="ko-KR" dirty="0"/>
              <a:t>, </a:t>
            </a:r>
            <a:r>
              <a:rPr lang="ko-KR" altLang="en-US" dirty="0"/>
              <a:t>수송부문에서는 자체운송서비스부문을 별도 구성하여 세밀화</a:t>
            </a:r>
            <a:endParaRPr lang="en-US" altLang="ko-KR" dirty="0"/>
          </a:p>
          <a:p>
            <a:pPr lvl="1">
              <a:lnSpc>
                <a:spcPts val="1900"/>
              </a:lnSpc>
            </a:pPr>
            <a:r>
              <a:rPr lang="ko-KR" altLang="en-US" dirty="0"/>
              <a:t>자본 </a:t>
            </a:r>
            <a:r>
              <a:rPr lang="en-US" altLang="ko-KR" dirty="0"/>
              <a:t>Vintage</a:t>
            </a:r>
            <a:r>
              <a:rPr lang="ko-KR" altLang="en-US" dirty="0"/>
              <a:t>를 도입하고 </a:t>
            </a:r>
            <a:r>
              <a:rPr lang="en-US" altLang="ko-KR" dirty="0"/>
              <a:t>Tobin’s q </a:t>
            </a:r>
            <a:r>
              <a:rPr lang="ko-KR" altLang="en-US" dirty="0"/>
              <a:t>이론을 반영한 투자수요함수 도출</a:t>
            </a:r>
            <a:endParaRPr lang="en-US" altLang="ko-KR" dirty="0"/>
          </a:p>
          <a:p>
            <a:pPr lvl="1">
              <a:lnSpc>
                <a:spcPts val="1900"/>
              </a:lnSpc>
            </a:pPr>
            <a:r>
              <a:rPr lang="ko-KR" altLang="en-US" dirty="0"/>
              <a:t>전환</a:t>
            </a:r>
            <a:r>
              <a:rPr lang="en-US" altLang="ko-KR" dirty="0"/>
              <a:t>, </a:t>
            </a:r>
            <a:r>
              <a:rPr lang="ko-KR" altLang="en-US" dirty="0"/>
              <a:t>산업</a:t>
            </a:r>
            <a:r>
              <a:rPr lang="en-US" altLang="ko-KR" dirty="0"/>
              <a:t>, </a:t>
            </a:r>
            <a:r>
              <a:rPr lang="ko-KR" altLang="en-US" dirty="0"/>
              <a:t>농업</a:t>
            </a:r>
            <a:r>
              <a:rPr lang="en-US" altLang="ko-KR" dirty="0"/>
              <a:t>, </a:t>
            </a:r>
            <a:r>
              <a:rPr lang="ko-KR" altLang="en-US" dirty="0"/>
              <a:t>수송부문에서 발생하는 온실가스 전 부문을 포괄하는 하향식 모듈 </a:t>
            </a:r>
            <a:r>
              <a:rPr lang="en-US" altLang="ko-KR" dirty="0"/>
              <a:t>input data </a:t>
            </a:r>
            <a:r>
              <a:rPr lang="ko-KR" altLang="en-US" dirty="0"/>
              <a:t>생성</a:t>
            </a:r>
            <a:endParaRPr lang="en-US" altLang="ko-KR" sz="800" dirty="0"/>
          </a:p>
          <a:p>
            <a:pPr>
              <a:lnSpc>
                <a:spcPts val="1900"/>
              </a:lnSpc>
            </a:pPr>
            <a:r>
              <a:rPr lang="en-US" altLang="ko-KR" dirty="0"/>
              <a:t>[</a:t>
            </a:r>
            <a:r>
              <a:rPr lang="ko-KR" altLang="en-US" dirty="0"/>
              <a:t>탄력성 추정</a:t>
            </a:r>
            <a:r>
              <a:rPr lang="en-US" altLang="ko-KR" dirty="0"/>
              <a:t>] </a:t>
            </a:r>
            <a:r>
              <a:rPr lang="en-US" altLang="ko-KR" b="0" dirty="0"/>
              <a:t>2</a:t>
            </a:r>
            <a:r>
              <a:rPr lang="ko-KR" altLang="en-US" b="0" dirty="0"/>
              <a:t>차년도에 시작한 생산요소</a:t>
            </a:r>
            <a:r>
              <a:rPr lang="en-US" altLang="ko-KR" b="0" dirty="0"/>
              <a:t>(</a:t>
            </a:r>
            <a:r>
              <a:rPr lang="ko-KR" altLang="en-US" b="0" dirty="0"/>
              <a:t>노동</a:t>
            </a:r>
            <a:r>
              <a:rPr lang="en-US" altLang="ko-KR" b="0" dirty="0"/>
              <a:t>, </a:t>
            </a:r>
            <a:r>
              <a:rPr lang="ko-KR" altLang="en-US" b="0" dirty="0"/>
              <a:t>자본</a:t>
            </a:r>
            <a:r>
              <a:rPr lang="en-US" altLang="ko-KR" b="0" dirty="0"/>
              <a:t>)</a:t>
            </a:r>
            <a:r>
              <a:rPr lang="ko-KR" altLang="en-US" b="0" dirty="0"/>
              <a:t>간 대체탄력성 및 생산요소</a:t>
            </a:r>
            <a:r>
              <a:rPr lang="en-US" altLang="ko-KR" b="0" dirty="0"/>
              <a:t>-</a:t>
            </a:r>
            <a:r>
              <a:rPr lang="ko-KR" altLang="en-US" b="0" dirty="0"/>
              <a:t>에너지원간 대체탄력성 추정 작업을 완료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FD079-7666-49DB-846E-C2E4266D6709}" type="slidenum">
              <a:rPr lang="ko-KR" altLang="en-US" smtClean="0"/>
              <a:pPr>
                <a:defRPr/>
              </a:pPr>
              <a:t>41</a:t>
            </a:fld>
            <a:endParaRPr lang="ko-KR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Ⅲ-(2)-1) 3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차년도 연구진행 상황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 -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총괄</a:t>
            </a:r>
            <a:endParaRPr lang="en-US" altLang="ko-KR" sz="24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차년도 연구개발계획</a:t>
            </a:r>
          </a:p>
        </p:txBody>
      </p:sp>
    </p:spTree>
    <p:extLst>
      <p:ext uri="{BB962C8B-B14F-4D97-AF65-F5344CB8AC3E}">
        <p14:creationId xmlns:p14="http://schemas.microsoft.com/office/powerpoint/2010/main" val="30712990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900"/>
              </a:lnSpc>
              <a:spcBef>
                <a:spcPts val="1200"/>
              </a:spcBef>
            </a:pPr>
            <a:r>
              <a:rPr lang="en-US" altLang="ko-KR" dirty="0"/>
              <a:t>[</a:t>
            </a:r>
            <a:r>
              <a:rPr lang="ko-KR" altLang="en-US" dirty="0"/>
              <a:t>통합</a:t>
            </a:r>
            <a:r>
              <a:rPr lang="en-US" altLang="ko-KR" dirty="0"/>
              <a:t>] </a:t>
            </a:r>
            <a:r>
              <a:rPr lang="ko-KR" altLang="en-US" b="0" dirty="0"/>
              <a:t>농업부문 </a:t>
            </a:r>
            <a:r>
              <a:rPr lang="en-US" altLang="ko-KR" b="0" dirty="0"/>
              <a:t>·</a:t>
            </a:r>
            <a:r>
              <a:rPr lang="ko-KR" altLang="en-US" b="0" dirty="0"/>
              <a:t>전력부문 상향식 모듈</a:t>
            </a:r>
            <a:r>
              <a:rPr lang="en-US" altLang="ko-KR" b="0" dirty="0"/>
              <a:t>, </a:t>
            </a:r>
            <a:r>
              <a:rPr lang="ko-KR" altLang="en-US" b="0" dirty="0"/>
              <a:t>표준 하향식 모듈을 연계모듈을 이용하여 연계시도 및 시범분석</a:t>
            </a:r>
            <a:endParaRPr lang="en-US" altLang="ko-KR" b="0" dirty="0"/>
          </a:p>
          <a:p>
            <a:pPr lvl="1">
              <a:lnSpc>
                <a:spcPts val="1900"/>
              </a:lnSpc>
            </a:pPr>
            <a:r>
              <a:rPr lang="ko-KR" altLang="en-US" dirty="0"/>
              <a:t>농업부문</a:t>
            </a:r>
            <a:r>
              <a:rPr lang="en-US" altLang="ko-KR" dirty="0"/>
              <a:t>: 53</a:t>
            </a:r>
            <a:r>
              <a:rPr lang="ko-KR" altLang="en-US" dirty="0"/>
              <a:t>개 섹터로 구성된 표준 </a:t>
            </a:r>
            <a:r>
              <a:rPr lang="en-US" altLang="ko-KR" dirty="0"/>
              <a:t>CGE</a:t>
            </a:r>
            <a:r>
              <a:rPr lang="ko-KR" altLang="en-US" dirty="0"/>
              <a:t>모형과 농업상향식 모형 연계시도</a:t>
            </a:r>
            <a:r>
              <a:rPr lang="en-US" altLang="ko-KR" dirty="0"/>
              <a:t>(Static, Recursive Dynamics)</a:t>
            </a:r>
          </a:p>
          <a:p>
            <a:pPr lvl="1">
              <a:lnSpc>
                <a:spcPts val="1900"/>
              </a:lnSpc>
            </a:pPr>
            <a:r>
              <a:rPr lang="ko-KR" altLang="en-US" dirty="0"/>
              <a:t>전력부문</a:t>
            </a:r>
            <a:r>
              <a:rPr lang="en-US" altLang="ko-KR" dirty="0"/>
              <a:t>: </a:t>
            </a:r>
            <a:r>
              <a:rPr lang="ko-KR" altLang="en-US" dirty="0"/>
              <a:t>통합전력모형의 상향식 모형 고도화 효과 시범분석</a:t>
            </a:r>
            <a:endParaRPr lang="en-US" altLang="ko-KR" dirty="0"/>
          </a:p>
          <a:p>
            <a:pPr>
              <a:lnSpc>
                <a:spcPts val="1900"/>
              </a:lnSpc>
            </a:pPr>
            <a:r>
              <a:rPr lang="en-US" altLang="ko-KR" dirty="0"/>
              <a:t>[</a:t>
            </a:r>
            <a:r>
              <a:rPr lang="ko-KR" altLang="en-US" dirty="0"/>
              <a:t>상향식 모듈</a:t>
            </a:r>
            <a:r>
              <a:rPr lang="en-US" altLang="ko-KR" dirty="0"/>
              <a:t>] </a:t>
            </a:r>
            <a:r>
              <a:rPr lang="ko-KR" altLang="en-US" b="0" dirty="0"/>
              <a:t>농업부문 상향식 모듈을 보완하고 산업부문 상향식 모듈 베타 </a:t>
            </a:r>
            <a:r>
              <a:rPr lang="en-US" altLang="ko-KR" b="0" dirty="0"/>
              <a:t>version </a:t>
            </a:r>
            <a:r>
              <a:rPr lang="ko-KR" altLang="en-US" b="0" dirty="0"/>
              <a:t>구축</a:t>
            </a:r>
            <a:endParaRPr lang="en-US" altLang="ko-KR" b="0" dirty="0"/>
          </a:p>
          <a:p>
            <a:pPr lvl="1">
              <a:lnSpc>
                <a:spcPts val="1900"/>
              </a:lnSpc>
            </a:pPr>
            <a:r>
              <a:rPr lang="ko-KR" altLang="en-US" dirty="0"/>
              <a:t>농업부문</a:t>
            </a:r>
            <a:r>
              <a:rPr lang="en-US" altLang="ko-KR" dirty="0"/>
              <a:t>: </a:t>
            </a:r>
            <a:r>
              <a:rPr lang="ko-KR" altLang="en-US" dirty="0"/>
              <a:t>농업부문 </a:t>
            </a:r>
            <a:r>
              <a:rPr lang="en-US" altLang="ko-KR" dirty="0"/>
              <a:t>hybrid SAM</a:t>
            </a:r>
            <a:r>
              <a:rPr lang="ko-KR" altLang="en-US" dirty="0"/>
              <a:t> 수정</a:t>
            </a:r>
            <a:r>
              <a:rPr lang="en-US" altLang="ko-KR" dirty="0"/>
              <a:t>·</a:t>
            </a:r>
            <a:r>
              <a:rPr lang="ko-KR" altLang="en-US" dirty="0"/>
              <a:t>보완</a:t>
            </a:r>
            <a:r>
              <a:rPr lang="en-US" altLang="ko-KR" dirty="0"/>
              <a:t>, </a:t>
            </a:r>
            <a:r>
              <a:rPr lang="ko-KR" altLang="en-US" dirty="0"/>
              <a:t>농업부문 온실가스 배출 모형화</a:t>
            </a:r>
            <a:endParaRPr lang="en-US" altLang="ko-KR" dirty="0"/>
          </a:p>
          <a:p>
            <a:pPr lvl="1">
              <a:lnSpc>
                <a:spcPts val="1900"/>
              </a:lnSpc>
            </a:pPr>
            <a:r>
              <a:rPr lang="ko-KR" altLang="en-US" dirty="0"/>
              <a:t>산업부문</a:t>
            </a:r>
            <a:r>
              <a:rPr lang="en-US" altLang="ko-KR" dirty="0"/>
              <a:t>: </a:t>
            </a:r>
            <a:r>
              <a:rPr lang="ko-KR" altLang="en-US" dirty="0"/>
              <a:t>산업부문 상향식 모형 리뷰</a:t>
            </a:r>
            <a:r>
              <a:rPr lang="en-US" altLang="ko-KR" dirty="0"/>
              <a:t>(Belgian MARKAL, US-MARKAL, UK-MARKAL, </a:t>
            </a:r>
            <a:r>
              <a:rPr lang="ko-KR" altLang="en-US" dirty="0"/>
              <a:t>국내 </a:t>
            </a:r>
            <a:r>
              <a:rPr lang="en-US" altLang="ko-KR" dirty="0"/>
              <a:t>MARKAL </a:t>
            </a:r>
            <a:r>
              <a:rPr lang="ko-KR" altLang="en-US" dirty="0"/>
              <a:t>모형</a:t>
            </a:r>
            <a:r>
              <a:rPr lang="en-US" altLang="ko-KR" dirty="0"/>
              <a:t>,  </a:t>
            </a:r>
            <a:r>
              <a:rPr lang="ko-KR" altLang="en-US" dirty="0"/>
              <a:t> </a:t>
            </a:r>
            <a:r>
              <a:rPr lang="en-US" altLang="ko-KR" dirty="0"/>
              <a:t>MESSAGE</a:t>
            </a:r>
            <a:r>
              <a:rPr lang="ko-KR" altLang="en-US" dirty="0"/>
              <a:t>모형 등</a:t>
            </a:r>
            <a:r>
              <a:rPr lang="en-US" altLang="ko-KR" dirty="0"/>
              <a:t>), </a:t>
            </a:r>
            <a:r>
              <a:rPr lang="ko-KR" altLang="en-US" dirty="0"/>
              <a:t>철강 산업부문 상향식 모형 설계 진행 중</a:t>
            </a:r>
            <a:endParaRPr lang="en-US" altLang="ko-KR" dirty="0"/>
          </a:p>
          <a:p>
            <a:pPr>
              <a:lnSpc>
                <a:spcPts val="1900"/>
              </a:lnSpc>
            </a:pPr>
            <a:r>
              <a:rPr lang="en-US" altLang="ko-KR" dirty="0"/>
              <a:t>[</a:t>
            </a:r>
            <a:r>
              <a:rPr lang="ko-KR" altLang="en-US" dirty="0"/>
              <a:t>하향식 모듈</a:t>
            </a:r>
            <a:r>
              <a:rPr lang="en-US" altLang="ko-KR" dirty="0"/>
              <a:t>] </a:t>
            </a:r>
            <a:r>
              <a:rPr lang="ko-KR" altLang="en-US" b="0" dirty="0"/>
              <a:t>전환</a:t>
            </a:r>
            <a:r>
              <a:rPr lang="en-US" altLang="ko-KR" b="0" dirty="0"/>
              <a:t>, </a:t>
            </a:r>
            <a:r>
              <a:rPr lang="ko-KR" altLang="en-US" b="0" dirty="0"/>
              <a:t>농업</a:t>
            </a:r>
            <a:r>
              <a:rPr lang="en-US" altLang="ko-KR" b="0" dirty="0"/>
              <a:t>, </a:t>
            </a:r>
            <a:r>
              <a:rPr lang="ko-KR" altLang="en-US" b="0" dirty="0"/>
              <a:t>수송부문 세밀화 및 자본축적 부문 정밀화</a:t>
            </a:r>
            <a:endParaRPr lang="en-US" altLang="ko-KR" b="0" dirty="0"/>
          </a:p>
          <a:p>
            <a:pPr lvl="1">
              <a:lnSpc>
                <a:spcPts val="1900"/>
              </a:lnSpc>
            </a:pPr>
            <a:r>
              <a:rPr lang="ko-KR" altLang="en-US" dirty="0"/>
              <a:t>표준 </a:t>
            </a:r>
            <a:r>
              <a:rPr lang="en-US" altLang="ko-KR" dirty="0"/>
              <a:t>CGE </a:t>
            </a:r>
            <a:r>
              <a:rPr lang="ko-KR" altLang="en-US" dirty="0"/>
              <a:t>산업구분을 기존 </a:t>
            </a:r>
            <a:r>
              <a:rPr lang="en-US" altLang="ko-KR" dirty="0"/>
              <a:t>36</a:t>
            </a:r>
            <a:r>
              <a:rPr lang="ko-KR" altLang="en-US" dirty="0"/>
              <a:t>개에서 </a:t>
            </a:r>
            <a:r>
              <a:rPr lang="en-US" altLang="ko-KR" dirty="0"/>
              <a:t>53</a:t>
            </a:r>
            <a:r>
              <a:rPr lang="ko-KR" altLang="en-US" dirty="0"/>
              <a:t>개로 확장 및 자가운송부문 구분</a:t>
            </a:r>
            <a:endParaRPr lang="en-US" altLang="ko-KR" dirty="0"/>
          </a:p>
          <a:p>
            <a:pPr lvl="1">
              <a:lnSpc>
                <a:spcPts val="1900"/>
              </a:lnSpc>
            </a:pPr>
            <a:r>
              <a:rPr lang="ko-KR" altLang="en-US" dirty="0"/>
              <a:t>공정배출가스</a:t>
            </a:r>
            <a:r>
              <a:rPr lang="en-US" altLang="ko-KR" dirty="0"/>
              <a:t>(Non-energy GHG) </a:t>
            </a:r>
            <a:r>
              <a:rPr lang="ko-KR" altLang="en-US" dirty="0"/>
              <a:t>배출량 반영</a:t>
            </a:r>
            <a:endParaRPr lang="en-US" altLang="ko-KR" dirty="0"/>
          </a:p>
          <a:p>
            <a:pPr>
              <a:lnSpc>
                <a:spcPts val="1900"/>
              </a:lnSpc>
            </a:pPr>
            <a:r>
              <a:rPr lang="en-US" altLang="ko-KR" dirty="0"/>
              <a:t>[</a:t>
            </a:r>
            <a:r>
              <a:rPr lang="ko-KR" altLang="en-US" dirty="0"/>
              <a:t>탄력성 추정</a:t>
            </a:r>
            <a:r>
              <a:rPr lang="en-US" altLang="ko-KR" dirty="0"/>
              <a:t>] </a:t>
            </a:r>
            <a:r>
              <a:rPr lang="en-US" altLang="ko-KR" b="0" dirty="0"/>
              <a:t>KLEM</a:t>
            </a:r>
            <a:r>
              <a:rPr lang="ko-KR" altLang="en-US" b="0" dirty="0"/>
              <a:t> </a:t>
            </a:r>
            <a:r>
              <a:rPr lang="en-US" altLang="ko-KR" b="0" dirty="0"/>
              <a:t>DB </a:t>
            </a:r>
            <a:r>
              <a:rPr lang="ko-KR" altLang="en-US" b="0" dirty="0"/>
              <a:t>개선 작업</a:t>
            </a:r>
            <a:endParaRPr lang="en-US" altLang="ko-KR" b="0" dirty="0"/>
          </a:p>
          <a:p>
            <a:pPr lvl="1">
              <a:lnSpc>
                <a:spcPts val="1900"/>
              </a:lnSpc>
            </a:pPr>
            <a:r>
              <a:rPr lang="ko-KR" altLang="en-US" dirty="0"/>
              <a:t>자체 산업분류</a:t>
            </a:r>
            <a:r>
              <a:rPr lang="en-US" altLang="ko-KR" dirty="0"/>
              <a:t>(</a:t>
            </a:r>
            <a:r>
              <a:rPr lang="en-US" altLang="ko-KR" b="0" dirty="0"/>
              <a:t>35</a:t>
            </a:r>
            <a:r>
              <a:rPr lang="ko-KR" altLang="en-US" b="0" dirty="0"/>
              <a:t>개</a:t>
            </a:r>
            <a:r>
              <a:rPr lang="en-US" altLang="ko-KR" b="0" dirty="0"/>
              <a:t>)</a:t>
            </a:r>
            <a:r>
              <a:rPr lang="ko-KR" altLang="en-US" b="0" dirty="0"/>
              <a:t> 및 기존 하향식 표준모형 산업분류</a:t>
            </a:r>
            <a:r>
              <a:rPr lang="en-US" altLang="ko-KR" b="0" dirty="0"/>
              <a:t>(36</a:t>
            </a:r>
            <a:r>
              <a:rPr lang="ko-KR" altLang="en-US" b="0" dirty="0"/>
              <a:t>개</a:t>
            </a:r>
            <a:r>
              <a:rPr lang="en-US" altLang="ko-KR" b="0" dirty="0"/>
              <a:t>)</a:t>
            </a:r>
            <a:r>
              <a:rPr lang="ko-KR" altLang="en-US" b="0" dirty="0"/>
              <a:t> 두 가지 산업 분류를 기준으로 </a:t>
            </a:r>
            <a:r>
              <a:rPr lang="en-US" altLang="ko-KR" dirty="0"/>
              <a:t>KLEM</a:t>
            </a:r>
            <a:r>
              <a:rPr lang="ko-KR" altLang="en-US" dirty="0"/>
              <a:t> </a:t>
            </a:r>
            <a:r>
              <a:rPr lang="en-US" altLang="ko-KR" dirty="0"/>
              <a:t>DB </a:t>
            </a:r>
            <a:r>
              <a:rPr lang="ko-KR" altLang="en-US" dirty="0"/>
              <a:t>개선</a:t>
            </a:r>
            <a:endParaRPr lang="ko-KR" altLang="en-US" b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FD079-7666-49DB-846E-C2E4266D6709}" type="slidenum">
              <a:rPr lang="ko-KR" altLang="en-US" smtClean="0"/>
              <a:pPr>
                <a:defRPr/>
              </a:pPr>
              <a:t>42</a:t>
            </a:fld>
            <a:endParaRPr lang="ko-KR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Ⅲ-(2)-1) 3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차년도 연구진행 상황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 -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총괄</a:t>
            </a:r>
            <a:endParaRPr lang="en-US" altLang="ko-KR" sz="24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차년도 연구진행 상황</a:t>
            </a:r>
          </a:p>
        </p:txBody>
      </p:sp>
    </p:spTree>
    <p:extLst>
      <p:ext uri="{BB962C8B-B14F-4D97-AF65-F5344CB8AC3E}">
        <p14:creationId xmlns:p14="http://schemas.microsoft.com/office/powerpoint/2010/main" val="14222794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900"/>
              </a:lnSpc>
              <a:spcBef>
                <a:spcPts val="1200"/>
              </a:spcBef>
            </a:pPr>
            <a:r>
              <a:rPr lang="ko-KR" altLang="en-US" dirty="0"/>
              <a:t>통합 </a:t>
            </a:r>
            <a:r>
              <a:rPr lang="en-US" altLang="ko-KR" dirty="0"/>
              <a:t>DB </a:t>
            </a:r>
            <a:r>
              <a:rPr lang="ko-KR" altLang="en-US" dirty="0"/>
              <a:t>취합 및 분석</a:t>
            </a:r>
            <a:r>
              <a:rPr lang="en-US" altLang="ko-KR" dirty="0"/>
              <a:t>: </a:t>
            </a:r>
            <a:r>
              <a:rPr lang="ko-KR" altLang="en-US" b="0" dirty="0"/>
              <a:t>수송</a:t>
            </a:r>
            <a:r>
              <a:rPr lang="en-US" altLang="ko-KR" b="0" dirty="0"/>
              <a:t>/</a:t>
            </a:r>
            <a:r>
              <a:rPr lang="ko-KR" altLang="en-US" b="0" dirty="0"/>
              <a:t>산업부문</a:t>
            </a:r>
            <a:endParaRPr lang="en-US" altLang="ko-KR" b="0" dirty="0"/>
          </a:p>
          <a:p>
            <a:pPr lvl="1">
              <a:lnSpc>
                <a:spcPts val="1900"/>
              </a:lnSpc>
              <a:spcBef>
                <a:spcPts val="24"/>
              </a:spcBef>
            </a:pPr>
            <a:r>
              <a:rPr lang="ko-KR" altLang="en-US" dirty="0"/>
              <a:t>에너지</a:t>
            </a:r>
            <a:r>
              <a:rPr lang="en-US" altLang="ko-KR" dirty="0"/>
              <a:t>·</a:t>
            </a:r>
            <a:r>
              <a:rPr lang="ko-KR" altLang="en-US" dirty="0"/>
              <a:t>환경</a:t>
            </a:r>
            <a:r>
              <a:rPr lang="en-US" altLang="ko-KR" dirty="0"/>
              <a:t>·</a:t>
            </a:r>
            <a:r>
              <a:rPr lang="ko-KR" altLang="en-US" dirty="0"/>
              <a:t>경제 통합 </a:t>
            </a:r>
            <a:r>
              <a:rPr lang="en-US" altLang="ko-KR" dirty="0"/>
              <a:t>DB </a:t>
            </a:r>
            <a:r>
              <a:rPr lang="ko-KR" altLang="en-US" dirty="0"/>
              <a:t>취합 및 </a:t>
            </a:r>
            <a:r>
              <a:rPr lang="en-US" altLang="ko-KR" dirty="0"/>
              <a:t>Hybrid SAM </a:t>
            </a:r>
            <a:r>
              <a:rPr lang="ko-KR" altLang="en-US" dirty="0"/>
              <a:t>구축</a:t>
            </a:r>
            <a:endParaRPr lang="en-US" altLang="ko-KR" dirty="0"/>
          </a:p>
          <a:p>
            <a:pPr lvl="1">
              <a:lnSpc>
                <a:spcPts val="1900"/>
              </a:lnSpc>
              <a:spcBef>
                <a:spcPts val="24"/>
              </a:spcBef>
            </a:pPr>
            <a:r>
              <a:rPr lang="ko-KR" altLang="en-US" dirty="0"/>
              <a:t>산업부문  및 수송부문</a:t>
            </a:r>
            <a:r>
              <a:rPr lang="en-US" altLang="ko-KR" dirty="0"/>
              <a:t>Hybrid SAM </a:t>
            </a:r>
            <a:r>
              <a:rPr lang="ko-KR" altLang="en-US" dirty="0"/>
              <a:t>구축</a:t>
            </a:r>
            <a:endParaRPr lang="en-US" altLang="ko-KR" dirty="0"/>
          </a:p>
          <a:p>
            <a:pPr>
              <a:lnSpc>
                <a:spcPts val="1900"/>
              </a:lnSpc>
              <a:spcBef>
                <a:spcPts val="1200"/>
              </a:spcBef>
            </a:pPr>
            <a:r>
              <a:rPr lang="ko-KR" altLang="en-US" dirty="0"/>
              <a:t> 감축기술의 변화 및 확산 연구</a:t>
            </a:r>
            <a:r>
              <a:rPr lang="en-US" altLang="ko-KR" dirty="0"/>
              <a:t>: </a:t>
            </a:r>
            <a:r>
              <a:rPr lang="ko-KR" altLang="en-US" b="0" dirty="0"/>
              <a:t>수송</a:t>
            </a:r>
            <a:r>
              <a:rPr lang="en-US" altLang="ko-KR" b="0" dirty="0"/>
              <a:t>/</a:t>
            </a:r>
            <a:r>
              <a:rPr lang="ko-KR" altLang="en-US" b="0" dirty="0"/>
              <a:t>산업부문 </a:t>
            </a:r>
            <a:endParaRPr lang="en-US" altLang="ko-KR" b="0" dirty="0"/>
          </a:p>
          <a:p>
            <a:pPr lvl="1">
              <a:lnSpc>
                <a:spcPts val="1900"/>
              </a:lnSpc>
              <a:spcBef>
                <a:spcPts val="24"/>
              </a:spcBef>
            </a:pPr>
            <a:r>
              <a:rPr lang="ko-KR" altLang="en-US" dirty="0"/>
              <a:t>전력부문의 연구를 보완하고 수송 및 산업부문 관련 연구 수행</a:t>
            </a:r>
            <a:endParaRPr lang="en-US" altLang="ko-KR" dirty="0"/>
          </a:p>
          <a:p>
            <a:pPr lvl="1">
              <a:lnSpc>
                <a:spcPts val="1900"/>
              </a:lnSpc>
              <a:spcBef>
                <a:spcPts val="24"/>
              </a:spcBef>
            </a:pPr>
            <a:r>
              <a:rPr lang="ko-KR" altLang="en-US" b="0" dirty="0"/>
              <a:t>미래 감축 기술 조사 및 기술 </a:t>
            </a:r>
            <a:r>
              <a:rPr lang="ko-KR" altLang="en-US" b="0" dirty="0" err="1"/>
              <a:t>특성치</a:t>
            </a:r>
            <a:r>
              <a:rPr lang="ko-KR" altLang="en-US" b="0" dirty="0"/>
              <a:t> 추정</a:t>
            </a:r>
            <a:endParaRPr lang="en-US" altLang="ko-KR" b="0" dirty="0"/>
          </a:p>
          <a:p>
            <a:pPr lvl="2">
              <a:lnSpc>
                <a:spcPts val="1900"/>
              </a:lnSpc>
              <a:spcBef>
                <a:spcPts val="24"/>
              </a:spcBef>
            </a:pPr>
            <a:r>
              <a:rPr lang="ko-KR" altLang="en-US" dirty="0"/>
              <a:t>산업부문은 </a:t>
            </a:r>
            <a:r>
              <a:rPr lang="en-US" altLang="ko-KR" dirty="0"/>
              <a:t>1</a:t>
            </a:r>
            <a:r>
              <a:rPr lang="ko-KR" altLang="en-US" dirty="0"/>
              <a:t>차년도에 제안한 상향식 기술구조</a:t>
            </a:r>
            <a:r>
              <a:rPr lang="en-US" altLang="ko-KR" dirty="0"/>
              <a:t>(</a:t>
            </a:r>
            <a:r>
              <a:rPr lang="ko-KR" altLang="en-US" dirty="0"/>
              <a:t>공통 에너지 서비스와 각 </a:t>
            </a:r>
            <a:r>
              <a:rPr lang="ko-KR" altLang="en-US" dirty="0" err="1"/>
              <a:t>서비스별</a:t>
            </a:r>
            <a:r>
              <a:rPr lang="ko-KR" altLang="en-US" dirty="0"/>
              <a:t> 공통기기의 조합</a:t>
            </a:r>
            <a:r>
              <a:rPr lang="en-US" altLang="ko-KR" dirty="0"/>
              <a:t>)</a:t>
            </a:r>
            <a:r>
              <a:rPr lang="ko-KR" altLang="en-US" dirty="0"/>
              <a:t>로 분석 실행</a:t>
            </a:r>
            <a:endParaRPr lang="en-US" altLang="ko-KR" b="0" dirty="0"/>
          </a:p>
          <a:p>
            <a:pPr>
              <a:lnSpc>
                <a:spcPts val="1900"/>
              </a:lnSpc>
            </a:pPr>
            <a:endParaRPr lang="en-US" altLang="ko-KR" dirty="0"/>
          </a:p>
          <a:p>
            <a:pPr>
              <a:lnSpc>
                <a:spcPts val="1900"/>
              </a:lnSpc>
            </a:pPr>
            <a:r>
              <a:rPr lang="ko-KR" altLang="en-US" dirty="0"/>
              <a:t>감축기술의 변화</a:t>
            </a:r>
            <a:r>
              <a:rPr lang="en-US" altLang="ko-KR" dirty="0"/>
              <a:t>/</a:t>
            </a:r>
            <a:r>
              <a:rPr lang="ko-KR" altLang="en-US" dirty="0"/>
              <a:t>확산 개념을 반영한 한국형 상향식 모듈 설계</a:t>
            </a:r>
            <a:endParaRPr lang="en-US" altLang="ko-KR" dirty="0"/>
          </a:p>
          <a:p>
            <a:pPr lvl="1">
              <a:lnSpc>
                <a:spcPts val="1900"/>
              </a:lnSpc>
            </a:pPr>
            <a:r>
              <a:rPr lang="ko-KR" altLang="en-US" dirty="0"/>
              <a:t>기술변화의 내생성과 </a:t>
            </a:r>
            <a:r>
              <a:rPr lang="ko-KR" altLang="en-US" dirty="0" err="1"/>
              <a:t>외생성을</a:t>
            </a:r>
            <a:r>
              <a:rPr lang="ko-KR" altLang="en-US" dirty="0"/>
              <a:t> 동시에 반영하는 다면적 학습방법론 제안</a:t>
            </a:r>
            <a:endParaRPr lang="en-US" altLang="ko-KR" dirty="0"/>
          </a:p>
          <a:p>
            <a:pPr lvl="1">
              <a:lnSpc>
                <a:spcPts val="1900"/>
              </a:lnSpc>
            </a:pPr>
            <a:r>
              <a:rPr lang="ko-KR" altLang="en-US" dirty="0"/>
              <a:t>제안된 기술변화</a:t>
            </a:r>
            <a:r>
              <a:rPr lang="en-US" altLang="ko-KR" dirty="0"/>
              <a:t>/</a:t>
            </a:r>
            <a:r>
              <a:rPr lang="ko-KR" altLang="en-US" dirty="0"/>
              <a:t>확산개념을 구현할 수 있는 대상 부문</a:t>
            </a:r>
            <a:r>
              <a:rPr lang="en-US" altLang="ko-KR" dirty="0"/>
              <a:t>/</a:t>
            </a:r>
            <a:r>
              <a:rPr lang="ko-KR" altLang="en-US" dirty="0"/>
              <a:t>기술을 선별하고</a:t>
            </a:r>
            <a:r>
              <a:rPr lang="en-US" altLang="ko-KR" dirty="0"/>
              <a:t>, </a:t>
            </a:r>
            <a:r>
              <a:rPr lang="ko-KR" altLang="en-US" dirty="0"/>
              <a:t>경험자료 취합</a:t>
            </a:r>
            <a:r>
              <a:rPr lang="en-US" altLang="ko-KR" dirty="0"/>
              <a:t>(</a:t>
            </a:r>
            <a:r>
              <a:rPr lang="ko-KR" altLang="en-US" dirty="0"/>
              <a:t>실증연구와 연계</a:t>
            </a:r>
            <a:r>
              <a:rPr lang="en-US" altLang="ko-KR" dirty="0"/>
              <a:t>)</a:t>
            </a:r>
          </a:p>
          <a:p>
            <a:pPr lvl="1">
              <a:lnSpc>
                <a:spcPts val="1900"/>
              </a:lnSpc>
            </a:pPr>
            <a:r>
              <a:rPr lang="ko-KR" altLang="en-US" dirty="0"/>
              <a:t>한국형 상향식 기술변화</a:t>
            </a:r>
            <a:r>
              <a:rPr lang="en-US" altLang="ko-KR" dirty="0"/>
              <a:t>·</a:t>
            </a:r>
            <a:r>
              <a:rPr lang="ko-KR" altLang="en-US" dirty="0"/>
              <a:t>확산 모듈 설계 및 시범분석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FD079-7666-49DB-846E-C2E4266D6709}" type="slidenum">
              <a:rPr lang="ko-KR" altLang="en-US" smtClean="0"/>
              <a:pPr>
                <a:defRPr/>
              </a:pPr>
              <a:t>43</a:t>
            </a:fld>
            <a:endParaRPr lang="ko-KR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Ⅲ-(2)-2) 3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차년도 연구진행 상황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 – </a:t>
            </a:r>
            <a:r>
              <a:rPr lang="ko-KR" altLang="en-US" sz="2400" dirty="0"/>
              <a:t>협동</a:t>
            </a:r>
            <a:r>
              <a:rPr lang="en-US" altLang="ko-KR" sz="2400" dirty="0"/>
              <a:t>1</a:t>
            </a:r>
            <a:endParaRPr lang="en-US" altLang="ko-KR" sz="24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차년도 연구개발계획</a:t>
            </a:r>
          </a:p>
        </p:txBody>
      </p:sp>
    </p:spTree>
    <p:extLst>
      <p:ext uri="{BB962C8B-B14F-4D97-AF65-F5344CB8AC3E}">
        <p14:creationId xmlns:p14="http://schemas.microsoft.com/office/powerpoint/2010/main" val="34029583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FD079-7666-49DB-846E-C2E4266D6709}" type="slidenum">
              <a:rPr lang="ko-KR" altLang="en-US" smtClean="0"/>
              <a:pPr>
                <a:defRPr/>
              </a:pPr>
              <a:t>44</a:t>
            </a:fld>
            <a:endParaRPr lang="ko-KR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Ⅲ-(2)-2) 3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차년도 연구진행 상황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 –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협동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차년도 연구진행 상황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51359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FD079-7666-49DB-846E-C2E4266D6709}" type="slidenum">
              <a:rPr lang="ko-KR" altLang="en-US" smtClean="0"/>
              <a:pPr>
                <a:defRPr/>
              </a:pPr>
              <a:t>45</a:t>
            </a:fld>
            <a:endParaRPr lang="ko-KR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Ⅲ-(2)-3) 3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차년도 연구진행 상황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 –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협동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차년도 연구개발계획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752475" y="1565077"/>
            <a:ext cx="8391525" cy="4511873"/>
          </a:xfrm>
        </p:spPr>
        <p:txBody>
          <a:bodyPr/>
          <a:lstStyle/>
          <a:p>
            <a:pPr>
              <a:lnSpc>
                <a:spcPts val="1900"/>
              </a:lnSpc>
              <a:spcBef>
                <a:spcPts val="1200"/>
              </a:spcBef>
            </a:pPr>
            <a:r>
              <a:rPr lang="ko-KR" altLang="en-US" dirty="0"/>
              <a:t>한국형 상향식 </a:t>
            </a:r>
            <a:r>
              <a:rPr lang="en-US" altLang="ko-KR" dirty="0"/>
              <a:t>S/W </a:t>
            </a:r>
            <a:r>
              <a:rPr lang="ko-KR" altLang="en-US" dirty="0"/>
              <a:t>시스템 개발을 위한 수리적 기반</a:t>
            </a:r>
            <a:endParaRPr lang="en-US" altLang="ko-KR" dirty="0"/>
          </a:p>
          <a:p>
            <a:pPr lvl="1">
              <a:spcBef>
                <a:spcPts val="24"/>
              </a:spcBef>
            </a:pPr>
            <a:r>
              <a:rPr lang="ko-KR" altLang="en-US" sz="1100" dirty="0"/>
              <a:t>전력부문 </a:t>
            </a:r>
            <a:r>
              <a:rPr lang="en-US" altLang="ko-KR" sz="1100" dirty="0" err="1"/>
              <a:t>mutliple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activitie</a:t>
            </a:r>
            <a:r>
              <a:rPr lang="en-US" altLang="ko-KR" sz="1100" dirty="0"/>
              <a:t>/multiple load region </a:t>
            </a:r>
            <a:r>
              <a:rPr lang="ko-KR" altLang="en-US" sz="1100" dirty="0"/>
              <a:t>모델링</a:t>
            </a:r>
          </a:p>
          <a:p>
            <a:pPr lvl="1">
              <a:spcBef>
                <a:spcPts val="24"/>
              </a:spcBef>
            </a:pPr>
            <a:r>
              <a:rPr lang="ko-KR" altLang="en-US" sz="1100" dirty="0"/>
              <a:t>발전소 성능복구 및 운영</a:t>
            </a:r>
            <a:r>
              <a:rPr lang="en-US" altLang="ko-KR" sz="1100" dirty="0"/>
              <a:t>(ROMM)</a:t>
            </a:r>
            <a:r>
              <a:rPr lang="ko-KR" altLang="en-US" sz="1100" dirty="0"/>
              <a:t>에 대한 수리적 기반</a:t>
            </a:r>
            <a:endParaRPr lang="en-US" altLang="ko-KR" sz="1100" dirty="0"/>
          </a:p>
          <a:p>
            <a:pPr lvl="1">
              <a:spcBef>
                <a:spcPts val="24"/>
              </a:spcBef>
            </a:pPr>
            <a:r>
              <a:rPr lang="ko-KR" altLang="en-US" sz="1100" dirty="0" err="1"/>
              <a:t>송전망을</a:t>
            </a:r>
            <a:r>
              <a:rPr lang="ko-KR" altLang="en-US" sz="1100" dirty="0"/>
              <a:t> 포함하는 상향식 모형에 대한 수리적 기반</a:t>
            </a:r>
          </a:p>
          <a:p>
            <a:pPr lvl="1">
              <a:spcBef>
                <a:spcPts val="24"/>
              </a:spcBef>
            </a:pPr>
            <a:r>
              <a:rPr lang="ko-KR" altLang="en-US" sz="1100" dirty="0" err="1"/>
              <a:t>송전망을</a:t>
            </a:r>
            <a:r>
              <a:rPr lang="ko-KR" altLang="en-US" sz="1100" dirty="0"/>
              <a:t> 고려한 전력수급계획 수리 모형화 기본 연구</a:t>
            </a:r>
          </a:p>
          <a:p>
            <a:pPr lvl="1">
              <a:spcBef>
                <a:spcPts val="24"/>
              </a:spcBef>
            </a:pPr>
            <a:r>
              <a:rPr lang="ko-KR" altLang="en-US" sz="1100" dirty="0"/>
              <a:t>전력관련 운용계획을 포함하는 수리적 기반</a:t>
            </a:r>
          </a:p>
          <a:p>
            <a:pPr lvl="1">
              <a:spcBef>
                <a:spcPts val="24"/>
              </a:spcBef>
            </a:pPr>
            <a:r>
              <a:rPr lang="ko-KR" altLang="en-US" sz="1100" dirty="0"/>
              <a:t>기동정지계획</a:t>
            </a:r>
            <a:r>
              <a:rPr lang="en-US" altLang="ko-KR" sz="1100" dirty="0"/>
              <a:t>(Unit Commitment)</a:t>
            </a:r>
            <a:r>
              <a:rPr lang="ko-KR" altLang="en-US" sz="1100" dirty="0"/>
              <a:t>의 수리 모형화</a:t>
            </a:r>
          </a:p>
          <a:p>
            <a:pPr lvl="1">
              <a:spcBef>
                <a:spcPts val="24"/>
              </a:spcBef>
            </a:pPr>
            <a:r>
              <a:rPr lang="ko-KR" altLang="en-US" sz="1100" dirty="0"/>
              <a:t>전력부문 </a:t>
            </a:r>
            <a:r>
              <a:rPr lang="ko-KR" altLang="en-US" sz="1100" dirty="0" err="1"/>
              <a:t>제약식의</a:t>
            </a:r>
            <a:r>
              <a:rPr lang="ko-KR" altLang="en-US" sz="1100" dirty="0"/>
              <a:t> 일반화</a:t>
            </a:r>
          </a:p>
          <a:p>
            <a:pPr lvl="1">
              <a:spcBef>
                <a:spcPts val="24"/>
              </a:spcBef>
            </a:pPr>
            <a:r>
              <a:rPr lang="ko-KR" altLang="en-US" sz="1100" dirty="0" err="1"/>
              <a:t>최적해의</a:t>
            </a:r>
            <a:r>
              <a:rPr lang="ko-KR" altLang="en-US" sz="1100" dirty="0"/>
              <a:t> 현실 정합성 연구</a:t>
            </a:r>
            <a:endParaRPr lang="en-US" altLang="ko-KR" sz="1100" dirty="0"/>
          </a:p>
          <a:p>
            <a:pPr marL="360000" lvl="1" indent="0">
              <a:spcBef>
                <a:spcPts val="24"/>
              </a:spcBef>
              <a:buNone/>
            </a:pPr>
            <a:endParaRPr lang="ko-KR" altLang="en-US" sz="500" dirty="0"/>
          </a:p>
          <a:p>
            <a:pPr>
              <a:lnSpc>
                <a:spcPts val="1900"/>
              </a:lnSpc>
              <a:spcBef>
                <a:spcPts val="24"/>
              </a:spcBef>
            </a:pPr>
            <a:r>
              <a:rPr lang="ko-KR" altLang="en-US" dirty="0"/>
              <a:t>부문별 특성 조사 및 분석</a:t>
            </a:r>
            <a:endParaRPr lang="en-US" altLang="ko-KR" dirty="0"/>
          </a:p>
          <a:p>
            <a:pPr lvl="1">
              <a:spcBef>
                <a:spcPts val="24"/>
              </a:spcBef>
            </a:pPr>
            <a:r>
              <a:rPr lang="ko-KR" altLang="en-US" sz="1100" dirty="0"/>
              <a:t>전력부문 분석 완료</a:t>
            </a:r>
            <a:r>
              <a:rPr lang="en-US" altLang="ko-KR" sz="1100" dirty="0"/>
              <a:t>: </a:t>
            </a:r>
            <a:r>
              <a:rPr lang="ko-KR" altLang="en-US" sz="1100" dirty="0"/>
              <a:t>국내특성 입력자료 구축</a:t>
            </a:r>
            <a:r>
              <a:rPr lang="en-US" altLang="ko-KR" sz="1100" dirty="0"/>
              <a:t>, </a:t>
            </a:r>
            <a:r>
              <a:rPr lang="ko-KR" altLang="en-US" sz="1100" dirty="0"/>
              <a:t>상향식 모형 기본기능 완성 및  확장기능 분석 등</a:t>
            </a:r>
            <a:endParaRPr lang="en-US" altLang="ko-KR" sz="1100" dirty="0"/>
          </a:p>
          <a:p>
            <a:pPr lvl="1">
              <a:spcBef>
                <a:spcPts val="24"/>
              </a:spcBef>
            </a:pPr>
            <a:r>
              <a:rPr lang="ko-KR" altLang="en-US" sz="1100" dirty="0"/>
              <a:t>전환부문</a:t>
            </a:r>
            <a:r>
              <a:rPr lang="en-US" altLang="ko-KR" sz="1100" dirty="0"/>
              <a:t>(</a:t>
            </a:r>
            <a:r>
              <a:rPr lang="ko-KR" altLang="en-US" sz="1100" dirty="0"/>
              <a:t>정유</a:t>
            </a:r>
            <a:r>
              <a:rPr lang="en-US" altLang="ko-KR" sz="1100" dirty="0"/>
              <a:t>) </a:t>
            </a:r>
            <a:r>
              <a:rPr lang="ko-KR" altLang="en-US" sz="1100" dirty="0"/>
              <a:t>분석</a:t>
            </a:r>
            <a:r>
              <a:rPr lang="en-US" altLang="ko-KR" sz="1100" dirty="0"/>
              <a:t>: </a:t>
            </a:r>
            <a:r>
              <a:rPr lang="ko-KR" altLang="en-US" sz="1100" dirty="0"/>
              <a:t>국내외 정유부문 기존 상향식 연구</a:t>
            </a:r>
            <a:r>
              <a:rPr lang="en-US" altLang="ko-KR" sz="1100" dirty="0"/>
              <a:t> </a:t>
            </a:r>
            <a:r>
              <a:rPr lang="ko-KR" altLang="en-US" sz="1100" spc="-150" dirty="0">
                <a:latin typeface="HY중고딕" panose="02030600000101010101" pitchFamily="18" charset="-127"/>
                <a:ea typeface="HY중고딕" panose="02030600000101010101" pitchFamily="18" charset="-127"/>
              </a:rPr>
              <a:t>분석 및 수요</a:t>
            </a:r>
            <a:r>
              <a:rPr lang="en-US" altLang="ko-KR" sz="1100" spc="-150" dirty="0">
                <a:latin typeface="HY중고딕" panose="02030600000101010101" pitchFamily="18" charset="-127"/>
                <a:ea typeface="HY중고딕" panose="02030600000101010101" pitchFamily="18" charset="-127"/>
              </a:rPr>
              <a:t>·</a:t>
            </a:r>
            <a:r>
              <a:rPr lang="ko-KR" altLang="en-US" sz="1100" spc="-150" dirty="0">
                <a:latin typeface="HY중고딕" panose="02030600000101010101" pitchFamily="18" charset="-127"/>
                <a:ea typeface="HY중고딕" panose="02030600000101010101" pitchFamily="18" charset="-127"/>
              </a:rPr>
              <a:t>공급기술 환경분석</a:t>
            </a:r>
            <a:endParaRPr lang="en-US" altLang="ko-KR" sz="1100" spc="-1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>
              <a:spcBef>
                <a:spcPts val="24"/>
              </a:spcBef>
            </a:pPr>
            <a:r>
              <a:rPr lang="ko-KR" altLang="en-US" sz="1100" spc="-150" dirty="0"/>
              <a:t>전력부문 및 수송부문 상향식 통합 모형 구현을 통합 상향식 모형 기능 검증</a:t>
            </a:r>
            <a:endParaRPr lang="en-US" altLang="ko-KR" sz="1100" spc="-150" dirty="0"/>
          </a:p>
          <a:p>
            <a:pPr marL="360000" lvl="1" indent="0">
              <a:spcBef>
                <a:spcPts val="24"/>
              </a:spcBef>
              <a:buNone/>
            </a:pPr>
            <a:endParaRPr lang="en-US" altLang="ko-KR" sz="500" spc="-150" dirty="0"/>
          </a:p>
          <a:p>
            <a:pPr>
              <a:lnSpc>
                <a:spcPts val="1900"/>
              </a:lnSpc>
              <a:spcBef>
                <a:spcPts val="24"/>
              </a:spcBef>
            </a:pPr>
            <a:r>
              <a:rPr lang="ko-KR" altLang="en-US" dirty="0"/>
              <a:t>한국형 상향식 </a:t>
            </a:r>
            <a:r>
              <a:rPr lang="en-US" altLang="ko-KR" dirty="0"/>
              <a:t>S/W  </a:t>
            </a:r>
            <a:r>
              <a:rPr lang="ko-KR" altLang="en-US" dirty="0"/>
              <a:t>시스템</a:t>
            </a:r>
            <a:r>
              <a:rPr lang="en-US" altLang="ko-KR" dirty="0"/>
              <a:t> </a:t>
            </a:r>
            <a:r>
              <a:rPr lang="ko-KR" altLang="en-US" dirty="0"/>
              <a:t>개발</a:t>
            </a:r>
            <a:endParaRPr lang="en-US" altLang="ko-KR" dirty="0"/>
          </a:p>
          <a:p>
            <a:pPr lvl="1">
              <a:spcBef>
                <a:spcPts val="24"/>
              </a:spcBef>
            </a:pPr>
            <a:r>
              <a:rPr lang="ko-KR" altLang="en-US" sz="1100" dirty="0"/>
              <a:t>전력부문 </a:t>
            </a:r>
            <a:r>
              <a:rPr lang="en-US" altLang="ko-KR" sz="1100" dirty="0"/>
              <a:t>GAMS </a:t>
            </a:r>
            <a:r>
              <a:rPr lang="ko-KR" altLang="en-US" sz="1100" dirty="0"/>
              <a:t>코드 및 통합모형을 위한 </a:t>
            </a:r>
            <a:r>
              <a:rPr lang="en-US" altLang="ko-KR" sz="1100" dirty="0"/>
              <a:t>GAMS </a:t>
            </a:r>
            <a:r>
              <a:rPr lang="ko-KR" altLang="en-US" sz="1100" dirty="0"/>
              <a:t>코드 작성</a:t>
            </a:r>
            <a:endParaRPr lang="en-US" altLang="ko-KR" sz="1100" dirty="0"/>
          </a:p>
          <a:p>
            <a:pPr lvl="1">
              <a:spcBef>
                <a:spcPts val="24"/>
              </a:spcBef>
            </a:pPr>
            <a:r>
              <a:rPr lang="ko-KR" altLang="en-US" sz="1100" dirty="0"/>
              <a:t>부문별 특성을 반영한 상향식 모듈 설계</a:t>
            </a:r>
            <a:endParaRPr lang="en-US" altLang="ko-KR" sz="1100" dirty="0"/>
          </a:p>
          <a:p>
            <a:pPr lvl="1">
              <a:spcBef>
                <a:spcPts val="24"/>
              </a:spcBef>
            </a:pPr>
            <a:r>
              <a:rPr lang="ko-KR" altLang="en-US" sz="1100" dirty="0"/>
              <a:t>상향식 시스템 구조 및 기능 설계</a:t>
            </a:r>
            <a:endParaRPr lang="en-US" altLang="ko-KR" sz="1100" dirty="0"/>
          </a:p>
          <a:p>
            <a:pPr lvl="1">
              <a:spcBef>
                <a:spcPts val="24"/>
              </a:spcBef>
            </a:pPr>
            <a:r>
              <a:rPr lang="ko-KR" altLang="en-US" sz="1100" dirty="0"/>
              <a:t>한국형 상향식 모형 </a:t>
            </a:r>
            <a:r>
              <a:rPr lang="en-US" altLang="ko-KR" sz="1100" dirty="0"/>
              <a:t>S/W </a:t>
            </a:r>
            <a:r>
              <a:rPr lang="ko-KR" altLang="en-US" sz="1100" dirty="0"/>
              <a:t>시스템</a:t>
            </a:r>
            <a:r>
              <a:rPr lang="en-US" altLang="ko-KR" sz="1100" dirty="0"/>
              <a:t> </a:t>
            </a:r>
            <a:r>
              <a:rPr lang="ko-KR" altLang="en-US" sz="1100" dirty="0"/>
              <a:t>베타</a:t>
            </a:r>
            <a:r>
              <a:rPr lang="en-US" altLang="ko-KR" sz="1100" dirty="0"/>
              <a:t>ver.</a:t>
            </a:r>
            <a:r>
              <a:rPr lang="ko-KR" altLang="en-US" sz="1100" dirty="0"/>
              <a:t> 개발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0874855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FD079-7666-49DB-846E-C2E4266D6709}" type="slidenum">
              <a:rPr lang="ko-KR" altLang="en-US" smtClean="0"/>
              <a:pPr>
                <a:defRPr/>
              </a:pPr>
              <a:t>46</a:t>
            </a:fld>
            <a:endParaRPr lang="ko-KR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Ⅲ-(2)-3) 3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차년도 연구진행 상황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 –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협동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차년도 연구진행 상황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1359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FD079-7666-49DB-846E-C2E4266D6709}" type="slidenum">
              <a:rPr lang="ko-KR" altLang="en-US" smtClean="0"/>
              <a:pPr>
                <a:defRPr/>
              </a:pPr>
              <a:t>47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00375" y="2790825"/>
            <a:ext cx="31983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188341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F053CE-075D-4D38-B1CE-45E822E49B3D}" type="slidenum">
              <a:rPr lang="ko-KR" altLang="en-US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GB" altLang="ko-KR" sz="2400" dirty="0">
                <a:latin typeface="나눔고딕 ExtraBold" pitchFamily="50" charset="-127"/>
                <a:ea typeface="나눔고딕 ExtraBold" pitchFamily="50" charset="-127"/>
              </a:rPr>
              <a:t>I-(1)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기술개발 필요성 및 목표</a:t>
            </a:r>
            <a:endParaRPr lang="en-US" altLang="ko-KR" sz="24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448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3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경제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다양한 온실가스 감축 정책이 시행되고 있으나</a:t>
            </a:r>
            <a:r>
              <a:rPr lang="en-US" altLang="ko-KR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정책의 성과 및 파급효과에 대한 정량적 상시 분석 시스템의 미비로 효율적인 정책의 설계 및 평가가 어려운 상황</a:t>
            </a: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r>
              <a:rPr lang="en-US" altLang="ko-KR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목표 지향적 기후정책 추진</a:t>
            </a:r>
            <a:r>
              <a:rPr lang="en-US" altLang="ko-KR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중장기 환경경제의 거시적 전망 및 배출량의 예측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배출 감축의 잠재력 및 감축활동의 실효성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정책 추진에 따른 경제사회적 파급효과 등에 대한 계량적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과학적 분석역량의 확보가 중요</a:t>
            </a:r>
            <a:endParaRPr lang="en-US" altLang="ko-KR" sz="1200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r>
              <a:rPr lang="en-US" altLang="ko-KR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급변하는 국내외 여건에 선제적으로 대처</a:t>
            </a:r>
            <a:r>
              <a:rPr lang="en-US" altLang="ko-KR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경제적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환경적 여건의 변화를 적시 반영하여 배출량 전망 및 파급효과 분석 등을 상시적이고 과학적으로 분석할 수 있는 시스템 구축 필요</a:t>
            </a:r>
            <a:endParaRPr lang="en-US" altLang="ko-KR" sz="1200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r>
              <a:rPr lang="en-US" altLang="ko-KR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경제사회적 현상과 기후 문제의 통합적 분석</a:t>
            </a:r>
            <a:r>
              <a:rPr lang="en-US" altLang="ko-KR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시장균형에 토대를 둔 경제모형과 오염원 활동 및 기술적 대안에 따른 행태변화를 반영하는 에너지환경모형을 연계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분석하는 방식의 환경경제모형 개발 필요</a:t>
            </a:r>
            <a:endParaRPr lang="en-US" altLang="ko-KR" sz="1200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endParaRPr lang="en-US" altLang="ko-KR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295400" y="3971925"/>
            <a:ext cx="7115175" cy="7334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20000"/>
              </a:lnSpc>
              <a:defRPr/>
            </a:pPr>
            <a:r>
              <a:rPr lang="en-US" altLang="ko-KR" sz="140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40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나눔고딕" pitchFamily="50" charset="-127"/>
                <a:ea typeface="나눔고딕" pitchFamily="50" charset="-127"/>
              </a:rPr>
              <a:t>목표</a:t>
            </a:r>
            <a:r>
              <a:rPr lang="en-US" altLang="ko-KR" sz="140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나눔고딕" pitchFamily="50" charset="-127"/>
                <a:ea typeface="나눔고딕" pitchFamily="50" charset="-127"/>
              </a:rPr>
              <a:t>]  </a:t>
            </a:r>
            <a:r>
              <a:rPr lang="ko-KR" altLang="en-US" sz="140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나눔고딕" pitchFamily="50" charset="-127"/>
                <a:ea typeface="나눔고딕" pitchFamily="50" charset="-127"/>
              </a:rPr>
              <a:t>온실가스 감축 기술 현황을 반영하는 상향식 감축모형과 감축정책의 산업 및  거시경제 파급효과를 분석하는 하향식 일반균형모형을 통합하는 통합감축 시스템 구축</a:t>
            </a:r>
            <a:endParaRPr lang="ko-KR" altLang="en-US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7" name="오른쪽 화살표 6"/>
          <p:cNvSpPr/>
          <p:nvPr/>
        </p:nvSpPr>
        <p:spPr bwMode="auto">
          <a:xfrm>
            <a:off x="762000" y="4067175"/>
            <a:ext cx="428625" cy="43815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r" latinLnBrk="0">
              <a:defRPr/>
            </a:pPr>
            <a:endParaRPr lang="ko-KR" altLang="en-US" dirty="0"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352550" y="4752975"/>
            <a:ext cx="7010400" cy="1104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8160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/>
            </a:pPr>
            <a:r>
              <a:rPr lang="ko-KR" altLang="en-US" sz="12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온실가스 감축 기술현황을 반영한 감축 모형 개발 및 영향 분석</a:t>
            </a:r>
            <a:endParaRPr lang="en-US" altLang="ko-KR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38160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/>
            </a:pPr>
            <a:r>
              <a:rPr lang="ko-KR" altLang="en-US" sz="12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온실가스 감축 정책의 파급효과 분석을 위한 하향식 모형 개발 및 분석</a:t>
            </a:r>
            <a:endParaRPr lang="en-US" altLang="ko-KR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38160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/>
            </a:pPr>
            <a:r>
              <a:rPr lang="ko-KR" altLang="en-US" sz="12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감축정책  및 기술확산 효과 분석</a:t>
            </a:r>
            <a:r>
              <a:rPr lang="en-US" altLang="ko-KR" sz="12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비용효율적 감축 </a:t>
            </a:r>
            <a:r>
              <a:rPr lang="ko-KR" altLang="en-US" sz="1200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잠재량</a:t>
            </a:r>
            <a:r>
              <a:rPr lang="ko-KR" altLang="en-US" sz="12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분석</a:t>
            </a:r>
            <a:r>
              <a:rPr lang="en-US" altLang="ko-KR" sz="12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감축정책 평가 기능을 포함한 통합 감축분석시스템 개발 및 운용</a:t>
            </a:r>
            <a:endParaRPr lang="en-US" altLang="ko-KR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F9BB45-917A-488C-B2D7-7F423BDF5687}" type="slidenum">
              <a:rPr lang="ko-KR" altLang="en-US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I-(2)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연구단 추진 전략</a:t>
            </a:r>
            <a:endParaRPr lang="en-US" altLang="ko-KR" sz="24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최종 연구목적인 </a:t>
            </a:r>
            <a:r>
              <a:rPr lang="en-US" altLang="ko-KR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한국형 상</a:t>
            </a:r>
            <a:r>
              <a:rPr lang="en-US" altLang="ko-KR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하향식 온실가스 통합 감축 시스템</a:t>
            </a:r>
            <a:r>
              <a:rPr lang="en-US" altLang="ko-KR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구축을 위하여 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①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로드맵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작성 및 모듈 구축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② 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한국형 온실가스 통합감축 시스템 구축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③ 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통합감축 시스템 검증 </a:t>
            </a:r>
            <a:r>
              <a:rPr lang="en-US" altLang="ko-KR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단계로 구성 </a:t>
            </a:r>
            <a:endParaRPr lang="en-US" altLang="ko-KR" sz="11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en-US" altLang="ko-KR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1035939" y="2788602"/>
            <a:ext cx="2066925" cy="1333500"/>
          </a:xfrm>
          <a:prstGeom prst="roundRect">
            <a:avLst/>
          </a:prstGeom>
          <a:noFill/>
          <a:ln w="19050" cap="flat" cmpd="sng" algn="ctr">
            <a:solidFill>
              <a:srgbClr val="FF993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36000" rIns="36000" anchor="ctr"/>
          <a:lstStyle/>
          <a:p>
            <a:pPr algn="ctr" latinLnBrk="0">
              <a:defRPr/>
            </a:pPr>
            <a:r>
              <a:rPr lang="en-US" altLang="ko-KR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[1</a:t>
            </a:r>
            <a:r>
              <a:rPr lang="ko-KR" altLang="en-US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단계</a:t>
            </a:r>
            <a:r>
              <a:rPr lang="en-US" altLang="ko-KR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50" u="sng" dirty="0" err="1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로드맵</a:t>
            </a:r>
            <a:r>
              <a:rPr lang="ko-KR" altLang="en-US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 작성 및 모듈 구축</a:t>
            </a:r>
            <a:r>
              <a:rPr lang="en-US" altLang="ko-KR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] </a:t>
            </a:r>
          </a:p>
          <a:p>
            <a:pPr algn="ctr" latinLnBrk="0">
              <a:defRPr/>
            </a:pPr>
            <a:r>
              <a:rPr lang="ko-KR" altLang="en-US" sz="1050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선행연구 및 기존모형을 점검하여 통합모형을 설계</a:t>
            </a: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1035939" y="4412770"/>
            <a:ext cx="2066925" cy="718982"/>
          </a:xfrm>
          <a:prstGeom prst="roundRect">
            <a:avLst/>
          </a:prstGeom>
          <a:noFill/>
          <a:ln w="19050" cap="flat" cmpd="sng" algn="ctr">
            <a:solidFill>
              <a:srgbClr val="FF993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36000" rIns="36000" anchor="ctr"/>
          <a:lstStyle/>
          <a:p>
            <a:pPr algn="ctr" latinLnBrk="0">
              <a:defRPr/>
            </a:pPr>
            <a:r>
              <a:rPr lang="en-US" altLang="ko-KR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[2</a:t>
            </a:r>
            <a:r>
              <a:rPr lang="ko-KR" altLang="en-US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단계</a:t>
            </a:r>
            <a:r>
              <a:rPr lang="en-US" altLang="ko-KR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한국형 온실가스 통합감축 시스템 구축</a:t>
            </a:r>
            <a:r>
              <a:rPr lang="en-US" altLang="ko-KR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] </a:t>
            </a:r>
          </a:p>
          <a:p>
            <a:pPr algn="ctr" latinLnBrk="0">
              <a:defRPr/>
            </a:pPr>
            <a:r>
              <a:rPr lang="ko-KR" altLang="en-US" sz="1050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통합모형의 구성요소를 구축</a:t>
            </a: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1035939" y="5236527"/>
            <a:ext cx="2066925" cy="904875"/>
          </a:xfrm>
          <a:prstGeom prst="roundRect">
            <a:avLst/>
          </a:prstGeom>
          <a:noFill/>
          <a:ln w="19050" cap="flat" cmpd="sng" algn="ctr">
            <a:solidFill>
              <a:srgbClr val="FF993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36000" rIns="36000" anchor="ctr"/>
          <a:lstStyle/>
          <a:p>
            <a:pPr algn="ctr" latinLnBrk="0">
              <a:defRPr/>
            </a:pPr>
            <a:r>
              <a:rPr lang="en-US" altLang="ko-KR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[3</a:t>
            </a:r>
            <a:r>
              <a:rPr lang="ko-KR" altLang="en-US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단계</a:t>
            </a:r>
            <a:r>
              <a:rPr lang="en-US" altLang="ko-KR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통합감축 시스템 검증</a:t>
            </a:r>
            <a:r>
              <a:rPr lang="en-US" altLang="ko-KR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r>
              <a:rPr lang="en-US" altLang="ko-KR" sz="1050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algn="ctr" latinLnBrk="0">
              <a:defRPr/>
            </a:pPr>
            <a:r>
              <a:rPr lang="ko-KR" altLang="en-US" sz="1050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모형을 완성하고 기존 모형과 비교분석을 통한 신뢰성 점검 및 정책수행을 통한 활용도 점검</a:t>
            </a:r>
          </a:p>
        </p:txBody>
      </p:sp>
      <p:sp>
        <p:nvSpPr>
          <p:cNvPr id="3584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476" y="2267730"/>
            <a:ext cx="5578194" cy="4290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40FEDB-0D71-4614-99A2-895192C4C20B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1-(4)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추진체계 및 역할분담</a:t>
            </a:r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총괄주관연구기관은 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한국환경정책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평가연구원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(KEI)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 담당하고 협동연구기관으로 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KAIST </a:t>
            </a:r>
            <a:r>
              <a:rPr lang="ko-KR" altLang="en-US" sz="1400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산학협력단</a:t>
            </a:r>
            <a:r>
              <a:rPr lang="en-US" altLang="ko-KR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경성대학교 </a:t>
            </a:r>
            <a:r>
              <a:rPr lang="ko-KR" altLang="en-US" sz="1400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산학협력단</a:t>
            </a:r>
            <a:r>
              <a:rPr lang="ko-KR" altLang="en-US" sz="1400" b="0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참여</a:t>
            </a: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r>
              <a:rPr lang="ko-KR" altLang="en-US" sz="11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하향식 모형 연구와 통합모형 연구는 한국환경정책</a:t>
            </a:r>
            <a:r>
              <a:rPr lang="en-US" altLang="ko-KR" sz="11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sz="11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평가연구원</a:t>
            </a:r>
            <a:r>
              <a:rPr lang="en-US" altLang="ko-KR" sz="11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(KEI) </a:t>
            </a:r>
            <a:r>
              <a:rPr lang="ko-KR" altLang="en-US" sz="11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주관</a:t>
            </a:r>
            <a:endParaRPr lang="en-US" altLang="ko-KR" sz="1100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r>
              <a:rPr lang="ko-KR" altLang="en-US" sz="11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감축기술 변화 확산 예측 모형 연구 및 기술 </a:t>
            </a:r>
            <a:r>
              <a:rPr lang="en-US" altLang="ko-KR" sz="11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DB</a:t>
            </a:r>
            <a:r>
              <a:rPr lang="ko-KR" altLang="en-US" sz="11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구축은</a:t>
            </a:r>
            <a:r>
              <a:rPr lang="en-US" altLang="ko-KR" sz="11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KAIST </a:t>
            </a:r>
            <a:r>
              <a:rPr lang="ko-KR" altLang="en-US" sz="1100" b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산학협력단</a:t>
            </a:r>
            <a:r>
              <a:rPr lang="ko-KR" altLang="en-US" sz="11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주관</a:t>
            </a:r>
            <a:endParaRPr lang="en-US" altLang="ko-KR" sz="1100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r>
              <a:rPr lang="ko-KR" altLang="en-US" sz="11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상향식 모형 연구는 한국환경정책</a:t>
            </a:r>
            <a:r>
              <a:rPr lang="en-US" altLang="ko-KR" sz="11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sz="11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평가연구원</a:t>
            </a:r>
            <a:r>
              <a:rPr lang="en-US" altLang="ko-KR" sz="11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경성대학교 </a:t>
            </a:r>
            <a:r>
              <a:rPr lang="ko-KR" altLang="en-US" sz="1100" b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산학협력단이</a:t>
            </a:r>
            <a:r>
              <a:rPr lang="ko-KR" altLang="en-US" sz="11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협업</a:t>
            </a:r>
            <a:endParaRPr lang="en-US" altLang="ko-KR" sz="11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en-US" altLang="ko-KR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224" y="3093577"/>
            <a:ext cx="6156998" cy="3005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E678C-E6CB-4E50-AEFE-133E7F92174C}" type="slidenum">
              <a:rPr lang="ko-KR" altLang="en-US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나눔고딕 ExtraBold" pitchFamily="50" charset="-127"/>
                <a:ea typeface="나눔고딕 ExtraBold" pitchFamily="50" charset="-127"/>
              </a:rPr>
              <a:t>Ⅱ. 1·2</a:t>
            </a:r>
            <a:r>
              <a:rPr lang="ko-KR" altLang="en-US" sz="3200" dirty="0">
                <a:latin typeface="나눔고딕 ExtraBold" pitchFamily="50" charset="-127"/>
                <a:ea typeface="나눔고딕 ExtraBold" pitchFamily="50" charset="-127"/>
              </a:rPr>
              <a:t>차년도 성과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연구단 성과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차년도 주요 연구결과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차년도 주요 연구결과</a:t>
            </a:r>
            <a:endParaRPr lang="en-US" altLang="ko-K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9</a:t>
            </a:fld>
            <a:endParaRPr lang="ko-KR" altLang="en-US" dirty="0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Ⅱ-(1)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연구단 성과</a:t>
            </a:r>
            <a:endParaRPr lang="en-US" altLang="ko-KR" sz="20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541" name="TextBox 4"/>
          <p:cNvSpPr txBox="1">
            <a:spLocks noChangeArrowheads="1"/>
          </p:cNvSpPr>
          <p:nvPr/>
        </p:nvSpPr>
        <p:spPr bwMode="auto">
          <a:xfrm>
            <a:off x="6716995" y="1257300"/>
            <a:ext cx="2427006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1</a:t>
            </a:r>
            <a:r>
              <a:rPr lang="ko-KR" altLang="en-US" sz="1400" dirty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차년도 성과목표 및 실적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487934"/>
              </p:ext>
            </p:extLst>
          </p:nvPr>
        </p:nvGraphicFramePr>
        <p:xfrm>
          <a:off x="897310" y="1725972"/>
          <a:ext cx="8084320" cy="418772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04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2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6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2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기관</a:t>
                      </a: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성과지표</a:t>
                      </a: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목표치</a:t>
                      </a:r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실적치</a:t>
                      </a:r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1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과학기술적 성과항목 </a:t>
                      </a:r>
                      <a:endParaRPr lang="en-US" altLang="ko-KR" sz="10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성과지표</a:t>
                      </a: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인력양성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 연수 및 교육훈련 실적</a:t>
                      </a: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SCI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급 학술지 게재 논문 건수</a:t>
                      </a: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학술회의 발표 논문 건수</a:t>
                      </a:r>
                      <a:endParaRPr lang="en-US" altLang="ko-KR" sz="10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국제협력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국내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·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국제회의 개최 건수</a:t>
                      </a: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17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</a:t>
                      </a:r>
                      <a:r>
                        <a:rPr lang="en-US" altLang="ko-KR" sz="10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과학기술적 성과항목 </a:t>
                      </a:r>
                      <a:endParaRPr lang="en-US" altLang="ko-KR" sz="10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성과지표</a:t>
                      </a: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기술정보</a:t>
                      </a:r>
                      <a:r>
                        <a:rPr lang="en-US" altLang="ko-KR" sz="1000" spc="-1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spc="-1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도출 후 </a:t>
                      </a:r>
                      <a:r>
                        <a:rPr lang="en-US" altLang="ko-KR" sz="1000" spc="-1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spc="-1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차년도 보고서에 문서화</a:t>
                      </a:r>
                      <a:endParaRPr lang="ko-KR" altLang="en-US" sz="10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 구축된 국내외 기술 </a:t>
                      </a:r>
                      <a:r>
                        <a:rPr lang="en-US" altLang="ko-KR" sz="10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0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취합 후 </a:t>
                      </a:r>
                      <a:r>
                        <a:rPr lang="en-US" altLang="ko-KR" sz="10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차년도 보고서에 문서화</a:t>
                      </a: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기술확산</a:t>
                      </a:r>
                      <a:r>
                        <a:rPr lang="en-US" altLang="ko-KR" sz="10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변화에 대한 이론 조사 후 </a:t>
                      </a:r>
                      <a:r>
                        <a:rPr lang="en-US" altLang="ko-KR" sz="10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차년도 보고서에 문서화</a:t>
                      </a: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선진 통합모형에 대한 구조 분석 및 타 연구팀과 공동으로 한국형 평가모형 개념 제안</a:t>
                      </a: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학술지 게재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일반학술지</a:t>
                      </a: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kern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학술회의 발표 논문 건수</a:t>
                      </a:r>
                      <a:endParaRPr lang="en-US" altLang="ko-KR" sz="10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kern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국제협력 기반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MOU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체결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정책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지침 활용 성과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Post 2020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기후변화 정책 수립 관련 정책 제안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(GIR)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보도실적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2014-10-29,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NEWSis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KAIST,</a:t>
                      </a:r>
                      <a:r>
                        <a:rPr lang="ko-KR" altLang="en-US" sz="1000" kern="1200" spc="-1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국제응용시스템분석연구소와 환경이슈 공동연구 </a:t>
                      </a:r>
                      <a:r>
                        <a:rPr lang="en-US" altLang="ko-KR" sz="1000" kern="1200" spc="-1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MOU</a:t>
                      </a:r>
                      <a:endParaRPr lang="ko-KR" altLang="en-US" sz="100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741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과학기술적 성과항목 </a:t>
                      </a:r>
                      <a:endParaRPr lang="en-US" altLang="ko-KR" sz="10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성과지표</a:t>
                      </a:r>
                    </a:p>
                  </a:txBody>
                  <a:tcPr marL="54000" marR="54000" marT="18000" marB="18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1-8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학술회의 발표 논문 건수</a:t>
                      </a:r>
                    </a:p>
                  </a:txBody>
                  <a:tcPr marL="54000" marR="54000" marT="18000" marB="18000" anchor="ctr"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국내외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학술회의 발표</a:t>
                      </a:r>
                    </a:p>
                  </a:txBody>
                  <a:tcPr marL="54000" marR="540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96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법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정책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지침 활용 성과</a:t>
                      </a:r>
                    </a:p>
                  </a:txBody>
                  <a:tcPr marL="54000" marR="54000" marT="18000" marB="18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정부온실가스 감축정책 지원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매뉴얼 활용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(GIR, 2014/11)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183883"/>
      </a:dk1>
      <a:lt1>
        <a:srgbClr val="FFFFFF"/>
      </a:lt1>
      <a:dk2>
        <a:srgbClr val="183883"/>
      </a:dk2>
      <a:lt2>
        <a:srgbClr val="808080"/>
      </a:lt2>
      <a:accent1>
        <a:srgbClr val="D4E3F7"/>
      </a:accent1>
      <a:accent2>
        <a:srgbClr val="0067AF"/>
      </a:accent2>
      <a:accent3>
        <a:srgbClr val="FFFFFF"/>
      </a:accent3>
      <a:accent4>
        <a:srgbClr val="132E6F"/>
      </a:accent4>
      <a:accent5>
        <a:srgbClr val="E6EFFA"/>
      </a:accent5>
      <a:accent6>
        <a:srgbClr val="005D9E"/>
      </a:accent6>
      <a:hlink>
        <a:srgbClr val="365B91"/>
      </a:hlink>
      <a:folHlink>
        <a:srgbClr val="0099A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6743</TotalTime>
  <Words>6163</Words>
  <Application>Microsoft Office PowerPoint</Application>
  <PresentationFormat>화면 슬라이드 쇼(4:3)</PresentationFormat>
  <Paragraphs>1002</Paragraphs>
  <Slides>47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8" baseType="lpstr">
      <vt:lpstr>나눔고딕 ExtraBold</vt:lpstr>
      <vt:lpstr>Tahoma</vt:lpstr>
      <vt:lpstr>Wingdings</vt:lpstr>
      <vt:lpstr>나눔고딕</vt:lpstr>
      <vt:lpstr>Arial</vt:lpstr>
      <vt:lpstr>Verdana</vt:lpstr>
      <vt:lpstr>맑은 고딕</vt:lpstr>
      <vt:lpstr>나눔고딕 Bold</vt:lpstr>
      <vt:lpstr>굴림</vt:lpstr>
      <vt:lpstr>HY중고딕</vt:lpstr>
      <vt:lpstr>Default Design</vt:lpstr>
      <vt:lpstr>한국형 상·하향식 온실가스 통합 감축 시스템 개발</vt:lpstr>
      <vt:lpstr>목   차</vt:lpstr>
      <vt:lpstr>I. 연구단 소개</vt:lpstr>
      <vt:lpstr>I-(1) 기술개발 필요성 및 목표</vt:lpstr>
      <vt:lpstr>I-(1) 기술개발 필요성 및 목표</vt:lpstr>
      <vt:lpstr>I-(2) 연구단 추진 전략</vt:lpstr>
      <vt:lpstr>1-(4) 추진체계 및 역할분담</vt:lpstr>
      <vt:lpstr>Ⅱ. 1·2차년도 성과</vt:lpstr>
      <vt:lpstr>Ⅱ-(1) 연구단 성과</vt:lpstr>
      <vt:lpstr>Ⅱ-(1) 연구단 성과</vt:lpstr>
      <vt:lpstr>Ⅱ-(1) 연구단 성과</vt:lpstr>
      <vt:lpstr>Ⅱ-(1) 연구단 성과</vt:lpstr>
      <vt:lpstr>Ⅱ-(1) 연구단 성과</vt:lpstr>
      <vt:lpstr>Ⅱ-(1) 연구단 성과</vt:lpstr>
      <vt:lpstr>Ⅱ-(1) 연구단 성과</vt:lpstr>
      <vt:lpstr>Ⅱ-(2)- 1) 1차년도 주요연구결과 - 총괄</vt:lpstr>
      <vt:lpstr>Ⅱ-(2)- 1) 1차년도 주요연구결과 - 총괄</vt:lpstr>
      <vt:lpstr>Ⅱ-(2)- 1) 1차년도 주요연구결과 - 총괄</vt:lpstr>
      <vt:lpstr>Ⅱ-(2)- 1) 1차년도 주요연구결과 - 총괄</vt:lpstr>
      <vt:lpstr>Ⅱ-(2)- 1) 1차년도 주요연구결과 - 총괄</vt:lpstr>
      <vt:lpstr>Ⅱ-(2)- 1) 1차년도 주요연구결과 - 총괄</vt:lpstr>
      <vt:lpstr>Ⅱ-(2)- 2) 1차년도 주요연구결과 – 협동1</vt:lpstr>
      <vt:lpstr>Ⅱ-(2)- 2) 1차년도 주요연구결과 – 협동1</vt:lpstr>
      <vt:lpstr>Ⅱ-(2)- 2) 1차년도 주요연구결과 – 협동1</vt:lpstr>
      <vt:lpstr>Ⅱ-(2)- 2) 1차년도 주요연구결과 – 협동1</vt:lpstr>
      <vt:lpstr>Ⅱ-(2)- 2) 1차년도 주요연구결과 – 협동1</vt:lpstr>
      <vt:lpstr>Ⅱ-(2)- 2) 1차년도 주요연구결과 – 협동2</vt:lpstr>
      <vt:lpstr>Ⅱ-(2)- 2) 1차년도 주요연구결과 – 협동2</vt:lpstr>
      <vt:lpstr>Ⅱ-(2)- 2) 1차년도 주요연구결과 – 협동2</vt:lpstr>
      <vt:lpstr>Ⅱ-(3)- 1) 2차년도 주요연구결과 - 총괄</vt:lpstr>
      <vt:lpstr>Ⅱ-(3)- 1) 2차년도 주요연구결과 - 총괄</vt:lpstr>
      <vt:lpstr>Ⅱ-(3)- 1) 2차년도 주요연구결과 - 총괄</vt:lpstr>
      <vt:lpstr>Ⅱ-(3)- 1) 2차년도 주요연구결과 - 총괄</vt:lpstr>
      <vt:lpstr>Ⅱ-(3)- 2) 2차년도 주요연구결과 – 협동1</vt:lpstr>
      <vt:lpstr>Ⅱ-(3)- 3) 2차년도 주요연구결과 – 협동2</vt:lpstr>
      <vt:lpstr>Ⅲ. 향후 연구계획 및 연구진행  상황</vt:lpstr>
      <vt:lpstr>Ⅲ-(1) 연구단 추진 계획 </vt:lpstr>
      <vt:lpstr>Ⅲ-(1) 연구단 추진 계획 </vt:lpstr>
      <vt:lpstr>Ⅲ-(1) 연구단 추진 계획 </vt:lpstr>
      <vt:lpstr>Ⅲ-(1) 연구단 추진 계획 </vt:lpstr>
      <vt:lpstr>Ⅲ-(2)-1) 3차년도 연구진행 상황 - 총괄</vt:lpstr>
      <vt:lpstr>Ⅲ-(2)-1) 3차년도 연구진행 상황 - 총괄</vt:lpstr>
      <vt:lpstr>Ⅲ-(2)-2) 3차년도 연구진행 상황 – 협동1</vt:lpstr>
      <vt:lpstr>Ⅲ-(2)-2) 3차년도 연구진행 상황 – 협동1</vt:lpstr>
      <vt:lpstr>Ⅲ-(2)-3) 3차년도 연구진행 상황 – 협동2</vt:lpstr>
      <vt:lpstr>Ⅲ-(2)-3) 3차년도 연구진행 상황 – 협동2</vt:lpstr>
      <vt:lpstr>PowerPoint 프레젠테이션</vt:lpstr>
    </vt:vector>
  </TitlesOfParts>
  <Company>Presentation Magazine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2 Template</dc:title>
  <dc:creator>Presentation Magazine</dc:creator>
  <cp:lastModifiedBy>Sung Won Kang</cp:lastModifiedBy>
  <cp:revision>903</cp:revision>
  <cp:lastPrinted>2015-10-05T01:37:46Z</cp:lastPrinted>
  <dcterms:created xsi:type="dcterms:W3CDTF">2005-02-28T14:06:28Z</dcterms:created>
  <dcterms:modified xsi:type="dcterms:W3CDTF">2016-09-20T10:45:41Z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Presentation Helper</vt:lpwstr>
  </property>
</Properties>
</file>