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8" r:id="rId2"/>
    <p:sldId id="270" r:id="rId3"/>
    <p:sldId id="450" r:id="rId4"/>
    <p:sldId id="452" r:id="rId5"/>
    <p:sldId id="453" r:id="rId6"/>
    <p:sldId id="456" r:id="rId7"/>
    <p:sldId id="455" r:id="rId8"/>
    <p:sldId id="429" r:id="rId9"/>
    <p:sldId id="430" r:id="rId10"/>
    <p:sldId id="431" r:id="rId11"/>
    <p:sldId id="432" r:id="rId12"/>
    <p:sldId id="433" r:id="rId13"/>
    <p:sldId id="437" r:id="rId14"/>
    <p:sldId id="518" r:id="rId15"/>
    <p:sldId id="519" r:id="rId16"/>
    <p:sldId id="439" r:id="rId17"/>
    <p:sldId id="529" r:id="rId18"/>
    <p:sldId id="534" r:id="rId19"/>
    <p:sldId id="536" r:id="rId20"/>
    <p:sldId id="537" r:id="rId21"/>
    <p:sldId id="543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5" r:id="rId33"/>
    <p:sldId id="564" r:id="rId34"/>
    <p:sldId id="566" r:id="rId35"/>
  </p:sldIdLst>
  <p:sldSz cx="9144000" cy="6858000" type="screen4x3"/>
  <p:notesSz cx="6797675" cy="9874250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나눔고딕 ExtraBold" panose="020D0904000000000000" pitchFamily="50" charset="-127"/>
      <p:bold r:id="rId46"/>
    </p:embeddedFont>
    <p:embeddedFont>
      <p:font typeface="HY중고딕" panose="02030600000101010101" pitchFamily="18" charset="-127"/>
      <p:regular r:id="rId47"/>
    </p:embeddedFont>
    <p:embeddedFont>
      <p:font typeface="나눔고딕 Bold" panose="020D0804000000000000" pitchFamily="50" charset="-127"/>
      <p:bold r:id="rId48"/>
    </p:embeddedFont>
  </p:embeddedFontLst>
  <p:defaultTextStyle>
    <a:defPPr>
      <a:defRPr lang="fr-FR"/>
    </a:defPPr>
    <a:lvl1pPr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AF0"/>
    <a:srgbClr val="0067AF"/>
    <a:srgbClr val="E7EA18"/>
    <a:srgbClr val="FCC070"/>
    <a:srgbClr val="FFC000"/>
    <a:srgbClr val="FF6600"/>
    <a:srgbClr val="96B8D6"/>
    <a:srgbClr val="FFCC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2316" y="-330"/>
      </p:cViewPr>
      <p:guideLst>
        <p:guide orient="horz" pos="3174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54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9A2C-0268-4070-8AFF-06B3026E7BC7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7D36-5536-4545-8515-04E81AD3E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C97CB61B-FEB1-4466-B706-B79760AA10D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546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CC899-B307-4E0D-B7D7-12046114B0ED}" type="slidenum">
              <a:rPr lang="en-GB" altLang="ko-KR" smtClean="0">
                <a:latin typeface="Arial" pitchFamily="34" charset="0"/>
              </a:rPr>
              <a:pPr/>
              <a:t>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17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18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094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22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DCA01-3020-47F0-AFBC-A07A7E6698BF}" type="slidenum">
              <a:rPr lang="en-GB" altLang="ko-KR" smtClean="0">
                <a:latin typeface="Arial" pitchFamily="34" charset="0"/>
              </a:rPr>
              <a:pPr/>
              <a:t>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27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8A085-5B8C-4C48-9E3F-A168280A087E}" type="slidenum">
              <a:rPr lang="en-GB" altLang="ko-KR" smtClean="0">
                <a:latin typeface="Arial" pitchFamily="34" charset="0"/>
              </a:rPr>
              <a:pPr/>
              <a:t>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06D29-3B65-49B1-AB3C-1F5AEB5DC79F}" type="slidenum">
              <a:rPr lang="en-GB" altLang="ko-KR" smtClean="0">
                <a:latin typeface="Arial" pitchFamily="34" charset="0"/>
              </a:rPr>
              <a:pPr/>
              <a:t>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12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13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10400" y="6578600"/>
            <a:ext cx="2133600" cy="279400"/>
          </a:xfrm>
        </p:spPr>
        <p:txBody>
          <a:bodyPr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335AF4E4-A392-4865-AC7C-C2760A95E49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4857-E066-43D2-9994-6F31AFCD7C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E0DD7-2963-433D-821B-E06C1D47708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67EA0-65A7-4B23-A15D-F9F7591D3E8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 hasCustomPrompt="1"/>
          </p:nvPr>
        </p:nvSpPr>
        <p:spPr>
          <a:xfrm>
            <a:off x="1781175" y="2124075"/>
            <a:ext cx="7162800" cy="4038600"/>
          </a:xfrm>
        </p:spPr>
        <p:txBody>
          <a:bodyPr/>
          <a:lstStyle>
            <a:lvl1pPr marL="216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Wingdings" pitchFamily="2" charset="2"/>
              <a:buNone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나눔고딕" panose="020D0604000000000000" pitchFamily="50" charset="-127"/>
              <a:buChar char="-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Arial" panose="020B0604020202020204" pitchFamily="34" charset="0"/>
              <a:buChar char="•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첫째 줄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나눔고딕" panose="020D0604000000000000" pitchFamily="50" charset="-127"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둘째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257300" lvl="2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셋째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endParaRPr lang="ko-KR" altLang="en-US" noProof="0" dirty="0" smtClean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4009-7588-40F8-B5F4-1F89D1A663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053D-14C7-4DE8-A159-ADBB166C416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050" y="676275"/>
            <a:ext cx="5695950" cy="5810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6708297" y="1257300"/>
            <a:ext cx="2435703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708297" y="1265394"/>
            <a:ext cx="2435703" cy="307975"/>
          </a:xfrm>
        </p:spPr>
        <p:txBody>
          <a:bodyPr/>
          <a:lstStyle>
            <a:lvl1pPr marL="0" indent="0" algn="ctr">
              <a:buFontTx/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390651"/>
            <a:ext cx="8391525" cy="4686300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951" y="676275"/>
            <a:ext cx="5734050" cy="581025"/>
          </a:xfrm>
        </p:spPr>
        <p:txBody>
          <a:bodyPr/>
          <a:lstStyle>
            <a:lvl1pPr>
              <a:defRPr/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5068-99D4-4710-9494-4066919BC00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28800" y="2085975"/>
            <a:ext cx="7315200" cy="1012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4743451" y="3124200"/>
            <a:ext cx="4400550" cy="2952750"/>
          </a:xfrm>
        </p:spPr>
        <p:txBody>
          <a:bodyPr/>
          <a:lstStyle>
            <a:lvl1pPr marL="457200" indent="-457200">
              <a:spcAft>
                <a:spcPts val="400"/>
              </a:spcAft>
              <a:buClr>
                <a:schemeClr val="tx1"/>
              </a:buClr>
              <a:buSzPct val="100000"/>
              <a:buFont typeface="+mj-lt"/>
              <a:buAutoNum type="arabicParenBoth"/>
              <a:defRPr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02900" indent="-342900">
              <a:spcAft>
                <a:spcPts val="500"/>
              </a:spcAft>
              <a:buClr>
                <a:schemeClr val="tx1"/>
              </a:buClr>
              <a:buFont typeface="+mj-lt"/>
              <a:buAutoNum type="arabicParenR"/>
              <a:defRPr sz="1800" b="1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0000" indent="0">
              <a:spcAft>
                <a:spcPts val="300"/>
              </a:spcAft>
              <a:buClr>
                <a:schemeClr val="tx1"/>
              </a:buClr>
              <a:buNone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F87-E74E-4A20-87CB-490ACE12658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5D1-D86D-4E62-AE25-1FF0240C04B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6ED0-3FA9-4D52-8E7A-F652759106A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8775-2E9F-43DC-9180-760593C98C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87B9F-7C4A-4A76-867E-5594B8D899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691515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038225" y="123825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smtClean="0"/>
              <a:t>Click to edit Master title style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dirty="0" smtClean="0"/>
              <a:t>Click to edit Master text styles</a:t>
            </a:r>
          </a:p>
          <a:p>
            <a:pPr lvl="1"/>
            <a:r>
              <a:rPr lang="fr-FR" altLang="ko-KR" dirty="0" smtClean="0"/>
              <a:t>Second level</a:t>
            </a:r>
          </a:p>
          <a:p>
            <a:pPr lvl="2"/>
            <a:r>
              <a:rPr lang="fr-FR" altLang="ko-KR" dirty="0" smtClean="0"/>
              <a:t>Third level</a:t>
            </a:r>
          </a:p>
          <a:p>
            <a:pPr lvl="3"/>
            <a:r>
              <a:rPr lang="fr-FR" altLang="ko-KR" dirty="0" smtClean="0"/>
              <a:t>Fourth level</a:t>
            </a:r>
          </a:p>
          <a:p>
            <a:pPr lvl="4"/>
            <a:r>
              <a:rPr lang="fr-FR" altLang="ko-KR" dirty="0" smtClean="0"/>
              <a:t>Fifth level</a:t>
            </a: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0104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DA8D8382-6BAE-4FAF-926F-A100C538EF9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19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836" y="2364509"/>
            <a:ext cx="7724775" cy="720438"/>
          </a:xfrm>
          <a:ln/>
        </p:spPr>
        <p:txBody>
          <a:bodyPr/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한국형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상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·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하향식 온실가스 통합 감축 시스템 개발</a:t>
            </a:r>
            <a:endParaRPr lang="en-US" altLang="ko-KR" sz="2800" dirty="0" smtClean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42874" y="152400"/>
            <a:ext cx="3800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2016</a:t>
            </a: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년 환경 </a:t>
            </a: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R&amp;D </a:t>
            </a:r>
          </a:p>
          <a:p>
            <a:pPr latinLnBrk="0">
              <a:spcBef>
                <a:spcPct val="50000"/>
              </a:spcBef>
              <a:defRPr/>
            </a:pP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국민공감포럼 및 성과발표회</a:t>
            </a:r>
            <a:endParaRPr lang="fr-FR" altLang="ko-K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16000" y="4191000"/>
            <a:ext cx="7315200" cy="1311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defRPr/>
            </a:pPr>
            <a:r>
              <a:rPr lang="en-US" altLang="ko-KR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2016. 10. 17.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장 기 복</a:t>
            </a:r>
            <a:endParaRPr lang="en-US" altLang="ko-KR" sz="1800" kern="0" dirty="0" smtClean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한국환경정책</a:t>
            </a:r>
            <a:r>
              <a:rPr lang="en-US" altLang="ko-KR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·</a:t>
            </a: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평가연구원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D7D9B-E1EF-484E-9207-86265965106E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59480"/>
              </p:ext>
            </p:extLst>
          </p:nvPr>
        </p:nvGraphicFramePr>
        <p:xfrm>
          <a:off x="837487" y="1718905"/>
          <a:ext cx="8135598" cy="43913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1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7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2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22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22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88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학술지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게재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SCI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 학술지 게재 논문 건수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국제회의 개최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관련 홍보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산업경제적 </a:t>
                      </a:r>
                      <a:r>
                        <a:rPr lang="en-US" altLang="ko-KR" sz="1000" kern="1200" spc="-15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성과항목 </a:t>
                      </a:r>
                      <a:endParaRPr lang="en-US" altLang="ko-KR" sz="1000" kern="1200" spc="-1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 창출 효과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감축모형 교육 프로그램 개최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E3ME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9/22-24,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온실가스종합정보센터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endParaRPr lang="en-US" altLang="ko-KR" sz="1000" kern="1200" spc="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IGEM: 4/14-15,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 신사 리버사이드호텔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약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정책채택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감축목표 시나리오 별 경제적 파급효과를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CGE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모형을 이용하여 분석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정부 온실가스 감축목표 수립 기초자료로 정부부처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국무총리실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환경부 등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제공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20685"/>
              </p:ext>
            </p:extLst>
          </p:nvPr>
        </p:nvGraphicFramePr>
        <p:xfrm>
          <a:off x="722813" y="1989248"/>
          <a:ext cx="8264432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9415"/>
                <a:gridCol w="521375"/>
                <a:gridCol w="740949"/>
                <a:gridCol w="865579"/>
                <a:gridCol w="2604824"/>
                <a:gridCol w="868280"/>
                <a:gridCol w="1112005"/>
                <a:gridCol w="1112005"/>
              </a:tblGrid>
              <a:tr h="28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SCI(E)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게재년월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학술지명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Vol.(no),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 emissions trading scheme design for power industries facing price regulation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75, pp. 084-099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임종수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Demand response of Korean Commercial and industrial businesses to critical peak pricing of electricity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Journal of Cleaner Production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90, pp. 275-290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김문규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2015.07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Driving forces of rapid CO2 emissions growth: A case of Korea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82,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144-155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유종현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오완근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Fat-tailed risk about climate change and climate policy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89,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25-35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황인창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Tol, R.S.J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Hofkes, M.W.;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Variability of electricity load patterns and its effect on demand response: A critical peak pricing experiment on Korean commercial and industrial customers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88, pp. 11-26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박민재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논문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606010" y="5013265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체결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65037"/>
              </p:ext>
            </p:extLst>
          </p:nvPr>
        </p:nvGraphicFramePr>
        <p:xfrm>
          <a:off x="753293" y="5397213"/>
          <a:ext cx="8229600" cy="7207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429"/>
                <a:gridCol w="975360"/>
                <a:gridCol w="3409404"/>
                <a:gridCol w="3409407"/>
              </a:tblGrid>
              <a:tr h="252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MOU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체결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연구협약 내용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</a:tr>
              <a:tr h="46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세부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2014.10.29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IIASA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국제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응용시스템분석연구소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녹색 기술의 확산 분석 분야의 공동연구 수행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에너지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환경 통합 평가 모형 개발 및 개선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74376" y="1592947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국내외 학술회의 발표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8555"/>
              </p:ext>
            </p:extLst>
          </p:nvPr>
        </p:nvGraphicFramePr>
        <p:xfrm>
          <a:off x="782794" y="1886500"/>
          <a:ext cx="8205319" cy="466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251"/>
                <a:gridCol w="427290"/>
                <a:gridCol w="940037"/>
                <a:gridCol w="2298819"/>
                <a:gridCol w="3221764"/>
                <a:gridCol w="97215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학술회의명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발표주제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2014. 11. 01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기후변화와 경영과학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2015.01.05-08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HICC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48th Conference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Role of Environmental Information Disclosure Systems and their Impacts on Firm Performance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유소영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2014.11.01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매립지 온실가스 측정을 위한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FOD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방법에 대한 수리적 고찰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US-KOREA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Conference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 of an Integrated Top-down and Bottom-up System for Greenhouse Gas Reduction in Korea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The East Asian Association of Environmental and Resource Economics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 Mitigation Costs of Greenhouse Gas from Agricultural Production: A Korean Agricultural Sector Model Analysis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이한빈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권오상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강혜정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 CGE Analysis of Carbon Taxes on International Transportation Services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정예민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2015.05-25-27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38</a:t>
                      </a:r>
                      <a:r>
                        <a:rPr lang="en-US" altLang="ko-KR" sz="900" kern="1200" baseline="30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International</a:t>
                      </a:r>
                      <a:r>
                        <a:rPr lang="en-US" altLang="ko-KR" sz="9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Association for Energy Economics International Conference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Commercial &amp; Industrial Customer Response to Electricity Critical Peak Prices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On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incompatibility of energy policy and climate policy: South Korea case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강성원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2015.06.12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 Asian Conference on S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ustainability, Energy and the Environment 2015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First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Order Decay Model for Estimating Landfill Gas Emission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김영진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2015.07.22-24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6</a:t>
                      </a:r>
                      <a:r>
                        <a:rPr lang="en-US" altLang="ko-KR" sz="900" baseline="30000" dirty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 Congress of Energy and Environment Engineering and Management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of Constraint Representations and Its Variants for Bottom-Up Model Formulation of GHG Abatement Policy Assessment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2015.08.27-28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Institute of Chemical, Biological and Environmental Engineering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Analysis of GHG Emission Abatement Potential and its Costs of Korean Waste Sector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정용주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 International Workshop for Integrated GHG Modeling</a:t>
            </a:r>
          </a:p>
          <a:p>
            <a:pPr lvl="1"/>
            <a:r>
              <a:rPr lang="ko-KR" altLang="en-US" b="1" dirty="0"/>
              <a:t>일자 및 장소</a:t>
            </a:r>
            <a:r>
              <a:rPr lang="en-US" altLang="ko-KR" dirty="0"/>
              <a:t>: 2015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  <a:r>
              <a:rPr lang="en-US" altLang="ko-KR" dirty="0"/>
              <a:t>-14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제주 </a:t>
            </a:r>
            <a:r>
              <a:rPr lang="ko-KR" altLang="en-US" dirty="0" err="1"/>
              <a:t>해비치호텔</a:t>
            </a:r>
            <a:r>
              <a:rPr lang="en-US" altLang="ko-KR" dirty="0"/>
              <a:t>&amp;</a:t>
            </a:r>
            <a:r>
              <a:rPr lang="ko-KR" altLang="en-US" dirty="0" err="1"/>
              <a:t>리조트</a:t>
            </a:r>
            <a:endParaRPr lang="ko-KR" altLang="en-US" dirty="0"/>
          </a:p>
          <a:p>
            <a:pPr lvl="1"/>
            <a:r>
              <a:rPr lang="ko-KR" altLang="en-US" b="1" dirty="0"/>
              <a:t>참석자</a:t>
            </a:r>
            <a:r>
              <a:rPr lang="en-US" altLang="ko-KR" dirty="0"/>
              <a:t>: C. </a:t>
            </a:r>
            <a:r>
              <a:rPr lang="en-US" altLang="ko-KR" dirty="0" err="1"/>
              <a:t>Boehringer</a:t>
            </a:r>
            <a:r>
              <a:rPr lang="en-US" altLang="ko-KR" dirty="0"/>
              <a:t>, T. F. Rutherford, S. Rausch, </a:t>
            </a:r>
            <a:r>
              <a:rPr lang="ko-KR" altLang="en-US" dirty="0"/>
              <a:t>연구단 </a:t>
            </a:r>
            <a:r>
              <a:rPr lang="en-US" altLang="ko-KR" dirty="0"/>
              <a:t>20</a:t>
            </a:r>
            <a:r>
              <a:rPr lang="ko-KR" altLang="en-US" dirty="0"/>
              <a:t>인</a:t>
            </a:r>
            <a:r>
              <a:rPr lang="en-US" altLang="ko-KR" dirty="0"/>
              <a:t>, </a:t>
            </a:r>
            <a:r>
              <a:rPr lang="ko-KR" altLang="en-US" dirty="0"/>
              <a:t>국내 초청인사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ko-KR" altLang="en-US" b="1" dirty="0"/>
              <a:t>총 </a:t>
            </a:r>
            <a:r>
              <a:rPr lang="en-US" altLang="ko-KR" b="1" dirty="0"/>
              <a:t>37</a:t>
            </a:r>
            <a:r>
              <a:rPr lang="ko-KR" altLang="en-US" b="1" dirty="0"/>
              <a:t>인 </a:t>
            </a:r>
          </a:p>
          <a:p>
            <a:pPr lvl="1"/>
            <a:r>
              <a:rPr lang="ko-KR" altLang="en-US" b="1" dirty="0"/>
              <a:t>발표 내용</a:t>
            </a:r>
          </a:p>
          <a:p>
            <a:pPr lvl="2"/>
            <a:r>
              <a:rPr lang="en-US" altLang="ko-KR" b="1" dirty="0"/>
              <a:t>Christoph </a:t>
            </a:r>
            <a:r>
              <a:rPr lang="en-US" altLang="ko-KR" b="1" dirty="0" err="1"/>
              <a:t>Boehringer</a:t>
            </a:r>
            <a:r>
              <a:rPr lang="en-US" altLang="ko-KR" dirty="0"/>
              <a:t>: MCP </a:t>
            </a:r>
            <a:r>
              <a:rPr lang="ko-KR" altLang="en-US" dirty="0"/>
              <a:t>방법론 소개</a:t>
            </a:r>
          </a:p>
          <a:p>
            <a:pPr lvl="3"/>
            <a:r>
              <a:rPr lang="en-US" altLang="ko-KR" dirty="0"/>
              <a:t>1 </a:t>
            </a:r>
            <a:r>
              <a:rPr lang="ko-KR" altLang="en-US" dirty="0"/>
              <a:t>재화</a:t>
            </a:r>
            <a:r>
              <a:rPr lang="en-US" altLang="ko-KR" dirty="0"/>
              <a:t>, 1 </a:t>
            </a:r>
            <a:r>
              <a:rPr lang="ko-KR" altLang="en-US" dirty="0"/>
              <a:t>에너지</a:t>
            </a:r>
            <a:r>
              <a:rPr lang="en-US" altLang="ko-KR" dirty="0"/>
              <a:t>, 1 </a:t>
            </a:r>
            <a:r>
              <a:rPr lang="ko-KR" altLang="en-US" dirty="0"/>
              <a:t>가구 상</a:t>
            </a:r>
            <a:r>
              <a:rPr lang="en-US" altLang="ko-KR" dirty="0"/>
              <a:t>-</a:t>
            </a:r>
            <a:r>
              <a:rPr lang="ko-KR" altLang="en-US" dirty="0"/>
              <a:t>하향식 모형을 단일 </a:t>
            </a:r>
            <a:r>
              <a:rPr lang="en-US" altLang="ko-KR" dirty="0"/>
              <a:t>MCP </a:t>
            </a:r>
            <a:r>
              <a:rPr lang="ko-KR" altLang="en-US" dirty="0"/>
              <a:t>문제로 통합하는 방법 소개</a:t>
            </a:r>
          </a:p>
          <a:p>
            <a:pPr lvl="2"/>
            <a:r>
              <a:rPr lang="en-US" altLang="ko-KR" b="1" dirty="0"/>
              <a:t>Thomas F. Rutherford</a:t>
            </a:r>
            <a:r>
              <a:rPr lang="en-US" altLang="ko-KR" dirty="0"/>
              <a:t>: Decomposition </a:t>
            </a:r>
            <a:r>
              <a:rPr lang="ko-KR" altLang="en-US" dirty="0"/>
              <a:t>방법론 소개</a:t>
            </a:r>
          </a:p>
          <a:p>
            <a:pPr lvl="3"/>
            <a:r>
              <a:rPr lang="ko-KR" altLang="en-US" dirty="0"/>
              <a:t>상</a:t>
            </a:r>
            <a:r>
              <a:rPr lang="en-US" altLang="ko-KR" dirty="0"/>
              <a:t>-</a:t>
            </a:r>
            <a:r>
              <a:rPr lang="ko-KR" altLang="en-US" dirty="0"/>
              <a:t>하향식 모형 연계 </a:t>
            </a:r>
            <a:r>
              <a:rPr lang="en-US" altLang="ko-KR" dirty="0"/>
              <a:t>decomposition </a:t>
            </a:r>
            <a:r>
              <a:rPr lang="ko-KR" altLang="en-US" dirty="0"/>
              <a:t>방법론을 소개하고 개선 방식을 제시  </a:t>
            </a:r>
            <a:r>
              <a:rPr lang="en-US" altLang="ko-KR" dirty="0"/>
              <a:t>Decomposition Solution</a:t>
            </a:r>
            <a:r>
              <a:rPr lang="ko-KR" altLang="en-US" dirty="0"/>
              <a:t>에 대해 </a:t>
            </a:r>
            <a:r>
              <a:rPr lang="en-US" altLang="ko-KR" dirty="0"/>
              <a:t>sensitivity analysis </a:t>
            </a:r>
            <a:r>
              <a:rPr lang="ko-KR" altLang="en-US" dirty="0"/>
              <a:t>를 할 수 있는 </a:t>
            </a:r>
            <a:r>
              <a:rPr lang="en-US" altLang="ko-KR" dirty="0"/>
              <a:t>GAMS program</a:t>
            </a:r>
            <a:r>
              <a:rPr lang="ko-KR" altLang="en-US" dirty="0"/>
              <a:t>을 소개</a:t>
            </a:r>
          </a:p>
          <a:p>
            <a:pPr lvl="2"/>
            <a:r>
              <a:rPr lang="en-US" altLang="ko-KR" b="1" dirty="0"/>
              <a:t>Sebastian Rausch</a:t>
            </a:r>
            <a:r>
              <a:rPr lang="en-US" altLang="ko-KR" dirty="0"/>
              <a:t>: Decomposition </a:t>
            </a:r>
            <a:r>
              <a:rPr lang="ko-KR" altLang="en-US" dirty="0"/>
              <a:t>이용 실증연구 소개</a:t>
            </a:r>
          </a:p>
          <a:p>
            <a:pPr lvl="3"/>
            <a:r>
              <a:rPr lang="en-US" altLang="ko-KR" dirty="0"/>
              <a:t>USREP </a:t>
            </a:r>
            <a:r>
              <a:rPr lang="ko-KR" altLang="en-US" dirty="0"/>
              <a:t>모형</a:t>
            </a:r>
            <a:r>
              <a:rPr lang="en-US" altLang="ko-KR" dirty="0"/>
              <a:t>(</a:t>
            </a:r>
            <a:r>
              <a:rPr lang="ko-KR" altLang="en-US" dirty="0"/>
              <a:t>하향식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ReEDs</a:t>
            </a:r>
            <a:r>
              <a:rPr lang="en-US" altLang="ko-KR" dirty="0"/>
              <a:t>(</a:t>
            </a:r>
            <a:r>
              <a:rPr lang="ko-KR" altLang="en-US" dirty="0"/>
              <a:t>상향식</a:t>
            </a:r>
            <a:r>
              <a:rPr lang="en-US" altLang="ko-KR" dirty="0"/>
              <a:t>, </a:t>
            </a:r>
            <a:r>
              <a:rPr lang="ko-KR" altLang="en-US" dirty="0"/>
              <a:t>전력</a:t>
            </a:r>
            <a:r>
              <a:rPr lang="en-US" altLang="ko-KR" dirty="0"/>
              <a:t>) </a:t>
            </a:r>
            <a:r>
              <a:rPr lang="ko-KR" altLang="en-US" dirty="0"/>
              <a:t>모형 연계 분석 성과 소개  대형 모형의 </a:t>
            </a:r>
            <a:r>
              <a:rPr lang="ko-KR" altLang="en-US" dirty="0" err="1"/>
              <a:t>상하향</a:t>
            </a:r>
            <a:r>
              <a:rPr lang="ko-KR" altLang="en-US" dirty="0"/>
              <a:t> 연계 </a:t>
            </a:r>
            <a:r>
              <a:rPr lang="ko-KR" altLang="en-US" dirty="0" err="1"/>
              <a:t>알고리듬에</a:t>
            </a:r>
            <a:r>
              <a:rPr lang="ko-KR" altLang="en-US" dirty="0"/>
              <a:t> 대해서는 다양한 가능성에 대하여 추가적인 연구 필요성 확인</a:t>
            </a:r>
          </a:p>
          <a:p>
            <a:pPr lvl="2"/>
            <a:r>
              <a:rPr lang="en-US" altLang="ko-KR" b="1" dirty="0"/>
              <a:t>Yong-Gun Kim</a:t>
            </a:r>
            <a:r>
              <a:rPr lang="en-US" altLang="ko-KR" dirty="0"/>
              <a:t>: </a:t>
            </a:r>
            <a:r>
              <a:rPr lang="ko-KR" altLang="en-US" dirty="0"/>
              <a:t>한국형 통합모형 구축 </a:t>
            </a:r>
            <a:r>
              <a:rPr lang="ko-KR" altLang="en-US" dirty="0" err="1"/>
              <a:t>로드맵</a:t>
            </a:r>
            <a:r>
              <a:rPr lang="ko-KR" altLang="en-US" dirty="0"/>
              <a:t> 소개</a:t>
            </a:r>
          </a:p>
          <a:p>
            <a:pPr lvl="3"/>
            <a:r>
              <a:rPr lang="ko-KR" altLang="en-US" dirty="0"/>
              <a:t>연구 목표의 우선적 구체화와 그에 적합한 모형 구축을 권고 받음  단순한 모형에서 시작하여 연구 목표에 적합하게 모형을 확장할 것을 권고 받음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0040" y="3305890"/>
            <a:ext cx="44839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East Asian Association of Environmental and Resource Economics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r>
              <a:rPr lang="en-US" altLang="ko-KR" dirty="0" smtClean="0"/>
              <a:t>2016 International </a:t>
            </a:r>
            <a:r>
              <a:rPr lang="en-US" altLang="ko-KR" dirty="0"/>
              <a:t>Workshop on Integrated Modeling</a:t>
            </a:r>
          </a:p>
          <a:p>
            <a:pPr lvl="1"/>
            <a:r>
              <a:rPr lang="ko-KR" altLang="en-US" b="1" dirty="0"/>
              <a:t>일시 및 장소</a:t>
            </a:r>
            <a:r>
              <a:rPr lang="en-US" altLang="ko-KR" dirty="0"/>
              <a:t>: 2016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23-24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서울 노보텔앰버서더 강남</a:t>
            </a:r>
            <a:endParaRPr lang="en-US" altLang="ko-KR" dirty="0"/>
          </a:p>
          <a:p>
            <a:pPr lvl="1"/>
            <a:r>
              <a:rPr lang="ko-KR" altLang="en-US" b="1" dirty="0"/>
              <a:t>참석인원</a:t>
            </a:r>
            <a:r>
              <a:rPr lang="en-US" altLang="ko-KR" dirty="0"/>
              <a:t>: </a:t>
            </a:r>
            <a:r>
              <a:rPr lang="ko-KR" altLang="en-US" dirty="0"/>
              <a:t>해외연사 </a:t>
            </a:r>
            <a:r>
              <a:rPr lang="en-US" altLang="ko-KR" dirty="0"/>
              <a:t>4</a:t>
            </a:r>
            <a:r>
              <a:rPr lang="ko-KR" altLang="en-US" dirty="0"/>
              <a:t>인</a:t>
            </a:r>
            <a:r>
              <a:rPr lang="en-US" altLang="ko-KR" dirty="0"/>
              <a:t>(Dominique van der Mensbrugghe, David Daniels, Toshihiko Masui, Jean Chateau), </a:t>
            </a:r>
            <a:r>
              <a:rPr lang="ko-KR" altLang="en-US" dirty="0"/>
              <a:t>연구단 연구진 </a:t>
            </a:r>
            <a:r>
              <a:rPr lang="en-US" altLang="ko-KR" dirty="0"/>
              <a:t>22</a:t>
            </a:r>
            <a:r>
              <a:rPr lang="ko-KR" altLang="en-US" dirty="0"/>
              <a:t>인</a:t>
            </a:r>
            <a:r>
              <a:rPr lang="en-US" altLang="ko-KR" dirty="0"/>
              <a:t>, </a:t>
            </a:r>
            <a:r>
              <a:rPr lang="ko-KR" altLang="en-US" dirty="0"/>
              <a:t>국내 전문가 및 관련기관 종사자 </a:t>
            </a:r>
            <a:r>
              <a:rPr lang="en-US" altLang="ko-KR" dirty="0"/>
              <a:t>12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b="1" dirty="0"/>
              <a:t>총 </a:t>
            </a:r>
            <a:r>
              <a:rPr lang="en-US" altLang="ko-KR" b="1" dirty="0"/>
              <a:t>38</a:t>
            </a:r>
            <a:r>
              <a:rPr lang="ko-KR" altLang="en-US" b="1" dirty="0"/>
              <a:t>인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프로그램</a:t>
            </a:r>
            <a:endParaRPr lang="en-US" altLang="ko-KR" b="1" dirty="0"/>
          </a:p>
          <a:p>
            <a:pPr lvl="2"/>
            <a:r>
              <a:rPr lang="en-US" altLang="ko-KR" dirty="0"/>
              <a:t>Top-down approach to Global Integrated Assessment Modeling: A standard approach using GTAP- based global CGE</a:t>
            </a:r>
            <a:r>
              <a:rPr lang="en-US" altLang="ko-KR" b="1" dirty="0"/>
              <a:t> by Dominique van der Mensbrugghe (Purdue University)</a:t>
            </a:r>
          </a:p>
          <a:p>
            <a:pPr lvl="2"/>
            <a:r>
              <a:rPr lang="en-US" altLang="ko-KR" dirty="0"/>
              <a:t>NEMS and Top-down/Bottom-up Integration </a:t>
            </a:r>
            <a:r>
              <a:rPr lang="en-US" altLang="ko-KR" b="1" dirty="0"/>
              <a:t>by David Daniels(US EIA)</a:t>
            </a:r>
          </a:p>
          <a:p>
            <a:pPr lvl="2"/>
            <a:r>
              <a:rPr lang="en-US" altLang="ko-KR" dirty="0"/>
              <a:t>Top-down/Bottom-up Integration with AIM model</a:t>
            </a:r>
            <a:r>
              <a:rPr lang="en-US" altLang="ko-KR" b="1" dirty="0"/>
              <a:t>, by Toshihiko Masui(Japan NIES)</a:t>
            </a:r>
          </a:p>
          <a:p>
            <a:pPr lvl="2"/>
            <a:r>
              <a:rPr lang="en-US" altLang="ko-KR" dirty="0"/>
              <a:t>OECD’s Linking experience between ENV-Linkages and IEA WEM</a:t>
            </a:r>
            <a:r>
              <a:rPr lang="en-US" altLang="ko-KR" b="1" dirty="0"/>
              <a:t>, by Jean Chateau (OECD)</a:t>
            </a:r>
          </a:p>
          <a:p>
            <a:pPr lvl="2"/>
            <a:r>
              <a:rPr lang="en-US" altLang="ko-KR" dirty="0"/>
              <a:t>Integration of Top-down and Bottom-up </a:t>
            </a:r>
            <a:r>
              <a:rPr lang="en-US" altLang="ko-KR" dirty="0" smtClean="0"/>
              <a:t>GHG model, </a:t>
            </a:r>
            <a:r>
              <a:rPr lang="en-US" altLang="ko-KR" b="1" dirty="0" smtClean="0"/>
              <a:t>by</a:t>
            </a:r>
            <a:r>
              <a:rPr lang="en-US" altLang="ko-KR" dirty="0" smtClean="0"/>
              <a:t> </a:t>
            </a:r>
            <a:r>
              <a:rPr lang="en-US" altLang="ko-KR" b="1" dirty="0"/>
              <a:t>Yong Gun </a:t>
            </a:r>
            <a:r>
              <a:rPr lang="en-US" altLang="ko-KR" b="1" dirty="0" smtClean="0"/>
              <a:t>Kim (KEI)</a:t>
            </a:r>
            <a:endParaRPr lang="en-US" altLang="ko-KR" dirty="0"/>
          </a:p>
          <a:p>
            <a:pPr lvl="2"/>
            <a:r>
              <a:rPr lang="en-US" altLang="ko-KR" dirty="0" smtClean="0"/>
              <a:t>KEI-SNU Hybrid model: Agriculture, </a:t>
            </a:r>
            <a:r>
              <a:rPr lang="en-US" altLang="ko-KR" b="1" dirty="0" smtClean="0"/>
              <a:t>by </a:t>
            </a:r>
            <a:r>
              <a:rPr lang="en-US" altLang="ko-KR" b="1" dirty="0"/>
              <a:t>Sung Won </a:t>
            </a:r>
            <a:r>
              <a:rPr lang="en-US" altLang="ko-KR" b="1" dirty="0" smtClean="0"/>
              <a:t>Kang (</a:t>
            </a:r>
            <a:r>
              <a:rPr lang="en-US" altLang="ko-KR" b="1" dirty="0"/>
              <a:t>KEI)</a:t>
            </a:r>
          </a:p>
          <a:p>
            <a:pPr lvl="2"/>
            <a:r>
              <a:rPr lang="en-US" altLang="ko-KR" dirty="0"/>
              <a:t>Brainstorming on Future Research Collaboration</a:t>
            </a:r>
          </a:p>
          <a:p>
            <a:pPr lvl="3"/>
            <a:r>
              <a:rPr lang="en-US" altLang="ko-KR" dirty="0"/>
              <a:t>Improvement of Asian part of global DBs, such as GTAP</a:t>
            </a:r>
          </a:p>
          <a:p>
            <a:pPr lvl="3"/>
            <a:r>
              <a:rPr lang="en-US" altLang="ko-KR" dirty="0"/>
              <a:t>Cooperation in Integrated modeling</a:t>
            </a:r>
          </a:p>
          <a:p>
            <a:pPr marL="0" indent="0">
              <a:buNone/>
            </a:pPr>
            <a:endParaRPr lang="en-US" altLang="ko-KR" sz="1000" kern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000" kern="1200" dirty="0">
              <a:solidFill>
                <a:schemeClr val="tx2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r="12754" b="11764"/>
          <a:stretch/>
        </p:blipFill>
        <p:spPr>
          <a:xfrm>
            <a:off x="5874114" y="4746998"/>
            <a:ext cx="2816355" cy="17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교육프로그램 개최 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0040" y="3305890"/>
            <a:ext cx="44839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East Asian Association of Environmental and Resource Economics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r>
              <a:rPr lang="en-US" altLang="ko-KR" dirty="0"/>
              <a:t>Training for </a:t>
            </a:r>
            <a:r>
              <a:rPr lang="en-US" altLang="ko-KR" b="1" dirty="0"/>
              <a:t>E3ME Model</a:t>
            </a:r>
          </a:p>
          <a:p>
            <a:pPr lvl="1"/>
            <a:r>
              <a:rPr lang="ko-KR" altLang="en-US" b="1" dirty="0"/>
              <a:t>교육기관</a:t>
            </a:r>
            <a:r>
              <a:rPr lang="en-US" altLang="ko-KR" b="1" dirty="0"/>
              <a:t>:</a:t>
            </a:r>
            <a:r>
              <a:rPr lang="en-US" altLang="ko-KR" dirty="0"/>
              <a:t> Cambridge Econometrics(Hector Pollitt)</a:t>
            </a:r>
            <a:endParaRPr lang="en-US" altLang="ko-KR" sz="600" dirty="0"/>
          </a:p>
          <a:p>
            <a:pPr lvl="1"/>
            <a:r>
              <a:rPr lang="ko-KR" altLang="en-US" b="1" dirty="0"/>
              <a:t>교육 일시</a:t>
            </a:r>
            <a:r>
              <a:rPr lang="en-US" altLang="ko-KR" b="1" dirty="0"/>
              <a:t>, </a:t>
            </a:r>
            <a:r>
              <a:rPr lang="ko-KR" altLang="en-US" b="1" dirty="0"/>
              <a:t>장소 및 인원</a:t>
            </a:r>
            <a:r>
              <a:rPr lang="en-US" altLang="ko-KR" b="1" dirty="0"/>
              <a:t>: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22-23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온실가스종합정보센터 대회의실</a:t>
            </a:r>
            <a:r>
              <a:rPr lang="en-US" altLang="ko-KR" dirty="0"/>
              <a:t>,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ko-KR" altLang="en-US" b="1" dirty="0"/>
              <a:t>프로그램 내용</a:t>
            </a:r>
            <a:endParaRPr lang="en-US" altLang="ko-KR" b="1" dirty="0"/>
          </a:p>
          <a:p>
            <a:pPr lvl="2"/>
            <a:r>
              <a:rPr lang="en-US" altLang="ko-KR" dirty="0"/>
              <a:t>E3ME</a:t>
            </a:r>
            <a:r>
              <a:rPr lang="ko-KR" altLang="en-US" dirty="0"/>
              <a:t>는 </a:t>
            </a:r>
            <a:r>
              <a:rPr lang="en-US" altLang="ko-KR" dirty="0"/>
              <a:t>Economy, Environment, and Energy Model</a:t>
            </a:r>
            <a:r>
              <a:rPr lang="ko-KR" altLang="en-US" dirty="0"/>
              <a:t>로서 </a:t>
            </a:r>
            <a:r>
              <a:rPr lang="en-US" altLang="ko-KR" dirty="0"/>
              <a:t>EU</a:t>
            </a:r>
            <a:r>
              <a:rPr lang="ko-KR" altLang="en-US" dirty="0"/>
              <a:t>의 기후정책 등에 핵심 모형으로 활용된 바 있으며</a:t>
            </a:r>
            <a:r>
              <a:rPr lang="en-US" altLang="ko-KR" dirty="0"/>
              <a:t>, </a:t>
            </a:r>
            <a:r>
              <a:rPr lang="ko-KR" altLang="en-US" dirty="0"/>
              <a:t>현재 수행중인 한국형 상</a:t>
            </a:r>
            <a:r>
              <a:rPr lang="en-US" altLang="ko-KR" dirty="0"/>
              <a:t>·</a:t>
            </a:r>
            <a:r>
              <a:rPr lang="ko-KR" altLang="en-US" dirty="0"/>
              <a:t>하향식 온실가스 통합 감축 시스템 개발에 주요 사례 모델로서 활용될 수 있는 유용한 모형임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환경경제 모형의 기본 입력자료인 국가계정의 기본 구조와 경제학 기본 이론</a:t>
            </a:r>
            <a:endParaRPr lang="en-US" altLang="ko-KR" dirty="0"/>
          </a:p>
          <a:p>
            <a:pPr lvl="3"/>
            <a:r>
              <a:rPr lang="en-US" altLang="ko-KR" dirty="0"/>
              <a:t>E3ME</a:t>
            </a:r>
            <a:r>
              <a:rPr lang="ko-KR" altLang="en-US" dirty="0"/>
              <a:t>의 모형 기본 구조 및 전력 부문 상향모형 </a:t>
            </a:r>
            <a:r>
              <a:rPr lang="en-US" altLang="ko-KR" dirty="0"/>
              <a:t>FTT: Power </a:t>
            </a:r>
            <a:r>
              <a:rPr lang="ko-KR" altLang="en-US" dirty="0"/>
              <a:t>모형의 구조 및 상호연계 방식</a:t>
            </a:r>
            <a:endParaRPr lang="en-US" altLang="ko-KR" dirty="0"/>
          </a:p>
          <a:p>
            <a:pPr lvl="3"/>
            <a:r>
              <a:rPr lang="en-US" altLang="ko-KR" dirty="0"/>
              <a:t>E3ME </a:t>
            </a:r>
            <a:r>
              <a:rPr lang="ko-KR" altLang="en-US" dirty="0"/>
              <a:t>모형과 </a:t>
            </a:r>
            <a:r>
              <a:rPr lang="en-US" altLang="ko-KR" dirty="0"/>
              <a:t>FTT </a:t>
            </a:r>
            <a:r>
              <a:rPr lang="ko-KR" altLang="en-US" dirty="0"/>
              <a:t>전력 모형의 적용 사례 및 정책적 시사점</a:t>
            </a:r>
            <a:endParaRPr lang="en-US" altLang="ko-KR" dirty="0"/>
          </a:p>
          <a:p>
            <a:pPr marL="828000" lvl="3" indent="0">
              <a:buNone/>
            </a:pPr>
            <a:endParaRPr lang="en-US" altLang="ko-KR" sz="300" dirty="0"/>
          </a:p>
          <a:p>
            <a:r>
              <a:rPr lang="en-US" altLang="ko-KR" b="1" dirty="0"/>
              <a:t>Workshop on </a:t>
            </a:r>
            <a:r>
              <a:rPr lang="en-US" altLang="ko-KR" kern="1200" dirty="0">
                <a:solidFill>
                  <a:schemeClr val="tx2"/>
                </a:solidFill>
              </a:rPr>
              <a:t>IGEM(Intertemporal General Equilibrium Model</a:t>
            </a:r>
            <a:r>
              <a:rPr lang="en-US" altLang="ko-KR" kern="1200" dirty="0" smtClean="0">
                <a:solidFill>
                  <a:schemeClr val="tx2"/>
                </a:solidFill>
              </a:rPr>
              <a:t>)</a:t>
            </a:r>
            <a:endParaRPr lang="en-US" altLang="ko-KR" sz="1200" b="0" dirty="0" smtClean="0"/>
          </a:p>
          <a:p>
            <a:pPr lvl="1"/>
            <a:r>
              <a:rPr lang="ko-KR" altLang="en-US" b="1" dirty="0" smtClean="0"/>
              <a:t>교육기관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Harvard University, Institute for Quantitative Social Science(</a:t>
            </a:r>
            <a:r>
              <a:rPr lang="en-US" altLang="ko-KR" dirty="0" err="1" smtClean="0"/>
              <a:t>Mun</a:t>
            </a:r>
            <a:r>
              <a:rPr lang="en-US" altLang="ko-KR" dirty="0" smtClean="0"/>
              <a:t> Sing HO)</a:t>
            </a:r>
          </a:p>
          <a:p>
            <a:pPr lvl="1"/>
            <a:r>
              <a:rPr lang="ko-KR" altLang="en-US" b="1" dirty="0" smtClean="0"/>
              <a:t>교육 일시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장소 </a:t>
            </a:r>
            <a:r>
              <a:rPr lang="ko-KR" altLang="en-US" b="1" dirty="0"/>
              <a:t>및 인원</a:t>
            </a:r>
            <a:r>
              <a:rPr lang="en-US" altLang="ko-KR" b="1" dirty="0"/>
              <a:t>: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14-15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서울 신사 리버사이드호텔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30</a:t>
            </a:r>
            <a:r>
              <a:rPr lang="ko-KR" altLang="en-US" dirty="0"/>
              <a:t>명 내외</a:t>
            </a:r>
            <a:endParaRPr lang="en-US" altLang="ko-KR" dirty="0"/>
          </a:p>
          <a:p>
            <a:pPr lvl="1"/>
            <a:r>
              <a:rPr lang="ko-KR" altLang="en-US" b="1" dirty="0"/>
              <a:t>프로그램 내용</a:t>
            </a:r>
            <a:endParaRPr lang="en-US" altLang="ko-KR" b="1" dirty="0"/>
          </a:p>
          <a:p>
            <a:pPr lvl="2"/>
            <a:r>
              <a:rPr lang="en-US" altLang="ko-KR" dirty="0"/>
              <a:t>IGEM </a:t>
            </a:r>
            <a:r>
              <a:rPr lang="ko-KR" altLang="en-US" dirty="0"/>
              <a:t>모형의 기본 구조</a:t>
            </a:r>
            <a:endParaRPr lang="en-US" altLang="ko-KR" dirty="0"/>
          </a:p>
          <a:p>
            <a:pPr lvl="2"/>
            <a:r>
              <a:rPr lang="en-US" altLang="ko-KR" dirty="0"/>
              <a:t>IGEM </a:t>
            </a:r>
            <a:r>
              <a:rPr lang="ko-KR" altLang="en-US" dirty="0"/>
              <a:t>모형을 활용한 연구사례</a:t>
            </a:r>
          </a:p>
          <a:p>
            <a:pPr lvl="1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82" y="4175146"/>
            <a:ext cx="1667868" cy="2409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37741" y="6365469"/>
            <a:ext cx="3182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교육자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Mun HO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저서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DOUBLE DIVIDEND&gt;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5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통합모형 현황 분석</a:t>
            </a:r>
          </a:p>
          <a:p>
            <a:pPr lvl="1"/>
            <a:r>
              <a:rPr lang="ko-KR" altLang="en-US" dirty="0"/>
              <a:t>연성 결합</a:t>
            </a:r>
            <a:r>
              <a:rPr lang="en-US" altLang="ko-KR" dirty="0"/>
              <a:t>(soft link) </a:t>
            </a:r>
            <a:r>
              <a:rPr lang="ko-KR" altLang="en-US" dirty="0"/>
              <a:t>접근 방식을 활용한 기존 모형 분석 진행</a:t>
            </a:r>
          </a:p>
          <a:p>
            <a:pPr lvl="2"/>
            <a:r>
              <a:rPr lang="ko-KR" altLang="en-US" dirty="0"/>
              <a:t>독립적으로 개발된 상향 및 하향 모형에 대한 단순 연계 방식</a:t>
            </a:r>
            <a:r>
              <a:rPr lang="en-US" altLang="ko-KR" dirty="0"/>
              <a:t>: </a:t>
            </a:r>
            <a:r>
              <a:rPr lang="en-US" altLang="ko-KR" spc="-150" dirty="0"/>
              <a:t>MARKAL-EPPA</a:t>
            </a:r>
            <a:r>
              <a:rPr lang="en-US" altLang="ko-KR" dirty="0"/>
              <a:t> (Schafer and Jacoby, 2005)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연성 결합을 활용한 </a:t>
            </a:r>
            <a:r>
              <a:rPr lang="ko-KR" altLang="en-US" dirty="0" err="1"/>
              <a:t>상하향</a:t>
            </a:r>
            <a:r>
              <a:rPr lang="ko-KR" altLang="en-US" dirty="0"/>
              <a:t> 통합 모형</a:t>
            </a:r>
            <a:r>
              <a:rPr lang="en-US" altLang="ko-KR" dirty="0"/>
              <a:t>: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(2009), Rausch and Mowers (2014), </a:t>
            </a:r>
            <a:r>
              <a:rPr lang="en-US" altLang="ko-KR" dirty="0" err="1"/>
              <a:t>Lanz</a:t>
            </a:r>
            <a:r>
              <a:rPr lang="en-US" altLang="ko-KR" dirty="0"/>
              <a:t> and Rausch (2011), TIMES-MACRO (2013), </a:t>
            </a:r>
            <a:r>
              <a:rPr lang="ko-KR" altLang="en-US" dirty="0"/>
              <a:t>황원식 </a:t>
            </a:r>
            <a:r>
              <a:rPr lang="en-US" altLang="ko-KR" dirty="0"/>
              <a:t>(2013)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경성 결합</a:t>
            </a:r>
            <a:r>
              <a:rPr lang="en-US" altLang="ko-KR" dirty="0"/>
              <a:t>(hard link) </a:t>
            </a:r>
            <a:r>
              <a:rPr lang="ko-KR" altLang="en-US" dirty="0"/>
              <a:t>접근 방식을 활용한 기존 모형 분석 진행</a:t>
            </a:r>
          </a:p>
          <a:p>
            <a:pPr lvl="2"/>
            <a:r>
              <a:rPr lang="ko-KR" altLang="en-US" dirty="0"/>
              <a:t>축약 모형</a:t>
            </a:r>
            <a:r>
              <a:rPr lang="en-US" altLang="ko-KR" dirty="0"/>
              <a:t>(reduced form)</a:t>
            </a:r>
            <a:r>
              <a:rPr lang="ko-KR" altLang="en-US" dirty="0"/>
              <a:t>을 활용한 통합</a:t>
            </a:r>
            <a:r>
              <a:rPr lang="en-US" altLang="ko-KR" dirty="0"/>
              <a:t>: WITCH (</a:t>
            </a:r>
            <a:r>
              <a:rPr lang="en-US" altLang="ko-KR" dirty="0" err="1"/>
              <a:t>Bosetti</a:t>
            </a:r>
            <a:r>
              <a:rPr lang="en-US" altLang="ko-KR" dirty="0"/>
              <a:t> </a:t>
            </a:r>
            <a:r>
              <a:rPr lang="ko-KR" altLang="en-US" dirty="0"/>
              <a:t>외</a:t>
            </a:r>
            <a:r>
              <a:rPr lang="en-US" altLang="ko-KR" dirty="0"/>
              <a:t>, 2006), MARKAL-Macro (Strachan and Kannan, 2008), </a:t>
            </a:r>
            <a:r>
              <a:rPr lang="en-US" altLang="ko-KR" dirty="0" err="1"/>
              <a:t>Kiuila</a:t>
            </a:r>
            <a:r>
              <a:rPr lang="en-US" altLang="ko-KR" dirty="0"/>
              <a:t> and </a:t>
            </a:r>
            <a:r>
              <a:rPr lang="en-US" altLang="ko-KR" dirty="0" err="1"/>
              <a:t>Rutheford</a:t>
            </a:r>
            <a:r>
              <a:rPr lang="en-US" altLang="ko-KR" dirty="0"/>
              <a:t> (2013), </a:t>
            </a:r>
            <a:r>
              <a:rPr lang="ko-KR" altLang="en-US" dirty="0"/>
              <a:t>오인하</a:t>
            </a:r>
            <a:r>
              <a:rPr lang="en-US" altLang="ko-KR" dirty="0"/>
              <a:t>(2012), KEI (2010)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대규모 </a:t>
            </a:r>
            <a:r>
              <a:rPr lang="ko-KR" altLang="en-US" dirty="0" err="1"/>
              <a:t>상하향</a:t>
            </a:r>
            <a:r>
              <a:rPr lang="ko-KR" altLang="en-US" dirty="0"/>
              <a:t> 모형의 경성 결합</a:t>
            </a:r>
            <a:r>
              <a:rPr lang="en-US" altLang="ko-KR" dirty="0"/>
              <a:t>: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(2008), Fujimori </a:t>
            </a:r>
            <a:r>
              <a:rPr lang="ko-KR" altLang="en-US" dirty="0"/>
              <a:t>외</a:t>
            </a:r>
            <a:r>
              <a:rPr lang="en-US" altLang="ko-KR" dirty="0"/>
              <a:t>(2014)</a:t>
            </a:r>
          </a:p>
          <a:p>
            <a:pPr lvl="1"/>
            <a:r>
              <a:rPr lang="ko-KR" altLang="en-US" dirty="0"/>
              <a:t>상</a:t>
            </a:r>
            <a:r>
              <a:rPr lang="en-US" altLang="ko-KR" dirty="0"/>
              <a:t>·</a:t>
            </a:r>
            <a:r>
              <a:rPr lang="ko-KR" altLang="en-US" dirty="0"/>
              <a:t>하향 모형간 회계방식 일관성 확보를 위한 방법론 분석 진행</a:t>
            </a:r>
            <a:r>
              <a:rPr lang="en-US" altLang="ko-KR" dirty="0"/>
              <a:t>: Sue Wing (2006),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(2009)</a:t>
            </a:r>
          </a:p>
          <a:p>
            <a:pPr marL="54900" indent="0">
              <a:buNone/>
            </a:pPr>
            <a:endParaRPr lang="en-US" altLang="ko-KR" sz="100" dirty="0" smtClean="0"/>
          </a:p>
          <a:p>
            <a:r>
              <a:rPr lang="ko-KR" altLang="en-US" sz="1400" dirty="0" err="1" smtClean="0"/>
              <a:t>상하향</a:t>
            </a:r>
            <a:r>
              <a:rPr lang="ko-KR" altLang="en-US" sz="1400" dirty="0" smtClean="0"/>
              <a:t> 통합모형 개발 전략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통합모형 구축 전략 </a:t>
            </a:r>
            <a:r>
              <a:rPr lang="en-US" altLang="ko-KR" sz="1400" b="0" dirty="0" smtClean="0"/>
              <a:t>– </a:t>
            </a:r>
            <a:r>
              <a:rPr lang="ko-KR" altLang="en-US" sz="1400" b="0" dirty="0" smtClean="0"/>
              <a:t>기본방향</a:t>
            </a:r>
            <a:endParaRPr lang="en-US" altLang="ko-KR" sz="1400" b="0" dirty="0" smtClean="0"/>
          </a:p>
          <a:p>
            <a:pPr lvl="1"/>
            <a:r>
              <a:rPr lang="ko-KR" altLang="en-US" dirty="0" err="1"/>
              <a:t>상하향</a:t>
            </a:r>
            <a:r>
              <a:rPr lang="ko-KR" altLang="en-US" dirty="0"/>
              <a:t> 통합 모형 구축방향</a:t>
            </a:r>
          </a:p>
          <a:p>
            <a:pPr lvl="2"/>
            <a:r>
              <a:rPr lang="ko-KR" altLang="en-US" dirty="0"/>
              <a:t>하향식 모형</a:t>
            </a:r>
            <a:r>
              <a:rPr lang="en-US" altLang="ko-KR" dirty="0"/>
              <a:t>: </a:t>
            </a:r>
            <a:r>
              <a:rPr lang="ko-KR" altLang="en-US" dirty="0"/>
              <a:t>축차</a:t>
            </a:r>
            <a:r>
              <a:rPr lang="en-US" altLang="ko-KR" dirty="0"/>
              <a:t>‧</a:t>
            </a:r>
            <a:r>
              <a:rPr lang="ko-KR" altLang="en-US" dirty="0"/>
              <a:t>동태 연산가능일반균형 </a:t>
            </a:r>
            <a:r>
              <a:rPr lang="en-US" altLang="ko-KR" dirty="0"/>
              <a:t>(recursive dynamic CGE) </a:t>
            </a:r>
            <a:r>
              <a:rPr lang="ko-KR" altLang="en-US" dirty="0"/>
              <a:t>모형으로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투자는  </a:t>
            </a:r>
            <a:r>
              <a:rPr lang="en-US" altLang="ko-KR" dirty="0" smtClean="0"/>
              <a:t>Tobin’s q </a:t>
            </a:r>
            <a:r>
              <a:rPr lang="ko-KR" altLang="en-US" dirty="0" smtClean="0"/>
              <a:t>이론을 적용하며 적용온실가스는 </a:t>
            </a:r>
            <a:r>
              <a:rPr lang="en-US" altLang="ko-KR" dirty="0" smtClean="0"/>
              <a:t>CO2, NO,</a:t>
            </a:r>
            <a:endParaRPr lang="ko-KR" altLang="en-US" dirty="0"/>
          </a:p>
          <a:p>
            <a:pPr lvl="2"/>
            <a:r>
              <a:rPr lang="ko-KR" altLang="en-US" dirty="0" smtClean="0"/>
              <a:t>상향식 </a:t>
            </a:r>
            <a:r>
              <a:rPr lang="ko-KR" altLang="en-US" dirty="0"/>
              <a:t>모형</a:t>
            </a:r>
            <a:r>
              <a:rPr lang="en-US" altLang="ko-KR" dirty="0"/>
              <a:t>: LP </a:t>
            </a:r>
            <a:r>
              <a:rPr lang="ko-KR" altLang="en-US" dirty="0"/>
              <a:t>기반 최적화 모형으로 구성하되</a:t>
            </a:r>
            <a:r>
              <a:rPr lang="en-US" altLang="ko-KR" dirty="0"/>
              <a:t>, </a:t>
            </a:r>
            <a:r>
              <a:rPr lang="ko-KR" altLang="en-US" dirty="0"/>
              <a:t>국내 부문에 한정하여 구축 </a:t>
            </a:r>
            <a:r>
              <a:rPr lang="en-US" altLang="ko-KR" spc="-150" dirty="0"/>
              <a:t>(</a:t>
            </a:r>
            <a:r>
              <a:rPr lang="ko-KR" altLang="en-US" spc="-150" dirty="0"/>
              <a:t>해외 타 경제로의 확장 가능성은 유지</a:t>
            </a:r>
            <a:r>
              <a:rPr lang="en-US" altLang="ko-KR" spc="-150" dirty="0"/>
              <a:t>)</a:t>
            </a:r>
          </a:p>
          <a:p>
            <a:pPr lvl="2"/>
            <a:r>
              <a:rPr lang="ko-KR" altLang="en-US" dirty="0" smtClean="0"/>
              <a:t>대규모 </a:t>
            </a:r>
            <a:r>
              <a:rPr lang="ko-KR" altLang="en-US" dirty="0"/>
              <a:t>상향식 및 하향식 모형을 분해 기법을 통해 연계 </a:t>
            </a:r>
            <a:endParaRPr lang="en-US" altLang="ko-KR" dirty="0" smtClean="0"/>
          </a:p>
          <a:p>
            <a:pPr marL="54900" indent="0">
              <a:buNone/>
            </a:pPr>
            <a:endParaRPr lang="en-US" altLang="ko-KR" b="0" dirty="0" smtClean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-(2)- 1) 1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통합모형  구축  </a:t>
            </a:r>
            <a:r>
              <a:rPr lang="ko-KR" altLang="en-US" sz="1400" spc="-150" dirty="0" err="1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로드맵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2475" y="1266826"/>
            <a:ext cx="8391525" cy="4686300"/>
          </a:xfrm>
        </p:spPr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기술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상향식 기술표현 분석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기술 </a:t>
            </a:r>
            <a:r>
              <a:rPr lang="en-US" altLang="ko-KR" dirty="0"/>
              <a:t>DB</a:t>
            </a:r>
            <a:r>
              <a:rPr lang="ko-KR" altLang="en-US" dirty="0"/>
              <a:t>의 포괄적 취합 및 분석을 통한 활용가능성 판단 </a:t>
            </a: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통합 모형의 기술 표현 특성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>
                <a:solidFill>
                  <a:srgbClr val="000000"/>
                </a:solidFill>
              </a:rPr>
              <a:t>에너지 </a:t>
            </a:r>
            <a:r>
              <a:rPr lang="ko-KR" altLang="en-US" kern="1200" dirty="0">
                <a:solidFill>
                  <a:srgbClr val="000000"/>
                </a:solidFill>
              </a:rPr>
              <a:t>시스템 전반에 미치는 영향을 분석</a:t>
            </a:r>
            <a:r>
              <a:rPr lang="en-US" altLang="ko-KR" kern="1200" dirty="0">
                <a:solidFill>
                  <a:srgbClr val="000000"/>
                </a:solidFill>
              </a:rPr>
              <a:t>·</a:t>
            </a:r>
            <a:r>
              <a:rPr lang="ko-KR" altLang="en-US" kern="1200" dirty="0">
                <a:solidFill>
                  <a:srgbClr val="000000"/>
                </a:solidFill>
              </a:rPr>
              <a:t>평가할 수 있는 도구로써의 개선이 </a:t>
            </a:r>
            <a:r>
              <a:rPr lang="ko-KR" altLang="en-US" kern="1200" dirty="0" smtClean="0">
                <a:solidFill>
                  <a:srgbClr val="000000"/>
                </a:solidFill>
              </a:rPr>
              <a:t>필요</a:t>
            </a:r>
            <a:endParaRPr lang="en-US" altLang="ko-KR" b="1" kern="1200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산업부문 상향식 </a:t>
            </a:r>
            <a:r>
              <a:rPr lang="ko-KR" altLang="en-US" dirty="0" smtClean="0"/>
              <a:t>모형 기술표현 개선 방안 제시</a:t>
            </a: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에너지 </a:t>
            </a:r>
            <a:r>
              <a:rPr lang="ko-KR" altLang="en-US" dirty="0"/>
              <a:t>수요를 공통된 에너지 서비스로 상세 분할하고</a:t>
            </a:r>
            <a:r>
              <a:rPr lang="en-US" altLang="ko-KR" dirty="0"/>
              <a:t>, </a:t>
            </a:r>
            <a:r>
              <a:rPr lang="ko-KR" altLang="en-US" dirty="0"/>
              <a:t>서비스를 만족시키는 연료</a:t>
            </a:r>
            <a:r>
              <a:rPr lang="en-US" altLang="ko-KR" dirty="0"/>
              <a:t>-</a:t>
            </a:r>
            <a:r>
              <a:rPr lang="ko-KR" altLang="en-US" dirty="0"/>
              <a:t>기술 조합의 상호 경쟁으로 </a:t>
            </a:r>
            <a:r>
              <a:rPr lang="ko-KR" altLang="en-US" dirty="0" smtClean="0"/>
              <a:t>묘사</a:t>
            </a:r>
            <a:endParaRPr lang="en-US" altLang="ko-KR" dirty="0" smtClean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감축기술의 </a:t>
            </a:r>
            <a:r>
              <a:rPr lang="ko-KR" altLang="en-US" dirty="0"/>
              <a:t>변화</a:t>
            </a:r>
            <a:r>
              <a:rPr lang="en-US" altLang="ko-KR" dirty="0"/>
              <a:t>·</a:t>
            </a:r>
            <a:r>
              <a:rPr lang="ko-KR" altLang="en-US" dirty="0"/>
              <a:t>확산 이론 및 모형구현관련 문헌조사를 통해 실증연구의 이론적 </a:t>
            </a:r>
            <a:r>
              <a:rPr lang="ko-KR" altLang="en-US" dirty="0" smtClean="0"/>
              <a:t>기반마련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감축기술의 </a:t>
            </a:r>
            <a:r>
              <a:rPr lang="ko-KR" altLang="en-US" dirty="0"/>
              <a:t>변화 이론 및 모형구현 </a:t>
            </a:r>
            <a:r>
              <a:rPr lang="ko-KR" altLang="en-US" dirty="0" smtClean="0"/>
              <a:t>문헌조사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한국형 </a:t>
            </a:r>
            <a:r>
              <a:rPr lang="ko-KR" altLang="en-US" dirty="0"/>
              <a:t>통합모형에 기술변화 구현 방법론 </a:t>
            </a:r>
            <a:r>
              <a:rPr lang="ko-KR" altLang="en-US" dirty="0" smtClean="0"/>
              <a:t>제안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선진 상</a:t>
            </a:r>
            <a:r>
              <a:rPr lang="en-US" altLang="ko-KR" dirty="0"/>
              <a:t>·</a:t>
            </a:r>
            <a:r>
              <a:rPr lang="ko-KR" altLang="en-US" dirty="0"/>
              <a:t>하향식 통합 모형의 구조에 대한 체계적인 비교 </a:t>
            </a:r>
            <a:r>
              <a:rPr lang="ko-KR" altLang="en-US" dirty="0" smtClean="0"/>
              <a:t>고찰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한국형 상</a:t>
            </a:r>
            <a:r>
              <a:rPr lang="en-US" altLang="ko-KR" dirty="0"/>
              <a:t>·</a:t>
            </a:r>
            <a:r>
              <a:rPr lang="ko-KR" altLang="en-US" dirty="0"/>
              <a:t>하향식 평가모형의 통합 전략 구체화 및 개발 방향 제안 </a:t>
            </a:r>
            <a:r>
              <a:rPr lang="en-US" altLang="ko-KR" dirty="0"/>
              <a:t>(</a:t>
            </a:r>
            <a:r>
              <a:rPr lang="ko-KR" altLang="en-US" dirty="0"/>
              <a:t>연구단 공동진행</a:t>
            </a:r>
            <a:r>
              <a:rPr lang="en-US" altLang="ko-KR" dirty="0"/>
              <a:t>) </a:t>
            </a:r>
            <a:endParaRPr lang="ko-KR" altLang="en-US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"/>
          <a:stretch/>
        </p:blipFill>
        <p:spPr>
          <a:xfrm>
            <a:off x="637043" y="4505327"/>
            <a:ext cx="3215516" cy="2105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2707" y="4299781"/>
            <a:ext cx="2887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선진 </a:t>
            </a:r>
            <a:r>
              <a:rPr lang="ko-KR" altLang="en-US" sz="1050" dirty="0" err="1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상하향식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통합 평가모형 구조 비교 분석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05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95375" y="4305300"/>
            <a:ext cx="2557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한국형 통합모형 기술변화 구현 방법론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05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984" y="4578266"/>
            <a:ext cx="5291441" cy="203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협동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733425" y="1326952"/>
            <a:ext cx="8391525" cy="45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/>
              <a:t>한국형 </a:t>
            </a:r>
            <a:r>
              <a:rPr lang="ko-KR" altLang="en-US" kern="0" dirty="0"/>
              <a:t>상향식 </a:t>
            </a:r>
            <a:r>
              <a:rPr lang="en-US" altLang="ko-KR" kern="0" dirty="0"/>
              <a:t>S/W </a:t>
            </a:r>
            <a:r>
              <a:rPr lang="ko-KR" altLang="en-US" kern="0" dirty="0"/>
              <a:t>시스템 개발을 위한 </a:t>
            </a:r>
            <a:r>
              <a:rPr lang="en-US" altLang="ko-KR" kern="0" dirty="0"/>
              <a:t>MESSAGE </a:t>
            </a:r>
            <a:r>
              <a:rPr lang="ko-KR" altLang="en-US" kern="0" dirty="0"/>
              <a:t>시스템 분석</a:t>
            </a:r>
          </a:p>
          <a:p>
            <a:pPr lvl="1" latinLnBrk="0"/>
            <a:r>
              <a:rPr lang="ko-KR" altLang="en-US" b="0" kern="0" dirty="0" smtClean="0"/>
              <a:t>한국형 </a:t>
            </a:r>
            <a:r>
              <a:rPr lang="ko-KR" altLang="en-US" b="0" kern="0" dirty="0"/>
              <a:t>상향식 </a:t>
            </a:r>
            <a:r>
              <a:rPr lang="en-US" altLang="ko-KR" b="0" kern="0" dirty="0"/>
              <a:t>S/W </a:t>
            </a:r>
            <a:r>
              <a:rPr lang="ko-KR" altLang="en-US" b="0" kern="0" dirty="0"/>
              <a:t>시스템 개발을 위한 </a:t>
            </a:r>
            <a:r>
              <a:rPr lang="en-US" altLang="ko-KR" b="0" kern="0" dirty="0"/>
              <a:t>MESSAGE </a:t>
            </a:r>
            <a:r>
              <a:rPr lang="ko-KR" altLang="en-US" b="0" kern="0" dirty="0"/>
              <a:t>시스템 분석</a:t>
            </a:r>
          </a:p>
          <a:p>
            <a:pPr lvl="2" latinLnBrk="0"/>
            <a:r>
              <a:rPr lang="ko-KR" altLang="en-US" sz="1200" b="0" kern="0" dirty="0" smtClean="0">
                <a:solidFill>
                  <a:srgbClr val="000000"/>
                </a:solidFill>
              </a:rPr>
              <a:t>상향식 </a:t>
            </a:r>
            <a:r>
              <a:rPr lang="ko-KR" altLang="en-US" sz="1200" b="0" kern="0" dirty="0">
                <a:solidFill>
                  <a:srgbClr val="000000"/>
                </a:solidFill>
              </a:rPr>
              <a:t>모형의 국내외 현황분석</a:t>
            </a:r>
            <a:r>
              <a:rPr lang="en-US" altLang="ko-KR" sz="1200" b="0" kern="0" dirty="0">
                <a:solidFill>
                  <a:srgbClr val="000000"/>
                </a:solidFill>
              </a:rPr>
              <a:t>(MESSAGE, MARKAL, LEAP, AIM </a:t>
            </a:r>
            <a:r>
              <a:rPr lang="ko-KR" altLang="en-US" sz="1200" b="0" kern="0" dirty="0">
                <a:solidFill>
                  <a:srgbClr val="000000"/>
                </a:solidFill>
              </a:rPr>
              <a:t>등</a:t>
            </a:r>
            <a:r>
              <a:rPr lang="en-US" altLang="ko-KR" sz="1200" b="0" kern="0" dirty="0" smtClean="0">
                <a:solidFill>
                  <a:srgbClr val="000000"/>
                </a:solidFill>
              </a:rPr>
              <a:t>)</a:t>
            </a:r>
          </a:p>
          <a:p>
            <a:pPr lvl="2" latinLnBrk="0"/>
            <a:r>
              <a:rPr lang="ko-KR" altLang="en-US" sz="1200" b="0" kern="0" dirty="0" smtClean="0">
                <a:solidFill>
                  <a:srgbClr val="000000"/>
                </a:solidFill>
              </a:rPr>
              <a:t>국내 </a:t>
            </a:r>
            <a:r>
              <a:rPr lang="ko-KR" altLang="en-US" sz="1200" b="0" kern="0" dirty="0">
                <a:solidFill>
                  <a:srgbClr val="000000"/>
                </a:solidFill>
              </a:rPr>
              <a:t>중장기 온실가스 감축을 위한 상향식 모형에 대한 현황 </a:t>
            </a:r>
            <a:r>
              <a:rPr lang="ko-KR" altLang="en-US" sz="1200" b="0" kern="0" dirty="0" smtClean="0">
                <a:solidFill>
                  <a:srgbClr val="000000"/>
                </a:solidFill>
              </a:rPr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1" latinLnBrk="0"/>
            <a:r>
              <a:rPr lang="en-US" altLang="ko-KR" b="0" kern="0" dirty="0"/>
              <a:t>MESSAGE </a:t>
            </a:r>
            <a:r>
              <a:rPr lang="ko-KR" altLang="en-US" b="0" kern="0" dirty="0"/>
              <a:t>시스템 및 수리적 특성 </a:t>
            </a:r>
            <a:r>
              <a:rPr lang="ko-KR" altLang="en-US" b="0" kern="0" dirty="0" smtClean="0"/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2" latinLnBrk="0"/>
            <a:r>
              <a:rPr lang="ko-KR" altLang="en-US" sz="1200" b="0" kern="0" dirty="0" smtClean="0">
                <a:solidFill>
                  <a:srgbClr val="000000"/>
                </a:solidFill>
              </a:rPr>
              <a:t>효율개선</a:t>
            </a:r>
            <a:r>
              <a:rPr lang="en-US" altLang="ko-KR" sz="1200" b="0" kern="0" dirty="0">
                <a:solidFill>
                  <a:srgbClr val="000000"/>
                </a:solidFill>
              </a:rPr>
              <a:t>(AEEI) </a:t>
            </a:r>
            <a:r>
              <a:rPr lang="ko-KR" altLang="en-US" sz="1200" b="0" kern="0" dirty="0">
                <a:solidFill>
                  <a:srgbClr val="000000"/>
                </a:solidFill>
              </a:rPr>
              <a:t>및 기술간의 대체 및 경쟁 관계 등에 대한 수리적 </a:t>
            </a:r>
            <a:r>
              <a:rPr lang="ko-KR" altLang="en-US" sz="1200" b="0" kern="0" dirty="0" smtClean="0">
                <a:solidFill>
                  <a:srgbClr val="000000"/>
                </a:solidFill>
              </a:rPr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2" latinLnBrk="0"/>
            <a:r>
              <a:rPr lang="en-US" altLang="ko-KR" b="0" kern="0" dirty="0"/>
              <a:t>MESSAGE </a:t>
            </a:r>
            <a:r>
              <a:rPr lang="ko-KR" altLang="en-US" b="0" kern="0" dirty="0"/>
              <a:t>시스템 및 수리적 특성 </a:t>
            </a:r>
            <a:r>
              <a:rPr lang="ko-KR" altLang="en-US" b="0" kern="0" dirty="0" smtClean="0"/>
              <a:t>분석</a:t>
            </a:r>
            <a:r>
              <a:rPr lang="en-US" altLang="ko-KR" b="0" kern="0" dirty="0"/>
              <a:t> </a:t>
            </a:r>
            <a:r>
              <a:rPr lang="ko-KR" altLang="en-US" b="0" kern="0" dirty="0" smtClean="0"/>
              <a:t>및 </a:t>
            </a:r>
            <a:r>
              <a:rPr lang="en-US" altLang="ko-KR" b="0" kern="0" dirty="0" smtClean="0"/>
              <a:t>vintage</a:t>
            </a:r>
            <a:r>
              <a:rPr lang="ko-KR" altLang="en-US" b="0" kern="0" dirty="0" smtClean="0"/>
              <a:t>를 가지는 기술에 대한 새로운 </a:t>
            </a:r>
            <a:r>
              <a:rPr lang="en-US" altLang="ko-KR" b="0" kern="0" dirty="0" smtClean="0"/>
              <a:t>formulation </a:t>
            </a:r>
            <a:r>
              <a:rPr lang="ko-KR" altLang="en-US" b="0" kern="0" dirty="0" smtClean="0"/>
              <a:t>제시</a:t>
            </a:r>
            <a:r>
              <a:rPr lang="en-US" altLang="ko-KR" b="0" kern="0" dirty="0" smtClean="0"/>
              <a:t> </a:t>
            </a:r>
            <a:endParaRPr lang="en-US" altLang="ko-KR" b="0" kern="0" dirty="0"/>
          </a:p>
          <a:p>
            <a:pPr lvl="1" latinLnBrk="0"/>
            <a:r>
              <a:rPr lang="ko-KR" altLang="en-US" b="0" kern="0" dirty="0"/>
              <a:t>한국형 상</a:t>
            </a:r>
            <a:r>
              <a:rPr lang="en-US" altLang="ko-KR" b="0" kern="0" dirty="0"/>
              <a:t>·</a:t>
            </a:r>
            <a:r>
              <a:rPr lang="ko-KR" altLang="en-US" b="0" kern="0" dirty="0"/>
              <a:t>하향식 통합 모형 구축을 위한 </a:t>
            </a:r>
            <a:r>
              <a:rPr lang="en-US" altLang="ko-KR" b="0" kern="0" dirty="0" smtClean="0"/>
              <a:t>MARKAL-MACRO</a:t>
            </a:r>
            <a:r>
              <a:rPr lang="ko-KR" altLang="en-US" b="0" kern="0" dirty="0" smtClean="0"/>
              <a:t>의 구조분석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수리구조 및 실행방안 분석</a:t>
            </a:r>
            <a:endParaRPr lang="en-US" altLang="ko-KR" b="0" kern="0" dirty="0" smtClean="0"/>
          </a:p>
          <a:p>
            <a:pPr marL="54900" indent="0" latinLnBrk="0">
              <a:buNone/>
            </a:pPr>
            <a:endParaRPr lang="en-US" altLang="ko-KR" sz="500" b="0" kern="0" dirty="0" smtClean="0"/>
          </a:p>
          <a:p>
            <a:pPr latinLnBrk="0"/>
            <a:r>
              <a:rPr lang="ko-KR" altLang="en-US" kern="0" dirty="0" smtClean="0"/>
              <a:t>부문별 특성 분석</a:t>
            </a:r>
            <a:r>
              <a:rPr lang="en-US" altLang="ko-KR" kern="0" dirty="0" smtClean="0"/>
              <a:t>: </a:t>
            </a:r>
            <a:r>
              <a:rPr lang="ko-KR" altLang="en-US" b="0" kern="0" dirty="0" smtClean="0"/>
              <a:t>기존 상향식모형 분석 및 수리모형화 방안 제시</a:t>
            </a:r>
            <a:endParaRPr lang="en-US" altLang="ko-KR" b="0" kern="0" dirty="0"/>
          </a:p>
          <a:p>
            <a:pPr lvl="1" latinLnBrk="0"/>
            <a:r>
              <a:rPr lang="ko-KR" altLang="en-US" b="0" kern="0" dirty="0" smtClean="0"/>
              <a:t>수송부문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가정</a:t>
            </a:r>
            <a:r>
              <a:rPr lang="en-US" altLang="ko-KR" b="0" kern="0" dirty="0" smtClean="0"/>
              <a:t>/</a:t>
            </a:r>
            <a:r>
              <a:rPr lang="ko-KR" altLang="en-US" b="0" kern="0" dirty="0" smtClean="0"/>
              <a:t>상업부문</a:t>
            </a:r>
            <a:r>
              <a:rPr lang="en-US" altLang="ko-KR" b="0" kern="0" dirty="0" smtClean="0"/>
              <a:t>, </a:t>
            </a:r>
            <a:r>
              <a:rPr lang="ko-KR" altLang="en-US" b="0" kern="0" dirty="0" err="1" smtClean="0"/>
              <a:t>농축산</a:t>
            </a:r>
            <a:r>
              <a:rPr lang="ko-KR" altLang="en-US" b="0" kern="0" dirty="0" smtClean="0"/>
              <a:t> 부문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폐기물 부문</a:t>
            </a:r>
            <a:endParaRPr lang="en-US" altLang="ko-KR" b="0" kern="0" dirty="0"/>
          </a:p>
          <a:p>
            <a:pPr lvl="2" latinLnBrk="0"/>
            <a:r>
              <a:rPr lang="ko-KR" altLang="en-US" b="0" kern="0" dirty="0" smtClean="0"/>
              <a:t>수송부문에 특화된 다양한 </a:t>
            </a:r>
            <a:r>
              <a:rPr lang="ko-KR" altLang="en-US" b="0" kern="0" dirty="0" err="1" smtClean="0"/>
              <a:t>제약식</a:t>
            </a:r>
            <a:r>
              <a:rPr lang="ko-KR" altLang="en-US" b="0" kern="0" dirty="0" smtClean="0"/>
              <a:t> 제시 및 수송부문 특성 요소 기능의  수리적 전개</a:t>
            </a:r>
            <a:endParaRPr lang="en-US" altLang="ko-KR" b="0" kern="0" dirty="0" smtClean="0"/>
          </a:p>
          <a:p>
            <a:pPr marL="540000" lvl="2" indent="0" latinLnBrk="0">
              <a:buNone/>
            </a:pPr>
            <a:endParaRPr lang="en-US" altLang="ko-KR" sz="500" b="0" kern="0" dirty="0"/>
          </a:p>
          <a:p>
            <a:r>
              <a:rPr lang="ko-KR" altLang="en-US" dirty="0"/>
              <a:t>한국형 상향식 </a:t>
            </a:r>
            <a:r>
              <a:rPr lang="en-US" altLang="ko-KR" dirty="0"/>
              <a:t>S/W </a:t>
            </a:r>
            <a:r>
              <a:rPr lang="ko-KR" altLang="en-US" dirty="0"/>
              <a:t>시스템 개발</a:t>
            </a:r>
            <a:endParaRPr lang="en-US" altLang="ko-KR" dirty="0"/>
          </a:p>
          <a:p>
            <a:pPr lvl="1"/>
            <a:r>
              <a:rPr lang="en-US" altLang="ko-KR" b="0" dirty="0"/>
              <a:t>2</a:t>
            </a:r>
            <a:r>
              <a:rPr lang="ko-KR" altLang="en-US" b="0" dirty="0"/>
              <a:t>차년도에 필요한 연구에 대한 선행연구 일부 진행</a:t>
            </a:r>
            <a:endParaRPr lang="en-US" altLang="ko-KR" b="0" dirty="0"/>
          </a:p>
          <a:p>
            <a:pPr lvl="1"/>
            <a:r>
              <a:rPr lang="ko-KR" altLang="en-US" b="0" dirty="0"/>
              <a:t>한국형 상향식 </a:t>
            </a:r>
            <a:r>
              <a:rPr lang="en-US" altLang="ko-KR" b="0" dirty="0"/>
              <a:t>S/W </a:t>
            </a:r>
            <a:r>
              <a:rPr lang="ko-KR" altLang="en-US" b="0" dirty="0"/>
              <a:t>시스템의 구조 분석</a:t>
            </a:r>
            <a:endParaRPr lang="en-US" altLang="ko-KR" b="0" dirty="0"/>
          </a:p>
          <a:p>
            <a:pPr latinLnBrk="0"/>
            <a:endParaRPr lang="en-US" altLang="ko-KR" b="0" kern="0" dirty="0" smtClean="0"/>
          </a:p>
          <a:p>
            <a:pPr lvl="1" latinLnBrk="0"/>
            <a:endParaRPr lang="en-US" altLang="ko-KR" b="0" kern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30" y="4556404"/>
            <a:ext cx="3670908" cy="204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4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2</a:t>
            </a:r>
            <a:r>
              <a:rPr lang="ko-KR" altLang="en-US" b="0" dirty="0" smtClean="0"/>
              <a:t>차년도에 필요한 연구에 대한 선행연구 일부 진행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시스템의 구조 분석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58001" y="1257300"/>
            <a:ext cx="228600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상향식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S/W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시스템  개발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33438" y="2450592"/>
            <a:ext cx="6847265" cy="3922943"/>
            <a:chOff x="922651" y="886696"/>
            <a:chExt cx="7401456" cy="5204266"/>
          </a:xfrm>
        </p:grpSpPr>
        <p:sp>
          <p:nvSpPr>
            <p:cNvPr id="7" name="TextBox 6"/>
            <p:cNvSpPr txBox="1"/>
            <p:nvPr/>
          </p:nvSpPr>
          <p:spPr>
            <a:xfrm>
              <a:off x="7179746" y="113920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latinLnBrk="1" hangingPunct="1"/>
              <a:r>
                <a:rPr kumimoji="0" lang="ko-KR" altLang="en-US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통합 모형 </a:t>
              </a:r>
              <a:endPara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eaLnBrk="1" latinLnBrk="1" hangingPunct="1"/>
              <a:r>
                <a:rPr kumimoji="0" lang="en-US" altLang="ko-KR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S/W </a:t>
              </a:r>
              <a:r>
                <a:rPr kumimoji="0" lang="ko-KR" altLang="en-US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시스템</a:t>
              </a:r>
              <a:endParaRPr kumimoji="0" lang="ko-KR" altLang="en-US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651" y="2751378"/>
              <a:ext cx="992579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LP generation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9934" y="4475378"/>
              <a:ext cx="1673856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Reporting/Result Analysis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2651" y="886696"/>
              <a:ext cx="1776448" cy="24622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GUI(Graphic User Interface)</a:t>
              </a:r>
              <a:endParaRPr kumimoji="0" lang="ko-KR" altLang="en-US" sz="1800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7450" y="3137119"/>
              <a:ext cx="201850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MML : GAMS, AMPL,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MathProg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66867" y="3543466"/>
              <a:ext cx="112402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file : MPS, LP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9046" y="3975514"/>
              <a:ext cx="2593980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: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glpk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CPLEX,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Gurobi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COIN-OR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94586" y="3153229"/>
              <a:ext cx="944489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API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2488" y="5194623"/>
              <a:ext cx="1967205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viewer : MML,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MathJax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pdf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3141" y="5586211"/>
              <a:ext cx="341914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Plot/Chart : HTML5/CSS3,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WPF/XAML, OpenGL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0683" y="1123917"/>
              <a:ext cx="4191189" cy="1502877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10683" y="3007143"/>
              <a:ext cx="4191189" cy="1328412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꺾인 연결선 20"/>
            <p:cNvCxnSpPr>
              <a:stCxn id="13" idx="2"/>
              <a:endCxn id="14" idx="1"/>
            </p:cNvCxnSpPr>
            <p:nvPr/>
          </p:nvCxnSpPr>
          <p:spPr>
            <a:xfrm rot="16200000" flipH="1">
              <a:off x="2560166" y="3359875"/>
              <a:ext cx="283237" cy="330166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꺾인 연결선 21"/>
            <p:cNvCxnSpPr>
              <a:stCxn id="16" idx="2"/>
              <a:endCxn id="14" idx="3"/>
            </p:cNvCxnSpPr>
            <p:nvPr/>
          </p:nvCxnSpPr>
          <p:spPr>
            <a:xfrm rot="5400000">
              <a:off x="3995299" y="3395044"/>
              <a:ext cx="267127" cy="275938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직선 화살표 연결선 22"/>
            <p:cNvCxnSpPr>
              <a:stCxn id="14" idx="2"/>
            </p:cNvCxnSpPr>
            <p:nvPr/>
          </p:nvCxnSpPr>
          <p:spPr>
            <a:xfrm>
              <a:off x="3428880" y="3789687"/>
              <a:ext cx="0" cy="1858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>
            <a:xfrm>
              <a:off x="1212142" y="4739004"/>
              <a:ext cx="4191189" cy="135195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5" name="직선 화살표 연결선 24"/>
            <p:cNvCxnSpPr>
              <a:stCxn id="19" idx="2"/>
              <a:endCxn id="20" idx="0"/>
            </p:cNvCxnSpPr>
            <p:nvPr/>
          </p:nvCxnSpPr>
          <p:spPr>
            <a:xfrm>
              <a:off x="3306278" y="2626794"/>
              <a:ext cx="0" cy="3803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직선 화살표 연결선 25"/>
            <p:cNvCxnSpPr>
              <a:stCxn id="20" idx="2"/>
              <a:endCxn id="24" idx="0"/>
            </p:cNvCxnSpPr>
            <p:nvPr/>
          </p:nvCxnSpPr>
          <p:spPr>
            <a:xfrm>
              <a:off x="3306278" y="4335555"/>
              <a:ext cx="1459" cy="4034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046083" y="5206117"/>
              <a:ext cx="99899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Batch outputs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8" name="원통 27"/>
            <p:cNvSpPr/>
            <p:nvPr/>
          </p:nvSpPr>
          <p:spPr>
            <a:xfrm>
              <a:off x="7027963" y="3329064"/>
              <a:ext cx="1296144" cy="690413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기술 </a:t>
              </a:r>
              <a:r>
                <a:rPr kumimoji="0" lang="en-US" altLang="ko-KR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DB master</a:t>
              </a:r>
              <a:endParaRPr kumimoji="0" lang="ko-KR" altLang="en-US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원통 28"/>
            <p:cNvSpPr/>
            <p:nvPr/>
          </p:nvSpPr>
          <p:spPr>
            <a:xfrm>
              <a:off x="5747187" y="3288804"/>
              <a:ext cx="747700" cy="753385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XML/file/DB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manager</a:t>
              </a:r>
              <a:endPara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69641" y="2271010"/>
              <a:ext cx="1212788" cy="553998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매개변수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기술변화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보급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확산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수요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가격 등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056191" y="1032476"/>
              <a:ext cx="1239688" cy="689883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2" name="꺾인 연결선 31"/>
            <p:cNvCxnSpPr>
              <a:stCxn id="29" idx="1"/>
              <a:endCxn id="19" idx="3"/>
            </p:cNvCxnSpPr>
            <p:nvPr/>
          </p:nvCxnSpPr>
          <p:spPr>
            <a:xfrm rot="16200000" flipV="1">
              <a:off x="5054731" y="2222497"/>
              <a:ext cx="1413448" cy="719165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29" idx="3"/>
              <a:endCxn id="24" idx="3"/>
            </p:cNvCxnSpPr>
            <p:nvPr/>
          </p:nvCxnSpPr>
          <p:spPr>
            <a:xfrm rot="5400000">
              <a:off x="5075787" y="4369733"/>
              <a:ext cx="1372794" cy="717706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0" idx="3"/>
              <a:endCxn id="29" idx="2"/>
            </p:cNvCxnSpPr>
            <p:nvPr/>
          </p:nvCxnSpPr>
          <p:spPr>
            <a:xfrm flipV="1">
              <a:off x="5401872" y="3665497"/>
              <a:ext cx="345315" cy="585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546690" y="1251601"/>
              <a:ext cx="3381054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Language : C++, C#(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.net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), Visual Basic, Python, Java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4798" y="1698190"/>
              <a:ext cx="1007007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RES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설계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구축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2729" y="2164549"/>
              <a:ext cx="130035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BAU/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시나리오 구축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3801" y="2089291"/>
              <a:ext cx="1082348" cy="400110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Variable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Constraint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3098302" y="1944411"/>
              <a:ext cx="4605" cy="220138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직선 화살표 연결선 39"/>
            <p:cNvCxnSpPr>
              <a:stCxn id="38" idx="1"/>
              <a:endCxn id="37" idx="3"/>
            </p:cNvCxnSpPr>
            <p:nvPr/>
          </p:nvCxnSpPr>
          <p:spPr>
            <a:xfrm flipH="1" flipV="1">
              <a:off x="3753085" y="2287660"/>
              <a:ext cx="440716" cy="1686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직선 화살표 연결선 40"/>
            <p:cNvCxnSpPr/>
            <p:nvPr/>
          </p:nvCxnSpPr>
          <p:spPr>
            <a:xfrm>
              <a:off x="3074210" y="1505843"/>
              <a:ext cx="0" cy="1933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직선 화살표 연결선 41"/>
            <p:cNvCxnSpPr>
              <a:stCxn id="28" idx="2"/>
            </p:cNvCxnSpPr>
            <p:nvPr/>
          </p:nvCxnSpPr>
          <p:spPr bwMode="auto">
            <a:xfrm flipH="1">
              <a:off x="6482947" y="3674271"/>
              <a:ext cx="54501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직선 화살표 연결선 42"/>
            <p:cNvCxnSpPr>
              <a:stCxn id="30" idx="1"/>
            </p:cNvCxnSpPr>
            <p:nvPr/>
          </p:nvCxnSpPr>
          <p:spPr bwMode="auto">
            <a:xfrm flipH="1">
              <a:off x="6121037" y="2548009"/>
              <a:ext cx="94860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직선 화살표 연결선 43"/>
            <p:cNvCxnSpPr>
              <a:stCxn id="31" idx="2"/>
              <a:endCxn id="30" idx="0"/>
            </p:cNvCxnSpPr>
            <p:nvPr/>
          </p:nvCxnSpPr>
          <p:spPr bwMode="auto">
            <a:xfrm>
              <a:off x="7676035" y="1722359"/>
              <a:ext cx="0" cy="548651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꺾인 연결선 44"/>
            <p:cNvCxnSpPr>
              <a:stCxn id="31" idx="3"/>
              <a:endCxn id="28" idx="4"/>
            </p:cNvCxnSpPr>
            <p:nvPr/>
          </p:nvCxnSpPr>
          <p:spPr bwMode="auto">
            <a:xfrm>
              <a:off x="8295879" y="1377418"/>
              <a:ext cx="28228" cy="2296853"/>
            </a:xfrm>
            <a:prstGeom prst="bentConnector3">
              <a:avLst>
                <a:gd name="adj1" fmla="val 909834"/>
              </a:avLst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46" name="모서리가 둥근 직사각형 45"/>
            <p:cNvSpPr/>
            <p:nvPr/>
          </p:nvSpPr>
          <p:spPr>
            <a:xfrm>
              <a:off x="1360264" y="4828939"/>
              <a:ext cx="3915885" cy="114111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2488" y="4848049"/>
              <a:ext cx="2528408" cy="25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Web viewer : HTML5/CSS/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Javascript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4BE045-CB57-4A83-9F91-C765DF5D3AF2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romanUcPeriod"/>
            </a:pPr>
            <a:r>
              <a:rPr lang="ko-KR" altLang="en-US" dirty="0" smtClean="0"/>
              <a:t>연구단 소개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1·2</a:t>
            </a:r>
            <a:r>
              <a:rPr lang="ko-KR" altLang="en-US" dirty="0" smtClean="0"/>
              <a:t>차년도 성과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차년도 계획 및 진행 상황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한국형 온실가스 통합 감축 시스템 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김동우 교수님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김인숙 박사님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 </a:t>
            </a:r>
            <a:endParaRPr lang="en-US" altLang="ko-KR" sz="1200" b="0" dirty="0" smtClean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-(3)- 1)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4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-(3)- 2)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-(3)- 3)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8000" indent="-612000"/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향후 연구계획 및 연구진행  상황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연구단 추진 계획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차년도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/>
              <a:t>총괄과제 연구진행 상황</a:t>
            </a:r>
          </a:p>
          <a:p>
            <a:pPr lvl="1"/>
            <a:r>
              <a:rPr lang="ko-KR" altLang="en-US" dirty="0" smtClean="0"/>
              <a:t>협동과제</a:t>
            </a:r>
            <a:r>
              <a:rPr lang="en-US" altLang="ko-KR" dirty="0"/>
              <a:t>1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 smtClean="0"/>
              <a:t>협</a:t>
            </a:r>
            <a:r>
              <a:rPr lang="ko-KR" altLang="en-US" dirty="0"/>
              <a:t>동</a:t>
            </a:r>
            <a:r>
              <a:rPr lang="ko-KR" altLang="en-US" dirty="0" smtClean="0"/>
              <a:t>과제</a:t>
            </a:r>
            <a:r>
              <a:rPr lang="en-US" altLang="ko-KR" dirty="0"/>
              <a:t>2 </a:t>
            </a:r>
            <a:r>
              <a:rPr lang="ko-KR" altLang="en-US" dirty="0"/>
              <a:t>연구진행 상황</a:t>
            </a:r>
          </a:p>
        </p:txBody>
      </p:sp>
    </p:spTree>
    <p:extLst>
      <p:ext uri="{BB962C8B-B14F-4D97-AF65-F5344CB8AC3E}">
        <p14:creationId xmlns:p14="http://schemas.microsoft.com/office/powerpoint/2010/main" val="26295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01538"/>
              </p:ext>
            </p:extLst>
          </p:nvPr>
        </p:nvGraphicFramePr>
        <p:xfrm>
          <a:off x="866395" y="1798320"/>
          <a:ext cx="7966710" cy="431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385589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연계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상하향식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모듈 연계 시범 분석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신재생에너지포함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공정포함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세밀화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생산요소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노동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자본 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간 및 에너지원 간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276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평가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모듈 이론 연구 및 설계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개념을 구현한 한국형 상향식 모듈 세부 설계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6395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 부문 분석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전력부문 분석 완료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국내외 정유부문 기존 상향식 연구 분석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 정유부문 수요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공급기술 환경분석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227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64390"/>
              </p:ext>
            </p:extLst>
          </p:nvPr>
        </p:nvGraphicFramePr>
        <p:xfrm>
          <a:off x="866395" y="1798321"/>
          <a:ext cx="7966710" cy="435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 하향식 모듈을 사용한 전망기능 제고방안 수립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방법론 개발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모형화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 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상용 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프로토타입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213851"/>
              </p:ext>
            </p:extLst>
          </p:nvPr>
        </p:nvGraphicFramePr>
        <p:xfrm>
          <a:off x="866395" y="1798321"/>
          <a:ext cx="7966710" cy="436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Global/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Global Version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세밀화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에너지환경경제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상용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GUI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포함한 통합모형과의 연동모듈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82278"/>
              </p:ext>
            </p:extLst>
          </p:nvPr>
        </p:nvGraphicFramePr>
        <p:xfrm>
          <a:off x="866395" y="1798319"/>
          <a:ext cx="7966710" cy="283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498466">
                <a:tc rowSpan="7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시범분석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안정성 검증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세밀화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글로벌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9894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상하향 통합모형의 정책평가 기능 제고방안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8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 및 현장 교육활용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통합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구축 완료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029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59691"/>
              </p:ext>
            </p:extLst>
          </p:nvPr>
        </p:nvGraphicFramePr>
        <p:xfrm>
          <a:off x="866395" y="4635626"/>
          <a:ext cx="7966710" cy="155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501301">
                <a:tc row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감축잠재량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배출권 할당 등 정책 고안에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반영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9675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보형의 신뢰성 평가 및 각종 정책 분석에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상용 시스템 배포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신뢰성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 검증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교육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801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연계구조를 감안한 통합모형의 연동모듈 수정 및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연구목표 </a:t>
            </a:r>
            <a:r>
              <a:rPr lang="en-US" altLang="ko-KR" b="0" dirty="0"/>
              <a:t>: </a:t>
            </a:r>
            <a:r>
              <a:rPr lang="ko-KR" altLang="en-US" b="0" dirty="0"/>
              <a:t>농업</a:t>
            </a:r>
            <a:r>
              <a:rPr lang="en-US" altLang="ko-KR" b="0" dirty="0"/>
              <a:t>/</a:t>
            </a:r>
            <a:r>
              <a:rPr lang="ko-KR" altLang="en-US" b="0" dirty="0" smtClean="0"/>
              <a:t>전력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</a:t>
            </a:r>
            <a:r>
              <a:rPr lang="ko-KR" altLang="en-US" b="0" dirty="0">
                <a:latin typeface="맑은 고딕"/>
                <a:ea typeface="맑은 고딕"/>
              </a:rPr>
              <a:t>∙</a:t>
            </a:r>
            <a:r>
              <a:rPr lang="ko-KR" altLang="en-US" b="0" dirty="0"/>
              <a:t>하향식 모듈을 연계하고</a:t>
            </a:r>
            <a:r>
              <a:rPr lang="en-US" altLang="ko-KR" b="0" dirty="0"/>
              <a:t>  </a:t>
            </a:r>
            <a:r>
              <a:rPr lang="ko-KR" altLang="en-US" b="0" dirty="0"/>
              <a:t>산업부문 상향식 모듈 구축하며  하향식 모듈 전환</a:t>
            </a:r>
            <a:r>
              <a:rPr lang="en-US" altLang="ko-KR" b="0" dirty="0"/>
              <a:t>/</a:t>
            </a:r>
            <a:r>
              <a:rPr lang="ko-KR" altLang="en-US" b="0" dirty="0"/>
              <a:t>산업</a:t>
            </a:r>
            <a:r>
              <a:rPr lang="en-US" altLang="ko-KR" b="0" dirty="0"/>
              <a:t>/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수송부문을 </a:t>
            </a:r>
            <a:r>
              <a:rPr lang="ko-KR" altLang="en-US" b="0" dirty="0"/>
              <a:t>세밀화 </a:t>
            </a:r>
            <a:endParaRPr lang="en-US" altLang="ko-KR" sz="800" b="0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연계한 모형을 구축하고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차년도 구축 표준 </a:t>
            </a:r>
            <a:r>
              <a:rPr lang="ko-KR" altLang="en-US" dirty="0" smtClean="0"/>
              <a:t>하향식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농업부문 상향식 모듈</a:t>
            </a:r>
            <a:r>
              <a:rPr lang="en-US" altLang="ko-KR" dirty="0"/>
              <a:t>, </a:t>
            </a:r>
            <a:r>
              <a:rPr lang="ko-KR" altLang="en-US" dirty="0"/>
              <a:t>전력부문 상향식 </a:t>
            </a:r>
            <a:r>
              <a:rPr lang="ko-KR" altLang="en-US" dirty="0" smtClean="0"/>
              <a:t>모듈 및 수송부문 상향식 모듈 </a:t>
            </a:r>
            <a:r>
              <a:rPr lang="ko-KR" altLang="en-US" dirty="0"/>
              <a:t>연계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에너지 다소비 업종을 중심으로 한 상향식 모형 구축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/>
              <a:t>산업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전력부문에서 신재생에너지를 독립하고</a:t>
            </a:r>
            <a:r>
              <a:rPr lang="en-US" altLang="ko-KR" dirty="0"/>
              <a:t>, </a:t>
            </a:r>
            <a:r>
              <a:rPr lang="ko-KR" altLang="en-US" dirty="0"/>
              <a:t>농업부문을 경작방식 격차 및 축산업 규모를 </a:t>
            </a:r>
            <a:r>
              <a:rPr lang="ko-KR" altLang="en-US" dirty="0" smtClean="0"/>
              <a:t>반영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수송부문에서는 자체운송서비스부문을 별도 구성하여 세밀화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자본 </a:t>
            </a:r>
            <a:r>
              <a:rPr lang="en-US" altLang="ko-KR" dirty="0"/>
              <a:t>Vintage</a:t>
            </a:r>
            <a:r>
              <a:rPr lang="ko-KR" altLang="en-US" dirty="0"/>
              <a:t>를 도입하고 </a:t>
            </a:r>
            <a:r>
              <a:rPr lang="en-US" altLang="ko-KR" dirty="0" smtClean="0"/>
              <a:t>Tobin’s </a:t>
            </a:r>
            <a:r>
              <a:rPr lang="en-US" altLang="ko-KR" dirty="0"/>
              <a:t>q </a:t>
            </a:r>
            <a:r>
              <a:rPr lang="ko-KR" altLang="en-US" dirty="0"/>
              <a:t>이론을 반영한 투자수요함수 도출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전환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 smtClean="0"/>
              <a:t>농업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 </a:t>
            </a:r>
            <a:r>
              <a:rPr lang="ko-KR" altLang="en-US" dirty="0"/>
              <a:t>발생하는 온실가스 전 부문을 포괄하는 하향식 모듈 </a:t>
            </a:r>
            <a:r>
              <a:rPr lang="en-US" altLang="ko-KR" dirty="0"/>
              <a:t>input data </a:t>
            </a:r>
            <a:r>
              <a:rPr lang="ko-KR" altLang="en-US" dirty="0"/>
              <a:t>생성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2</a:t>
            </a:r>
            <a:r>
              <a:rPr lang="ko-KR" altLang="en-US" b="0" dirty="0"/>
              <a:t>차년도에 시작한 생산요소</a:t>
            </a:r>
            <a:r>
              <a:rPr lang="en-US" altLang="ko-KR" b="0" dirty="0"/>
              <a:t>(</a:t>
            </a:r>
            <a:r>
              <a:rPr lang="ko-KR" altLang="en-US" b="0" dirty="0"/>
              <a:t>노동</a:t>
            </a:r>
            <a:r>
              <a:rPr lang="en-US" altLang="ko-KR" b="0" dirty="0"/>
              <a:t>, </a:t>
            </a:r>
            <a:r>
              <a:rPr lang="ko-KR" altLang="en-US" b="0" dirty="0"/>
              <a:t>자본</a:t>
            </a:r>
            <a:r>
              <a:rPr lang="en-US" altLang="ko-KR" b="0" dirty="0"/>
              <a:t>)</a:t>
            </a:r>
            <a:r>
              <a:rPr lang="ko-KR" altLang="en-US" b="0" dirty="0"/>
              <a:t>간 대체탄력성 및 생산요소</a:t>
            </a:r>
            <a:r>
              <a:rPr lang="en-US" altLang="ko-KR" b="0" dirty="0"/>
              <a:t>-</a:t>
            </a:r>
            <a:r>
              <a:rPr lang="ko-KR" altLang="en-US" b="0" dirty="0"/>
              <a:t>에너지원간 대체탄력성 추정 작업을 완료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 smtClean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</a:t>
            </a:r>
            <a:r>
              <a:rPr lang="ko-KR" altLang="en-US" b="0" dirty="0" smtClean="0"/>
              <a:t>연계시도 및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53</a:t>
            </a:r>
            <a:r>
              <a:rPr lang="ko-KR" altLang="en-US" dirty="0" smtClean="0"/>
              <a:t>개 섹터로 구성된 표준 </a:t>
            </a:r>
            <a:r>
              <a:rPr lang="en-US" altLang="ko-KR" dirty="0" smtClean="0"/>
              <a:t>CGE</a:t>
            </a:r>
            <a:r>
              <a:rPr lang="ko-KR" altLang="en-US" dirty="0" smtClean="0"/>
              <a:t>모형과 농업상향식 모형 연계시도</a:t>
            </a:r>
            <a:r>
              <a:rPr lang="en-US" altLang="ko-KR" dirty="0" smtClean="0"/>
              <a:t>(Static, Recursive Dynamics)</a:t>
            </a:r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</a:t>
            </a:r>
            <a:r>
              <a:rPr lang="en-US" altLang="ko-KR" dirty="0"/>
              <a:t>: </a:t>
            </a:r>
            <a:r>
              <a:rPr lang="ko-KR" altLang="en-US" dirty="0"/>
              <a:t>통합전력모형의 상향식 모형 고도화 효과 시범분석</a:t>
            </a:r>
            <a:endParaRPr lang="en-US" altLang="ko-KR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농업부문 </a:t>
            </a:r>
            <a:r>
              <a:rPr lang="en-US" altLang="ko-KR" dirty="0" smtClean="0"/>
              <a:t>hybrid SAM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보완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농업부문 온실가스 배출 모형화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산업부문 상향식 모형 리뷰</a:t>
            </a:r>
            <a:r>
              <a:rPr lang="en-US" altLang="ko-KR" dirty="0" smtClean="0"/>
              <a:t>(Belgian MARKAL, US-MARKAL, UK-MARKAL, </a:t>
            </a:r>
            <a:r>
              <a:rPr lang="ko-KR" altLang="en-US" dirty="0" smtClean="0"/>
              <a:t>국내 </a:t>
            </a:r>
            <a:r>
              <a:rPr lang="en-US" altLang="ko-KR" dirty="0" smtClean="0"/>
              <a:t>MARKAL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,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모형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철강 산업부문 상향식 모형 설계 진행 중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표준 </a:t>
            </a:r>
            <a:r>
              <a:rPr lang="en-US" altLang="ko-KR" dirty="0" smtClean="0"/>
              <a:t>CGE </a:t>
            </a:r>
            <a:r>
              <a:rPr lang="ko-KR" altLang="en-US" dirty="0" smtClean="0"/>
              <a:t>산업구분을 기존 </a:t>
            </a:r>
            <a:r>
              <a:rPr lang="en-US" altLang="ko-KR" dirty="0" smtClean="0"/>
              <a:t>36</a:t>
            </a:r>
            <a:r>
              <a:rPr lang="ko-KR" altLang="en-US" dirty="0" smtClean="0"/>
              <a:t>개에서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개로 확장 및 자가운송부문 구분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공정배출가스</a:t>
            </a:r>
            <a:r>
              <a:rPr lang="en-US" altLang="ko-KR" dirty="0" smtClean="0"/>
              <a:t>(Non-energy GHG) </a:t>
            </a:r>
            <a:r>
              <a:rPr lang="ko-KR" altLang="en-US" dirty="0" smtClean="0"/>
              <a:t>배출량 반영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KLEM</a:t>
            </a:r>
            <a:r>
              <a:rPr lang="ko-KR" altLang="en-US" b="0" dirty="0"/>
              <a:t> </a:t>
            </a:r>
            <a:r>
              <a:rPr lang="en-US" altLang="ko-KR" b="0" dirty="0"/>
              <a:t>DB </a:t>
            </a:r>
            <a:r>
              <a:rPr lang="ko-KR" altLang="en-US" b="0" dirty="0"/>
              <a:t>개선 </a:t>
            </a:r>
            <a:r>
              <a:rPr lang="ko-KR" altLang="en-US" b="0" dirty="0" smtClean="0"/>
              <a:t>작업</a:t>
            </a:r>
            <a:endParaRPr lang="en-US" altLang="ko-KR" b="0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자체 산업분류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35</a:t>
            </a:r>
            <a:r>
              <a:rPr lang="ko-KR" altLang="en-US" b="0" dirty="0" smtClean="0"/>
              <a:t>개</a:t>
            </a:r>
            <a:r>
              <a:rPr lang="en-US" altLang="ko-KR" b="0" dirty="0"/>
              <a:t>)</a:t>
            </a:r>
            <a:r>
              <a:rPr lang="ko-KR" altLang="en-US" b="0" dirty="0" smtClean="0"/>
              <a:t> 및 기존 하향식 표준모형 산업분류</a:t>
            </a:r>
            <a:r>
              <a:rPr lang="en-US" altLang="ko-KR" b="0" dirty="0" smtClean="0"/>
              <a:t>(36</a:t>
            </a:r>
            <a:r>
              <a:rPr lang="ko-KR" altLang="en-US" b="0" dirty="0" smtClean="0"/>
              <a:t>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두 가지 산업 분류를 기준으로 </a:t>
            </a:r>
            <a:r>
              <a:rPr lang="en-US" altLang="ko-KR" dirty="0" smtClean="0"/>
              <a:t>KLEM</a:t>
            </a:r>
            <a:r>
              <a:rPr lang="ko-KR" altLang="en-US" dirty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개선</a:t>
            </a: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연구단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기술개발 필요성 및 목표</a:t>
            </a:r>
          </a:p>
          <a:p>
            <a:r>
              <a:rPr lang="ko-KR" altLang="en-US" dirty="0"/>
              <a:t>연구단 추진 전략</a:t>
            </a:r>
          </a:p>
          <a:p>
            <a:r>
              <a:rPr lang="ko-KR" altLang="en-US" dirty="0"/>
              <a:t>연구단 추진 체계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통합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분석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에너지</a:t>
            </a:r>
            <a:r>
              <a:rPr lang="en-US" altLang="ko-KR" dirty="0"/>
              <a:t>·</a:t>
            </a:r>
            <a:r>
              <a:rPr lang="ko-KR" altLang="en-US" dirty="0"/>
              <a:t>환경</a:t>
            </a:r>
            <a:r>
              <a:rPr lang="en-US" altLang="ko-KR" dirty="0"/>
              <a:t>·</a:t>
            </a:r>
            <a:r>
              <a:rPr lang="ko-KR" altLang="en-US" dirty="0"/>
              <a:t>경제 통합 </a:t>
            </a:r>
            <a:r>
              <a:rPr lang="en-US" altLang="ko-KR" dirty="0"/>
              <a:t>DB </a:t>
            </a:r>
            <a:r>
              <a:rPr lang="ko-KR" altLang="en-US" dirty="0"/>
              <a:t>취합 및 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산업부문  및 수송부문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 감축기술의 변화 및 확산 연구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 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전력부문의 연구를 보완하고 수송 및 산업부문 관련 연구 수행</a:t>
            </a:r>
            <a:endParaRPr lang="en-US" altLang="ko-KR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b="0" dirty="0" smtClean="0"/>
              <a:t>미래 감축 기술 조사 및 기술 </a:t>
            </a:r>
            <a:r>
              <a:rPr lang="ko-KR" altLang="en-US" b="0" dirty="0" err="1" smtClean="0"/>
              <a:t>특성치</a:t>
            </a:r>
            <a:r>
              <a:rPr lang="ko-KR" altLang="en-US" b="0" dirty="0" smtClean="0"/>
              <a:t> 추정</a:t>
            </a:r>
            <a:endParaRPr lang="en-US" altLang="ko-KR" b="0" dirty="0" smtClean="0"/>
          </a:p>
          <a:p>
            <a:pPr lvl="2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산업부문은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차년도에 제안한 상향식 기술구조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 에너지 서비스와 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공통기기의 조합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분석 실행</a:t>
            </a:r>
            <a:endParaRPr lang="en-US" altLang="ko-KR" b="0" dirty="0"/>
          </a:p>
          <a:p>
            <a:pPr>
              <a:lnSpc>
                <a:spcPts val="1900"/>
              </a:lnSpc>
            </a:pP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ko-KR" altLang="en-US" dirty="0" smtClean="0"/>
              <a:t>감축기술의 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 개념을 반영한 한국형 상향식 모듈 설계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기술변화의 내생성과 </a:t>
            </a:r>
            <a:r>
              <a:rPr lang="ko-KR" altLang="en-US" dirty="0" err="1" smtClean="0"/>
              <a:t>외생성을</a:t>
            </a:r>
            <a:r>
              <a:rPr lang="ko-KR" altLang="en-US" dirty="0" smtClean="0"/>
              <a:t> 동시에 반영하는 다면적 학습방법론 제안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제안된 기술변화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확산개념을 구현할 수 있는 대상 부문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기술을 선별하고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경험자료 취합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실증연구와 연계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한국형 상향식 기술변화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확산 모듈 설계 및 시범분석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/>
              <a:t>협동</a:t>
            </a:r>
            <a:r>
              <a:rPr lang="en-US" altLang="ko-KR" sz="2400" dirty="0" smtClean="0"/>
              <a:t>1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개발을 위한 수리적 기반</a:t>
            </a:r>
            <a:endParaRPr lang="en-US" altLang="ko-KR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err="1"/>
              <a:t>mutliple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activitie</a:t>
            </a:r>
            <a:r>
              <a:rPr lang="en-US" altLang="ko-KR" sz="1100" dirty="0"/>
              <a:t>/multiple load region </a:t>
            </a:r>
            <a:r>
              <a:rPr lang="ko-KR" altLang="en-US" sz="1100" dirty="0"/>
              <a:t>모델링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발전소 </a:t>
            </a:r>
            <a:r>
              <a:rPr lang="ko-KR" altLang="en-US" sz="1100" dirty="0"/>
              <a:t>성능복구 및 운영</a:t>
            </a:r>
            <a:r>
              <a:rPr lang="en-US" altLang="ko-KR" sz="1100" dirty="0"/>
              <a:t>(ROMM)</a:t>
            </a:r>
            <a:r>
              <a:rPr lang="ko-KR" altLang="en-US" sz="1100" dirty="0"/>
              <a:t>에 대한 수리적 </a:t>
            </a:r>
            <a:r>
              <a:rPr lang="ko-KR" altLang="en-US" sz="1100" dirty="0" smtClean="0"/>
              <a:t>기반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포함하는 상향식 모형에 대한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고려한 전력수급계획 수리 모형화 기본 연구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전력관련 </a:t>
            </a:r>
            <a:r>
              <a:rPr lang="ko-KR" altLang="en-US" sz="1100" dirty="0"/>
              <a:t>운용계획을 포함하는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기동정지계획</a:t>
            </a:r>
            <a:r>
              <a:rPr lang="en-US" altLang="ko-KR" sz="1100" dirty="0"/>
              <a:t>(Unit Commitment)</a:t>
            </a:r>
            <a:r>
              <a:rPr lang="ko-KR" altLang="en-US" sz="1100" dirty="0"/>
              <a:t>의 수리 모형화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</a:t>
            </a:r>
            <a:r>
              <a:rPr lang="ko-KR" altLang="en-US" sz="1100" dirty="0" err="1"/>
              <a:t>제약식의</a:t>
            </a:r>
            <a:r>
              <a:rPr lang="ko-KR" altLang="en-US" sz="1100" dirty="0"/>
              <a:t> 일반화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최적해의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현실 정합성 </a:t>
            </a:r>
            <a:r>
              <a:rPr lang="ko-KR" altLang="en-US" sz="1100" dirty="0" smtClean="0"/>
              <a:t>연구</a:t>
            </a:r>
            <a:endParaRPr lang="en-US" altLang="ko-KR" sz="110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ko-KR" altLang="en-US" sz="500" dirty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부문별 특성 조사 및 분석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분석 완료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국내특성 입력자료 구축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상향식 모형 기본기능 완성 및  확장기능 분석 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전환부문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정유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분석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국내외 정유부문 기존 상향식 연구</a:t>
            </a:r>
            <a:r>
              <a:rPr lang="en-US" altLang="ko-KR" sz="1100" dirty="0"/>
              <a:t> 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 및 수요</a:t>
            </a:r>
            <a:r>
              <a:rPr lang="en-US" altLang="ko-KR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공급기술 환경분석</a:t>
            </a:r>
            <a:endParaRPr lang="en-US" altLang="ko-KR" sz="1100" spc="-15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spcBef>
                <a:spcPts val="24"/>
              </a:spcBef>
            </a:pPr>
            <a:r>
              <a:rPr lang="ko-KR" altLang="en-US" sz="1100" spc="-150" dirty="0" smtClean="0"/>
              <a:t>전력부문 및 수송부문 상향식 통합 모형 구현을 통합 상향식 모형 기능 검증</a:t>
            </a:r>
            <a:endParaRPr lang="en-US" altLang="ko-KR" sz="1100" spc="-15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en-US" altLang="ko-KR" sz="500" spc="-150" dirty="0" smtClean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한국형 상향식 </a:t>
            </a:r>
            <a:r>
              <a:rPr lang="en-US" altLang="ko-KR" dirty="0"/>
              <a:t>S/W 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및 통합모형을 위한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작성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부문별 특성을 반영한 상향식 모듈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상향식 시스템 구조 및 기능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한국형 상향식 모형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베타</a:t>
            </a:r>
            <a:r>
              <a:rPr lang="en-US" altLang="ko-KR" sz="1100" dirty="0" smtClean="0"/>
              <a:t>ver.</a:t>
            </a:r>
            <a:r>
              <a:rPr lang="ko-KR" altLang="en-US" sz="1100" dirty="0" smtClean="0"/>
              <a:t> 개발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87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75" y="2790825"/>
            <a:ext cx="3198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5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5D982-35A8-4074-9BBA-54A771AC6457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기술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시스템 분석에는 상향식 모형과 하향식 모형이 활용되고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각각 장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단점을 보유하고 있어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 모형의 장점을 최대한 활용하고 상호불일치를 해소 할 수 있는 통합 모형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개발이 요구됨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온실가스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분석에 주로 이용되는 연산일반균형모형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(CGE)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정보를 정확히 반영하지 못하는 반면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모형은 경제적 균형 영향 분석이 어려운 단점을 지님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분야별 차별화된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통합적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등이 연구되고 있으나 한국 상황에 맞는 모형에 대한 논의는 아직 확립되지 않음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482975"/>
          <a:ext cx="7486651" cy="24606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1512"/>
                <a:gridCol w="3369070"/>
                <a:gridCol w="3556069"/>
              </a:tblGrid>
              <a:tr h="3024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상향식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하향식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38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경제주체의 의사결정 변화에 따른 에너지소비 및 온실가스 배출량 변화를 세부적으로 분석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수단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잠재량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비용 분석에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차별화된 정책수단 조합이나 정책강도를 결정하기에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업종별 상이한 신기술 및 정책수단 고려 가능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경제전체의 움직임을 포괄적이고 집계적으로 묘사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정책수단이 국내총생산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(GDP)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등 거시경제 지표에 미치는 효과를 추정하는데 효과적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분석대상을 내생적인 조정과정 측면에서 표현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경제시스템 차원의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 선정 및 평가에 유용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76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생산요소 및 부문간 대체를 고려하지 못함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최종수요가 고정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부가가치 등의 변수 제외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거시경제에 대한 파급효과 분석에는 부적합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기술적 차별성과 대체성을 고려하지 못함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lvl="0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감축 잠재량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감축비용에 대한 구체적인 정보를 제시하지 못함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455" name="직사각형 9"/>
          <p:cNvSpPr>
            <a:spLocks noChangeArrowheads="1"/>
          </p:cNvSpPr>
          <p:nvPr/>
        </p:nvSpPr>
        <p:spPr bwMode="auto">
          <a:xfrm>
            <a:off x="2938463" y="3186113"/>
            <a:ext cx="3543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감축 모형과 하향식 감축 모형의 특성 비교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053CE-075D-4D38-B1CE-45E822E49B3D}" type="slidenum">
              <a:rPr lang="ko-KR" altLang="en-US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경제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다양한 온실가스 감축 정책이 시행되고 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정책의 성과 및 파급효과에 대한 정량적 상시 분석 시스템의 미비로 효율적인 정책의 설계 및 평가가 어려운 상황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목표 지향적 기후정책 추진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중장기 환경경제의 거시적 전망 및 배출량의 예측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배출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잠재력 및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감축활동의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실효성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정책 추진에 따른 경제사회적 파급효과 등에 대한 계량적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과학적 분석역량의 확보가 중요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급변하는 국내외 여건에 선제적으로 대처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환경적 여건의 변화를 적시 반영하여 배출량 전망 및 파급효과 분석 등을 상시적이고 과학적으로 분석할 수 있는 시스템 구축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경제사회적 현상과 기후 문제의 통합적 분석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시장균형에 토대를 둔 경제모형과 오염원 활동 및 기술적 대안에 따른 행태변화를 반영하는 에너지환경모형을 연계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분석하는 방식의 환경경제모형 개발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95400" y="3971925"/>
            <a:ext cx="7115175" cy="733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20000"/>
              </a:lnSpc>
              <a:defRPr/>
            </a:pP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] 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온실가스 감축 기술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현황을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반영하는 상향식 감축모형과 감축정책의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산업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및  거시경제 파급효과를 분석하는 하향식 일반균형모형을 통합하는 통합감축 시스템 구축</a:t>
            </a:r>
            <a:endParaRPr lang="ko-KR" altLang="en-US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762000" y="4067175"/>
            <a:ext cx="428625" cy="43815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352550" y="4752975"/>
            <a:ext cx="70104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기술현황을 반영한 감축 모형 개발 및 영향 분석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정책의 파급효과 분석을 위한 하향식 모형 개발 및 분석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 및 기술확산 효과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비용효율적 감축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잠재량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평가 기능을 포함한 통합 감축분석시스템 개발 및 운용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9BB45-917A-488C-B2D7-7F423BDF5687}" type="slidenum">
              <a:rPr lang="ko-KR" altLang="en-US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I-(2)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전략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최종 연구목적인 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상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하향식 온실가스 통합 감축 시스템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구축을 위하여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작성 및 모듈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통합감축 시스템 검증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단계로 구성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35939" y="2788602"/>
            <a:ext cx="2066925" cy="1333500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[1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err="1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작성 및 모듈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선행연구 및 기존모형을 점검하여 통합모형을 설계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35939" y="4412770"/>
            <a:ext cx="2066925" cy="718982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[2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통합모형의 구성요소를 </a:t>
            </a:r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구축</a:t>
            </a:r>
            <a:endParaRPr lang="ko-KR" altLang="en-US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035939" y="5236527"/>
            <a:ext cx="2066925" cy="904875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[3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통합감축 시스템 검증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모형을 완성하고 기존 모형과 비교분석을 통한 신뢰성 점검 및 정책수행을 통한 활용도 점검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6" y="2267730"/>
            <a:ext cx="5578194" cy="429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0FEDB-0D71-4614-99A2-895192C4C20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1-(4)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추진체계 및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역할분담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총괄주관연구기관은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한국환경정책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(KEI)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담당하고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협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연구기관으로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KAIST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4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참여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하향식 모형 연구와 통합모형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(KEI)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주관</a:t>
            </a:r>
            <a:endParaRPr lang="en-US" altLang="ko-KR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 변화 확산 예측 모형 연구 및 기술 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구축은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KAIST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주관</a:t>
            </a:r>
            <a:endParaRPr lang="en-US" altLang="ko-KR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산학협력단이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협업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24" y="3093577"/>
            <a:ext cx="6156998" cy="300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1·2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차년도 성과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연구단 성과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87934"/>
              </p:ext>
            </p:extLst>
          </p:nvPr>
        </p:nvGraphicFramePr>
        <p:xfrm>
          <a:off x="897310" y="1725972"/>
          <a:ext cx="8084320" cy="41877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4761"/>
                <a:gridCol w="1464557"/>
                <a:gridCol w="4802606"/>
                <a:gridCol w="665708"/>
                <a:gridCol w="646688"/>
              </a:tblGrid>
              <a:tr h="22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교육훈련 실적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급 학술지 게재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국제협력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국제회의 개최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기술정보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도출 후 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구축된 국내외 기술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취합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기술확산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변화에 대한 이론 조사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선진 통합모형에 대한 구조 분석 및 타 연구팀과 공동으로 한국형 평가모형 개념 제안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일반학술지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 기반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MOU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체결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지침 활용 성과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 2020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기후변화 정책 수립 관련 정책 제안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(GIR)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보도실적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2014-10-29,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NEWSis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KAIST,</a:t>
                      </a:r>
                      <a:r>
                        <a:rPr lang="ko-KR" altLang="en-US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국제응용시스템분석연구소와 환경이슈 공동연구 </a:t>
                      </a:r>
                      <a:r>
                        <a:rPr lang="en-US" altLang="ko-KR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</a:t>
                      </a:r>
                      <a:endParaRPr lang="ko-KR" altLang="en-US" sz="1000" kern="12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1-8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</a:t>
                      </a: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지침 활용 성과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정부온실가스 감축정책 지원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매뉴얼 활용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(GIR, 2014/11)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4504</Words>
  <Application>Microsoft Office PowerPoint</Application>
  <PresentationFormat>화면 슬라이드 쇼(4:3)</PresentationFormat>
  <Paragraphs>739</Paragraphs>
  <Slides>34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굴림</vt:lpstr>
      <vt:lpstr>Arial</vt:lpstr>
      <vt:lpstr>맑은 고딕</vt:lpstr>
      <vt:lpstr>Wingdings</vt:lpstr>
      <vt:lpstr>나눔고딕</vt:lpstr>
      <vt:lpstr>Verdana</vt:lpstr>
      <vt:lpstr>나눔고딕 ExtraBold</vt:lpstr>
      <vt:lpstr>HY중고딕</vt:lpstr>
      <vt:lpstr>나눔고딕 Bold</vt:lpstr>
      <vt:lpstr>Default Design</vt:lpstr>
      <vt:lpstr>한국형 상·하향식 온실가스 통합 감축 시스템 개발</vt:lpstr>
      <vt:lpstr>목   차</vt:lpstr>
      <vt:lpstr>I. 연구단 소개</vt:lpstr>
      <vt:lpstr>I-(1) 기술개발 필요성 및 목표</vt:lpstr>
      <vt:lpstr>I-(1) 기술개발 필요성 및 목표</vt:lpstr>
      <vt:lpstr>I-(2) 연구단 추진 전략</vt:lpstr>
      <vt:lpstr>1-(4) 추진체계 및 역할분담</vt:lpstr>
      <vt:lpstr>Ⅱ. 1·2차년도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Ⅱ-(2)- 1) 1차년도 주요연구결과 - 총괄</vt:lpstr>
      <vt:lpstr>Ⅱ-(2)- 2) 1차년도 주요연구결과 – 협동1</vt:lpstr>
      <vt:lpstr>Ⅱ-(2)- 2) 1차년도 주요연구결과 – 협동2</vt:lpstr>
      <vt:lpstr>Ⅱ-(2)- 2) 1차년도 주요연구결과 – 협동2</vt:lpstr>
      <vt:lpstr>Ⅱ-(3)- 1) 2차년도 주요연구결과 - 총괄</vt:lpstr>
      <vt:lpstr>Ⅱ-(3)- 2) 2차년도 주요연구결과 – 협동1</vt:lpstr>
      <vt:lpstr>Ⅱ-(3)- 3) 2차년도 주요연구결과 – 협동2</vt:lpstr>
      <vt:lpstr>Ⅲ. 향후 연구계획 및 연구진행  상황</vt:lpstr>
      <vt:lpstr>Ⅲ-(1) 연구단 추진 계획 </vt:lpstr>
      <vt:lpstr>Ⅲ-(1) 연구단 추진 계획 </vt:lpstr>
      <vt:lpstr>Ⅲ-(1) 연구단 추진 계획 </vt:lpstr>
      <vt:lpstr>Ⅲ-(1) 연구단 추진 계획 </vt:lpstr>
      <vt:lpstr>Ⅲ-(2)-1) 3차년도 연구진행 상황 - 총괄</vt:lpstr>
      <vt:lpstr>Ⅲ-(2)-1) 3차년도 연구진행 상황 - 총괄</vt:lpstr>
      <vt:lpstr>Ⅲ-(2)-2) 3차년도 연구진행 상황 – 협동1</vt:lpstr>
      <vt:lpstr>Ⅲ-(2)-2) 3차년도 연구진행 상황 – 협동1</vt:lpstr>
      <vt:lpstr>Ⅲ-(2)-3) 3차년도 연구진행 상황 – 협동2</vt:lpstr>
      <vt:lpstr>Ⅲ-(2)-3) 3차년도 연구진행 상황 – 협동2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KEI</cp:lastModifiedBy>
  <cp:revision>905</cp:revision>
  <cp:lastPrinted>2015-10-05T01:37:46Z</cp:lastPrinted>
  <dcterms:created xsi:type="dcterms:W3CDTF">2005-02-28T14:06:28Z</dcterms:created>
  <dcterms:modified xsi:type="dcterms:W3CDTF">2016-09-21T02:44:36Z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