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437" r:id="rId14"/>
    <p:sldId id="518" r:id="rId15"/>
    <p:sldId id="519" r:id="rId16"/>
    <p:sldId id="439" r:id="rId17"/>
    <p:sldId id="529" r:id="rId18"/>
    <p:sldId id="534" r:id="rId19"/>
    <p:sldId id="536" r:id="rId20"/>
    <p:sldId id="537" r:id="rId21"/>
    <p:sldId id="543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5" r:id="rId33"/>
    <p:sldId id="564" r:id="rId34"/>
    <p:sldId id="566" r:id="rId35"/>
  </p:sldIdLst>
  <p:sldSz cx="9144000" cy="6858000" type="screen4x3"/>
  <p:notesSz cx="6797675" cy="9874250"/>
  <p:embeddedFontLst>
    <p:embeddedFont>
      <p:font typeface="나눔고딕" panose="020B0600000101010101" charset="-127"/>
      <p:regular r:id="rId38"/>
      <p:bold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  <p:embeddedFont>
      <p:font typeface="나눔고딕 ExtraBold" panose="020B0600000101010101" charset="-127"/>
      <p:bold r:id="rId44"/>
    </p:embeddedFont>
    <p:embeddedFont>
      <p:font typeface="HY중고딕" panose="02030600000101010101" pitchFamily="18" charset="-127"/>
      <p:regular r:id="rId45"/>
    </p:embeddedFont>
    <p:embeddedFont>
      <p:font typeface="나눔고딕 Bold" panose="020B0600000101010101" charset="-127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322" y="-336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18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 smtClean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 smtClean="0"/>
              <a:t>Click to edit Master text styles</a:t>
            </a:r>
          </a:p>
          <a:p>
            <a:pPr lvl="1"/>
            <a:r>
              <a:rPr lang="fr-FR" altLang="ko-KR" dirty="0" smtClean="0"/>
              <a:t>Second level</a:t>
            </a:r>
          </a:p>
          <a:p>
            <a:pPr lvl="2"/>
            <a:r>
              <a:rPr lang="fr-FR" altLang="ko-KR" dirty="0" smtClean="0"/>
              <a:t>Third level</a:t>
            </a:r>
          </a:p>
          <a:p>
            <a:pPr lvl="3"/>
            <a:r>
              <a:rPr lang="fr-FR" altLang="ko-KR" dirty="0" smtClean="0"/>
              <a:t>Fourth level</a:t>
            </a:r>
          </a:p>
          <a:p>
            <a:pPr lvl="4"/>
            <a:r>
              <a:rPr lang="fr-FR" altLang="ko-KR" dirty="0" smtClean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 smtClean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59480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/>
                <a:gridCol w="521375"/>
                <a:gridCol w="740949"/>
                <a:gridCol w="865579"/>
                <a:gridCol w="2604824"/>
                <a:gridCol w="868280"/>
                <a:gridCol w="1112005"/>
                <a:gridCol w="1112005"/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5037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/>
                <a:gridCol w="975360"/>
                <a:gridCol w="3409404"/>
                <a:gridCol w="3409407"/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/>
                <a:gridCol w="427290"/>
                <a:gridCol w="940037"/>
                <a:gridCol w="2298819"/>
                <a:gridCol w="3221764"/>
                <a:gridCol w="9721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 International Workshop for Integrated GHG Modeling</a:t>
            </a:r>
          </a:p>
          <a:p>
            <a:pPr lvl="1"/>
            <a:r>
              <a:rPr lang="ko-KR" altLang="en-US" b="1" dirty="0"/>
              <a:t>일자 및 장소</a:t>
            </a:r>
            <a:r>
              <a:rPr lang="en-US" altLang="ko-KR" dirty="0"/>
              <a:t>: 2015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-14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제주 </a:t>
            </a:r>
            <a:r>
              <a:rPr lang="ko-KR" altLang="en-US" dirty="0" err="1"/>
              <a:t>해비치호텔</a:t>
            </a:r>
            <a:r>
              <a:rPr lang="en-US" altLang="ko-KR" dirty="0"/>
              <a:t>&amp;</a:t>
            </a:r>
            <a:r>
              <a:rPr lang="ko-KR" altLang="en-US" dirty="0" err="1"/>
              <a:t>리조트</a:t>
            </a:r>
            <a:endParaRPr lang="ko-KR" altLang="en-US" dirty="0"/>
          </a:p>
          <a:p>
            <a:pPr lvl="1"/>
            <a:r>
              <a:rPr lang="ko-KR" altLang="en-US" b="1" dirty="0"/>
              <a:t>참석자</a:t>
            </a:r>
            <a:r>
              <a:rPr lang="en-US" altLang="ko-KR" dirty="0"/>
              <a:t>: C. </a:t>
            </a:r>
            <a:r>
              <a:rPr lang="en-US" altLang="ko-KR" dirty="0" err="1"/>
              <a:t>Boehringer</a:t>
            </a:r>
            <a:r>
              <a:rPr lang="en-US" altLang="ko-KR" dirty="0"/>
              <a:t>, T. F. Rutherford, S. Rausch, </a:t>
            </a:r>
            <a:r>
              <a:rPr lang="ko-KR" altLang="en-US" dirty="0"/>
              <a:t>연구단 </a:t>
            </a:r>
            <a:r>
              <a:rPr lang="en-US" altLang="ko-KR" dirty="0"/>
              <a:t>20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초청인사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b="1" dirty="0"/>
              <a:t>총 </a:t>
            </a:r>
            <a:r>
              <a:rPr lang="en-US" altLang="ko-KR" b="1" dirty="0"/>
              <a:t>37</a:t>
            </a:r>
            <a:r>
              <a:rPr lang="ko-KR" altLang="en-US" b="1" dirty="0"/>
              <a:t>인 </a:t>
            </a:r>
          </a:p>
          <a:p>
            <a:pPr lvl="1"/>
            <a:r>
              <a:rPr lang="ko-KR" altLang="en-US" b="1" dirty="0"/>
              <a:t>발표 내용</a:t>
            </a:r>
          </a:p>
          <a:p>
            <a:pPr lvl="2"/>
            <a:r>
              <a:rPr lang="en-US" altLang="ko-KR" b="1" dirty="0"/>
              <a:t>Christoph </a:t>
            </a:r>
            <a:r>
              <a:rPr lang="en-US" altLang="ko-KR" b="1" dirty="0" err="1"/>
              <a:t>Boehringer</a:t>
            </a:r>
            <a:r>
              <a:rPr lang="en-US" altLang="ko-KR" dirty="0"/>
              <a:t>: MCP </a:t>
            </a:r>
            <a:r>
              <a:rPr lang="ko-KR" altLang="en-US" dirty="0"/>
              <a:t>방법론 소개</a:t>
            </a:r>
          </a:p>
          <a:p>
            <a:pPr lvl="3"/>
            <a:r>
              <a:rPr lang="en-US" altLang="ko-KR" dirty="0"/>
              <a:t>1 </a:t>
            </a:r>
            <a:r>
              <a:rPr lang="ko-KR" altLang="en-US" dirty="0"/>
              <a:t>재화</a:t>
            </a:r>
            <a:r>
              <a:rPr lang="en-US" altLang="ko-KR" dirty="0"/>
              <a:t>, 1 </a:t>
            </a:r>
            <a:r>
              <a:rPr lang="ko-KR" altLang="en-US" dirty="0"/>
              <a:t>에너지</a:t>
            </a:r>
            <a:r>
              <a:rPr lang="en-US" altLang="ko-KR" dirty="0"/>
              <a:t>, 1 </a:t>
            </a:r>
            <a:r>
              <a:rPr lang="ko-KR" altLang="en-US" dirty="0"/>
              <a:t>가구 상</a:t>
            </a:r>
            <a:r>
              <a:rPr lang="en-US" altLang="ko-KR" dirty="0"/>
              <a:t>-</a:t>
            </a:r>
            <a:r>
              <a:rPr lang="ko-KR" altLang="en-US" dirty="0"/>
              <a:t>하향식 모형을 단일 </a:t>
            </a:r>
            <a:r>
              <a:rPr lang="en-US" altLang="ko-KR" dirty="0"/>
              <a:t>MCP </a:t>
            </a:r>
            <a:r>
              <a:rPr lang="ko-KR" altLang="en-US" dirty="0"/>
              <a:t>문제로 통합하는 방법 소개</a:t>
            </a:r>
          </a:p>
          <a:p>
            <a:pPr lvl="2"/>
            <a:r>
              <a:rPr lang="en-US" altLang="ko-KR" b="1" dirty="0"/>
              <a:t>Thomas F. Rutherford</a:t>
            </a:r>
            <a:r>
              <a:rPr lang="en-US" altLang="ko-KR" dirty="0"/>
              <a:t>: Decomposition </a:t>
            </a:r>
            <a:r>
              <a:rPr lang="ko-KR" altLang="en-US" dirty="0"/>
              <a:t>방법론 소개</a:t>
            </a:r>
          </a:p>
          <a:p>
            <a:pPr lvl="3"/>
            <a:r>
              <a:rPr lang="ko-KR" altLang="en-US" dirty="0"/>
              <a:t>상</a:t>
            </a:r>
            <a:r>
              <a:rPr lang="en-US" altLang="ko-KR" dirty="0"/>
              <a:t>-</a:t>
            </a:r>
            <a:r>
              <a:rPr lang="ko-KR" altLang="en-US" dirty="0"/>
              <a:t>하향식 모형 연계 </a:t>
            </a:r>
            <a:r>
              <a:rPr lang="en-US" altLang="ko-KR" dirty="0"/>
              <a:t>decomposition </a:t>
            </a:r>
            <a:r>
              <a:rPr lang="ko-KR" altLang="en-US" dirty="0"/>
              <a:t>방법론을 소개하고 개선 방식을 제시  </a:t>
            </a:r>
            <a:r>
              <a:rPr lang="en-US" altLang="ko-KR" dirty="0"/>
              <a:t>Decomposition Solution</a:t>
            </a:r>
            <a:r>
              <a:rPr lang="ko-KR" altLang="en-US" dirty="0"/>
              <a:t>에 대해 </a:t>
            </a:r>
            <a:r>
              <a:rPr lang="en-US" altLang="ko-KR" dirty="0"/>
              <a:t>sensitivity analysis </a:t>
            </a:r>
            <a:r>
              <a:rPr lang="ko-KR" altLang="en-US" dirty="0"/>
              <a:t>를 할 수 있는 </a:t>
            </a:r>
            <a:r>
              <a:rPr lang="en-US" altLang="ko-KR" dirty="0"/>
              <a:t>GAMS program</a:t>
            </a:r>
            <a:r>
              <a:rPr lang="ko-KR" altLang="en-US" dirty="0"/>
              <a:t>을 소개</a:t>
            </a:r>
          </a:p>
          <a:p>
            <a:pPr lvl="2"/>
            <a:r>
              <a:rPr lang="en-US" altLang="ko-KR" b="1" dirty="0"/>
              <a:t>Sebastian Rausch</a:t>
            </a:r>
            <a:r>
              <a:rPr lang="en-US" altLang="ko-KR" dirty="0"/>
              <a:t>: Decomposition </a:t>
            </a:r>
            <a:r>
              <a:rPr lang="ko-KR" altLang="en-US" dirty="0"/>
              <a:t>이용 실증연구 소개</a:t>
            </a:r>
          </a:p>
          <a:p>
            <a:pPr lvl="3"/>
            <a:r>
              <a:rPr lang="en-US" altLang="ko-KR" dirty="0"/>
              <a:t>USREP </a:t>
            </a:r>
            <a:r>
              <a:rPr lang="ko-KR" altLang="en-US" dirty="0"/>
              <a:t>모형</a:t>
            </a:r>
            <a:r>
              <a:rPr lang="en-US" altLang="ko-KR" dirty="0"/>
              <a:t>(</a:t>
            </a:r>
            <a:r>
              <a:rPr lang="ko-KR" altLang="en-US" dirty="0"/>
              <a:t>하향식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ReEDs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/>
              <a:t>전력</a:t>
            </a:r>
            <a:r>
              <a:rPr lang="en-US" altLang="ko-KR" dirty="0"/>
              <a:t>) </a:t>
            </a:r>
            <a:r>
              <a:rPr lang="ko-KR" altLang="en-US" dirty="0"/>
              <a:t>모형 연계 분석 성과 소개  대형 모형의 </a:t>
            </a:r>
            <a:r>
              <a:rPr lang="ko-KR" altLang="en-US" dirty="0" err="1"/>
              <a:t>상하향</a:t>
            </a:r>
            <a:r>
              <a:rPr lang="ko-KR" altLang="en-US" dirty="0"/>
              <a:t> 연계 </a:t>
            </a:r>
            <a:r>
              <a:rPr lang="ko-KR" altLang="en-US" dirty="0" err="1"/>
              <a:t>알고리듬에</a:t>
            </a:r>
            <a:r>
              <a:rPr lang="ko-KR" altLang="en-US" dirty="0"/>
              <a:t> 대해서는 다양한 가능성에 대하여 추가적인 연구 필요성 확인</a:t>
            </a:r>
          </a:p>
          <a:p>
            <a:pPr lvl="2"/>
            <a:r>
              <a:rPr lang="en-US" altLang="ko-KR" b="1" dirty="0"/>
              <a:t>Yong-Gun Kim</a:t>
            </a:r>
            <a:r>
              <a:rPr lang="en-US" altLang="ko-KR" dirty="0"/>
              <a:t>: </a:t>
            </a:r>
            <a:r>
              <a:rPr lang="ko-KR" altLang="en-US" dirty="0"/>
              <a:t>한국형 통합모형 구축 </a:t>
            </a:r>
            <a:r>
              <a:rPr lang="ko-KR" altLang="en-US" dirty="0" err="1"/>
              <a:t>로드맵</a:t>
            </a:r>
            <a:r>
              <a:rPr lang="ko-KR" altLang="en-US" dirty="0"/>
              <a:t> 소개</a:t>
            </a:r>
          </a:p>
          <a:p>
            <a:pPr lvl="3"/>
            <a:r>
              <a:rPr lang="ko-KR" altLang="en-US" dirty="0"/>
              <a:t>연구 목표의 우선적 구체화와 그에 적합한 모형 구축을 권고 받음  단순한 모형에서 시작하여 연구 목표에 적합하게 모형을 확장할 것을 권고 받음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 smtClean="0"/>
              <a:t>2016 International </a:t>
            </a:r>
            <a:r>
              <a:rPr lang="en-US" altLang="ko-KR" dirty="0"/>
              <a:t>Workshop on Integrated Modeling</a:t>
            </a:r>
          </a:p>
          <a:p>
            <a:pPr lvl="1"/>
            <a:r>
              <a:rPr lang="ko-KR" altLang="en-US" b="1" dirty="0"/>
              <a:t>일시 및 장소</a:t>
            </a:r>
            <a:r>
              <a:rPr lang="en-US" altLang="ko-KR" dirty="0"/>
              <a:t>: 2016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23-24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노보텔앰버서더 강남</a:t>
            </a:r>
            <a:endParaRPr lang="en-US" altLang="ko-KR" dirty="0"/>
          </a:p>
          <a:p>
            <a:pPr lvl="1"/>
            <a:r>
              <a:rPr lang="ko-KR" altLang="en-US" b="1" dirty="0"/>
              <a:t>참석인원</a:t>
            </a:r>
            <a:r>
              <a:rPr lang="en-US" altLang="ko-KR" dirty="0"/>
              <a:t>: </a:t>
            </a:r>
            <a:r>
              <a:rPr lang="ko-KR" altLang="en-US" dirty="0"/>
              <a:t>해외연사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(Dominique van der Mensbrugghe, David Daniels, Toshihiko Masui, Jean Chateau), </a:t>
            </a:r>
            <a:r>
              <a:rPr lang="ko-KR" altLang="en-US" dirty="0"/>
              <a:t>연구단 연구진 </a:t>
            </a:r>
            <a:r>
              <a:rPr lang="en-US" altLang="ko-KR" dirty="0"/>
              <a:t>22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전문가 및 관련기관 종사자 </a:t>
            </a:r>
            <a:r>
              <a:rPr lang="en-US" altLang="ko-KR" dirty="0"/>
              <a:t>12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b="1" dirty="0"/>
              <a:t>총 </a:t>
            </a:r>
            <a:r>
              <a:rPr lang="en-US" altLang="ko-KR" b="1" dirty="0"/>
              <a:t>38</a:t>
            </a:r>
            <a:r>
              <a:rPr lang="ko-KR" altLang="en-US" b="1" dirty="0"/>
              <a:t>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프로그램</a:t>
            </a:r>
            <a:endParaRPr lang="en-US" altLang="ko-KR" b="1" dirty="0"/>
          </a:p>
          <a:p>
            <a:pPr lvl="2"/>
            <a:r>
              <a:rPr lang="en-US" altLang="ko-KR" dirty="0"/>
              <a:t>Top-down approach to Global Integrated Assessment Modeling: A standard approach using GTAP- based global CGE</a:t>
            </a:r>
            <a:r>
              <a:rPr lang="en-US" altLang="ko-KR" b="1" dirty="0"/>
              <a:t> by Dominique van der Mensbrugghe (Purdue University)</a:t>
            </a:r>
          </a:p>
          <a:p>
            <a:pPr lvl="2"/>
            <a:r>
              <a:rPr lang="en-US" altLang="ko-KR" dirty="0"/>
              <a:t>NEMS and Top-down/Bottom-up Integration </a:t>
            </a:r>
            <a:r>
              <a:rPr lang="en-US" altLang="ko-KR" b="1" dirty="0"/>
              <a:t>by David Daniels(US EIA)</a:t>
            </a:r>
          </a:p>
          <a:p>
            <a:pPr lvl="2"/>
            <a:r>
              <a:rPr lang="en-US" altLang="ko-KR" dirty="0"/>
              <a:t>Top-down/Bottom-up Integration with AIM model</a:t>
            </a:r>
            <a:r>
              <a:rPr lang="en-US" altLang="ko-KR" b="1" dirty="0"/>
              <a:t>, by Toshihiko Masui(Japan NIES)</a:t>
            </a:r>
          </a:p>
          <a:p>
            <a:pPr lvl="2"/>
            <a:r>
              <a:rPr lang="en-US" altLang="ko-KR" dirty="0"/>
              <a:t>OECD’s Linking experience between ENV-Linkages and IEA WEM</a:t>
            </a:r>
            <a:r>
              <a:rPr lang="en-US" altLang="ko-KR" b="1" dirty="0"/>
              <a:t>, by Jean Chateau (OECD)</a:t>
            </a:r>
          </a:p>
          <a:p>
            <a:pPr lvl="2"/>
            <a:r>
              <a:rPr lang="en-US" altLang="ko-KR" dirty="0"/>
              <a:t>Integration of Top-down and Bottom-up </a:t>
            </a:r>
            <a:r>
              <a:rPr lang="en-US" altLang="ko-KR" dirty="0" smtClean="0"/>
              <a:t>GHG model, </a:t>
            </a:r>
            <a:r>
              <a:rPr lang="en-US" altLang="ko-KR" b="1" dirty="0" smtClean="0"/>
              <a:t>by</a:t>
            </a:r>
            <a:r>
              <a:rPr lang="en-US" altLang="ko-KR" dirty="0" smtClean="0"/>
              <a:t> </a:t>
            </a:r>
            <a:r>
              <a:rPr lang="en-US" altLang="ko-KR" b="1" dirty="0"/>
              <a:t>Yong Gun </a:t>
            </a:r>
            <a:r>
              <a:rPr lang="en-US" altLang="ko-KR" b="1" dirty="0" smtClean="0"/>
              <a:t>Kim (KEI)</a:t>
            </a:r>
            <a:endParaRPr lang="en-US" altLang="ko-KR" dirty="0"/>
          </a:p>
          <a:p>
            <a:pPr lvl="2"/>
            <a:r>
              <a:rPr lang="en-US" altLang="ko-KR" dirty="0" smtClean="0"/>
              <a:t>KEI-SNU Hybrid model: Agriculture, </a:t>
            </a:r>
            <a:r>
              <a:rPr lang="en-US" altLang="ko-KR" b="1" dirty="0" smtClean="0"/>
              <a:t>by </a:t>
            </a:r>
            <a:r>
              <a:rPr lang="en-US" altLang="ko-KR" b="1" dirty="0"/>
              <a:t>Sung Won </a:t>
            </a:r>
            <a:r>
              <a:rPr lang="en-US" altLang="ko-KR" b="1" dirty="0" smtClean="0"/>
              <a:t>Kang (</a:t>
            </a:r>
            <a:r>
              <a:rPr lang="en-US" altLang="ko-KR" b="1" dirty="0"/>
              <a:t>KEI)</a:t>
            </a:r>
          </a:p>
          <a:p>
            <a:pPr lvl="2"/>
            <a:r>
              <a:rPr lang="en-US" altLang="ko-KR" dirty="0"/>
              <a:t>Brainstorming on Future Research Collaboration</a:t>
            </a:r>
          </a:p>
          <a:p>
            <a:pPr lvl="3"/>
            <a:r>
              <a:rPr lang="en-US" altLang="ko-KR" dirty="0"/>
              <a:t>Improvement of Asian part of global DBs, such as GTAP</a:t>
            </a:r>
          </a:p>
          <a:p>
            <a:pPr lvl="3"/>
            <a:r>
              <a:rPr lang="en-US" altLang="ko-KR" dirty="0"/>
              <a:t>Cooperation in Integrated modeling</a:t>
            </a: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2754" b="11764"/>
          <a:stretch/>
        </p:blipFill>
        <p:spPr>
          <a:xfrm>
            <a:off x="5874114" y="4746998"/>
            <a:ext cx="2816355" cy="17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교육프로그램 개최 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/>
              <a:t>Training for </a:t>
            </a:r>
            <a:r>
              <a:rPr lang="en-US" altLang="ko-KR" b="1" dirty="0"/>
              <a:t>E3ME Model</a:t>
            </a:r>
          </a:p>
          <a:p>
            <a:pPr lvl="1"/>
            <a:r>
              <a:rPr lang="ko-KR" altLang="en-US" b="1" dirty="0"/>
              <a:t>교육기관</a:t>
            </a:r>
            <a:r>
              <a:rPr lang="en-US" altLang="ko-KR" b="1" dirty="0"/>
              <a:t>:</a:t>
            </a:r>
            <a:r>
              <a:rPr lang="en-US" altLang="ko-KR" dirty="0"/>
              <a:t> Cambridge Econometrics(Hector Pollitt)</a:t>
            </a:r>
            <a:endParaRPr lang="en-US" altLang="ko-KR" sz="600" dirty="0"/>
          </a:p>
          <a:p>
            <a:pPr lvl="1"/>
            <a:r>
              <a:rPr lang="ko-KR" altLang="en-US" b="1" dirty="0"/>
              <a:t>교육 일시</a:t>
            </a:r>
            <a:r>
              <a:rPr lang="en-US" altLang="ko-KR" b="1" dirty="0"/>
              <a:t>, </a:t>
            </a:r>
            <a:r>
              <a:rPr lang="ko-KR" altLang="en-US" b="1" dirty="0"/>
              <a:t>장소 및 인원</a:t>
            </a:r>
            <a:r>
              <a:rPr lang="en-US" altLang="ko-KR" b="1" dirty="0"/>
              <a:t>: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22-23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온실가스종합정보센터 대회의실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E3ME</a:t>
            </a:r>
            <a:r>
              <a:rPr lang="ko-KR" altLang="en-US" dirty="0"/>
              <a:t>는 </a:t>
            </a:r>
            <a:r>
              <a:rPr lang="en-US" altLang="ko-KR" dirty="0"/>
              <a:t>Economy, Environment, and Energy Model</a:t>
            </a:r>
            <a:r>
              <a:rPr lang="ko-KR" altLang="en-US" dirty="0"/>
              <a:t>로서 </a:t>
            </a:r>
            <a:r>
              <a:rPr lang="en-US" altLang="ko-KR" dirty="0"/>
              <a:t>EU</a:t>
            </a:r>
            <a:r>
              <a:rPr lang="ko-KR" altLang="en-US" dirty="0"/>
              <a:t>의 기후정책 등에 핵심 모형으로 활용된 바 있으며</a:t>
            </a:r>
            <a:r>
              <a:rPr lang="en-US" altLang="ko-KR" dirty="0"/>
              <a:t>, </a:t>
            </a:r>
            <a:r>
              <a:rPr lang="ko-KR" altLang="en-US" dirty="0"/>
              <a:t>현재 수행중인 한국형 상</a:t>
            </a:r>
            <a:r>
              <a:rPr lang="en-US" altLang="ko-KR" dirty="0"/>
              <a:t>·</a:t>
            </a:r>
            <a:r>
              <a:rPr lang="ko-KR" altLang="en-US" dirty="0"/>
              <a:t>하향식 온실가스 통합 감축 시스템 개발에 주요 사례 모델로서 활용될 수 있는 유용한 모형임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환경경제 모형의 기본 입력자료인 국가계정의 기본 구조와 경제학 기본 이론</a:t>
            </a:r>
            <a:endParaRPr lang="en-US" altLang="ko-KR" dirty="0"/>
          </a:p>
          <a:p>
            <a:pPr lvl="3"/>
            <a:r>
              <a:rPr lang="en-US" altLang="ko-KR" dirty="0"/>
              <a:t>E3ME</a:t>
            </a:r>
            <a:r>
              <a:rPr lang="ko-KR" altLang="en-US" dirty="0"/>
              <a:t>의 모형 기본 구조 및 전력 부문 상향모형 </a:t>
            </a:r>
            <a:r>
              <a:rPr lang="en-US" altLang="ko-KR" dirty="0"/>
              <a:t>FTT: Power </a:t>
            </a:r>
            <a:r>
              <a:rPr lang="ko-KR" altLang="en-US" dirty="0"/>
              <a:t>모형의 구조 및 상호연계 방식</a:t>
            </a:r>
            <a:endParaRPr lang="en-US" altLang="ko-KR" dirty="0"/>
          </a:p>
          <a:p>
            <a:pPr lvl="3"/>
            <a:r>
              <a:rPr lang="en-US" altLang="ko-KR" dirty="0"/>
              <a:t>E3ME </a:t>
            </a:r>
            <a:r>
              <a:rPr lang="ko-KR" altLang="en-US" dirty="0"/>
              <a:t>모형과 </a:t>
            </a:r>
            <a:r>
              <a:rPr lang="en-US" altLang="ko-KR" dirty="0"/>
              <a:t>FTT </a:t>
            </a:r>
            <a:r>
              <a:rPr lang="ko-KR" altLang="en-US" dirty="0"/>
              <a:t>전력 모형의 적용 사례 및 정책적 시사점</a:t>
            </a:r>
            <a:endParaRPr lang="en-US" altLang="ko-KR" dirty="0"/>
          </a:p>
          <a:p>
            <a:pPr marL="828000" lvl="3" indent="0">
              <a:buNone/>
            </a:pPr>
            <a:endParaRPr lang="en-US" altLang="ko-KR" sz="300" dirty="0"/>
          </a:p>
          <a:p>
            <a:r>
              <a:rPr lang="en-US" altLang="ko-KR" b="1" dirty="0"/>
              <a:t>Workshop on </a:t>
            </a:r>
            <a:r>
              <a:rPr lang="en-US" altLang="ko-KR" kern="1200" dirty="0">
                <a:solidFill>
                  <a:schemeClr val="tx2"/>
                </a:solidFill>
              </a:rPr>
              <a:t>IGEM(Intertemporal General Equilibrium Model</a:t>
            </a:r>
            <a:r>
              <a:rPr lang="en-US" altLang="ko-KR" kern="1200" dirty="0" smtClean="0">
                <a:solidFill>
                  <a:schemeClr val="tx2"/>
                </a:solidFill>
              </a:rPr>
              <a:t>)</a:t>
            </a:r>
            <a:endParaRPr lang="en-US" altLang="ko-KR" sz="1200" b="0" dirty="0" smtClean="0"/>
          </a:p>
          <a:p>
            <a:pPr lvl="1"/>
            <a:r>
              <a:rPr lang="ko-KR" altLang="en-US" b="1" dirty="0" smtClean="0"/>
              <a:t>교육기관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Harvard University, Institute for Quantitative Social Science(</a:t>
            </a:r>
            <a:r>
              <a:rPr lang="en-US" altLang="ko-KR" dirty="0" err="1" smtClean="0"/>
              <a:t>Mun</a:t>
            </a:r>
            <a:r>
              <a:rPr lang="en-US" altLang="ko-KR" dirty="0" smtClean="0"/>
              <a:t> Sing HO)</a:t>
            </a:r>
          </a:p>
          <a:p>
            <a:pPr lvl="1"/>
            <a:r>
              <a:rPr lang="ko-KR" altLang="en-US" b="1" dirty="0" smtClean="0"/>
              <a:t>교육 일시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장소 </a:t>
            </a:r>
            <a:r>
              <a:rPr lang="ko-KR" altLang="en-US" b="1" dirty="0"/>
              <a:t>및 인원</a:t>
            </a:r>
            <a:r>
              <a:rPr lang="en-US" altLang="ko-KR" b="1" dirty="0"/>
              <a:t>: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14-15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신사 리버사이드호텔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명 내외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모형의 기본 구조</a:t>
            </a:r>
            <a:endParaRPr lang="en-US" altLang="ko-KR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모형을 활용한 연구사례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82" y="4175146"/>
            <a:ext cx="1667868" cy="2409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7741" y="6365469"/>
            <a:ext cx="3182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교육자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Mun HO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저서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DOUBLE DIVIDEND&gt;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5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독립적으로 개발된 상향 및 하향 모형에 대한 단순 연계 방식</a:t>
            </a:r>
            <a:r>
              <a:rPr lang="en-US" altLang="ko-KR" dirty="0"/>
              <a:t>: </a:t>
            </a:r>
            <a:r>
              <a:rPr lang="en-US" altLang="ko-KR" spc="-150" dirty="0"/>
              <a:t>MARKAL-EPPA</a:t>
            </a:r>
            <a:r>
              <a:rPr lang="en-US" altLang="ko-KR" dirty="0"/>
              <a:t> (Schafer and Jacoby, 2005)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연성 결합을 활용한 </a:t>
            </a:r>
            <a:r>
              <a:rPr lang="ko-KR" altLang="en-US" dirty="0" err="1"/>
              <a:t>상하향</a:t>
            </a:r>
            <a:r>
              <a:rPr lang="ko-KR" altLang="en-US" dirty="0"/>
              <a:t> 통합 모형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(2009), Rausch and Mowers (2014), </a:t>
            </a:r>
            <a:r>
              <a:rPr lang="en-US" altLang="ko-KR" dirty="0" err="1"/>
              <a:t>Lanz</a:t>
            </a:r>
            <a:r>
              <a:rPr lang="en-US" altLang="ko-KR" dirty="0"/>
              <a:t> and Rausch (2011), TIMES-MACRO (2013), </a:t>
            </a:r>
            <a:r>
              <a:rPr lang="ko-KR" altLang="en-US" dirty="0"/>
              <a:t>황원식 </a:t>
            </a:r>
            <a:r>
              <a:rPr lang="en-US" altLang="ko-KR" dirty="0"/>
              <a:t>(2013)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경성 결합</a:t>
            </a:r>
            <a:r>
              <a:rPr lang="en-US" altLang="ko-KR" dirty="0"/>
              <a:t>(hard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축약 모형</a:t>
            </a:r>
            <a:r>
              <a:rPr lang="en-US" altLang="ko-KR" dirty="0"/>
              <a:t>(reduced form)</a:t>
            </a:r>
            <a:r>
              <a:rPr lang="ko-KR" altLang="en-US" dirty="0"/>
              <a:t>을 활용한 통합</a:t>
            </a:r>
            <a:r>
              <a:rPr lang="en-US" altLang="ko-KR" dirty="0"/>
              <a:t>: WITCH (</a:t>
            </a:r>
            <a:r>
              <a:rPr lang="en-US" altLang="ko-KR" dirty="0" err="1"/>
              <a:t>Bosetti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 2006), MARKAL-Macro (Strachan and Kannan, 2008), </a:t>
            </a:r>
            <a:r>
              <a:rPr lang="en-US" altLang="ko-KR" dirty="0" err="1"/>
              <a:t>Kiuila</a:t>
            </a:r>
            <a:r>
              <a:rPr lang="en-US" altLang="ko-KR" dirty="0"/>
              <a:t> and </a:t>
            </a:r>
            <a:r>
              <a:rPr lang="en-US" altLang="ko-KR" dirty="0" err="1"/>
              <a:t>Rutheford</a:t>
            </a:r>
            <a:r>
              <a:rPr lang="en-US" altLang="ko-KR" dirty="0"/>
              <a:t> (2013), </a:t>
            </a:r>
            <a:r>
              <a:rPr lang="ko-KR" altLang="en-US" dirty="0"/>
              <a:t>오인하</a:t>
            </a:r>
            <a:r>
              <a:rPr lang="en-US" altLang="ko-KR" dirty="0"/>
              <a:t>(2012), KEI (2010)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대규모 </a:t>
            </a:r>
            <a:r>
              <a:rPr lang="ko-KR" altLang="en-US" dirty="0" err="1"/>
              <a:t>상하향</a:t>
            </a:r>
            <a:r>
              <a:rPr lang="ko-KR" altLang="en-US" dirty="0"/>
              <a:t> 모형의 경성 결합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(2008), Fujimori </a:t>
            </a:r>
            <a:r>
              <a:rPr lang="ko-KR" altLang="en-US" dirty="0"/>
              <a:t>외</a:t>
            </a:r>
            <a:r>
              <a:rPr lang="en-US" altLang="ko-KR" dirty="0"/>
              <a:t>(2014)</a:t>
            </a:r>
          </a:p>
          <a:p>
            <a:pPr lvl="1"/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 모형간 회계방식 일관성 확보를 위한 방법론 분석 진행</a:t>
            </a:r>
            <a:r>
              <a:rPr lang="en-US" altLang="ko-KR" dirty="0"/>
              <a:t>: Sue Wing (2006),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</a:t>
            </a:r>
          </a:p>
          <a:p>
            <a:pPr marL="54900" indent="0">
              <a:buNone/>
            </a:pPr>
            <a:endParaRPr lang="en-US" altLang="ko-KR" sz="100" dirty="0" smtClean="0"/>
          </a:p>
          <a:p>
            <a:r>
              <a:rPr lang="ko-KR" altLang="en-US" sz="1400" dirty="0" err="1" smtClean="0"/>
              <a:t>상하향</a:t>
            </a:r>
            <a:r>
              <a:rPr lang="ko-KR" altLang="en-US" sz="1400" dirty="0" smtClean="0"/>
              <a:t> 통합모형 개발 전략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통합모형 구축 전략 </a:t>
            </a:r>
            <a:r>
              <a:rPr lang="en-US" altLang="ko-KR" sz="1400" b="0" dirty="0" smtClean="0"/>
              <a:t>– </a:t>
            </a:r>
            <a:r>
              <a:rPr lang="ko-KR" altLang="en-US" sz="1400" b="0" dirty="0" smtClean="0"/>
              <a:t>기본방향</a:t>
            </a:r>
            <a:endParaRPr lang="en-US" altLang="ko-KR" sz="1400" b="0" dirty="0" smtClean="0"/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/>
            <a:r>
              <a:rPr lang="ko-KR" altLang="en-US" dirty="0"/>
              <a:t>하향식 모형</a:t>
            </a:r>
            <a:r>
              <a:rPr lang="en-US" altLang="ko-KR" dirty="0"/>
              <a:t>: </a:t>
            </a:r>
            <a:r>
              <a:rPr lang="ko-KR" altLang="en-US" dirty="0"/>
              <a:t>축차</a:t>
            </a:r>
            <a:r>
              <a:rPr lang="en-US" altLang="ko-KR" dirty="0"/>
              <a:t>‧</a:t>
            </a:r>
            <a:r>
              <a:rPr lang="ko-KR" altLang="en-US" dirty="0"/>
              <a:t>동태 연산가능일반균형 </a:t>
            </a:r>
            <a:r>
              <a:rPr lang="en-US" altLang="ko-KR" dirty="0"/>
              <a:t>(recursive dynamic CGE) </a:t>
            </a:r>
            <a:r>
              <a:rPr lang="ko-KR" altLang="en-US" dirty="0"/>
              <a:t>모형으로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투자는  </a:t>
            </a:r>
            <a:r>
              <a:rPr lang="en-US" altLang="ko-KR" dirty="0" smtClean="0"/>
              <a:t>Tobin’s q </a:t>
            </a:r>
            <a:r>
              <a:rPr lang="ko-KR" altLang="en-US" dirty="0" smtClean="0"/>
              <a:t>이론을 적용하며 적용온실가스는 </a:t>
            </a:r>
            <a:r>
              <a:rPr lang="en-US" altLang="ko-KR" dirty="0" smtClean="0"/>
              <a:t>CO2, NO,</a:t>
            </a:r>
            <a:endParaRPr lang="ko-KR" altLang="en-US" dirty="0"/>
          </a:p>
          <a:p>
            <a:pPr lvl="2"/>
            <a:r>
              <a:rPr lang="ko-KR" altLang="en-US" dirty="0" smtClean="0"/>
              <a:t>상향식 </a:t>
            </a:r>
            <a:r>
              <a:rPr lang="ko-KR" altLang="en-US" dirty="0"/>
              <a:t>모형</a:t>
            </a:r>
            <a:r>
              <a:rPr lang="en-US" altLang="ko-KR" dirty="0"/>
              <a:t>: LP </a:t>
            </a:r>
            <a:r>
              <a:rPr lang="ko-KR" altLang="en-US" dirty="0"/>
              <a:t>기반 최적화 모형으로 구성하되</a:t>
            </a:r>
            <a:r>
              <a:rPr lang="en-US" altLang="ko-KR" dirty="0"/>
              <a:t>, </a:t>
            </a:r>
            <a:r>
              <a:rPr lang="ko-KR" altLang="en-US" dirty="0"/>
              <a:t>국내 부문에 한정하여 구축 </a:t>
            </a:r>
            <a:r>
              <a:rPr lang="en-US" altLang="ko-KR" spc="-150" dirty="0"/>
              <a:t>(</a:t>
            </a:r>
            <a:r>
              <a:rPr lang="ko-KR" altLang="en-US" spc="-150" dirty="0"/>
              <a:t>해외 타 경제로의 확장 가능성은 유지</a:t>
            </a:r>
            <a:r>
              <a:rPr lang="en-US" altLang="ko-KR" spc="-150" dirty="0"/>
              <a:t>)</a:t>
            </a:r>
          </a:p>
          <a:p>
            <a:pPr lvl="2"/>
            <a:r>
              <a:rPr lang="ko-KR" altLang="en-US" dirty="0" smtClean="0"/>
              <a:t>대규모 </a:t>
            </a:r>
            <a:r>
              <a:rPr lang="ko-KR" altLang="en-US" dirty="0"/>
              <a:t>상향식 및 하향식 모형을 분해 기법을 통해 연계 </a:t>
            </a:r>
            <a:endParaRPr lang="en-US" altLang="ko-KR" dirty="0" smtClean="0"/>
          </a:p>
          <a:p>
            <a:pPr marL="54900" indent="0">
              <a:buNone/>
            </a:pPr>
            <a:endParaRPr lang="en-US" altLang="ko-KR" b="0" dirty="0" smtClean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-(2)- 1) 1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통합모형  구축  </a:t>
            </a:r>
            <a:r>
              <a:rPr lang="ko-KR" altLang="en-US" sz="1400" spc="-150" dirty="0" err="1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로드맵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266826"/>
            <a:ext cx="8391525" cy="4686300"/>
          </a:xfrm>
        </p:spPr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기술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상향식 기술표현 분석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통합 모형의 기술 표현 특성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>
                <a:solidFill>
                  <a:srgbClr val="000000"/>
                </a:solidFill>
              </a:rPr>
              <a:t>에너지 </a:t>
            </a:r>
            <a:r>
              <a:rPr lang="ko-KR" altLang="en-US" kern="1200" dirty="0">
                <a:solidFill>
                  <a:srgbClr val="000000"/>
                </a:solidFill>
              </a:rPr>
              <a:t>시스템 전반에 미치는 영향을 분석</a:t>
            </a:r>
            <a:r>
              <a:rPr lang="en-US" altLang="ko-KR" kern="1200" dirty="0">
                <a:solidFill>
                  <a:srgbClr val="000000"/>
                </a:solidFill>
              </a:rPr>
              <a:t>·</a:t>
            </a:r>
            <a:r>
              <a:rPr lang="ko-KR" altLang="en-US" kern="1200" dirty="0">
                <a:solidFill>
                  <a:srgbClr val="000000"/>
                </a:solidFill>
              </a:rPr>
              <a:t>평가할 수 있는 도구로써의 개선이 </a:t>
            </a:r>
            <a:r>
              <a:rPr lang="ko-KR" altLang="en-US" kern="1200" dirty="0" smtClean="0">
                <a:solidFill>
                  <a:srgbClr val="000000"/>
                </a:solidFill>
              </a:rPr>
              <a:t>필요</a:t>
            </a:r>
            <a:endParaRPr lang="en-US" altLang="ko-KR" b="1" kern="1200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산업부문 상향식 모형 기술표현 개선 방안 제시</a:t>
            </a: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에너지 </a:t>
            </a:r>
            <a:r>
              <a:rPr lang="ko-KR" altLang="en-US" dirty="0"/>
              <a:t>수요를 공통된 에너지 서비스로 상세 분할하고</a:t>
            </a:r>
            <a:r>
              <a:rPr lang="en-US" altLang="ko-KR" dirty="0"/>
              <a:t>, </a:t>
            </a:r>
            <a:r>
              <a:rPr lang="ko-KR" altLang="en-US" dirty="0"/>
              <a:t>서비스를 만족시키는 연료</a:t>
            </a:r>
            <a:r>
              <a:rPr lang="en-US" altLang="ko-KR" dirty="0"/>
              <a:t>-</a:t>
            </a:r>
            <a:r>
              <a:rPr lang="ko-KR" altLang="en-US" dirty="0"/>
              <a:t>기술 조합의 상호 경쟁으로 </a:t>
            </a:r>
            <a:r>
              <a:rPr lang="ko-KR" altLang="en-US" dirty="0" smtClean="0"/>
              <a:t>묘사</a:t>
            </a:r>
            <a:endParaRPr lang="en-US" altLang="ko-KR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</a:t>
            </a:r>
            <a:r>
              <a:rPr lang="ko-KR" altLang="en-US" dirty="0" smtClean="0"/>
              <a:t>기반마련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 이론 및 모형구현 </a:t>
            </a:r>
            <a:r>
              <a:rPr lang="ko-KR" altLang="en-US" dirty="0" smtClean="0"/>
              <a:t>문헌조사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한국형 </a:t>
            </a:r>
            <a:r>
              <a:rPr lang="ko-KR" altLang="en-US" dirty="0"/>
              <a:t>통합모형에 기술변화 구현 방법론 </a:t>
            </a:r>
            <a:r>
              <a:rPr lang="ko-KR" altLang="en-US" dirty="0" smtClean="0"/>
              <a:t>제안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선진 상</a:t>
            </a:r>
            <a:r>
              <a:rPr lang="en-US" altLang="ko-KR" dirty="0"/>
              <a:t>·</a:t>
            </a:r>
            <a:r>
              <a:rPr lang="ko-KR" altLang="en-US" dirty="0"/>
              <a:t>하향식 통합 모형의 구조에 대한 체계적인 비교 </a:t>
            </a:r>
            <a:r>
              <a:rPr lang="ko-KR" altLang="en-US" dirty="0" smtClean="0"/>
              <a:t>고찰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한국형 상</a:t>
            </a:r>
            <a:r>
              <a:rPr lang="en-US" altLang="ko-KR" dirty="0"/>
              <a:t>·</a:t>
            </a:r>
            <a:r>
              <a:rPr lang="ko-KR" altLang="en-US" dirty="0"/>
              <a:t>하향식 평가모형의 통합 전략 구체화 및 개발 방향 제안 </a:t>
            </a:r>
            <a:r>
              <a:rPr lang="en-US" altLang="ko-KR" dirty="0"/>
              <a:t>(</a:t>
            </a:r>
            <a:r>
              <a:rPr lang="ko-KR" altLang="en-US" dirty="0"/>
              <a:t>연구단 공동진행</a:t>
            </a:r>
            <a:r>
              <a:rPr lang="en-US" altLang="ko-KR" dirty="0"/>
              <a:t>) </a:t>
            </a:r>
            <a:endParaRPr lang="ko-KR" altLang="en-US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"/>
          <a:stretch/>
        </p:blipFill>
        <p:spPr>
          <a:xfrm>
            <a:off x="637043" y="4505327"/>
            <a:ext cx="3215516" cy="2105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707" y="4299781"/>
            <a:ext cx="2887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선진 </a:t>
            </a:r>
            <a:r>
              <a:rPr lang="ko-KR" altLang="en-US" sz="1050" dirty="0" err="1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상하향식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통합 평가모형 구조 비교 분석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05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5375" y="4305300"/>
            <a:ext cx="2557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한국형 통합모형 기술변화 구현 방법론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05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84" y="4578266"/>
            <a:ext cx="5291441" cy="20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32695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한국형 </a:t>
            </a:r>
            <a:r>
              <a:rPr lang="ko-KR" altLang="en-US" kern="0" dirty="0"/>
              <a:t>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상향식 </a:t>
            </a:r>
            <a:r>
              <a:rPr lang="en-US" altLang="ko-KR" b="0" kern="0" dirty="0"/>
              <a:t>S/W </a:t>
            </a:r>
            <a:r>
              <a:rPr lang="ko-KR" altLang="en-US" b="0" kern="0" dirty="0"/>
              <a:t>시스템 개발을 위한 </a:t>
            </a:r>
            <a:r>
              <a:rPr lang="en-US" altLang="ko-KR" b="0" kern="0" dirty="0"/>
              <a:t>MESSAGE </a:t>
            </a:r>
            <a:r>
              <a:rPr lang="ko-KR" altLang="en-US" b="0" kern="0" dirty="0"/>
              <a:t>시스템 분석</a:t>
            </a: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상향식 </a:t>
            </a:r>
            <a:r>
              <a:rPr lang="ko-KR" altLang="en-US" sz="1200" b="0" kern="0" dirty="0">
                <a:solidFill>
                  <a:srgbClr val="000000"/>
                </a:solidFill>
              </a:rPr>
              <a:t>모형의 국내외 현황분석</a:t>
            </a:r>
            <a:r>
              <a:rPr lang="en-US" altLang="ko-KR" sz="1200" b="0" kern="0" dirty="0">
                <a:solidFill>
                  <a:srgbClr val="000000"/>
                </a:solidFill>
              </a:rPr>
              <a:t>(MESSAGE, MARKAL, LEAP, AIM </a:t>
            </a:r>
            <a:r>
              <a:rPr lang="ko-KR" altLang="en-US" sz="1200" b="0" kern="0" dirty="0">
                <a:solidFill>
                  <a:srgbClr val="000000"/>
                </a:solidFill>
              </a:rPr>
              <a:t>등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)</a:t>
            </a: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국내 </a:t>
            </a:r>
            <a:r>
              <a:rPr lang="ko-KR" altLang="en-US" sz="1200" b="0" kern="0" dirty="0">
                <a:solidFill>
                  <a:srgbClr val="000000"/>
                </a:solidFill>
              </a:rPr>
              <a:t>중장기 온실가스 감축을 위한 상향식 모형에 대한 현황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1" latinLnBrk="0"/>
            <a:r>
              <a:rPr lang="en-US" altLang="ko-KR" b="0" kern="0" dirty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효율개선</a:t>
            </a:r>
            <a:r>
              <a:rPr lang="en-US" altLang="ko-KR" sz="1200" b="0" kern="0" dirty="0">
                <a:solidFill>
                  <a:srgbClr val="000000"/>
                </a:solidFill>
              </a:rPr>
              <a:t>(AEEI) </a:t>
            </a:r>
            <a:r>
              <a:rPr lang="ko-KR" altLang="en-US" sz="1200" b="0" kern="0" dirty="0">
                <a:solidFill>
                  <a:srgbClr val="000000"/>
                </a:solidFill>
              </a:rPr>
              <a:t>및 기술간의 대체 및 경쟁 관계 등에 대한 수리적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2" latinLnBrk="0"/>
            <a:r>
              <a:rPr lang="en-US" altLang="ko-KR" b="0" kern="0" dirty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r>
              <a:rPr lang="en-US" altLang="ko-KR" b="0" kern="0" dirty="0"/>
              <a:t> </a:t>
            </a:r>
            <a:r>
              <a:rPr lang="ko-KR" altLang="en-US" b="0" kern="0" dirty="0" smtClean="0"/>
              <a:t>및 </a:t>
            </a:r>
            <a:r>
              <a:rPr lang="en-US" altLang="ko-KR" b="0" kern="0" dirty="0" smtClean="0"/>
              <a:t>vintage</a:t>
            </a:r>
            <a:r>
              <a:rPr lang="ko-KR" altLang="en-US" b="0" kern="0" dirty="0" smtClean="0"/>
              <a:t>를 가지는 기술에 대한 새로운 </a:t>
            </a:r>
            <a:r>
              <a:rPr lang="en-US" altLang="ko-KR" b="0" kern="0" dirty="0" smtClean="0"/>
              <a:t>formulation </a:t>
            </a:r>
            <a:r>
              <a:rPr lang="ko-KR" altLang="en-US" b="0" kern="0" dirty="0" smtClean="0"/>
              <a:t>제시</a:t>
            </a:r>
            <a:r>
              <a:rPr lang="en-US" altLang="ko-KR" b="0" kern="0" dirty="0" smtClean="0"/>
              <a:t> </a:t>
            </a:r>
            <a:endParaRPr lang="en-US" altLang="ko-KR" b="0" kern="0" dirty="0"/>
          </a:p>
          <a:p>
            <a:pPr lvl="1" latinLnBrk="0"/>
            <a:r>
              <a:rPr lang="ko-KR" altLang="en-US" b="0" kern="0" dirty="0"/>
              <a:t>한국형 상</a:t>
            </a:r>
            <a:r>
              <a:rPr lang="en-US" altLang="ko-KR" b="0" kern="0" dirty="0"/>
              <a:t>·</a:t>
            </a:r>
            <a:r>
              <a:rPr lang="ko-KR" altLang="en-US" b="0" kern="0" dirty="0"/>
              <a:t>하향식 통합 모형 구축을 위한 </a:t>
            </a:r>
            <a:r>
              <a:rPr lang="en-US" altLang="ko-KR" b="0" kern="0" dirty="0" smtClean="0"/>
              <a:t>MARKAL-MACRO</a:t>
            </a:r>
            <a:r>
              <a:rPr lang="ko-KR" altLang="en-US" b="0" kern="0" dirty="0" smtClean="0"/>
              <a:t>의 구조분석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수리구조 및 실행방안 분석</a:t>
            </a:r>
            <a:endParaRPr lang="en-US" altLang="ko-KR" b="0" kern="0" dirty="0" smtClean="0"/>
          </a:p>
          <a:p>
            <a:pPr marL="54900" indent="0" latinLnBrk="0">
              <a:buNone/>
            </a:pPr>
            <a:endParaRPr lang="en-US" altLang="ko-KR" sz="500" b="0" kern="0" dirty="0" smtClean="0"/>
          </a:p>
          <a:p>
            <a:pPr latinLnBrk="0"/>
            <a:r>
              <a:rPr lang="ko-KR" altLang="en-US" kern="0" dirty="0" smtClean="0"/>
              <a:t>부문별 특성 분석</a:t>
            </a:r>
            <a:r>
              <a:rPr lang="en-US" altLang="ko-KR" kern="0" dirty="0" smtClean="0"/>
              <a:t>: </a:t>
            </a:r>
            <a:r>
              <a:rPr lang="ko-KR" altLang="en-US" b="0" kern="0" dirty="0" smtClean="0"/>
              <a:t>기존 상향식모형 분석 및 수리모형화 방안 제시</a:t>
            </a:r>
            <a:endParaRPr lang="en-US" altLang="ko-KR" b="0" kern="0" dirty="0"/>
          </a:p>
          <a:p>
            <a:pPr lvl="1" latinLnBrk="0"/>
            <a:r>
              <a:rPr lang="ko-KR" altLang="en-US" b="0" kern="0" dirty="0" smtClean="0"/>
              <a:t>수송부문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가정</a:t>
            </a:r>
            <a:r>
              <a:rPr lang="en-US" altLang="ko-KR" b="0" kern="0" dirty="0" smtClean="0"/>
              <a:t>/</a:t>
            </a:r>
            <a:r>
              <a:rPr lang="ko-KR" altLang="en-US" b="0" kern="0" dirty="0" smtClean="0"/>
              <a:t>상업부문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err="1" smtClean="0"/>
              <a:t>농축산</a:t>
            </a:r>
            <a:r>
              <a:rPr lang="ko-KR" altLang="en-US" b="0" kern="0" dirty="0" smtClean="0"/>
              <a:t> 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폐기물 부문</a:t>
            </a:r>
            <a:endParaRPr lang="en-US" altLang="ko-KR" b="0" kern="0" dirty="0"/>
          </a:p>
          <a:p>
            <a:pPr lvl="2" latinLnBrk="0"/>
            <a:r>
              <a:rPr lang="ko-KR" altLang="en-US" b="0" kern="0" dirty="0" smtClean="0"/>
              <a:t>수송부문에 특화된 다양한 </a:t>
            </a:r>
            <a:r>
              <a:rPr lang="ko-KR" altLang="en-US" b="0" kern="0" dirty="0" err="1" smtClean="0"/>
              <a:t>제약식</a:t>
            </a:r>
            <a:r>
              <a:rPr lang="ko-KR" altLang="en-US" b="0" kern="0" dirty="0" smtClean="0"/>
              <a:t> 제시 및 수송부문 특성 요소 기능의  수리적 전개</a:t>
            </a:r>
            <a:endParaRPr lang="en-US" altLang="ko-KR" b="0" kern="0" dirty="0" smtClean="0"/>
          </a:p>
          <a:p>
            <a:pPr marL="540000" lvl="2" indent="0" latinLnBrk="0">
              <a:buNone/>
            </a:pPr>
            <a:endParaRPr lang="en-US" altLang="ko-KR" sz="500" b="0" kern="0" dirty="0"/>
          </a:p>
          <a:p>
            <a:r>
              <a:rPr lang="ko-KR" altLang="en-US" dirty="0"/>
              <a:t>한국형 상향식 </a:t>
            </a:r>
            <a:r>
              <a:rPr lang="en-US" altLang="ko-KR" dirty="0"/>
              <a:t>S/W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lvl="1"/>
            <a:r>
              <a:rPr lang="en-US" altLang="ko-KR" b="0" dirty="0"/>
              <a:t>2</a:t>
            </a:r>
            <a:r>
              <a:rPr lang="ko-KR" altLang="en-US" b="0" dirty="0"/>
              <a:t>차년도에 필요한 연구에 대한 선행연구 일부 진행</a:t>
            </a:r>
            <a:endParaRPr lang="en-US" altLang="ko-KR" b="0" dirty="0"/>
          </a:p>
          <a:p>
            <a:pPr lvl="1"/>
            <a:r>
              <a:rPr lang="ko-KR" altLang="en-US" b="0" dirty="0"/>
              <a:t>한국형 상향식 </a:t>
            </a:r>
            <a:r>
              <a:rPr lang="en-US" altLang="ko-KR" b="0" dirty="0"/>
              <a:t>S/W </a:t>
            </a:r>
            <a:r>
              <a:rPr lang="ko-KR" altLang="en-US" b="0" dirty="0"/>
              <a:t>시스템의 구조 분석</a:t>
            </a:r>
            <a:endParaRPr lang="en-US" altLang="ko-KR" b="0" dirty="0"/>
          </a:p>
          <a:p>
            <a:pPr latinLnBrk="0"/>
            <a:endParaRPr lang="en-US" altLang="ko-KR" b="0" kern="0" dirty="0" smtClean="0"/>
          </a:p>
          <a:p>
            <a:pPr lvl="1" latinLnBrk="0"/>
            <a:endParaRPr lang="en-US" altLang="ko-KR" b="0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30" y="4556404"/>
            <a:ext cx="3670908" cy="204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 smtClean="0"/>
              <a:t>차년도에 필요한 연구에 대한 선행연구 일부 진행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시스템의 구조 분석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58001" y="1257300"/>
            <a:ext cx="22860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상향식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S/W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시스템  개발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33438" y="2450592"/>
            <a:ext cx="6847265" cy="3922943"/>
            <a:chOff x="922651" y="886696"/>
            <a:chExt cx="7401456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179746" y="113920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latinLnBrk="1" hangingPunct="1"/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통합 모형 </a:t>
              </a:r>
              <a:endPara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kumimoji="0" lang="en-US" altLang="ko-KR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S/W </a:t>
              </a:r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시스템</a:t>
              </a:r>
              <a:endPara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8"/>
              <a:ext cx="992579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LP generation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673856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Reporting/Result Analysis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776448" cy="24622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GUI(Graphic User Interface)</a:t>
              </a:r>
              <a:endParaRPr kumimoji="0" lang="ko-KR" altLang="en-US" sz="18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37119"/>
              <a:ext cx="201850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6867" y="3543466"/>
              <a:ext cx="112402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9046" y="3975514"/>
              <a:ext cx="2593980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53229"/>
              <a:ext cx="944489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194623"/>
              <a:ext cx="1967205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pdf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586211"/>
              <a:ext cx="341914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560166" y="3359875"/>
              <a:ext cx="283237" cy="330166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3995299" y="3395044"/>
              <a:ext cx="267127" cy="275938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stCxn id="14" idx="2"/>
            </p:cNvCxnSpPr>
            <p:nvPr/>
          </p:nvCxnSpPr>
          <p:spPr>
            <a:xfrm>
              <a:off x="3428880" y="3789687"/>
              <a:ext cx="0" cy="1858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46083" y="5206117"/>
              <a:ext cx="99899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 </a:t>
              </a:r>
              <a:r>
                <a:rPr kumimoji="0" lang="en-US" altLang="ko-KR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DB master</a:t>
              </a:r>
              <a:endParaRPr kumimoji="0" lang="ko-KR" altLang="en-US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manager</a:t>
              </a:r>
              <a:endPara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641" y="2271010"/>
              <a:ext cx="1212788" cy="55399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매개변수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기술변화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보급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확산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수요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90" y="1251601"/>
              <a:ext cx="3381054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07007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49"/>
              <a:ext cx="130035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089291"/>
              <a:ext cx="1082348" cy="400110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098302" y="1944411"/>
              <a:ext cx="4605" cy="220138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753085" y="2287660"/>
              <a:ext cx="440716" cy="1686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21037" y="2548009"/>
              <a:ext cx="94860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0" cy="54865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28939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48049"/>
              <a:ext cx="2528408" cy="25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Web viewer : HTML5/CSS/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Javascript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 smtClean="0"/>
              <a:t>연구단 소개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1·2</a:t>
            </a:r>
            <a:r>
              <a:rPr lang="ko-KR" altLang="en-US" dirty="0" smtClean="0"/>
              <a:t>차년도 성과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차년도 계획 및 진행 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온실가스 통합 감축 시스템 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김동우 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김인숙 박사님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 </a:t>
            </a:r>
            <a:endParaRPr lang="en-US" altLang="ko-KR" sz="1200" b="0" dirty="0" smtClean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-(3)- 1)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-(3)- 2)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차년도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 smtClean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 smtClean="0"/>
              <a:t>협</a:t>
            </a:r>
            <a:r>
              <a:rPr lang="ko-KR" altLang="en-US" dirty="0"/>
              <a:t>동</a:t>
            </a:r>
            <a:r>
              <a:rPr lang="ko-KR" altLang="en-US" dirty="0" smtClean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평가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세밀화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세밀화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 smtClean="0"/>
              <a:t>전력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수송부문을 </a:t>
            </a:r>
            <a:r>
              <a:rPr lang="ko-KR" altLang="en-US" b="0" dirty="0"/>
              <a:t>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</a:t>
            </a:r>
            <a:r>
              <a:rPr lang="ko-KR" altLang="en-US" dirty="0" smtClean="0"/>
              <a:t>하향식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</a:t>
            </a:r>
            <a:r>
              <a:rPr lang="ko-KR" altLang="en-US" dirty="0" smtClean="0"/>
              <a:t>모듈 및 수송부문 상향식 모듈 </a:t>
            </a:r>
            <a:r>
              <a:rPr lang="ko-KR" altLang="en-US" dirty="0"/>
              <a:t>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수송부문에서는 자체운송서비스부문을 별도 구성하여 세밀화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 smtClean="0"/>
              <a:t>Tobin’s </a:t>
            </a:r>
            <a:r>
              <a:rPr lang="en-US" altLang="ko-KR" dirty="0"/>
              <a:t>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 </a:t>
            </a:r>
            <a:r>
              <a:rPr lang="ko-KR" altLang="en-US" dirty="0"/>
              <a:t>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 smtClean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</a:t>
            </a:r>
            <a:r>
              <a:rPr lang="ko-KR" altLang="en-US" b="0" dirty="0" smtClean="0"/>
              <a:t>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 섹터로 구성된 표준 </a:t>
            </a:r>
            <a:r>
              <a:rPr lang="en-US" altLang="ko-KR" dirty="0" smtClean="0"/>
              <a:t>CGE</a:t>
            </a:r>
            <a:r>
              <a:rPr lang="ko-KR" altLang="en-US" dirty="0" smtClean="0"/>
              <a:t>모형과 농업상향식 모형 연계시도</a:t>
            </a:r>
            <a:r>
              <a:rPr lang="en-US" altLang="ko-KR" dirty="0" smtClean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농업부문 </a:t>
            </a:r>
            <a:r>
              <a:rPr lang="en-US" altLang="ko-KR" dirty="0" smtClean="0"/>
              <a:t>hybrid SAM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농업부문 온실가스 배출 모형화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산업부문 상향식 모형 리뷰</a:t>
            </a:r>
            <a:r>
              <a:rPr lang="en-US" altLang="ko-KR" dirty="0" smtClean="0"/>
              <a:t>(Belgian MARKAL, US-MARKAL, UK-MARKAL,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MARKAL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모형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철강 산업부문 상향식 모형 설계 진행 중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표준 </a:t>
            </a:r>
            <a:r>
              <a:rPr lang="en-US" altLang="ko-KR" dirty="0" smtClean="0"/>
              <a:t>CGE </a:t>
            </a:r>
            <a:r>
              <a:rPr lang="ko-KR" altLang="en-US" dirty="0" smtClean="0"/>
              <a:t>산업구분을 기존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공정배출가스</a:t>
            </a:r>
            <a:r>
              <a:rPr lang="en-US" altLang="ko-KR" dirty="0" smtClean="0"/>
              <a:t>(Non-energy GHG) </a:t>
            </a:r>
            <a:r>
              <a:rPr lang="ko-KR" altLang="en-US" dirty="0" smtClean="0"/>
              <a:t>배출량 반영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자체 산업분류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35</a:t>
            </a:r>
            <a:r>
              <a:rPr lang="ko-KR" altLang="en-US" b="0" dirty="0" smtClean="0"/>
              <a:t>개</a:t>
            </a:r>
            <a:r>
              <a:rPr lang="en-US" altLang="ko-KR" b="0" dirty="0"/>
              <a:t>)</a:t>
            </a:r>
            <a:r>
              <a:rPr lang="ko-KR" altLang="en-US" b="0" dirty="0" smtClean="0"/>
              <a:t> 및 기존 하향식 표준모형 산업분류</a:t>
            </a:r>
            <a:r>
              <a:rPr lang="en-US" altLang="ko-KR" b="0" dirty="0" smtClean="0"/>
              <a:t>(36</a:t>
            </a:r>
            <a:r>
              <a:rPr lang="ko-KR" altLang="en-US" b="0" dirty="0" smtClean="0"/>
              <a:t>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두 가지 산업 분류를 기준으로 </a:t>
            </a:r>
            <a:r>
              <a:rPr lang="en-US" altLang="ko-KR" dirty="0" smtClean="0"/>
              <a:t>KLEM</a:t>
            </a:r>
            <a:r>
              <a:rPr lang="ko-KR" altLang="en-US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분석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 감축기술의 변화 및 확산 연구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 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전력부문의 연구를 보완하고 수송 및 산업부문 관련 연구 수행</a:t>
            </a:r>
            <a:endParaRPr lang="en-US" altLang="ko-KR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 smtClean="0"/>
              <a:t>미래 감축 기술 조사 및 기술 </a:t>
            </a:r>
            <a:r>
              <a:rPr lang="ko-KR" altLang="en-US" b="0" dirty="0" err="1" smtClean="0"/>
              <a:t>특성치</a:t>
            </a:r>
            <a:r>
              <a:rPr lang="ko-KR" altLang="en-US" b="0" dirty="0" smtClean="0"/>
              <a:t> 추정</a:t>
            </a:r>
            <a:endParaRPr lang="en-US" altLang="ko-KR" b="0" dirty="0" smtClean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산업부문은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차년도에 제안한 상향식 기술구조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 에너지 서비스와 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공통기기의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ko-KR" altLang="en-US" dirty="0" smtClean="0"/>
              <a:t>감축기술의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기술변화의 내생성과 </a:t>
            </a:r>
            <a:r>
              <a:rPr lang="ko-KR" altLang="en-US" dirty="0" err="1" smtClean="0"/>
              <a:t>외생성을</a:t>
            </a:r>
            <a:r>
              <a:rPr lang="ko-KR" altLang="en-US" dirty="0" smtClean="0"/>
              <a:t> 동시에 반영하는 다면적 학습방법론 제안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제안된 기술변화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확산개념을 구현할 수 있는 대상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기술을 선별하고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경험자료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실증연구와 연계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한국형 상향식 기술변화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확산 모듈 설계 및 시범분석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/>
              <a:t>협동</a:t>
            </a:r>
            <a:r>
              <a:rPr lang="en-US" altLang="ko-KR" sz="2400" dirty="0" smtClean="0"/>
              <a:t>1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개발을 위한 수리적 기반</a:t>
            </a:r>
            <a:endParaRPr lang="en-US" altLang="ko-KR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발전소 </a:t>
            </a:r>
            <a:r>
              <a:rPr lang="ko-KR" altLang="en-US" sz="1100" dirty="0"/>
              <a:t>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</a:t>
            </a:r>
            <a:r>
              <a:rPr lang="ko-KR" altLang="en-US" sz="1100" dirty="0" smtClean="0"/>
              <a:t>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전력관련 </a:t>
            </a:r>
            <a:r>
              <a:rPr lang="ko-KR" altLang="en-US" sz="1100" dirty="0"/>
              <a:t>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최적해의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현실 정합성 </a:t>
            </a:r>
            <a:r>
              <a:rPr lang="ko-KR" altLang="en-US" sz="1100" dirty="0" smtClean="0"/>
              <a:t>연구</a:t>
            </a:r>
            <a:endParaRPr lang="en-US" altLang="ko-KR" sz="110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분석 완료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국내특성 입력자료 구축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상향식 모형 기본기능 완성 및  확장기능 분석 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전환부문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분석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 smtClean="0"/>
              <a:t>전력부문 및 수송부문 상향식 통합 모형 구현을 통합 상향식 모형 기능 검증</a:t>
            </a:r>
            <a:endParaRPr lang="en-US" altLang="ko-KR" sz="1100" spc="-15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 smtClean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및 통합모형을 위한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작성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부문별 특성을 반영한 상향식 모듈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상향식 시스템 구조 및 기능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한국형 상향식 모형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베타</a:t>
            </a:r>
            <a:r>
              <a:rPr lang="en-US" altLang="ko-KR" sz="1100" dirty="0" smtClean="0"/>
              <a:t>ver.</a:t>
            </a:r>
            <a:r>
              <a:rPr lang="ko-KR" altLang="en-US" sz="1100" dirty="0" smtClean="0"/>
              <a:t> 개발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모형의 장점을 최대한 활용하고 상호불일치를 해소 할 수 있는 통합 모형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/>
                <a:gridCol w="3369070"/>
                <a:gridCol w="3556069"/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잠재력 및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감축활동의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현황을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반영하는 상향식 감축모형과 감축정책의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산업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</a:t>
            </a:r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ko-KR" altLang="en-US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담당하고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협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1·2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연구단 성과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8793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/>
                <a:gridCol w="1464557"/>
                <a:gridCol w="4802606"/>
                <a:gridCol w="665708"/>
                <a:gridCol w="646688"/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4504</Words>
  <Application>Microsoft Office PowerPoint</Application>
  <PresentationFormat>화면 슬라이드 쇼(4:3)</PresentationFormat>
  <Paragraphs>739</Paragraphs>
  <Slides>34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굴림</vt:lpstr>
      <vt:lpstr>Arial</vt:lpstr>
      <vt:lpstr>나눔고딕</vt:lpstr>
      <vt:lpstr>Verdana</vt:lpstr>
      <vt:lpstr>나눔고딕 ExtraBold</vt:lpstr>
      <vt:lpstr>HY중고딕</vt:lpstr>
      <vt:lpstr>나눔고딕 Bold</vt:lpstr>
      <vt:lpstr>맑은 고딕</vt:lpstr>
      <vt:lpstr>Wingdings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Ⅱ-(2)- 2) 1차년도 주요연구결과 – 협동1</vt:lpstr>
      <vt:lpstr>Ⅱ-(2)- 2) 1차년도 주요연구결과 – 협동2</vt:lpstr>
      <vt:lpstr>Ⅱ-(2)- 2) 1차년도 주요연구결과 – 협동2</vt:lpstr>
      <vt:lpstr>Ⅱ-(3)- 1) 2차년도 주요연구결과 - 총괄</vt:lpstr>
      <vt:lpstr>Ⅱ-(3)- 2)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KEI</cp:lastModifiedBy>
  <cp:revision>905</cp:revision>
  <cp:lastPrinted>2015-10-05T01:37:46Z</cp:lastPrinted>
  <dcterms:created xsi:type="dcterms:W3CDTF">2005-02-28T14:06:28Z</dcterms:created>
  <dcterms:modified xsi:type="dcterms:W3CDTF">2016-09-21T02:54:48Z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