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9" r:id="rId2"/>
    <p:sldId id="260" r:id="rId3"/>
    <p:sldId id="261" r:id="rId4"/>
    <p:sldId id="298" r:id="rId5"/>
    <p:sldId id="275" r:id="rId6"/>
    <p:sldId id="282" r:id="rId7"/>
    <p:sldId id="280" r:id="rId8"/>
    <p:sldId id="281" r:id="rId9"/>
    <p:sldId id="299" r:id="rId10"/>
    <p:sldId id="283" r:id="rId11"/>
    <p:sldId id="284" r:id="rId12"/>
    <p:sldId id="285" r:id="rId13"/>
    <p:sldId id="286" r:id="rId14"/>
    <p:sldId id="295" r:id="rId15"/>
    <p:sldId id="296" r:id="rId16"/>
    <p:sldId id="289" r:id="rId17"/>
    <p:sldId id="290" r:id="rId18"/>
    <p:sldId id="297" r:id="rId19"/>
    <p:sldId id="292" r:id="rId20"/>
    <p:sldId id="293" r:id="rId21"/>
    <p:sldId id="294" r:id="rId22"/>
    <p:sldId id="300"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3CB3863-1EAE-4D17-AB5C-5CE04E07FEF8}" type="datetimeFigureOut">
              <a:rPr lang="en-IN" smtClean="0"/>
              <a:t>05-01-2024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FA21E54-F0D0-42A9-9826-D359A9C0F8F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49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CB3863-1EAE-4D17-AB5C-5CE04E07FEF8}"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21E54-F0D0-42A9-9826-D359A9C0F8F8}" type="slidenum">
              <a:rPr lang="en-IN" smtClean="0"/>
              <a:t>‹#›</a:t>
            </a:fld>
            <a:endParaRPr lang="en-IN"/>
          </a:p>
        </p:txBody>
      </p:sp>
    </p:spTree>
    <p:extLst>
      <p:ext uri="{BB962C8B-B14F-4D97-AF65-F5344CB8AC3E}">
        <p14:creationId xmlns:p14="http://schemas.microsoft.com/office/powerpoint/2010/main" val="14615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B3863-1EAE-4D17-AB5C-5CE04E07FEF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450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B3863-1EAE-4D17-AB5C-5CE04E07FEF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115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B3863-1EAE-4D17-AB5C-5CE04E07FEF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spTree>
    <p:extLst>
      <p:ext uri="{BB962C8B-B14F-4D97-AF65-F5344CB8AC3E}">
        <p14:creationId xmlns:p14="http://schemas.microsoft.com/office/powerpoint/2010/main" val="1200298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B3863-1EAE-4D17-AB5C-5CE04E07FEF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196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B3863-1EAE-4D17-AB5C-5CE04E07FEF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479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B3863-1EAE-4D17-AB5C-5CE04E07FEF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238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B3863-1EAE-4D17-AB5C-5CE04E07FEF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605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A814-A57A-88B0-827C-7484FAAA76AA}"/>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460A06-5B46-7F25-665C-95825F48BE6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B643C-7E60-6B48-155E-25E4FD63F8FF}"/>
              </a:ext>
            </a:extLst>
          </p:cNvPr>
          <p:cNvSpPr>
            <a:spLocks noGrp="1"/>
          </p:cNvSpPr>
          <p:nvPr>
            <p:ph type="dt" sz="half" idx="10"/>
          </p:nvPr>
        </p:nvSpPr>
        <p:spPr/>
        <p:txBody>
          <a:bodyPr/>
          <a:lstStyle/>
          <a:p>
            <a:fld id="{CAFD9A5C-0F0D-4104-AF25-751A3BC1BBBC}" type="datetimeFigureOut">
              <a:rPr lang="en-IN" smtClean="0"/>
              <a:t>05-01-2024</a:t>
            </a:fld>
            <a:endParaRPr lang="en-IN"/>
          </a:p>
        </p:txBody>
      </p:sp>
      <p:sp>
        <p:nvSpPr>
          <p:cNvPr id="5" name="Footer Placeholder 4">
            <a:extLst>
              <a:ext uri="{FF2B5EF4-FFF2-40B4-BE49-F238E27FC236}">
                <a16:creationId xmlns:a16="http://schemas.microsoft.com/office/drawing/2014/main" id="{4BDC9401-F65B-76C1-F514-B0E393975E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7EED80-2251-B202-D518-C193D3B7D545}"/>
              </a:ext>
            </a:extLst>
          </p:cNvPr>
          <p:cNvSpPr>
            <a:spLocks noGrp="1"/>
          </p:cNvSpPr>
          <p:nvPr>
            <p:ph type="sldNum" sz="quarter" idx="12"/>
          </p:nvPr>
        </p:nvSpPr>
        <p:spPr/>
        <p:txBody>
          <a:bodyPr/>
          <a:lstStyle/>
          <a:p>
            <a:fld id="{78F0A61D-9898-4EC3-AAE1-AF66DBE3F915}" type="slidenum">
              <a:rPr lang="en-IN" smtClean="0"/>
              <a:t>‹#›</a:t>
            </a:fld>
            <a:endParaRPr lang="en-IN"/>
          </a:p>
        </p:txBody>
      </p:sp>
    </p:spTree>
    <p:extLst>
      <p:ext uri="{BB962C8B-B14F-4D97-AF65-F5344CB8AC3E}">
        <p14:creationId xmlns:p14="http://schemas.microsoft.com/office/powerpoint/2010/main" val="3548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B3863-1EAE-4D17-AB5C-5CE04E07FEF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spTree>
    <p:extLst>
      <p:ext uri="{BB962C8B-B14F-4D97-AF65-F5344CB8AC3E}">
        <p14:creationId xmlns:p14="http://schemas.microsoft.com/office/powerpoint/2010/main" val="233465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B3863-1EAE-4D17-AB5C-5CE04E07FEF8}"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21E54-F0D0-42A9-9826-D359A9C0F8F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68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CB3863-1EAE-4D17-AB5C-5CE04E07FEF8}"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21E54-F0D0-42A9-9826-D359A9C0F8F8}" type="slidenum">
              <a:rPr lang="en-IN" smtClean="0"/>
              <a:t>‹#›</a:t>
            </a:fld>
            <a:endParaRPr lang="en-IN"/>
          </a:p>
        </p:txBody>
      </p:sp>
    </p:spTree>
    <p:extLst>
      <p:ext uri="{BB962C8B-B14F-4D97-AF65-F5344CB8AC3E}">
        <p14:creationId xmlns:p14="http://schemas.microsoft.com/office/powerpoint/2010/main" val="184939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CB3863-1EAE-4D17-AB5C-5CE04E07FEF8}" type="datetimeFigureOut">
              <a:rPr lang="en-IN" smtClean="0"/>
              <a:t>05-01-2024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A21E54-F0D0-42A9-9826-D359A9C0F8F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19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B3863-1EAE-4D17-AB5C-5CE04E07FEF8}" type="datetimeFigureOut">
              <a:rPr lang="en-IN" smtClean="0"/>
              <a:t>05-01-2024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A21E54-F0D0-42A9-9826-D359A9C0F8F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71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B3863-1EAE-4D17-AB5C-5CE04E07FEF8}" type="datetimeFigureOut">
              <a:rPr lang="en-IN" smtClean="0"/>
              <a:t>05-01-2024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A21E54-F0D0-42A9-9826-D359A9C0F8F8}" type="slidenum">
              <a:rPr lang="en-IN" smtClean="0"/>
              <a:t>‹#›</a:t>
            </a:fld>
            <a:endParaRPr lang="en-IN"/>
          </a:p>
        </p:txBody>
      </p:sp>
    </p:spTree>
    <p:extLst>
      <p:ext uri="{BB962C8B-B14F-4D97-AF65-F5344CB8AC3E}">
        <p14:creationId xmlns:p14="http://schemas.microsoft.com/office/powerpoint/2010/main" val="206670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CB3863-1EAE-4D17-AB5C-5CE04E07FEF8}"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21E54-F0D0-42A9-9826-D359A9C0F8F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95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CB3863-1EAE-4D17-AB5C-5CE04E07FEF8}"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21E54-F0D0-42A9-9826-D359A9C0F8F8}" type="slidenum">
              <a:rPr lang="en-IN" smtClean="0"/>
              <a:t>‹#›</a:t>
            </a:fld>
            <a:endParaRPr lang="en-IN"/>
          </a:p>
        </p:txBody>
      </p:sp>
    </p:spTree>
    <p:extLst>
      <p:ext uri="{BB962C8B-B14F-4D97-AF65-F5344CB8AC3E}">
        <p14:creationId xmlns:p14="http://schemas.microsoft.com/office/powerpoint/2010/main" val="89570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CB3863-1EAE-4D17-AB5C-5CE04E07FEF8}" type="datetimeFigureOut">
              <a:rPr lang="en-IN" smtClean="0"/>
              <a:t>05-01-2024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A21E54-F0D0-42A9-9826-D359A9C0F8F8}" type="slidenum">
              <a:rPr lang="en-IN" smtClean="0"/>
              <a:t>‹#›</a:t>
            </a:fld>
            <a:endParaRPr lang="en-IN"/>
          </a:p>
        </p:txBody>
      </p:sp>
    </p:spTree>
    <p:extLst>
      <p:ext uri="{BB962C8B-B14F-4D97-AF65-F5344CB8AC3E}">
        <p14:creationId xmlns:p14="http://schemas.microsoft.com/office/powerpoint/2010/main" val="24007072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D3D6-7109-DAF2-4990-A07B3F69E7EF}"/>
              </a:ext>
            </a:extLst>
          </p:cNvPr>
          <p:cNvSpPr>
            <a:spLocks noGrp="1"/>
          </p:cNvSpPr>
          <p:nvPr>
            <p:ph type="title"/>
          </p:nvPr>
        </p:nvSpPr>
        <p:spPr/>
        <p:txBody>
          <a:bodyPr>
            <a:normAutofit/>
          </a:bodyPr>
          <a:lstStyle/>
          <a:p>
            <a:pPr marR="0" rtl="0"/>
            <a:r>
              <a:rPr lang="en-IN" sz="2400" b="1" i="0" u="none" strike="noStrike" baseline="0" dirty="0">
                <a:solidFill>
                  <a:srgbClr val="000000"/>
                </a:solidFill>
                <a:latin typeface="Times New Roman" panose="02020603050405020304" pitchFamily="18" charset="0"/>
                <a:cs typeface="Times New Roman" panose="02020603050405020304" pitchFamily="18" charset="0"/>
              </a:rPr>
              <a:t>Slide 1: </a:t>
            </a:r>
            <a:r>
              <a:rPr lang="en-IN" sz="2400" b="1" dirty="0">
                <a:solidFill>
                  <a:srgbClr val="000000"/>
                </a:solidFill>
                <a:latin typeface="Times New Roman" panose="02020603050405020304" pitchFamily="18" charset="0"/>
                <a:cs typeface="Times New Roman" panose="02020603050405020304" pitchFamily="18" charset="0"/>
              </a:rPr>
              <a:t>Team Members</a:t>
            </a: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55D7BBA-15EF-2A6D-B428-7A95756A12CB}"/>
              </a:ext>
            </a:extLst>
          </p:cNvPr>
          <p:cNvSpPr>
            <a:spLocks noGrp="1"/>
          </p:cNvSpPr>
          <p:nvPr>
            <p:ph type="body" idx="1"/>
          </p:nvPr>
        </p:nvSpPr>
        <p:spPr>
          <a:xfrm>
            <a:off x="838200" y="1502894"/>
            <a:ext cx="10515600" cy="4243482"/>
          </a:xfrm>
        </p:spPr>
        <p:txBody>
          <a:bodyPr>
            <a:normAutofit/>
          </a:bodyPr>
          <a:lstStyle/>
          <a:p>
            <a:endParaRPr lang="en-IN" sz="1800" dirty="0">
              <a:latin typeface="Times New Roman" panose="02020603050405020304" pitchFamily="18" charset="0"/>
              <a:cs typeface="Times New Roman" panose="02020603050405020304" pitchFamily="18" charset="0"/>
            </a:endParaRPr>
          </a:p>
          <a:p>
            <a:r>
              <a:rPr lang="en-IN" sz="1800" b="1" i="1" dirty="0">
                <a:latin typeface="Times New Roman" panose="02020603050405020304" pitchFamily="18" charset="0"/>
                <a:cs typeface="Times New Roman" panose="02020603050405020304" pitchFamily="18" charset="0"/>
              </a:rPr>
              <a:t>Book Recommendation System</a:t>
            </a:r>
          </a:p>
          <a:p>
            <a:r>
              <a:rPr lang="en-IN" sz="1800" b="1" dirty="0">
                <a:latin typeface="Times New Roman" panose="02020603050405020304" pitchFamily="18" charset="0"/>
                <a:cs typeface="Times New Roman" panose="02020603050405020304" pitchFamily="18" charset="0"/>
              </a:rPr>
              <a:t>Group - II Members:</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K Mohammad</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Mr. Mahesh Kumar Reddy</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Ms. </a:t>
            </a:r>
            <a:r>
              <a:rPr lang="en-IN" sz="1800" dirty="0" err="1">
                <a:latin typeface="Times New Roman" panose="02020603050405020304" pitchFamily="18" charset="0"/>
                <a:cs typeface="Times New Roman" panose="02020603050405020304" pitchFamily="18" charset="0"/>
              </a:rPr>
              <a:t>Varshitha</a:t>
            </a:r>
            <a:r>
              <a:rPr lang="en-IN" sz="1800" dirty="0">
                <a:latin typeface="Times New Roman" panose="02020603050405020304" pitchFamily="18" charset="0"/>
                <a:cs typeface="Times New Roman" panose="02020603050405020304" pitchFamily="18" charset="0"/>
              </a:rPr>
              <a:t> .KS</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Ms. Sanjana .NK</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Mr Nikhil Manohar</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Mr. Prathmesh Ravindra</a:t>
            </a:r>
          </a:p>
          <a:p>
            <a:pPr lvl="1">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Mrs </a:t>
            </a:r>
            <a:r>
              <a:rPr lang="en-IN" sz="1800" dirty="0" err="1">
                <a:latin typeface="Times New Roman" panose="02020603050405020304" pitchFamily="18" charset="0"/>
                <a:cs typeface="Times New Roman" panose="02020603050405020304" pitchFamily="18" charset="0"/>
              </a:rPr>
              <a:t>Mehjabeen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Noufal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514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D920-1A58-B433-F249-2FDE20FA7EFF}"/>
              </a:ext>
            </a:extLst>
          </p:cNvPr>
          <p:cNvSpPr>
            <a:spLocks noGrp="1"/>
          </p:cNvSpPr>
          <p:nvPr>
            <p:ph type="title"/>
          </p:nvPr>
        </p:nvSpPr>
        <p:spPr/>
        <p:txBody>
          <a:bodyPr>
            <a:noAutofit/>
          </a:bodyPr>
          <a:lstStyle/>
          <a:p>
            <a:r>
              <a:rPr lang="en-US" sz="2400" b="1" i="0" dirty="0">
                <a:solidFill>
                  <a:srgbClr val="000000"/>
                </a:solidFill>
                <a:effectLst/>
                <a:latin typeface="Times New Roman" panose="02020603050405020304" pitchFamily="18" charset="0"/>
                <a:cs typeface="Times New Roman" panose="02020603050405020304" pitchFamily="18" charset="0"/>
              </a:rPr>
              <a:t>Step-1) Extract users and ratings of more than 200</a:t>
            </a:r>
          </a:p>
        </p:txBody>
      </p:sp>
      <p:sp>
        <p:nvSpPr>
          <p:cNvPr id="3" name="Content Placeholder 2">
            <a:extLst>
              <a:ext uri="{FF2B5EF4-FFF2-40B4-BE49-F238E27FC236}">
                <a16:creationId xmlns:a16="http://schemas.microsoft.com/office/drawing/2014/main" id="{9C7E16DD-E126-BD2D-7E64-A806B0DED4A8}"/>
              </a:ext>
            </a:extLst>
          </p:cNvPr>
          <p:cNvSpPr>
            <a:spLocks noGrp="1"/>
          </p:cNvSpPr>
          <p:nvPr>
            <p:ph sz="half" idx="1"/>
          </p:nvPr>
        </p:nvSpPr>
        <p:spPr/>
        <p:txBody>
          <a:bodyPr>
            <a:normAutofit/>
          </a:bodyPr>
          <a:lstStyle/>
          <a:p>
            <a:r>
              <a:rPr lang="en-US" sz="1400" b="0" i="0" dirty="0">
                <a:solidFill>
                  <a:srgbClr val="222222"/>
                </a:solidFill>
                <a:effectLst/>
                <a:latin typeface="Times New Roman" panose="02020603050405020304" pitchFamily="18" charset="0"/>
                <a:cs typeface="Times New Roman" panose="02020603050405020304" pitchFamily="18" charset="0"/>
              </a:rPr>
              <a:t>when you run the above code we can see only 105283 peoples have given a rating among 278000. Now we will extract the user ids who have given more than 200 ratings and when we will have user ids we will extract the ratings of only this user id from the rating dataframe.</a:t>
            </a:r>
            <a:endParaRPr lang="en-IN" dirty="0">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07FE5841-4868-0E6A-87AB-895956D84C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5502" y="2560320"/>
            <a:ext cx="4718050" cy="2443653"/>
          </a:xfrm>
        </p:spPr>
      </p:pic>
    </p:spTree>
    <p:extLst>
      <p:ext uri="{BB962C8B-B14F-4D97-AF65-F5344CB8AC3E}">
        <p14:creationId xmlns:p14="http://schemas.microsoft.com/office/powerpoint/2010/main" val="292632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DB1D-AE23-FCA1-093E-4478C86A720F}"/>
              </a:ext>
            </a:extLst>
          </p:cNvPr>
          <p:cNvSpPr>
            <a:spLocks noGrp="1"/>
          </p:cNvSpPr>
          <p:nvPr>
            <p:ph type="title"/>
          </p:nvPr>
        </p:nvSpPr>
        <p:spPr/>
        <p:txBody>
          <a:bodyPr>
            <a:normAutofit/>
          </a:bodyPr>
          <a:lstStyle/>
          <a:p>
            <a:r>
              <a:rPr lang="en-US" sz="2400" b="1" i="0" dirty="0">
                <a:solidFill>
                  <a:srgbClr val="000000"/>
                </a:solidFill>
                <a:effectLst/>
                <a:latin typeface="Times New Roman" panose="02020603050405020304" pitchFamily="18" charset="0"/>
                <a:cs typeface="Times New Roman" panose="02020603050405020304" pitchFamily="18" charset="0"/>
              </a:rPr>
              <a:t>Step-2) Merge ratings with books</a:t>
            </a:r>
          </a:p>
        </p:txBody>
      </p:sp>
      <p:sp>
        <p:nvSpPr>
          <p:cNvPr id="3" name="Content Placeholder 2">
            <a:extLst>
              <a:ext uri="{FF2B5EF4-FFF2-40B4-BE49-F238E27FC236}">
                <a16:creationId xmlns:a16="http://schemas.microsoft.com/office/drawing/2014/main" id="{5C2F2125-D168-D4C9-B4B3-A1A8EA6CC6A9}"/>
              </a:ext>
            </a:extLst>
          </p:cNvPr>
          <p:cNvSpPr>
            <a:spLocks noGrp="1"/>
          </p:cNvSpPr>
          <p:nvPr>
            <p:ph sz="half" idx="1"/>
          </p:nvPr>
        </p:nvSpPr>
        <p:spPr/>
        <p:txBody>
          <a:bodyPr>
            <a:normAutofit/>
          </a:bodyPr>
          <a:lstStyle/>
          <a:p>
            <a:r>
              <a:rPr lang="en-US" sz="1400" b="0" i="0" dirty="0">
                <a:solidFill>
                  <a:srgbClr val="222222"/>
                </a:solidFill>
                <a:effectLst/>
                <a:latin typeface="Times New Roman" panose="02020603050405020304" pitchFamily="18" charset="0"/>
                <a:cs typeface="Times New Roman" panose="02020603050405020304" pitchFamily="18" charset="0"/>
              </a:rPr>
              <a:t>So 900 users are there who have given 5.2 lakh rating and this we want. Now we will merge ratings with books on basis of ISBN so that we will get the rating of each user on each book id and the user who has not rated that book id the value will be zero.</a:t>
            </a:r>
            <a:endParaRPr lang="en-IN" sz="18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1E8379FB-A854-DB07-D28A-1C5A308DE3A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560320"/>
            <a:ext cx="5131734" cy="2039967"/>
          </a:xfrm>
        </p:spPr>
      </p:pic>
    </p:spTree>
    <p:extLst>
      <p:ext uri="{BB962C8B-B14F-4D97-AF65-F5344CB8AC3E}">
        <p14:creationId xmlns:p14="http://schemas.microsoft.com/office/powerpoint/2010/main" val="328613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6478-B9D2-AE20-05BF-F42916BE7189}"/>
              </a:ext>
            </a:extLst>
          </p:cNvPr>
          <p:cNvSpPr>
            <a:spLocks noGrp="1"/>
          </p:cNvSpPr>
          <p:nvPr>
            <p:ph type="title"/>
          </p:nvPr>
        </p:nvSpPr>
        <p:spPr/>
        <p:txBody>
          <a:bodyPr>
            <a:noAutofit/>
          </a:bodyPr>
          <a:lstStyle/>
          <a:p>
            <a:r>
              <a:rPr lang="en-US" sz="2400" b="1" dirty="0">
                <a:solidFill>
                  <a:srgbClr val="000000"/>
                </a:solidFill>
                <a:latin typeface="Times New Roman" panose="02020603050405020304" pitchFamily="18" charset="0"/>
                <a:cs typeface="Times New Roman" panose="02020603050405020304" pitchFamily="18" charset="0"/>
              </a:rPr>
              <a:t>S</a:t>
            </a:r>
            <a:r>
              <a:rPr lang="en-US" sz="2400" b="1" i="0" dirty="0">
                <a:solidFill>
                  <a:srgbClr val="000000"/>
                </a:solidFill>
                <a:effectLst/>
                <a:latin typeface="Times New Roman" panose="02020603050405020304" pitchFamily="18" charset="0"/>
                <a:cs typeface="Times New Roman" panose="02020603050405020304" pitchFamily="18" charset="0"/>
              </a:rPr>
              <a:t>tep-3) Extract books that have received more than 50 ratings.</a:t>
            </a:r>
          </a:p>
        </p:txBody>
      </p:sp>
      <p:sp>
        <p:nvSpPr>
          <p:cNvPr id="3" name="Content Placeholder 2">
            <a:extLst>
              <a:ext uri="{FF2B5EF4-FFF2-40B4-BE49-F238E27FC236}">
                <a16:creationId xmlns:a16="http://schemas.microsoft.com/office/drawing/2014/main" id="{2F95CF46-3F91-36A2-1B12-8595CEB5B72B}"/>
              </a:ext>
            </a:extLst>
          </p:cNvPr>
          <p:cNvSpPr>
            <a:spLocks noGrp="1"/>
          </p:cNvSpPr>
          <p:nvPr>
            <p:ph sz="half" idx="1"/>
          </p:nvPr>
        </p:nvSpPr>
        <p:spPr/>
        <p:txBody>
          <a:bodyPr>
            <a:normAutofit/>
          </a:bodyPr>
          <a:lstStyle/>
          <a:p>
            <a:pPr algn="just"/>
            <a:r>
              <a:rPr lang="en-US" sz="1400" b="0" i="0" dirty="0">
                <a:solidFill>
                  <a:srgbClr val="222222"/>
                </a:solidFill>
                <a:effectLst/>
                <a:latin typeface="Times New Roman" panose="02020603050405020304" pitchFamily="18" charset="0"/>
                <a:cs typeface="Times New Roman" panose="02020603050405020304" pitchFamily="18" charset="0"/>
              </a:rPr>
              <a:t>Now dataframe size has decreased and we have 4.8 lakh because when we merge the dataframe, all the book id-data we were not having. Now we will count the rating of each book so we will group data based on title and aggregate based on rating.</a:t>
            </a:r>
            <a:endParaRPr lang="en-IN" sz="1400" b="0" i="0" dirty="0">
              <a:solidFill>
                <a:srgbClr val="222222"/>
              </a:solidFill>
              <a:effectLst/>
              <a:latin typeface="Times New Roman" panose="02020603050405020304" pitchFamily="18" charset="0"/>
              <a:cs typeface="Times New Roman" panose="02020603050405020304" pitchFamily="18" charset="0"/>
            </a:endParaRPr>
          </a:p>
          <a:p>
            <a:pPr algn="just"/>
            <a:endParaRPr lang="en-US" sz="1400" b="0" i="0" dirty="0">
              <a:solidFill>
                <a:srgbClr val="222222"/>
              </a:solidFill>
              <a:effectLst/>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A5DABAD-DA78-D137-71D3-398EB5ED51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5250" y="2560320"/>
            <a:ext cx="5203451" cy="2881146"/>
          </a:xfrm>
        </p:spPr>
      </p:pic>
    </p:spTree>
    <p:extLst>
      <p:ext uri="{BB962C8B-B14F-4D97-AF65-F5344CB8AC3E}">
        <p14:creationId xmlns:p14="http://schemas.microsoft.com/office/powerpoint/2010/main" val="324171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7B23-617A-F3B0-2F9D-9FCAD5315DD0}"/>
              </a:ext>
            </a:extLst>
          </p:cNvPr>
          <p:cNvSpPr>
            <a:spLocks noGrp="1"/>
          </p:cNvSpPr>
          <p:nvPr>
            <p:ph type="title"/>
          </p:nvPr>
        </p:nvSpPr>
        <p:spPr/>
        <p:txBody>
          <a:bodyPr>
            <a:noAutofit/>
          </a:bodyPr>
          <a:lstStyle/>
          <a:p>
            <a:r>
              <a:rPr lang="en-IN" sz="2400" b="1" i="0" dirty="0">
                <a:solidFill>
                  <a:srgbClr val="000000"/>
                </a:solidFill>
                <a:effectLst/>
                <a:latin typeface="Helvetica Neue"/>
              </a:rPr>
              <a:t>Step-4) Create Pivot Table</a:t>
            </a:r>
            <a:endParaRPr lang="en-IN" sz="2400" dirty="0"/>
          </a:p>
        </p:txBody>
      </p:sp>
      <p:sp>
        <p:nvSpPr>
          <p:cNvPr id="3" name="Content Placeholder 2">
            <a:extLst>
              <a:ext uri="{FF2B5EF4-FFF2-40B4-BE49-F238E27FC236}">
                <a16:creationId xmlns:a16="http://schemas.microsoft.com/office/drawing/2014/main" id="{9D81F731-5D73-B580-BF7B-21A0F71BDC13}"/>
              </a:ext>
            </a:extLst>
          </p:cNvPr>
          <p:cNvSpPr>
            <a:spLocks noGrp="1"/>
          </p:cNvSpPr>
          <p:nvPr>
            <p:ph sz="half" idx="1"/>
          </p:nvPr>
        </p:nvSpPr>
        <p:spPr/>
        <p:txBody>
          <a:bodyPr>
            <a:normAutofit/>
          </a:bodyPr>
          <a:lstStyle/>
          <a:p>
            <a:r>
              <a:rPr lang="en-US" sz="1400" b="0" i="0" dirty="0">
                <a:solidFill>
                  <a:srgbClr val="222222"/>
                </a:solidFill>
                <a:effectLst/>
                <a:latin typeface="Times New Roman" panose="02020603050405020304" pitchFamily="18" charset="0"/>
                <a:cs typeface="Times New Roman" panose="02020603050405020304" pitchFamily="18" charset="0"/>
              </a:rPr>
              <a:t>As we discussed above we will create a pivot table where columns will be user ids, the index will be book title and the value is ratings. And the user id who has not rated any book will have value as NAN so impute it with zero.</a:t>
            </a:r>
            <a:endParaRPr lang="en-IN" sz="14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039BB29B-D924-E75B-8B2F-E4141EA353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5250" y="2560320"/>
            <a:ext cx="5215594" cy="2792438"/>
          </a:xfrm>
        </p:spPr>
      </p:pic>
    </p:spTree>
    <p:extLst>
      <p:ext uri="{BB962C8B-B14F-4D97-AF65-F5344CB8AC3E}">
        <p14:creationId xmlns:p14="http://schemas.microsoft.com/office/powerpoint/2010/main" val="230455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9F98-B982-6212-5AAC-9A970D27445E}"/>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2.1 Data Visualizations</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Books Dataset Analysis -1</a:t>
            </a:r>
          </a:p>
        </p:txBody>
      </p:sp>
      <p:pic>
        <p:nvPicPr>
          <p:cNvPr id="6" name="Content Placeholder 5">
            <a:extLst>
              <a:ext uri="{FF2B5EF4-FFF2-40B4-BE49-F238E27FC236}">
                <a16:creationId xmlns:a16="http://schemas.microsoft.com/office/drawing/2014/main" id="{B3EB999F-986D-B98C-3EF3-789AE187E0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3183111"/>
            <a:ext cx="4718050" cy="2064991"/>
          </a:xfrm>
        </p:spPr>
      </p:pic>
      <p:pic>
        <p:nvPicPr>
          <p:cNvPr id="8" name="Content Placeholder 7">
            <a:extLst>
              <a:ext uri="{FF2B5EF4-FFF2-40B4-BE49-F238E27FC236}">
                <a16:creationId xmlns:a16="http://schemas.microsoft.com/office/drawing/2014/main" id="{14CD0C0A-2CEB-CD70-A1B7-EE7B6DE6B1E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3200309"/>
            <a:ext cx="4718050" cy="2030595"/>
          </a:xfrm>
        </p:spPr>
      </p:pic>
    </p:spTree>
    <p:extLst>
      <p:ext uri="{BB962C8B-B14F-4D97-AF65-F5344CB8AC3E}">
        <p14:creationId xmlns:p14="http://schemas.microsoft.com/office/powerpoint/2010/main" val="190213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F9D2B7-A3A6-F8A3-15B2-309CCCE16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577" y="1071282"/>
            <a:ext cx="10614211" cy="4746812"/>
          </a:xfrm>
          <a:prstGeom prst="rect">
            <a:avLst/>
          </a:prstGeom>
        </p:spPr>
      </p:pic>
    </p:spTree>
    <p:extLst>
      <p:ext uri="{BB962C8B-B14F-4D97-AF65-F5344CB8AC3E}">
        <p14:creationId xmlns:p14="http://schemas.microsoft.com/office/powerpoint/2010/main" val="1544513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51F0-15CA-EA00-92AB-5E2BA5C8332D}"/>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Users Dataset Analysis - 2</a:t>
            </a:r>
          </a:p>
        </p:txBody>
      </p:sp>
      <p:pic>
        <p:nvPicPr>
          <p:cNvPr id="5" name="Picture 4">
            <a:extLst>
              <a:ext uri="{FF2B5EF4-FFF2-40B4-BE49-F238E27FC236}">
                <a16:creationId xmlns:a16="http://schemas.microsoft.com/office/drawing/2014/main" id="{CB6D6DAD-D7A7-A91E-F7E2-34642DC0A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0831" y="2457267"/>
            <a:ext cx="5162558" cy="3720531"/>
          </a:xfrm>
          <a:prstGeom prst="rect">
            <a:avLst/>
          </a:prstGeom>
        </p:spPr>
      </p:pic>
    </p:spTree>
    <p:extLst>
      <p:ext uri="{BB962C8B-B14F-4D97-AF65-F5344CB8AC3E}">
        <p14:creationId xmlns:p14="http://schemas.microsoft.com/office/powerpoint/2010/main" val="2487756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F80D-D924-C1C7-3B7E-E5A33A00D2A2}"/>
              </a:ext>
            </a:extLst>
          </p:cNvPr>
          <p:cNvSpPr>
            <a:spLocks noGrp="1"/>
          </p:cNvSpPr>
          <p:nvPr>
            <p:ph type="title"/>
          </p:nvPr>
        </p:nvSpPr>
        <p:spPr/>
        <p:txBody>
          <a:bodyPr>
            <a:noAutofit/>
          </a:bodyPr>
          <a:lstStyle/>
          <a:p>
            <a:r>
              <a:rPr lang="en-US" sz="2000" b="1" i="0" dirty="0">
                <a:solidFill>
                  <a:srgbClr val="000000"/>
                </a:solidFill>
                <a:effectLst/>
                <a:latin typeface="Helvetica Neue"/>
              </a:rPr>
              <a:t>Ratings Dataset Analysis - 3</a:t>
            </a:r>
            <a:endParaRPr lang="en-IN" sz="2000" dirty="0"/>
          </a:p>
        </p:txBody>
      </p:sp>
      <p:pic>
        <p:nvPicPr>
          <p:cNvPr id="16" name="Content Placeholder 15">
            <a:extLst>
              <a:ext uri="{FF2B5EF4-FFF2-40B4-BE49-F238E27FC236}">
                <a16:creationId xmlns:a16="http://schemas.microsoft.com/office/drawing/2014/main" id="{6832B89E-62CD-5BE6-6908-C45ECBB7A5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2903565"/>
            <a:ext cx="4718050" cy="2624083"/>
          </a:xfrm>
        </p:spPr>
      </p:pic>
      <p:pic>
        <p:nvPicPr>
          <p:cNvPr id="14" name="Content Placeholder 13">
            <a:extLst>
              <a:ext uri="{FF2B5EF4-FFF2-40B4-BE49-F238E27FC236}">
                <a16:creationId xmlns:a16="http://schemas.microsoft.com/office/drawing/2014/main" id="{F216C02C-084F-B37A-B999-E62E0AF7CA8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98575" y="3227366"/>
            <a:ext cx="4718050" cy="1976480"/>
          </a:xfrm>
        </p:spPr>
      </p:pic>
    </p:spTree>
    <p:extLst>
      <p:ext uri="{BB962C8B-B14F-4D97-AF65-F5344CB8AC3E}">
        <p14:creationId xmlns:p14="http://schemas.microsoft.com/office/powerpoint/2010/main" val="394007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5C1C-8F1B-CD3F-554E-B71F0AD8BF83}"/>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III – Model Building</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1737C0-5364-4A65-1A7D-A96A35DC9CA1}"/>
              </a:ext>
            </a:extLst>
          </p:cNvPr>
          <p:cNvSpPr>
            <a:spLocks noGrp="1"/>
          </p:cNvSpPr>
          <p:nvPr>
            <p:ph sz="half" idx="1"/>
          </p:nvPr>
        </p:nvSpPr>
        <p:spPr>
          <a:xfrm>
            <a:off x="1292225" y="2506530"/>
            <a:ext cx="5200964" cy="3822551"/>
          </a:xfrm>
        </p:spPr>
        <p:txBody>
          <a:bodyPr>
            <a:noAutofit/>
          </a:bodyPr>
          <a:lstStyle/>
          <a:p>
            <a:r>
              <a:rPr lang="en-US" sz="1600" b="0" i="0" dirty="0">
                <a:solidFill>
                  <a:srgbClr val="222222"/>
                </a:solidFill>
                <a:effectLst/>
                <a:latin typeface="Times New Roman" panose="02020603050405020304" pitchFamily="18" charset="0"/>
                <a:cs typeface="Times New Roman" panose="02020603050405020304" pitchFamily="18" charset="0"/>
              </a:rPr>
              <a:t>But here in the pivot table, we have lots of zero values and on clustering, this computing power will increase to calculate the distance of zero values so we will convert the pivot table to the sparse matrix and then feed it to the model.</a:t>
            </a:r>
          </a:p>
          <a:p>
            <a:r>
              <a:rPr lang="en-US" sz="1600" b="0" i="0" dirty="0">
                <a:solidFill>
                  <a:srgbClr val="222222"/>
                </a:solidFill>
                <a:effectLst/>
                <a:latin typeface="Times New Roman" panose="02020603050405020304" pitchFamily="18" charset="0"/>
                <a:cs typeface="Times New Roman" panose="02020603050405020304" pitchFamily="18" charset="0"/>
              </a:rPr>
              <a:t>Now we will train the nearest neighbors algorithm. here we need to specify an algorithm which is brute means find the distance of every point to every other point.</a:t>
            </a:r>
          </a:p>
          <a:p>
            <a:r>
              <a:rPr lang="en-US" sz="1600" b="0" i="0" dirty="0">
                <a:solidFill>
                  <a:srgbClr val="222222"/>
                </a:solidFill>
                <a:effectLst/>
                <a:latin typeface="Times New Roman" panose="02020603050405020304" pitchFamily="18" charset="0"/>
                <a:cs typeface="Times New Roman" panose="02020603050405020304" pitchFamily="18" charset="0"/>
              </a:rPr>
              <a:t>Let’s make a prediction and see whether it is suggesting books or not. we will find the nearest neighbors to the input book id and after that, we will print the top 5 books which are closer to those books. It will provide us distance and book id at that distance. let us pass harry potter which is at 237 indexes.</a:t>
            </a:r>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E355344-F41C-9789-8500-6136D04468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3189" y="3006845"/>
            <a:ext cx="4718050" cy="2345804"/>
          </a:xfrm>
        </p:spPr>
      </p:pic>
    </p:spTree>
    <p:extLst>
      <p:ext uri="{BB962C8B-B14F-4D97-AF65-F5344CB8AC3E}">
        <p14:creationId xmlns:p14="http://schemas.microsoft.com/office/powerpoint/2010/main" val="3219245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6788-CC0A-3F87-F0E4-446C0C6B52F3}"/>
              </a:ext>
            </a:extLst>
          </p:cNvPr>
          <p:cNvSpPr>
            <a:spLocks noGrp="1"/>
          </p:cNvSpPr>
          <p:nvPr>
            <p:ph type="title"/>
          </p:nvPr>
        </p:nvSpPr>
        <p:spPr/>
        <p:txBody>
          <a:bodyPr>
            <a:normAutofit/>
          </a:bodyPr>
          <a:lstStyle/>
          <a:p>
            <a:r>
              <a:rPr lang="en-IN" sz="2400" b="1" dirty="0"/>
              <a:t>3.1 – Testing model</a:t>
            </a:r>
          </a:p>
        </p:txBody>
      </p:sp>
      <p:pic>
        <p:nvPicPr>
          <p:cNvPr id="10" name="Content Placeholder 9">
            <a:extLst>
              <a:ext uri="{FF2B5EF4-FFF2-40B4-BE49-F238E27FC236}">
                <a16:creationId xmlns:a16="http://schemas.microsoft.com/office/drawing/2014/main" id="{0773933D-EDA0-914F-4872-5262823BB9E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5846" y="3457186"/>
            <a:ext cx="4718050" cy="1215620"/>
          </a:xfrm>
        </p:spPr>
      </p:pic>
      <p:pic>
        <p:nvPicPr>
          <p:cNvPr id="16" name="Content Placeholder 15">
            <a:extLst>
              <a:ext uri="{FF2B5EF4-FFF2-40B4-BE49-F238E27FC236}">
                <a16:creationId xmlns:a16="http://schemas.microsoft.com/office/drawing/2014/main" id="{7425EA01-1C8C-A86D-7E9F-A26E35B2C7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83543" y="2720724"/>
            <a:ext cx="5619563" cy="2747540"/>
          </a:xfrm>
        </p:spPr>
      </p:pic>
    </p:spTree>
    <p:extLst>
      <p:ext uri="{BB962C8B-B14F-4D97-AF65-F5344CB8AC3E}">
        <p14:creationId xmlns:p14="http://schemas.microsoft.com/office/powerpoint/2010/main" val="232925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5022-7EEB-68D4-8220-795F6E40CC8D}"/>
              </a:ext>
            </a:extLst>
          </p:cNvPr>
          <p:cNvSpPr>
            <a:spLocks noGrp="1"/>
          </p:cNvSpPr>
          <p:nvPr>
            <p:ph type="title"/>
          </p:nvPr>
        </p:nvSpPr>
        <p:spPr/>
        <p:txBody>
          <a:bodyPr>
            <a:noAutofit/>
          </a:bodyPr>
          <a:lstStyle/>
          <a:p>
            <a:pPr marR="0" rtl="0"/>
            <a:r>
              <a:rPr lang="en-US" sz="2400" b="1" i="0" u="none" strike="noStrike" baseline="0" dirty="0">
                <a:solidFill>
                  <a:srgbClr val="000000"/>
                </a:solidFill>
                <a:latin typeface="Segoe UI" panose="020B0502040204020203" pitchFamily="34" charset="0"/>
              </a:rPr>
              <a:t>Title: "Book Recommendation System Project - </a:t>
            </a:r>
            <a:r>
              <a:rPr lang="en-US" sz="2400" b="1" dirty="0">
                <a:solidFill>
                  <a:srgbClr val="000000"/>
                </a:solidFill>
                <a:latin typeface="Segoe UI" panose="020B0502040204020203" pitchFamily="34" charset="0"/>
              </a:rPr>
              <a:t>Group</a:t>
            </a:r>
            <a:r>
              <a:rPr lang="en-US" sz="2400" b="1" i="0" u="none" strike="noStrike" baseline="0" dirty="0">
                <a:solidFill>
                  <a:srgbClr val="000000"/>
                </a:solidFill>
                <a:latin typeface="Segoe UI" panose="020B0502040204020203" pitchFamily="34" charset="0"/>
              </a:rPr>
              <a:t> </a:t>
            </a:r>
            <a:r>
              <a:rPr lang="en-US" sz="2400" b="1" dirty="0">
                <a:solidFill>
                  <a:srgbClr val="000000"/>
                </a:solidFill>
                <a:latin typeface="Segoe UI" panose="020B0502040204020203" pitchFamily="34" charset="0"/>
              </a:rPr>
              <a:t>2</a:t>
            </a:r>
            <a:r>
              <a:rPr lang="en-US" sz="2400" b="1" i="0" u="none" strike="noStrike" baseline="0" dirty="0">
                <a:solidFill>
                  <a:srgbClr val="000000"/>
                </a:solidFill>
                <a:latin typeface="Segoe UI" panose="020B0502040204020203" pitchFamily="34" charset="0"/>
              </a:rPr>
              <a:t>"</a:t>
            </a:r>
          </a:p>
        </p:txBody>
      </p:sp>
      <p:sp>
        <p:nvSpPr>
          <p:cNvPr id="3" name="Text Placeholder 2">
            <a:extLst>
              <a:ext uri="{FF2B5EF4-FFF2-40B4-BE49-F238E27FC236}">
                <a16:creationId xmlns:a16="http://schemas.microsoft.com/office/drawing/2014/main" id="{BD11F7F6-6D0A-C9CB-FB0E-0DE03A3B4817}"/>
              </a:ext>
            </a:extLst>
          </p:cNvPr>
          <p:cNvSpPr>
            <a:spLocks noGrp="1"/>
          </p:cNvSpPr>
          <p:nvPr>
            <p:ph type="body" idx="1"/>
          </p:nvPr>
        </p:nvSpPr>
        <p:spPr/>
        <p:txBody>
          <a:bodyPr/>
          <a:lstStyle/>
          <a:p>
            <a:pPr marR="0" lvl="0" rtl="0"/>
            <a:r>
              <a:rPr lang="en-US" b="1" i="0" u="none" strike="noStrike" baseline="0" dirty="0">
                <a:solidFill>
                  <a:srgbClr val="000000"/>
                </a:solidFill>
                <a:latin typeface="Segoe UI" panose="020B0502040204020203" pitchFamily="34" charset="0"/>
              </a:rPr>
              <a:t>Subtitle: “Final PPT"</a:t>
            </a:r>
          </a:p>
          <a:p>
            <a:pPr marR="0" lvl="0" rtl="0"/>
            <a:r>
              <a:rPr lang="en-IN" b="1" i="0" u="none" strike="noStrike" baseline="0" dirty="0">
                <a:solidFill>
                  <a:srgbClr val="000000"/>
                </a:solidFill>
                <a:latin typeface="Segoe UI" panose="020B0502040204020203" pitchFamily="34" charset="0"/>
              </a:rPr>
              <a:t>Your Name: K Mohammad</a:t>
            </a:r>
          </a:p>
          <a:p>
            <a:pPr marL="0" marR="0" lvl="0" indent="0" rtl="0">
              <a:buNone/>
            </a:pPr>
            <a:r>
              <a:rPr lang="en-IN" b="1" i="0" u="none" strike="noStrike" baseline="0" dirty="0">
                <a:solidFill>
                  <a:srgbClr val="000000"/>
                </a:solidFill>
                <a:latin typeface="Segoe UI" panose="020B0502040204020203" pitchFamily="34" charset="0"/>
              </a:rPr>
              <a:t>				</a:t>
            </a:r>
            <a:r>
              <a:rPr lang="en-IN" b="1" dirty="0">
                <a:solidFill>
                  <a:srgbClr val="000000"/>
                </a:solidFill>
                <a:latin typeface="Segoe UI" panose="020B0502040204020203" pitchFamily="34" charset="0"/>
              </a:rPr>
              <a:t>   </a:t>
            </a:r>
            <a:endParaRPr lang="en-IN" b="1" i="0" u="none" strike="noStrike" baseline="0" dirty="0">
              <a:solidFill>
                <a:srgbClr val="000000"/>
              </a:solidFill>
              <a:latin typeface="Segoe UI" panose="020B0502040204020203" pitchFamily="34" charset="0"/>
            </a:endParaRPr>
          </a:p>
          <a:p>
            <a:pPr marR="0" lvl="0" rtl="0"/>
            <a:r>
              <a:rPr lang="en-IN" b="1" i="0" u="none" strike="noStrike" baseline="0" dirty="0">
                <a:solidFill>
                  <a:srgbClr val="000000"/>
                </a:solidFill>
                <a:latin typeface="Segoe UI" panose="020B0502040204020203" pitchFamily="34" charset="0"/>
              </a:rPr>
              <a:t>Date: </a:t>
            </a:r>
            <a:r>
              <a:rPr lang="en-IN" b="1" dirty="0">
                <a:solidFill>
                  <a:srgbClr val="000000"/>
                </a:solidFill>
                <a:latin typeface="Segoe UI" panose="020B0502040204020203" pitchFamily="34" charset="0"/>
              </a:rPr>
              <a:t>04</a:t>
            </a:r>
            <a:r>
              <a:rPr lang="en-IN" b="1" i="0" u="none" strike="noStrike" baseline="0" dirty="0">
                <a:solidFill>
                  <a:srgbClr val="000000"/>
                </a:solidFill>
                <a:latin typeface="Segoe UI" panose="020B0502040204020203" pitchFamily="34" charset="0"/>
              </a:rPr>
              <a:t>/01/2024</a:t>
            </a:r>
          </a:p>
        </p:txBody>
      </p:sp>
    </p:spTree>
    <p:extLst>
      <p:ext uri="{BB962C8B-B14F-4D97-AF65-F5344CB8AC3E}">
        <p14:creationId xmlns:p14="http://schemas.microsoft.com/office/powerpoint/2010/main" val="182022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E16C-533A-2515-AAFE-F13E2CD596C2}"/>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IV – Model Deployment</a:t>
            </a:r>
          </a:p>
        </p:txBody>
      </p:sp>
      <p:pic>
        <p:nvPicPr>
          <p:cNvPr id="14" name="Content Placeholder 13">
            <a:extLst>
              <a:ext uri="{FF2B5EF4-FFF2-40B4-BE49-F238E27FC236}">
                <a16:creationId xmlns:a16="http://schemas.microsoft.com/office/drawing/2014/main" id="{0AFCD547-F546-C318-6E81-CE221191E9F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888655"/>
            <a:ext cx="4718050" cy="2653903"/>
          </a:xfrm>
        </p:spPr>
      </p:pic>
      <p:pic>
        <p:nvPicPr>
          <p:cNvPr id="16" name="Content Placeholder 15">
            <a:extLst>
              <a:ext uri="{FF2B5EF4-FFF2-40B4-BE49-F238E27FC236}">
                <a16:creationId xmlns:a16="http://schemas.microsoft.com/office/drawing/2014/main" id="{696D40B4-C8C7-B746-CE46-8F765A98E6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888655"/>
            <a:ext cx="4718050" cy="2653903"/>
          </a:xfrm>
        </p:spPr>
      </p:pic>
    </p:spTree>
    <p:extLst>
      <p:ext uri="{BB962C8B-B14F-4D97-AF65-F5344CB8AC3E}">
        <p14:creationId xmlns:p14="http://schemas.microsoft.com/office/powerpoint/2010/main" val="205573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43E802-5225-05A8-90DC-D932186FD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323" y="775307"/>
            <a:ext cx="9435353" cy="5307386"/>
          </a:xfrm>
          <a:prstGeom prst="rect">
            <a:avLst/>
          </a:prstGeom>
        </p:spPr>
      </p:pic>
    </p:spTree>
    <p:extLst>
      <p:ext uri="{BB962C8B-B14F-4D97-AF65-F5344CB8AC3E}">
        <p14:creationId xmlns:p14="http://schemas.microsoft.com/office/powerpoint/2010/main" val="11753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85CE-FFB6-5B0E-6CCF-527FE3736788}"/>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Deployment</a:t>
            </a:r>
          </a:p>
        </p:txBody>
      </p:sp>
      <p:pic>
        <p:nvPicPr>
          <p:cNvPr id="6" name="Content Placeholder 5">
            <a:extLst>
              <a:ext uri="{FF2B5EF4-FFF2-40B4-BE49-F238E27FC236}">
                <a16:creationId xmlns:a16="http://schemas.microsoft.com/office/drawing/2014/main" id="{0FE20F88-6D68-F212-22F7-4B8AF765E43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2888655"/>
            <a:ext cx="4718050" cy="2653903"/>
          </a:xfrm>
        </p:spPr>
      </p:pic>
      <p:pic>
        <p:nvPicPr>
          <p:cNvPr id="8" name="Content Placeholder 7">
            <a:extLst>
              <a:ext uri="{FF2B5EF4-FFF2-40B4-BE49-F238E27FC236}">
                <a16:creationId xmlns:a16="http://schemas.microsoft.com/office/drawing/2014/main" id="{0AD77924-3CE2-D9BE-BC84-CE251370865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888655"/>
            <a:ext cx="4718050" cy="2653903"/>
          </a:xfrm>
        </p:spPr>
      </p:pic>
    </p:spTree>
    <p:extLst>
      <p:ext uri="{BB962C8B-B14F-4D97-AF65-F5344CB8AC3E}">
        <p14:creationId xmlns:p14="http://schemas.microsoft.com/office/powerpoint/2010/main" val="2376310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CBE4-2EAA-3F76-DA66-76B7D4EA2CE1}"/>
              </a:ext>
            </a:extLst>
          </p:cNvPr>
          <p:cNvSpPr>
            <a:spLocks noGrp="1"/>
          </p:cNvSpPr>
          <p:nvPr>
            <p:ph type="title"/>
          </p:nvPr>
        </p:nvSpPr>
        <p:spPr/>
        <p:txBody>
          <a:bodyPr>
            <a:normAutofit/>
          </a:bodyPr>
          <a:lstStyle/>
          <a:p>
            <a:pPr marR="0" rtl="0"/>
            <a:r>
              <a:rPr lang="en-IN" sz="2400" b="1" dirty="0">
                <a:solidFill>
                  <a:srgbClr val="000000"/>
                </a:solidFill>
                <a:latin typeface="Times New Roman" panose="02020603050405020304" pitchFamily="18" charset="0"/>
                <a:cs typeface="Times New Roman" panose="02020603050405020304" pitchFamily="18" charset="0"/>
              </a:rPr>
              <a:t>V </a:t>
            </a:r>
            <a:r>
              <a:rPr lang="en-IN" sz="2400" b="1" i="0" u="none" strike="noStrike" baseline="0" dirty="0">
                <a:solidFill>
                  <a:srgbClr val="000000"/>
                </a:solidFill>
                <a:latin typeface="Times New Roman" panose="02020603050405020304" pitchFamily="18" charset="0"/>
                <a:cs typeface="Times New Roman" panose="02020603050405020304" pitchFamily="18" charset="0"/>
              </a:rPr>
              <a:t>: Conclusion</a:t>
            </a:r>
          </a:p>
        </p:txBody>
      </p:sp>
      <p:sp>
        <p:nvSpPr>
          <p:cNvPr id="3" name="Text Placeholder 2">
            <a:extLst>
              <a:ext uri="{FF2B5EF4-FFF2-40B4-BE49-F238E27FC236}">
                <a16:creationId xmlns:a16="http://schemas.microsoft.com/office/drawing/2014/main" id="{8F8AA63E-CC29-EDDD-D866-D60875E43C76}"/>
              </a:ext>
            </a:extLst>
          </p:cNvPr>
          <p:cNvSpPr>
            <a:spLocks noGrp="1"/>
          </p:cNvSpPr>
          <p:nvPr>
            <p:ph type="body" idx="1"/>
          </p:nvPr>
        </p:nvSpPr>
        <p:spPr/>
        <p:txBody>
          <a:bodyPr>
            <a:normAutofit/>
          </a:bodyPr>
          <a:lstStyle/>
          <a:p>
            <a:pPr marR="0" lvl="0" rtl="0"/>
            <a:r>
              <a:rPr lang="en-US" sz="1400" b="0" i="0" dirty="0">
                <a:solidFill>
                  <a:srgbClr val="374151"/>
                </a:solidFill>
                <a:effectLst/>
                <a:latin typeface="Times New Roman" panose="02020603050405020304" pitchFamily="18" charset="0"/>
                <a:cs typeface="Times New Roman" panose="02020603050405020304" pitchFamily="18" charset="0"/>
              </a:rPr>
              <a:t>As we conclude our Book Recommendation System project, we reflect on the pivotal role these datasets played in shaping a personalized and effective recommendation system.</a:t>
            </a:r>
            <a:endParaRPr lang="en-IN" sz="140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803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BFFC-BCAA-CB0E-F261-D431051D7E72}"/>
              </a:ext>
            </a:extLst>
          </p:cNvPr>
          <p:cNvSpPr>
            <a:spLocks noGrp="1"/>
          </p:cNvSpPr>
          <p:nvPr>
            <p:ph type="title"/>
          </p:nvPr>
        </p:nvSpPr>
        <p:spPr>
          <a:xfrm>
            <a:off x="1295402" y="2676461"/>
            <a:ext cx="9601196" cy="1303867"/>
          </a:xfrm>
        </p:spPr>
        <p:txBody>
          <a:bodyPr>
            <a:normAutofit/>
          </a:bodyPr>
          <a:lstStyle/>
          <a:p>
            <a:pPr marR="0" rtl="0"/>
            <a:r>
              <a:rPr lang="en-IN" sz="3200" b="1" i="0" u="none" strike="noStrike" baseline="0" dirty="0">
                <a:solidFill>
                  <a:srgbClr val="0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8117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455D-DB33-3CFC-B4FF-8971D1877EC9}"/>
              </a:ext>
            </a:extLst>
          </p:cNvPr>
          <p:cNvSpPr>
            <a:spLocks noGrp="1"/>
          </p:cNvSpPr>
          <p:nvPr>
            <p:ph type="title"/>
          </p:nvPr>
        </p:nvSpPr>
        <p:spPr/>
        <p:txBody>
          <a:bodyPr>
            <a:normAutofit/>
          </a:bodyPr>
          <a:lstStyle/>
          <a:p>
            <a:pPr marR="0" rtl="0"/>
            <a:r>
              <a:rPr lang="en-IN" sz="2400" b="1" i="0" u="none" strike="noStrike" baseline="0" dirty="0">
                <a:solidFill>
                  <a:srgbClr val="000000"/>
                </a:solidFill>
                <a:latin typeface="Times New Roman" panose="02020603050405020304" pitchFamily="18" charset="0"/>
                <a:cs typeface="Times New Roman" panose="02020603050405020304" pitchFamily="18" charset="0"/>
              </a:rPr>
              <a:t>Slide 3: Agenda</a:t>
            </a:r>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76CD9F1-38F3-ADAD-BF6C-2185B9DF37DE}"/>
              </a:ext>
            </a:extLst>
          </p:cNvPr>
          <p:cNvSpPr>
            <a:spLocks noGrp="1"/>
          </p:cNvSpPr>
          <p:nvPr>
            <p:ph type="body" idx="1"/>
          </p:nvPr>
        </p:nvSpPr>
        <p:spPr/>
        <p:txBody>
          <a:bodyPr>
            <a:normAutofit/>
          </a:bodyPr>
          <a:lstStyle/>
          <a:p>
            <a:pPr marR="0" lvl="0" rtl="0"/>
            <a:r>
              <a:rPr lang="en-US" sz="2000" i="0" u="none" strike="noStrike" baseline="0" dirty="0">
                <a:solidFill>
                  <a:srgbClr val="000000"/>
                </a:solidFill>
                <a:latin typeface="Times New Roman" panose="02020603050405020304" pitchFamily="18" charset="0"/>
                <a:cs typeface="Times New Roman" panose="02020603050405020304" pitchFamily="18" charset="0"/>
              </a:rPr>
              <a:t>Brief overview of the topics to be covered.</a:t>
            </a:r>
          </a:p>
          <a:p>
            <a:pPr lvl="1">
              <a:buFont typeface="Wingdings" panose="05000000000000000000" pitchFamily="2" charset="2"/>
              <a:buChar char="q"/>
            </a:pPr>
            <a:r>
              <a:rPr lang="en-US" sz="1800" dirty="0">
                <a:solidFill>
                  <a:srgbClr val="000000"/>
                </a:solidFill>
                <a:latin typeface="Times New Roman" panose="02020603050405020304" pitchFamily="18" charset="0"/>
                <a:cs typeface="Times New Roman" panose="02020603050405020304" pitchFamily="18" charset="0"/>
              </a:rPr>
              <a:t>I - Data Set Details</a:t>
            </a:r>
          </a:p>
          <a:p>
            <a:pPr lvl="1">
              <a:buFont typeface="Wingdings" panose="05000000000000000000" pitchFamily="2" charset="2"/>
              <a:buChar char="q"/>
            </a:pPr>
            <a:r>
              <a:rPr lang="en-US" sz="1800" i="0" u="none" strike="noStrike" baseline="0" dirty="0">
                <a:solidFill>
                  <a:srgbClr val="000000"/>
                </a:solidFill>
                <a:latin typeface="Times New Roman" panose="02020603050405020304" pitchFamily="18" charset="0"/>
                <a:cs typeface="Times New Roman" panose="02020603050405020304" pitchFamily="18" charset="0"/>
              </a:rPr>
              <a:t>II - E</a:t>
            </a:r>
            <a:r>
              <a:rPr lang="en-US" sz="1800" dirty="0">
                <a:solidFill>
                  <a:srgbClr val="000000"/>
                </a:solidFill>
                <a:latin typeface="Times New Roman" panose="02020603050405020304" pitchFamily="18" charset="0"/>
                <a:cs typeface="Times New Roman" panose="02020603050405020304" pitchFamily="18" charset="0"/>
              </a:rPr>
              <a:t>xploratory Data Analysis (EDA)</a:t>
            </a:r>
          </a:p>
          <a:p>
            <a:pPr lvl="2">
              <a:buFont typeface="Wingdings" panose="05000000000000000000" pitchFamily="2" charset="2"/>
              <a:buChar char="ü"/>
            </a:pPr>
            <a:r>
              <a:rPr lang="en-US" sz="1600" dirty="0">
                <a:solidFill>
                  <a:srgbClr val="000000"/>
                </a:solidFill>
                <a:latin typeface="Times New Roman" panose="02020603050405020304" pitchFamily="18" charset="0"/>
                <a:cs typeface="Times New Roman" panose="02020603050405020304" pitchFamily="18" charset="0"/>
              </a:rPr>
              <a:t>Data Visualization</a:t>
            </a:r>
          </a:p>
          <a:p>
            <a:pPr lvl="1">
              <a:buFont typeface="Wingdings" panose="05000000000000000000" pitchFamily="2" charset="2"/>
              <a:buChar char="q"/>
            </a:pPr>
            <a:r>
              <a:rPr lang="en-US" sz="1800" i="0" u="none" strike="noStrike" baseline="0" dirty="0">
                <a:solidFill>
                  <a:srgbClr val="000000"/>
                </a:solidFill>
                <a:latin typeface="Times New Roman" panose="02020603050405020304" pitchFamily="18" charset="0"/>
                <a:cs typeface="Times New Roman" panose="02020603050405020304" pitchFamily="18" charset="0"/>
              </a:rPr>
              <a:t>III - Model Bu</a:t>
            </a:r>
            <a:r>
              <a:rPr lang="en-US" sz="1800" dirty="0">
                <a:solidFill>
                  <a:srgbClr val="000000"/>
                </a:solidFill>
                <a:latin typeface="Times New Roman" panose="02020603050405020304" pitchFamily="18" charset="0"/>
                <a:cs typeface="Times New Roman" panose="02020603050405020304" pitchFamily="18" charset="0"/>
              </a:rPr>
              <a:t>ilding</a:t>
            </a:r>
          </a:p>
          <a:p>
            <a:pPr lvl="2">
              <a:buFont typeface="Wingdings" panose="05000000000000000000" pitchFamily="2" charset="2"/>
              <a:buChar char="ü"/>
            </a:pPr>
            <a:r>
              <a:rPr lang="en-US" sz="1600" dirty="0">
                <a:solidFill>
                  <a:srgbClr val="000000"/>
                </a:solidFill>
                <a:latin typeface="Times New Roman" panose="02020603050405020304" pitchFamily="18" charset="0"/>
                <a:cs typeface="Times New Roman" panose="02020603050405020304" pitchFamily="18" charset="0"/>
              </a:rPr>
              <a:t>Testing </a:t>
            </a:r>
            <a:r>
              <a:rPr lang="en-US" sz="1600">
                <a:solidFill>
                  <a:srgbClr val="000000"/>
                </a:solidFill>
                <a:latin typeface="Times New Roman" panose="02020603050405020304" pitchFamily="18" charset="0"/>
                <a:cs typeface="Times New Roman" panose="02020603050405020304" pitchFamily="18" charset="0"/>
              </a:rPr>
              <a:t>the model</a:t>
            </a:r>
            <a:endParaRPr lang="en-US" sz="1800" dirty="0">
              <a:solidFill>
                <a:srgbClr val="000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1800" dirty="0">
                <a:solidFill>
                  <a:srgbClr val="000000"/>
                </a:solidFill>
                <a:latin typeface="Times New Roman" panose="02020603050405020304" pitchFamily="18" charset="0"/>
                <a:cs typeface="Times New Roman" panose="02020603050405020304" pitchFamily="18" charset="0"/>
              </a:rPr>
              <a:t>IV - Model Deployment</a:t>
            </a:r>
          </a:p>
          <a:p>
            <a:pPr lvl="1">
              <a:buFont typeface="Wingdings" panose="05000000000000000000" pitchFamily="2" charset="2"/>
              <a:buChar char="q"/>
            </a:pPr>
            <a:r>
              <a:rPr lang="en-US" sz="1800" dirty="0">
                <a:solidFill>
                  <a:srgbClr val="000000"/>
                </a:solidFill>
                <a:latin typeface="Times New Roman" panose="02020603050405020304" pitchFamily="18" charset="0"/>
                <a:cs typeface="Times New Roman" panose="02020603050405020304" pitchFamily="18" charset="0"/>
              </a:rPr>
              <a:t>V - Conclusion</a:t>
            </a:r>
          </a:p>
          <a:p>
            <a:pPr marL="457200" lvl="1" indent="0">
              <a:buNone/>
            </a:pPr>
            <a:endParaRPr lang="en-US" sz="1800" i="0" u="none" strike="noStrike" baseline="0" dirty="0">
              <a:solidFill>
                <a:srgbClr val="000000"/>
              </a:solidFill>
              <a:latin typeface="Times New Roman" panose="02020603050405020304" pitchFamily="18" charset="0"/>
              <a:cs typeface="Times New Roman" panose="02020603050405020304" pitchFamily="18" charset="0"/>
            </a:endParaRPr>
          </a:p>
          <a:p>
            <a:pPr marR="0" lvl="0" rtl="0"/>
            <a:endParaRPr lang="en-IN" sz="200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45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0AB9-0217-11C2-DC12-3F56521808F6}"/>
              </a:ext>
            </a:extLst>
          </p:cNvPr>
          <p:cNvSpPr txBox="1">
            <a:spLocks/>
          </p:cNvSpPr>
          <p:nvPr/>
        </p:nvSpPr>
        <p:spPr>
          <a:xfrm>
            <a:off x="1295402" y="2777066"/>
            <a:ext cx="9601196" cy="1303867"/>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374151"/>
                </a:solidFill>
                <a:latin typeface="Times New Roman" panose="02020603050405020304" pitchFamily="18" charset="0"/>
                <a:cs typeface="Times New Roman" panose="02020603050405020304" pitchFamily="18" charset="0"/>
              </a:rPr>
              <a:t>I . Dataset Details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80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C0E3-32D7-C480-46B6-C11621AD5D16}"/>
              </a:ext>
            </a:extLst>
          </p:cNvPr>
          <p:cNvSpPr>
            <a:spLocks noGrp="1"/>
          </p:cNvSpPr>
          <p:nvPr>
            <p:ph type="title"/>
          </p:nvPr>
        </p:nvSpPr>
        <p:spPr/>
        <p:txBody>
          <a:bodyPr>
            <a:normAutofit/>
          </a:bodyPr>
          <a:lstStyle/>
          <a:p>
            <a:r>
              <a:rPr lang="en-US" sz="2400" b="1" i="0" dirty="0">
                <a:solidFill>
                  <a:srgbClr val="374151"/>
                </a:solidFill>
                <a:effectLst/>
                <a:latin typeface="Söhne"/>
              </a:rPr>
              <a:t>Books Dataset:</a:t>
            </a:r>
            <a:endParaRPr lang="en-IN" sz="2400" dirty="0"/>
          </a:p>
        </p:txBody>
      </p:sp>
      <p:sp>
        <p:nvSpPr>
          <p:cNvPr id="3" name="Content Placeholder 2">
            <a:extLst>
              <a:ext uri="{FF2B5EF4-FFF2-40B4-BE49-F238E27FC236}">
                <a16:creationId xmlns:a16="http://schemas.microsoft.com/office/drawing/2014/main" id="{F33477E9-8D4A-39E7-ED91-27735FA35D5A}"/>
              </a:ext>
            </a:extLst>
          </p:cNvPr>
          <p:cNvSpPr>
            <a:spLocks noGrp="1"/>
          </p:cNvSpPr>
          <p:nvPr>
            <p:ph idx="1"/>
          </p:nvPr>
        </p:nvSpPr>
        <p:spPr/>
        <p:txBody>
          <a:bodyPr>
            <a:normAutofit/>
          </a:bodyPr>
          <a:lstStyle/>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Purpose:</a:t>
            </a:r>
            <a:r>
              <a:rPr lang="en-US" sz="1600" b="0" i="0" dirty="0">
                <a:solidFill>
                  <a:srgbClr val="374151"/>
                </a:solidFill>
                <a:effectLst/>
                <a:latin typeface="Times New Roman" panose="02020603050405020304" pitchFamily="18" charset="0"/>
                <a:cs typeface="Times New Roman" panose="02020603050405020304" pitchFamily="18" charset="0"/>
              </a:rPr>
              <a:t> This dataset contains information about various books, including details such as title, author, publication year, and publisher.</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Key Attributes:</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Book-Title</a:t>
            </a:r>
          </a:p>
          <a:p>
            <a:pPr marL="742950" lvl="1"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Book-Author</a:t>
            </a:r>
          </a:p>
          <a:p>
            <a:pPr marL="742950" lvl="1"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Year-Of-Publication</a:t>
            </a:r>
          </a:p>
          <a:p>
            <a:pPr marL="742950" lvl="1" indent="-285750"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Publisher</a:t>
            </a:r>
          </a:p>
          <a:p>
            <a:pPr algn="l">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Use Case:</a:t>
            </a:r>
            <a:r>
              <a:rPr lang="en-US" sz="1600" b="0" i="0" dirty="0">
                <a:solidFill>
                  <a:srgbClr val="374151"/>
                </a:solidFill>
                <a:effectLst/>
                <a:latin typeface="Times New Roman" panose="02020603050405020304" pitchFamily="18" charset="0"/>
                <a:cs typeface="Times New Roman" panose="02020603050405020304" pitchFamily="18" charset="0"/>
              </a:rPr>
              <a:t> This dataset serves as the foundational information about the books available in the system. It helps in understanding the characteristics of each book and forms the basis for building the recommendation engine.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50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A535EBF8-C518-6240-7747-6B651E55A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862" y="1150005"/>
            <a:ext cx="9969597" cy="4345360"/>
          </a:xfrm>
          <a:prstGeom prst="rect">
            <a:avLst/>
          </a:prstGeom>
        </p:spPr>
      </p:pic>
    </p:spTree>
    <p:extLst>
      <p:ext uri="{BB962C8B-B14F-4D97-AF65-F5344CB8AC3E}">
        <p14:creationId xmlns:p14="http://schemas.microsoft.com/office/powerpoint/2010/main" val="48906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AAC0-2641-6DDB-4B22-41B4E4D38CFF}"/>
              </a:ext>
            </a:extLst>
          </p:cNvPr>
          <p:cNvSpPr>
            <a:spLocks noGrp="1"/>
          </p:cNvSpPr>
          <p:nvPr>
            <p:ph type="title"/>
          </p:nvPr>
        </p:nvSpPr>
        <p:spPr/>
        <p:txBody>
          <a:bodyPr>
            <a:normAutofit/>
          </a:bodyPr>
          <a:lstStyle/>
          <a:p>
            <a:r>
              <a:rPr lang="en-US" sz="2400" b="1" i="0" dirty="0">
                <a:solidFill>
                  <a:srgbClr val="374151"/>
                </a:solidFill>
                <a:effectLst/>
                <a:latin typeface="Times New Roman" panose="02020603050405020304" pitchFamily="18" charset="0"/>
                <a:cs typeface="Times New Roman" panose="02020603050405020304" pitchFamily="18" charset="0"/>
              </a:rPr>
              <a:t>Users Dataset: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CEC88A-04F9-AAEF-DF21-65AB499D4C1D}"/>
              </a:ext>
            </a:extLst>
          </p:cNvPr>
          <p:cNvSpPr>
            <a:spLocks noGrp="1"/>
          </p:cNvSpPr>
          <p:nvPr>
            <p:ph sz="half" idx="1"/>
          </p:nvPr>
        </p:nvSpPr>
        <p:spPr/>
        <p:txBody>
          <a:bodyPr>
            <a:noAutofit/>
          </a:bodyPr>
          <a:lstStyle/>
          <a:p>
            <a:pPr algn="l">
              <a:buFont typeface="Arial" panose="020B0604020202020204" pitchFamily="34" charset="0"/>
              <a:buChar char="•"/>
            </a:pPr>
            <a:r>
              <a:rPr lang="en-US" sz="1400" b="1" i="0" dirty="0">
                <a:solidFill>
                  <a:srgbClr val="374151"/>
                </a:solidFill>
                <a:effectLst/>
                <a:latin typeface="Times New Roman" panose="02020603050405020304" pitchFamily="18" charset="0"/>
                <a:cs typeface="Times New Roman" panose="02020603050405020304" pitchFamily="18" charset="0"/>
              </a:rPr>
              <a:t>Purpose:</a:t>
            </a:r>
            <a:r>
              <a:rPr lang="en-US" sz="1400" b="0" i="0" dirty="0">
                <a:solidFill>
                  <a:srgbClr val="374151"/>
                </a:solidFill>
                <a:effectLst/>
                <a:latin typeface="Times New Roman" panose="02020603050405020304" pitchFamily="18" charset="0"/>
                <a:cs typeface="Times New Roman" panose="02020603050405020304" pitchFamily="18" charset="0"/>
              </a:rPr>
              <a:t> The users dataset focuses on capturing information about the individuals engaging with the Book Recommendation System.</a:t>
            </a:r>
          </a:p>
          <a:p>
            <a:pPr algn="l">
              <a:buFont typeface="Arial" panose="020B0604020202020204" pitchFamily="34" charset="0"/>
              <a:buChar char="•"/>
            </a:pPr>
            <a:r>
              <a:rPr lang="en-US" sz="1400" b="1" i="0" dirty="0">
                <a:solidFill>
                  <a:srgbClr val="374151"/>
                </a:solidFill>
                <a:effectLst/>
                <a:latin typeface="Times New Roman" panose="02020603050405020304" pitchFamily="18" charset="0"/>
                <a:cs typeface="Times New Roman" panose="02020603050405020304" pitchFamily="18" charset="0"/>
              </a:rPr>
              <a:t>Key Attributes:</a:t>
            </a:r>
            <a:endParaRPr lang="en-US" sz="14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User-ID</a:t>
            </a:r>
          </a:p>
          <a:p>
            <a:pPr marL="742950" lvl="1" indent="-285750"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Location</a:t>
            </a:r>
          </a:p>
          <a:p>
            <a:pPr marL="742950" lvl="1" indent="-285750"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Age</a:t>
            </a:r>
          </a:p>
          <a:p>
            <a:pPr algn="l">
              <a:buFont typeface="Arial" panose="020B0604020202020204" pitchFamily="34" charset="0"/>
              <a:buChar char="•"/>
            </a:pPr>
            <a:r>
              <a:rPr lang="en-US" sz="1400" b="1" i="0" dirty="0">
                <a:solidFill>
                  <a:srgbClr val="374151"/>
                </a:solidFill>
                <a:effectLst/>
                <a:latin typeface="Times New Roman" panose="02020603050405020304" pitchFamily="18" charset="0"/>
                <a:cs typeface="Times New Roman" panose="02020603050405020304" pitchFamily="18" charset="0"/>
              </a:rPr>
              <a:t>Use Case:</a:t>
            </a:r>
            <a:r>
              <a:rPr lang="en-US" sz="1400" b="0" i="0" dirty="0">
                <a:solidFill>
                  <a:srgbClr val="374151"/>
                </a:solidFill>
                <a:effectLst/>
                <a:latin typeface="Times New Roman" panose="02020603050405020304" pitchFamily="18" charset="0"/>
                <a:cs typeface="Times New Roman" panose="02020603050405020304" pitchFamily="18" charset="0"/>
              </a:rPr>
              <a:t> Understanding user demographics and preferences is essential for tailoring book recommendations. The dataset provides insights into the user base, aiding in the creation of personalized reading suggestions.</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7168798-1636-EEBF-BCB1-C98F68BE30F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2824" y="2560638"/>
            <a:ext cx="4355851" cy="3309937"/>
          </a:xfrm>
        </p:spPr>
      </p:pic>
    </p:spTree>
    <p:extLst>
      <p:ext uri="{BB962C8B-B14F-4D97-AF65-F5344CB8AC3E}">
        <p14:creationId xmlns:p14="http://schemas.microsoft.com/office/powerpoint/2010/main" val="409215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6A2F-00AF-1932-FC1B-06E847480A2E}"/>
              </a:ext>
            </a:extLst>
          </p:cNvPr>
          <p:cNvSpPr>
            <a:spLocks noGrp="1"/>
          </p:cNvSpPr>
          <p:nvPr>
            <p:ph type="title"/>
          </p:nvPr>
        </p:nvSpPr>
        <p:spPr/>
        <p:txBody>
          <a:bodyPr>
            <a:normAutofit/>
          </a:bodyPr>
          <a:lstStyle/>
          <a:p>
            <a:r>
              <a:rPr lang="en-US" sz="2400" b="1" i="0" dirty="0">
                <a:solidFill>
                  <a:srgbClr val="374151"/>
                </a:solidFill>
                <a:effectLst/>
                <a:latin typeface="Times New Roman" panose="02020603050405020304" pitchFamily="18" charset="0"/>
                <a:cs typeface="Times New Roman" panose="02020603050405020304" pitchFamily="18" charset="0"/>
              </a:rPr>
              <a:t>Ratings Dataset: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C2EEBF-5CA4-C67D-1657-ACFA7A9C65DF}"/>
              </a:ext>
            </a:extLst>
          </p:cNvPr>
          <p:cNvSpPr>
            <a:spLocks noGrp="1"/>
          </p:cNvSpPr>
          <p:nvPr>
            <p:ph sz="half" idx="1"/>
          </p:nvPr>
        </p:nvSpPr>
        <p:spPr/>
        <p:txBody>
          <a:bodyPr>
            <a:noAutofit/>
          </a:bodyPr>
          <a:lstStyle/>
          <a:p>
            <a:pPr algn="l">
              <a:buFont typeface="Arial" panose="020B0604020202020204" pitchFamily="34" charset="0"/>
              <a:buChar char="•"/>
            </a:pPr>
            <a:r>
              <a:rPr lang="en-US" sz="1400" b="1" i="0" dirty="0">
                <a:solidFill>
                  <a:srgbClr val="374151"/>
                </a:solidFill>
                <a:effectLst/>
                <a:latin typeface="Times New Roman" panose="02020603050405020304" pitchFamily="18" charset="0"/>
                <a:cs typeface="Times New Roman" panose="02020603050405020304" pitchFamily="18" charset="0"/>
              </a:rPr>
              <a:t>Purpose:</a:t>
            </a:r>
            <a:r>
              <a:rPr lang="en-US" sz="1400" b="0" i="0" dirty="0">
                <a:solidFill>
                  <a:srgbClr val="374151"/>
                </a:solidFill>
                <a:effectLst/>
                <a:latin typeface="Times New Roman" panose="02020603050405020304" pitchFamily="18" charset="0"/>
                <a:cs typeface="Times New Roman" panose="02020603050405020304" pitchFamily="18" charset="0"/>
              </a:rPr>
              <a:t> This dataset records user ratings for various books, reflecting user preferences and opinions.</a:t>
            </a:r>
          </a:p>
          <a:p>
            <a:pPr algn="l">
              <a:buFont typeface="Arial" panose="020B0604020202020204" pitchFamily="34" charset="0"/>
              <a:buChar char="•"/>
            </a:pPr>
            <a:r>
              <a:rPr lang="en-US" sz="1400" b="1" i="0" dirty="0">
                <a:solidFill>
                  <a:srgbClr val="374151"/>
                </a:solidFill>
                <a:effectLst/>
                <a:latin typeface="Times New Roman" panose="02020603050405020304" pitchFamily="18" charset="0"/>
                <a:cs typeface="Times New Roman" panose="02020603050405020304" pitchFamily="18" charset="0"/>
              </a:rPr>
              <a:t>Key Attributes:</a:t>
            </a:r>
            <a:endParaRPr lang="en-US" sz="14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User-ID</a:t>
            </a:r>
          </a:p>
          <a:p>
            <a:pPr marL="742950" lvl="1" indent="-285750"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ISBN (Book Identifier)</a:t>
            </a:r>
          </a:p>
          <a:p>
            <a:pPr marL="742950" lvl="1" indent="-285750" algn="l">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Rating</a:t>
            </a:r>
          </a:p>
          <a:p>
            <a:pPr algn="l">
              <a:buFont typeface="Arial" panose="020B0604020202020204" pitchFamily="34" charset="0"/>
              <a:buChar char="•"/>
            </a:pPr>
            <a:r>
              <a:rPr lang="en-US" sz="1400" b="1" i="0" dirty="0">
                <a:solidFill>
                  <a:srgbClr val="374151"/>
                </a:solidFill>
                <a:effectLst/>
                <a:latin typeface="Times New Roman" panose="02020603050405020304" pitchFamily="18" charset="0"/>
                <a:cs typeface="Times New Roman" panose="02020603050405020304" pitchFamily="18" charset="0"/>
              </a:rPr>
              <a:t>Use Case:</a:t>
            </a:r>
            <a:r>
              <a:rPr lang="en-US" sz="1400" b="0" i="0" dirty="0">
                <a:solidFill>
                  <a:srgbClr val="374151"/>
                </a:solidFill>
                <a:effectLst/>
                <a:latin typeface="Times New Roman" panose="02020603050405020304" pitchFamily="18" charset="0"/>
                <a:cs typeface="Times New Roman" panose="02020603050405020304" pitchFamily="18" charset="0"/>
              </a:rPr>
              <a:t> The ratings dataset is crucial for training and evaluating the recommendation algorithm. It captures user feedback, allowing the system to learn and predict which books a user might enjoy based on their historical ratings.</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94380E6-18E3-5B92-8C00-70FF0C8319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23798" y="2560638"/>
            <a:ext cx="3833903" cy="3309937"/>
          </a:xfrm>
        </p:spPr>
      </p:pic>
    </p:spTree>
    <p:extLst>
      <p:ext uri="{BB962C8B-B14F-4D97-AF65-F5344CB8AC3E}">
        <p14:creationId xmlns:p14="http://schemas.microsoft.com/office/powerpoint/2010/main" val="178052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B413-18D2-6D91-3C03-5C8D6D505A88}"/>
              </a:ext>
            </a:extLst>
          </p:cNvPr>
          <p:cNvSpPr txBox="1">
            <a:spLocks/>
          </p:cNvSpPr>
          <p:nvPr/>
        </p:nvSpPr>
        <p:spPr>
          <a:xfrm>
            <a:off x="1295402" y="2777066"/>
            <a:ext cx="9601196" cy="1303867"/>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lgn="ctr"/>
            <a:r>
              <a:rPr lang="en-US" sz="2800" b="1" i="0" u="none" strike="noStrike" baseline="0" dirty="0">
                <a:solidFill>
                  <a:srgbClr val="000000"/>
                </a:solidFill>
                <a:latin typeface="Times New Roman" panose="02020603050405020304" pitchFamily="18" charset="0"/>
                <a:cs typeface="Times New Roman" panose="02020603050405020304" pitchFamily="18" charset="0"/>
              </a:rPr>
              <a:t>II . E</a:t>
            </a:r>
            <a:r>
              <a:rPr lang="en-US" sz="2800" b="1" dirty="0">
                <a:solidFill>
                  <a:srgbClr val="000000"/>
                </a:solidFill>
                <a:latin typeface="Times New Roman" panose="02020603050405020304" pitchFamily="18" charset="0"/>
                <a:cs typeface="Times New Roman" panose="02020603050405020304" pitchFamily="18" charset="0"/>
              </a:rPr>
              <a:t>xploratory Data Analysis (EDA)</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2228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600</TotalTime>
  <Words>780</Words>
  <Application>Microsoft Office PowerPoint</Application>
  <PresentationFormat>Widescreen</PresentationFormat>
  <Paragraphs>70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Garamond</vt:lpstr>
      <vt:lpstr>Helvetica Neue</vt:lpstr>
      <vt:lpstr>Segoe UI</vt:lpstr>
      <vt:lpstr>Söhne</vt:lpstr>
      <vt:lpstr>Times New Roman</vt:lpstr>
      <vt:lpstr>Wingdings</vt:lpstr>
      <vt:lpstr>Organic</vt:lpstr>
      <vt:lpstr>Slide 1: Team Members</vt:lpstr>
      <vt:lpstr>Title: "Book Recommendation System Project - Group 2"</vt:lpstr>
      <vt:lpstr>Slide 3: Agenda</vt:lpstr>
      <vt:lpstr>PowerPoint Presentation</vt:lpstr>
      <vt:lpstr>Books Dataset:</vt:lpstr>
      <vt:lpstr>PowerPoint Presentation</vt:lpstr>
      <vt:lpstr>Users Dataset:</vt:lpstr>
      <vt:lpstr>Ratings Dataset:</vt:lpstr>
      <vt:lpstr>PowerPoint Presentation</vt:lpstr>
      <vt:lpstr>Step-1) Extract users and ratings of more than 200</vt:lpstr>
      <vt:lpstr>Step-2) Merge ratings with books</vt:lpstr>
      <vt:lpstr>Step-3) Extract books that have received more than 50 ratings.</vt:lpstr>
      <vt:lpstr>Step-4) Create Pivot Table</vt:lpstr>
      <vt:lpstr>2.1 Data Visualizations  Books Dataset Analysis -1</vt:lpstr>
      <vt:lpstr>PowerPoint Presentation</vt:lpstr>
      <vt:lpstr>Users Dataset Analysis - 2</vt:lpstr>
      <vt:lpstr>Ratings Dataset Analysis - 3</vt:lpstr>
      <vt:lpstr>III – Model Building</vt:lpstr>
      <vt:lpstr>3.1 – Testing model</vt:lpstr>
      <vt:lpstr>IV – Model Deployment</vt:lpstr>
      <vt:lpstr>PowerPoint Presentation</vt:lpstr>
      <vt:lpstr>Deployment</vt:lpstr>
      <vt:lpstr>V :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 Project</dc:title>
  <dc:creator>K Mohammad</dc:creator>
  <cp:lastModifiedBy>K Mohammad</cp:lastModifiedBy>
  <cp:revision>80</cp:revision>
  <dcterms:created xsi:type="dcterms:W3CDTF">2023-12-06T16:09:41Z</dcterms:created>
  <dcterms:modified xsi:type="dcterms:W3CDTF">2024-01-05T13:13:08Z</dcterms:modified>
</cp:coreProperties>
</file>