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6" r:id="rId1"/>
  </p:sldMasterIdLst>
  <p:sldIdLst>
    <p:sldId id="259" r:id="rId2"/>
    <p:sldId id="260" r:id="rId3"/>
    <p:sldId id="261" r:id="rId4"/>
    <p:sldId id="298" r:id="rId5"/>
    <p:sldId id="312" r:id="rId6"/>
    <p:sldId id="275" r:id="rId7"/>
    <p:sldId id="307" r:id="rId8"/>
    <p:sldId id="305" r:id="rId9"/>
    <p:sldId id="280" r:id="rId10"/>
    <p:sldId id="308" r:id="rId11"/>
    <p:sldId id="299" r:id="rId12"/>
    <p:sldId id="283" r:id="rId13"/>
    <p:sldId id="284" r:id="rId14"/>
    <p:sldId id="285" r:id="rId15"/>
    <p:sldId id="286" r:id="rId16"/>
    <p:sldId id="295" r:id="rId17"/>
    <p:sldId id="296" r:id="rId18"/>
    <p:sldId id="290" r:id="rId19"/>
    <p:sldId id="309" r:id="rId20"/>
    <p:sldId id="301" r:id="rId21"/>
    <p:sldId id="297" r:id="rId22"/>
    <p:sldId id="302" r:id="rId23"/>
    <p:sldId id="306" r:id="rId24"/>
    <p:sldId id="303" r:id="rId25"/>
    <p:sldId id="304" r:id="rId26"/>
    <p:sldId id="311" r:id="rId27"/>
    <p:sldId id="293" r:id="rId28"/>
    <p:sldId id="294" r:id="rId29"/>
    <p:sldId id="300" r:id="rId30"/>
    <p:sldId id="273" r:id="rId31"/>
    <p:sldId id="27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5" d="100"/>
          <a:sy n="85" d="100"/>
        </p:scale>
        <p:origin x="42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CB3863-1EAE-4D17-AB5C-5CE04E07FEF8}" type="datetimeFigureOut">
              <a:rPr lang="en-IN" smtClean="0"/>
              <a:t>02-03-2024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FA21E54-F0D0-42A9-9826-D359A9C0F8F8}"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7009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CB3863-1EAE-4D17-AB5C-5CE04E07FEF8}"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A21E54-F0D0-42A9-9826-D359A9C0F8F8}"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5173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CB3863-1EAE-4D17-AB5C-5CE04E07FEF8}"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A21E54-F0D0-42A9-9826-D359A9C0F8F8}"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5028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A814-A57A-88B0-827C-7484FAAA76AA}"/>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460A06-5B46-7F25-665C-95825F48BE6F}"/>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CB643C-7E60-6B48-155E-25E4FD63F8FF}"/>
              </a:ext>
            </a:extLst>
          </p:cNvPr>
          <p:cNvSpPr>
            <a:spLocks noGrp="1"/>
          </p:cNvSpPr>
          <p:nvPr>
            <p:ph type="dt" sz="half" idx="10"/>
          </p:nvPr>
        </p:nvSpPr>
        <p:spPr/>
        <p:txBody>
          <a:bodyPr/>
          <a:lstStyle/>
          <a:p>
            <a:fld id="{CAFD9A5C-0F0D-4104-AF25-751A3BC1BBBC}" type="datetimeFigureOut">
              <a:rPr lang="en-IN" smtClean="0"/>
              <a:t>02-03-2024</a:t>
            </a:fld>
            <a:endParaRPr lang="en-IN"/>
          </a:p>
        </p:txBody>
      </p:sp>
      <p:sp>
        <p:nvSpPr>
          <p:cNvPr id="5" name="Footer Placeholder 4">
            <a:extLst>
              <a:ext uri="{FF2B5EF4-FFF2-40B4-BE49-F238E27FC236}">
                <a16:creationId xmlns:a16="http://schemas.microsoft.com/office/drawing/2014/main" id="{4BDC9401-F65B-76C1-F514-B0E393975E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7EED80-2251-B202-D518-C193D3B7D545}"/>
              </a:ext>
            </a:extLst>
          </p:cNvPr>
          <p:cNvSpPr>
            <a:spLocks noGrp="1"/>
          </p:cNvSpPr>
          <p:nvPr>
            <p:ph type="sldNum" sz="quarter" idx="12"/>
          </p:nvPr>
        </p:nvSpPr>
        <p:spPr/>
        <p:txBody>
          <a:bodyPr/>
          <a:lstStyle/>
          <a:p>
            <a:fld id="{78F0A61D-9898-4EC3-AAE1-AF66DBE3F915}" type="slidenum">
              <a:rPr lang="en-IN" smtClean="0"/>
              <a:t>‹#›</a:t>
            </a:fld>
            <a:endParaRPr lang="en-IN"/>
          </a:p>
        </p:txBody>
      </p:sp>
    </p:spTree>
    <p:extLst>
      <p:ext uri="{BB962C8B-B14F-4D97-AF65-F5344CB8AC3E}">
        <p14:creationId xmlns:p14="http://schemas.microsoft.com/office/powerpoint/2010/main" val="3383681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CB3863-1EAE-4D17-AB5C-5CE04E07FEF8}"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A21E54-F0D0-42A9-9826-D359A9C0F8F8}"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4745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CB3863-1EAE-4D17-AB5C-5CE04E07FEF8}"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A21E54-F0D0-42A9-9826-D359A9C0F8F8}"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520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CB3863-1EAE-4D17-AB5C-5CE04E07FEF8}" type="datetimeFigureOut">
              <a:rPr lang="en-IN" smtClean="0"/>
              <a:t>02-03-2024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A21E54-F0D0-42A9-9826-D359A9C0F8F8}"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6131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CB3863-1EAE-4D17-AB5C-5CE04E07FEF8}" type="datetimeFigureOut">
              <a:rPr lang="en-IN" smtClean="0"/>
              <a:t>02-03-2024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A21E54-F0D0-42A9-9826-D359A9C0F8F8}"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2762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CB3863-1EAE-4D17-AB5C-5CE04E07FEF8}" type="datetimeFigureOut">
              <a:rPr lang="en-IN" smtClean="0"/>
              <a:t>02-03-2024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A21E54-F0D0-42A9-9826-D359A9C0F8F8}"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0783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CB3863-1EAE-4D17-AB5C-5CE04E07FEF8}" type="datetimeFigureOut">
              <a:rPr lang="en-IN" smtClean="0"/>
              <a:t>02-03-2024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A21E54-F0D0-42A9-9826-D359A9C0F8F8}" type="slidenum">
              <a:rPr lang="en-IN" smtClean="0"/>
              <a:t>‹#›</a:t>
            </a:fld>
            <a:endParaRPr lang="en-IN"/>
          </a:p>
        </p:txBody>
      </p:sp>
    </p:spTree>
    <p:extLst>
      <p:ext uri="{BB962C8B-B14F-4D97-AF65-F5344CB8AC3E}">
        <p14:creationId xmlns:p14="http://schemas.microsoft.com/office/powerpoint/2010/main" val="1134289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CB3863-1EAE-4D17-AB5C-5CE04E07FEF8}" type="datetimeFigureOut">
              <a:rPr lang="en-IN" smtClean="0"/>
              <a:t>02-03-2024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A21E54-F0D0-42A9-9826-D359A9C0F8F8}"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0753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3CB3863-1EAE-4D17-AB5C-5CE04E07FEF8}" type="datetimeFigureOut">
              <a:rPr lang="en-IN" smtClean="0"/>
              <a:t>02-03-2024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DFA21E54-F0D0-42A9-9826-D359A9C0F8F8}"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9397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3CB3863-1EAE-4D17-AB5C-5CE04E07FEF8}" type="datetimeFigureOut">
              <a:rPr lang="en-IN" smtClean="0"/>
              <a:t>02-03-2024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FA21E54-F0D0-42A9-9826-D359A9C0F8F8}"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1805488"/>
      </p:ext>
    </p:extLst>
  </p:cSld>
  <p:clrMap bg1="lt1" tx1="dk1" bg2="lt2" tx2="dk2" accent1="accent1" accent2="accent2" accent3="accent3" accent4="accent4" accent5="accent5" accent6="accent6" hlink="hlink" folHlink="folHlink"/>
  <p:sldLayoutIdLst>
    <p:sldLayoutId id="2147484087" r:id="rId1"/>
    <p:sldLayoutId id="2147484088" r:id="rId2"/>
    <p:sldLayoutId id="2147484089" r:id="rId3"/>
    <p:sldLayoutId id="2147484090" r:id="rId4"/>
    <p:sldLayoutId id="2147484091" r:id="rId5"/>
    <p:sldLayoutId id="2147484092" r:id="rId6"/>
    <p:sldLayoutId id="2147484093" r:id="rId7"/>
    <p:sldLayoutId id="2147484094" r:id="rId8"/>
    <p:sldLayoutId id="2147484095" r:id="rId9"/>
    <p:sldLayoutId id="2147484096" r:id="rId10"/>
    <p:sldLayoutId id="2147484097" r:id="rId11"/>
    <p:sldLayoutId id="2147484098"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D3D6-7109-DAF2-4990-A07B3F69E7EF}"/>
              </a:ext>
            </a:extLst>
          </p:cNvPr>
          <p:cNvSpPr>
            <a:spLocks noGrp="1"/>
          </p:cNvSpPr>
          <p:nvPr>
            <p:ph type="title"/>
          </p:nvPr>
        </p:nvSpPr>
        <p:spPr/>
        <p:txBody>
          <a:bodyPr>
            <a:normAutofit/>
          </a:bodyPr>
          <a:lstStyle/>
          <a:p>
            <a:pPr marR="0" rtl="0"/>
            <a:r>
              <a:rPr lang="en-IN" sz="2400" b="1" i="0" u="none" strike="noStrike" baseline="0" dirty="0">
                <a:solidFill>
                  <a:srgbClr val="000000"/>
                </a:solidFill>
                <a:latin typeface="Times New Roman" panose="02020603050405020304" pitchFamily="18" charset="0"/>
                <a:cs typeface="Times New Roman" panose="02020603050405020304" pitchFamily="18" charset="0"/>
              </a:rPr>
              <a:t>Slide 1: </a:t>
            </a:r>
            <a:r>
              <a:rPr lang="en-IN" sz="2400" b="1" dirty="0">
                <a:solidFill>
                  <a:srgbClr val="000000"/>
                </a:solidFill>
                <a:latin typeface="Times New Roman" panose="02020603050405020304" pitchFamily="18" charset="0"/>
                <a:cs typeface="Times New Roman" panose="02020603050405020304" pitchFamily="18" charset="0"/>
              </a:rPr>
              <a:t>Team Members</a:t>
            </a:r>
            <a:endParaRPr lang="en-IN" sz="2400" b="0" i="0" u="none" strike="noStrike" baseline="0" dirty="0">
              <a:solidFill>
                <a:srgbClr val="00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55D7BBA-15EF-2A6D-B428-7A95756A12CB}"/>
              </a:ext>
            </a:extLst>
          </p:cNvPr>
          <p:cNvSpPr>
            <a:spLocks noGrp="1"/>
          </p:cNvSpPr>
          <p:nvPr>
            <p:ph type="body" idx="1"/>
          </p:nvPr>
        </p:nvSpPr>
        <p:spPr>
          <a:xfrm>
            <a:off x="838200" y="1502894"/>
            <a:ext cx="10515600" cy="4243482"/>
          </a:xfrm>
        </p:spPr>
        <p:txBody>
          <a:bodyPr>
            <a:normAutofit/>
          </a:bodyPr>
          <a:lstStyle/>
          <a:p>
            <a:endParaRPr lang="en-IN" sz="1800" dirty="0">
              <a:latin typeface="Times New Roman" panose="02020603050405020304" pitchFamily="18" charset="0"/>
              <a:cs typeface="Times New Roman" panose="02020603050405020304" pitchFamily="18" charset="0"/>
            </a:endParaRPr>
          </a:p>
          <a:p>
            <a:r>
              <a:rPr lang="en-IN" sz="1800" b="1" i="1" dirty="0">
                <a:latin typeface="Times New Roman" panose="02020603050405020304" pitchFamily="18" charset="0"/>
                <a:cs typeface="Times New Roman" panose="02020603050405020304" pitchFamily="18" charset="0"/>
              </a:rPr>
              <a:t>Book Recommendation System</a:t>
            </a:r>
          </a:p>
          <a:p>
            <a:r>
              <a:rPr lang="en-IN" sz="1800" b="1" dirty="0">
                <a:latin typeface="Times New Roman" panose="02020603050405020304" pitchFamily="18" charset="0"/>
                <a:cs typeface="Times New Roman" panose="02020603050405020304" pitchFamily="18" charset="0"/>
              </a:rPr>
              <a:t>Group - II Members:</a:t>
            </a:r>
          </a:p>
          <a:p>
            <a:pPr lvl="1">
              <a:buFont typeface="Wingdings" panose="05000000000000000000" pitchFamily="2" charset="2"/>
              <a:buChar char="ü"/>
            </a:pPr>
            <a:r>
              <a:rPr lang="en-IN" sz="1800" dirty="0">
                <a:latin typeface="Times New Roman" panose="02020603050405020304" pitchFamily="18" charset="0"/>
                <a:cs typeface="Times New Roman" panose="02020603050405020304" pitchFamily="18" charset="0"/>
              </a:rPr>
              <a:t>K Mohammad</a:t>
            </a:r>
          </a:p>
          <a:p>
            <a:pPr lvl="1">
              <a:buFont typeface="Wingdings" panose="05000000000000000000" pitchFamily="2" charset="2"/>
              <a:buChar char="ü"/>
            </a:pPr>
            <a:r>
              <a:rPr lang="en-IN" sz="1800" b="0" i="0" u="none" strike="noStrike" dirty="0">
                <a:solidFill>
                  <a:srgbClr val="000000"/>
                </a:solidFill>
                <a:effectLst/>
                <a:latin typeface="Calibri" panose="020F0502020204030204" pitchFamily="34" charset="0"/>
              </a:rPr>
              <a:t>MR.S.MADESHWARAN</a:t>
            </a:r>
          </a:p>
          <a:p>
            <a:pPr lvl="1">
              <a:buFont typeface="Wingdings" panose="05000000000000000000" pitchFamily="2" charset="2"/>
              <a:buChar char="ü"/>
            </a:pPr>
            <a:r>
              <a:rPr lang="en-IN" sz="1800" b="0" i="0" u="none" strike="noStrike" dirty="0">
                <a:solidFill>
                  <a:srgbClr val="000000"/>
                </a:solidFill>
                <a:effectLst/>
                <a:latin typeface="Calibri" panose="020F0502020204030204" pitchFamily="34" charset="0"/>
              </a:rPr>
              <a:t>MR.S.NITHISH</a:t>
            </a:r>
          </a:p>
          <a:p>
            <a:pPr lvl="1">
              <a:buFont typeface="Wingdings" panose="05000000000000000000" pitchFamily="2" charset="2"/>
              <a:buChar char="ü"/>
            </a:pPr>
            <a:r>
              <a:rPr lang="en-IN" sz="1800" b="0" i="0" u="none" strike="noStrike" dirty="0" err="1">
                <a:solidFill>
                  <a:srgbClr val="222222"/>
                </a:solidFill>
                <a:effectLst/>
                <a:latin typeface="Calibri" panose="020F0502020204030204" pitchFamily="34" charset="0"/>
              </a:rPr>
              <a:t>Tumma</a:t>
            </a:r>
            <a:r>
              <a:rPr lang="en-IN" sz="1800" b="0" i="0" u="none" strike="noStrike" dirty="0">
                <a:solidFill>
                  <a:srgbClr val="222222"/>
                </a:solidFill>
                <a:effectLst/>
                <a:latin typeface="Calibri" panose="020F0502020204030204" pitchFamily="34" charset="0"/>
              </a:rPr>
              <a:t> </a:t>
            </a:r>
            <a:r>
              <a:rPr lang="en-IN" sz="1800" b="0" i="0" u="none" strike="noStrike" dirty="0" err="1">
                <a:solidFill>
                  <a:srgbClr val="222222"/>
                </a:solidFill>
                <a:effectLst/>
                <a:latin typeface="Calibri" panose="020F0502020204030204" pitchFamily="34" charset="0"/>
              </a:rPr>
              <a:t>Shivkumar</a:t>
            </a:r>
            <a:r>
              <a:rPr lang="en-IN" sz="1800" b="0" i="0" u="none" strike="noStrike" dirty="0">
                <a:solidFill>
                  <a:srgbClr val="222222"/>
                </a:solidFill>
                <a:effectLst/>
                <a:latin typeface="Calibri" panose="020F0502020204030204" pitchFamily="34" charset="0"/>
              </a:rPr>
              <a:t> </a:t>
            </a:r>
            <a:r>
              <a:rPr lang="en-IN" sz="1800" b="0" i="0" u="none" strike="noStrike" dirty="0" err="1">
                <a:solidFill>
                  <a:srgbClr val="222222"/>
                </a:solidFill>
                <a:effectLst/>
                <a:latin typeface="Calibri" panose="020F0502020204030204" pitchFamily="34" charset="0"/>
              </a:rPr>
              <a:t>Ashokrao</a:t>
            </a:r>
            <a:endParaRPr lang="en-IN" sz="1800" b="0" i="0" u="none" strike="noStrike" dirty="0">
              <a:solidFill>
                <a:srgbClr val="222222"/>
              </a:solidFill>
              <a:effectLst/>
              <a:latin typeface="Calibri" panose="020F0502020204030204" pitchFamily="34" charset="0"/>
            </a:endParaRPr>
          </a:p>
          <a:p>
            <a:pPr lvl="1">
              <a:buFont typeface="Wingdings" panose="05000000000000000000" pitchFamily="2" charset="2"/>
              <a:buChar char="ü"/>
            </a:pPr>
            <a:r>
              <a:rPr lang="en-IN" sz="1800" b="0" i="0" u="none" strike="noStrike" dirty="0">
                <a:solidFill>
                  <a:srgbClr val="222222"/>
                </a:solidFill>
                <a:effectLst/>
                <a:latin typeface="Calibri" panose="020F0502020204030204" pitchFamily="34" charset="0"/>
              </a:rPr>
              <a:t>Ms. ANJALI AWADHESH PAL</a:t>
            </a:r>
          </a:p>
          <a:p>
            <a:pPr lvl="1">
              <a:buFont typeface="Wingdings" panose="05000000000000000000" pitchFamily="2" charset="2"/>
              <a:buChar char="ü"/>
            </a:pPr>
            <a:r>
              <a:rPr lang="en-IN" sz="1800" b="0" i="0" u="none" strike="noStrike" dirty="0">
                <a:solidFill>
                  <a:srgbClr val="000000"/>
                </a:solidFill>
                <a:effectLst/>
                <a:latin typeface="Calibri" panose="020F0502020204030204" pitchFamily="34" charset="0"/>
              </a:rPr>
              <a:t>Ms. Arati Shankar Padwal</a:t>
            </a:r>
          </a:p>
          <a:p>
            <a:pPr lvl="1">
              <a:buFont typeface="Wingdings" panose="05000000000000000000" pitchFamily="2" charset="2"/>
              <a:buChar char="ü"/>
            </a:pPr>
            <a:r>
              <a:rPr lang="en-IN" sz="1800" b="0" i="0" u="none" strike="noStrike" dirty="0" err="1">
                <a:solidFill>
                  <a:srgbClr val="000000"/>
                </a:solidFill>
                <a:effectLst/>
                <a:latin typeface="Calibri" panose="020F0502020204030204" pitchFamily="34" charset="0"/>
              </a:rPr>
              <a:t>Mr.K</a:t>
            </a:r>
            <a:r>
              <a:rPr lang="en-IN" sz="1800" b="0" i="0" u="none" strike="noStrike">
                <a:solidFill>
                  <a:srgbClr val="000000"/>
                </a:solidFill>
                <a:effectLst/>
                <a:latin typeface="Calibri" panose="020F0502020204030204" pitchFamily="34" charset="0"/>
              </a:rPr>
              <a:t>. Mohammed </a:t>
            </a:r>
            <a:r>
              <a:rPr lang="en-IN" sz="1800" b="0" i="0" u="none" strike="noStrike" dirty="0">
                <a:solidFill>
                  <a:srgbClr val="000000"/>
                </a:solidFill>
                <a:effectLst/>
                <a:latin typeface="Calibri" panose="020F0502020204030204" pitchFamily="34" charset="0"/>
              </a:rPr>
              <a:t>Kaif</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3514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AA4B8-7236-7192-80CA-D6702AF460EC}"/>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66F9B443-46BD-FDC2-D273-C7E1A4DB850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47800" y="2786579"/>
            <a:ext cx="4645025" cy="1897618"/>
          </a:xfrm>
        </p:spPr>
      </p:pic>
      <p:pic>
        <p:nvPicPr>
          <p:cNvPr id="8" name="Content Placeholder 7">
            <a:extLst>
              <a:ext uri="{FF2B5EF4-FFF2-40B4-BE49-F238E27FC236}">
                <a16:creationId xmlns:a16="http://schemas.microsoft.com/office/drawing/2014/main" id="{EF485378-2EA1-E5D3-4A01-36B4ED031A1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03245" y="2017713"/>
            <a:ext cx="3465534" cy="3441700"/>
          </a:xfrm>
        </p:spPr>
      </p:pic>
    </p:spTree>
    <p:extLst>
      <p:ext uri="{BB962C8B-B14F-4D97-AF65-F5344CB8AC3E}">
        <p14:creationId xmlns:p14="http://schemas.microsoft.com/office/powerpoint/2010/main" val="1838533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AB413-18D2-6D91-3C03-5C8D6D505A88}"/>
              </a:ext>
            </a:extLst>
          </p:cNvPr>
          <p:cNvSpPr txBox="1">
            <a:spLocks/>
          </p:cNvSpPr>
          <p:nvPr/>
        </p:nvSpPr>
        <p:spPr>
          <a:xfrm>
            <a:off x="1295402" y="2777066"/>
            <a:ext cx="9601196" cy="1303867"/>
          </a:xfrm>
          <a:prstGeom prst="rect">
            <a:avLst/>
          </a:prstGeom>
        </p:spPr>
        <p:txBody>
          <a:bodyP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1" algn="ctr"/>
            <a:r>
              <a:rPr lang="en-US" sz="2800" b="1" i="0" u="none" strike="noStrike" baseline="0" dirty="0">
                <a:solidFill>
                  <a:srgbClr val="000000"/>
                </a:solidFill>
                <a:latin typeface="Times New Roman" panose="02020603050405020304" pitchFamily="18" charset="0"/>
                <a:cs typeface="Times New Roman" panose="02020603050405020304" pitchFamily="18" charset="0"/>
              </a:rPr>
              <a:t>II . E</a:t>
            </a:r>
            <a:r>
              <a:rPr lang="en-US" sz="2800" b="1" dirty="0">
                <a:solidFill>
                  <a:srgbClr val="000000"/>
                </a:solidFill>
                <a:latin typeface="Times New Roman" panose="02020603050405020304" pitchFamily="18" charset="0"/>
                <a:cs typeface="Times New Roman" panose="02020603050405020304" pitchFamily="18" charset="0"/>
              </a:rPr>
              <a:t>xploratory Data Analysis (EDA)</a:t>
            </a:r>
            <a:endParaRPr lang="en-US" sz="24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6222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5D920-1A58-B433-F249-2FDE20FA7EFF}"/>
              </a:ext>
            </a:extLst>
          </p:cNvPr>
          <p:cNvSpPr>
            <a:spLocks noGrp="1"/>
          </p:cNvSpPr>
          <p:nvPr>
            <p:ph type="title"/>
          </p:nvPr>
        </p:nvSpPr>
        <p:spPr/>
        <p:txBody>
          <a:bodyPr>
            <a:noAutofit/>
          </a:bodyPr>
          <a:lstStyle/>
          <a:p>
            <a:r>
              <a:rPr lang="en-IN" sz="2400" b="1" dirty="0">
                <a:solidFill>
                  <a:srgbClr val="0D0D0D"/>
                </a:solidFill>
                <a:latin typeface="Times New Roman" panose="02020603050405020304" pitchFamily="18" charset="0"/>
                <a:cs typeface="Times New Roman" panose="02020603050405020304" pitchFamily="18" charset="0"/>
              </a:rPr>
              <a:t>2.1</a:t>
            </a:r>
            <a:r>
              <a:rPr lang="en-IN" sz="2400" b="1" i="0" dirty="0">
                <a:solidFill>
                  <a:srgbClr val="0D0D0D"/>
                </a:solidFill>
                <a:effectLst/>
                <a:latin typeface="Times New Roman" panose="02020603050405020304" pitchFamily="18" charset="0"/>
                <a:cs typeface="Times New Roman" panose="02020603050405020304" pitchFamily="18" charset="0"/>
              </a:rPr>
              <a:t>: Introduction and Dataset Overview</a:t>
            </a:r>
            <a:endParaRPr lang="en-IN" sz="2400" b="0" i="0" dirty="0">
              <a:solidFill>
                <a:srgbClr val="0D0D0D"/>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7E16DD-E126-BD2D-7E64-A806B0DED4A8}"/>
              </a:ext>
            </a:extLst>
          </p:cNvPr>
          <p:cNvSpPr>
            <a:spLocks noGrp="1"/>
          </p:cNvSpPr>
          <p:nvPr>
            <p:ph sz="half" idx="1"/>
          </p:nvPr>
        </p:nvSpPr>
        <p:spPr/>
        <p:txBody>
          <a:bodyPr>
            <a:noAutofit/>
          </a:bodyPr>
          <a:lstStyle/>
          <a:p>
            <a:pPr algn="l">
              <a:buFont typeface="Arial" panose="020B0604020202020204" pitchFamily="34" charset="0"/>
              <a:buChar char="•"/>
            </a:pPr>
            <a:r>
              <a:rPr lang="en-IN" sz="1400" b="1" i="0" dirty="0">
                <a:solidFill>
                  <a:srgbClr val="0D0D0D"/>
                </a:solidFill>
                <a:effectLst/>
                <a:latin typeface="Times New Roman" panose="02020603050405020304" pitchFamily="18" charset="0"/>
                <a:cs typeface="Times New Roman" panose="02020603050405020304" pitchFamily="18" charset="0"/>
              </a:rPr>
              <a:t>Business Objective:</a:t>
            </a:r>
            <a:endParaRPr lang="en-IN"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IN" sz="1400" b="0" i="0" dirty="0">
                <a:solidFill>
                  <a:srgbClr val="0D0D0D"/>
                </a:solidFill>
                <a:effectLst/>
                <a:latin typeface="Times New Roman" panose="02020603050405020304" pitchFamily="18" charset="0"/>
                <a:cs typeface="Times New Roman" panose="02020603050405020304" pitchFamily="18" charset="0"/>
              </a:rPr>
              <a:t>Automate HRM processes.</a:t>
            </a:r>
          </a:p>
          <a:p>
            <a:pPr marL="742950" lvl="1" indent="-285750" algn="l">
              <a:buFont typeface="Arial" panose="020B0604020202020204" pitchFamily="34" charset="0"/>
              <a:buChar char="•"/>
            </a:pPr>
            <a:r>
              <a:rPr lang="en-IN" sz="1400" b="0" i="0" dirty="0">
                <a:solidFill>
                  <a:srgbClr val="0D0D0D"/>
                </a:solidFill>
                <a:effectLst/>
                <a:latin typeface="Times New Roman" panose="02020603050405020304" pitchFamily="18" charset="0"/>
                <a:cs typeface="Times New Roman" panose="02020603050405020304" pitchFamily="18" charset="0"/>
              </a:rPr>
              <a:t>Achieve higher accuracy and automation with minimal human intervention.</a:t>
            </a:r>
          </a:p>
          <a:p>
            <a:pPr algn="l">
              <a:buFont typeface="Arial" panose="020B0604020202020204" pitchFamily="34" charset="0"/>
              <a:buChar char="•"/>
            </a:pPr>
            <a:r>
              <a:rPr lang="en-IN" sz="1400" b="1" i="0" dirty="0">
                <a:solidFill>
                  <a:srgbClr val="0D0D0D"/>
                </a:solidFill>
                <a:effectLst/>
                <a:latin typeface="Times New Roman" panose="02020603050405020304" pitchFamily="18" charset="0"/>
                <a:cs typeface="Times New Roman" panose="02020603050405020304" pitchFamily="18" charset="0"/>
              </a:rPr>
              <a:t>Library Import:</a:t>
            </a:r>
            <a:endParaRPr lang="en-IN"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IN" sz="1400" b="0" i="0" dirty="0">
                <a:solidFill>
                  <a:srgbClr val="0D0D0D"/>
                </a:solidFill>
                <a:effectLst/>
                <a:latin typeface="Times New Roman" panose="02020603050405020304" pitchFamily="18" charset="0"/>
                <a:cs typeface="Times New Roman" panose="02020603050405020304" pitchFamily="18" charset="0"/>
              </a:rPr>
              <a:t>Basic Libraries: </a:t>
            </a:r>
            <a:r>
              <a:rPr lang="en-IN" sz="1400" b="0" i="0" dirty="0" err="1">
                <a:solidFill>
                  <a:srgbClr val="0D0D0D"/>
                </a:solidFill>
                <a:effectLst/>
                <a:latin typeface="Times New Roman" panose="02020603050405020304" pitchFamily="18" charset="0"/>
                <a:cs typeface="Times New Roman" panose="02020603050405020304" pitchFamily="18" charset="0"/>
              </a:rPr>
              <a:t>os</a:t>
            </a:r>
            <a:r>
              <a:rPr lang="en-IN" sz="1400" b="0" i="0" dirty="0">
                <a:solidFill>
                  <a:srgbClr val="0D0D0D"/>
                </a:solidFill>
                <a:effectLst/>
                <a:latin typeface="Times New Roman" panose="02020603050405020304" pitchFamily="18" charset="0"/>
                <a:cs typeface="Times New Roman" panose="02020603050405020304" pitchFamily="18" charset="0"/>
              </a:rPr>
              <a:t>, spacy, docx2txt, </a:t>
            </a:r>
            <a:r>
              <a:rPr lang="en-IN" sz="1400" b="0" i="0" dirty="0" err="1">
                <a:solidFill>
                  <a:srgbClr val="0D0D0D"/>
                </a:solidFill>
                <a:effectLst/>
                <a:latin typeface="Times New Roman" panose="02020603050405020304" pitchFamily="18" charset="0"/>
                <a:cs typeface="Times New Roman" panose="02020603050405020304" pitchFamily="18" charset="0"/>
              </a:rPr>
              <a:t>numpy</a:t>
            </a:r>
            <a:r>
              <a:rPr lang="en-IN" sz="1400" b="0" i="0" dirty="0">
                <a:solidFill>
                  <a:srgbClr val="0D0D0D"/>
                </a:solidFill>
                <a:effectLst/>
                <a:latin typeface="Times New Roman" panose="02020603050405020304" pitchFamily="18" charset="0"/>
                <a:cs typeface="Times New Roman" panose="02020603050405020304" pitchFamily="18" charset="0"/>
              </a:rPr>
              <a:t>, pandas, seaborn, matplotlib.</a:t>
            </a:r>
          </a:p>
          <a:p>
            <a:pPr marL="742950" lvl="1" indent="-285750" algn="l">
              <a:buFont typeface="Arial" panose="020B0604020202020204" pitchFamily="34" charset="0"/>
              <a:buChar char="•"/>
            </a:pPr>
            <a:r>
              <a:rPr lang="en-IN" sz="1400" b="0" i="0" dirty="0">
                <a:solidFill>
                  <a:srgbClr val="0D0D0D"/>
                </a:solidFill>
                <a:effectLst/>
                <a:latin typeface="Times New Roman" panose="02020603050405020304" pitchFamily="18" charset="0"/>
                <a:cs typeface="Times New Roman" panose="02020603050405020304" pitchFamily="18" charset="0"/>
              </a:rPr>
              <a:t>Text Processing Libraries: </a:t>
            </a:r>
            <a:r>
              <a:rPr lang="en-IN" sz="1400" b="0" i="0" dirty="0" err="1">
                <a:solidFill>
                  <a:srgbClr val="0D0D0D"/>
                </a:solidFill>
                <a:effectLst/>
                <a:latin typeface="Times New Roman" panose="02020603050405020304" pitchFamily="18" charset="0"/>
                <a:cs typeface="Times New Roman" panose="02020603050405020304" pitchFamily="18" charset="0"/>
              </a:rPr>
              <a:t>TextBlob</a:t>
            </a:r>
            <a:r>
              <a:rPr lang="en-IN" sz="1400" b="0" i="0" dirty="0">
                <a:solidFill>
                  <a:srgbClr val="0D0D0D"/>
                </a:solidFill>
                <a:effectLst/>
                <a:latin typeface="Times New Roman" panose="02020603050405020304" pitchFamily="18" charset="0"/>
                <a:cs typeface="Times New Roman" panose="02020603050405020304" pitchFamily="18" charset="0"/>
              </a:rPr>
              <a:t>, </a:t>
            </a:r>
            <a:r>
              <a:rPr lang="en-IN" sz="1400" b="0" i="0" dirty="0" err="1">
                <a:solidFill>
                  <a:srgbClr val="0D0D0D"/>
                </a:solidFill>
                <a:effectLst/>
                <a:latin typeface="Times New Roman" panose="02020603050405020304" pitchFamily="18" charset="0"/>
                <a:cs typeface="Times New Roman" panose="02020603050405020304" pitchFamily="18" charset="0"/>
              </a:rPr>
              <a:t>stopwords</a:t>
            </a:r>
            <a:r>
              <a:rPr lang="en-IN" sz="1400" b="0" i="0" dirty="0">
                <a:solidFill>
                  <a:srgbClr val="0D0D0D"/>
                </a:solidFill>
                <a:effectLst/>
                <a:latin typeface="Times New Roman" panose="02020603050405020304" pitchFamily="18" charset="0"/>
                <a:cs typeface="Times New Roman" panose="02020603050405020304" pitchFamily="18" charset="0"/>
              </a:rPr>
              <a:t>, </a:t>
            </a:r>
            <a:r>
              <a:rPr lang="en-IN" sz="1400" b="0" i="0" dirty="0" err="1">
                <a:solidFill>
                  <a:srgbClr val="0D0D0D"/>
                </a:solidFill>
                <a:effectLst/>
                <a:latin typeface="Times New Roman" panose="02020603050405020304" pitchFamily="18" charset="0"/>
                <a:cs typeface="Times New Roman" panose="02020603050405020304" pitchFamily="18" charset="0"/>
              </a:rPr>
              <a:t>WordCloud</a:t>
            </a:r>
            <a:r>
              <a:rPr lang="en-IN" sz="1400" b="0" i="0" dirty="0">
                <a:solidFill>
                  <a:srgbClr val="0D0D0D"/>
                </a:solidFill>
                <a:effectLst/>
                <a:latin typeface="Times New Roman" panose="02020603050405020304" pitchFamily="18" charset="0"/>
                <a:cs typeface="Times New Roman" panose="02020603050405020304" pitchFamily="18" charset="0"/>
              </a:rPr>
              <a:t>, </a:t>
            </a:r>
            <a:r>
              <a:rPr lang="en-IN" sz="1400" b="0" i="0" dirty="0" err="1">
                <a:solidFill>
                  <a:srgbClr val="0D0D0D"/>
                </a:solidFill>
                <a:effectLst/>
                <a:latin typeface="Times New Roman" panose="02020603050405020304" pitchFamily="18" charset="0"/>
                <a:cs typeface="Times New Roman" panose="02020603050405020304" pitchFamily="18" charset="0"/>
              </a:rPr>
              <a:t>CountVectorizer</a:t>
            </a:r>
            <a:r>
              <a:rPr lang="en-IN" sz="1400" b="0" i="0" dirty="0">
                <a:solidFill>
                  <a:srgbClr val="0D0D0D"/>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IN" sz="1400" b="1" i="0" dirty="0">
                <a:solidFill>
                  <a:srgbClr val="0D0D0D"/>
                </a:solidFill>
                <a:effectLst/>
                <a:latin typeface="Times New Roman" panose="02020603050405020304" pitchFamily="18" charset="0"/>
                <a:cs typeface="Times New Roman" panose="02020603050405020304" pitchFamily="18" charset="0"/>
              </a:rPr>
              <a:t>Dataset Information:</a:t>
            </a:r>
            <a:endParaRPr lang="en-IN"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IN" sz="1400" b="0" i="0" dirty="0">
                <a:solidFill>
                  <a:srgbClr val="0D0D0D"/>
                </a:solidFill>
                <a:effectLst/>
                <a:latin typeface="Times New Roman" panose="02020603050405020304" pitchFamily="18" charset="0"/>
                <a:cs typeface="Times New Roman" panose="02020603050405020304" pitchFamily="18" charset="0"/>
              </a:rPr>
              <a:t>Types of Files: .docx, .doc, .pdf.</a:t>
            </a:r>
          </a:p>
          <a:p>
            <a:pPr marL="742950" lvl="1" indent="-285750" algn="l">
              <a:buFont typeface="Arial" panose="020B0604020202020204" pitchFamily="34" charset="0"/>
              <a:buChar char="•"/>
            </a:pPr>
            <a:r>
              <a:rPr lang="en-IN" sz="1400" b="0" i="0" dirty="0">
                <a:solidFill>
                  <a:srgbClr val="0D0D0D"/>
                </a:solidFill>
                <a:effectLst/>
                <a:latin typeface="Times New Roman" panose="02020603050405020304" pitchFamily="18" charset="0"/>
                <a:cs typeface="Times New Roman" panose="02020603050405020304" pitchFamily="18" charset="0"/>
              </a:rPr>
              <a:t>Distribution of file types.</a:t>
            </a:r>
          </a:p>
        </p:txBody>
      </p:sp>
      <p:pic>
        <p:nvPicPr>
          <p:cNvPr id="7" name="Content Placeholder 6">
            <a:extLst>
              <a:ext uri="{FF2B5EF4-FFF2-40B4-BE49-F238E27FC236}">
                <a16:creationId xmlns:a16="http://schemas.microsoft.com/office/drawing/2014/main" id="{3D504D98-413A-C718-CCED-04624D279F8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562063"/>
            <a:ext cx="4645025" cy="2353000"/>
          </a:xfrm>
        </p:spPr>
      </p:pic>
    </p:spTree>
    <p:extLst>
      <p:ext uri="{BB962C8B-B14F-4D97-AF65-F5344CB8AC3E}">
        <p14:creationId xmlns:p14="http://schemas.microsoft.com/office/powerpoint/2010/main" val="2926326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CDB1D-AE23-FCA1-093E-4478C86A720F}"/>
              </a:ext>
            </a:extLst>
          </p:cNvPr>
          <p:cNvSpPr>
            <a:spLocks noGrp="1"/>
          </p:cNvSpPr>
          <p:nvPr>
            <p:ph type="title"/>
          </p:nvPr>
        </p:nvSpPr>
        <p:spPr/>
        <p:txBody>
          <a:bodyPr>
            <a:normAutofit/>
          </a:bodyPr>
          <a:lstStyle/>
          <a:p>
            <a:r>
              <a:rPr lang="en-US" sz="2400" b="1" i="0" dirty="0">
                <a:solidFill>
                  <a:srgbClr val="0D0D0D"/>
                </a:solidFill>
                <a:effectLst/>
                <a:latin typeface="Times New Roman" panose="02020603050405020304" pitchFamily="18" charset="0"/>
                <a:cs typeface="Times New Roman" panose="02020603050405020304" pitchFamily="18" charset="0"/>
              </a:rPr>
              <a:t>2.2: Profile and Resume Distribution</a:t>
            </a:r>
            <a:endParaRPr lang="en-US" sz="2400" b="0" i="0" dirty="0">
              <a:solidFill>
                <a:srgbClr val="0D0D0D"/>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2F2125-D168-D4C9-B4B3-A1A8EA6CC6A9}"/>
              </a:ext>
            </a:extLst>
          </p:cNvPr>
          <p:cNvSpPr>
            <a:spLocks noGrp="1"/>
          </p:cNvSpPr>
          <p:nvPr>
            <p:ph sz="half" idx="1"/>
          </p:nvPr>
        </p:nvSpPr>
        <p:spPr/>
        <p:txBody>
          <a:bodyPr>
            <a:noAutofit/>
          </a:bodyPr>
          <a:lstStyle/>
          <a:p>
            <a:pPr algn="l">
              <a:buFont typeface="Arial" panose="020B0604020202020204" pitchFamily="34" charset="0"/>
              <a:buChar char="•"/>
            </a:pPr>
            <a:r>
              <a:rPr lang="en-US" sz="1400" b="1" i="0" dirty="0">
                <a:solidFill>
                  <a:srgbClr val="0D0D0D"/>
                </a:solidFill>
                <a:effectLst/>
                <a:latin typeface="Times New Roman" panose="02020603050405020304" pitchFamily="18" charset="0"/>
                <a:cs typeface="Times New Roman" panose="02020603050405020304" pitchFamily="18" charset="0"/>
              </a:rPr>
              <a:t>About Dataset:</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400" b="0" i="0" dirty="0">
                <a:solidFill>
                  <a:srgbClr val="0D0D0D"/>
                </a:solidFill>
                <a:effectLst/>
                <a:latin typeface="Times New Roman" panose="02020603050405020304" pitchFamily="18" charset="0"/>
                <a:cs typeface="Times New Roman" panose="02020603050405020304" pitchFamily="18" charset="0"/>
              </a:rPr>
              <a:t>Explore the dataset.</a:t>
            </a:r>
          </a:p>
          <a:p>
            <a:pPr marL="742950" lvl="1" indent="-285750" algn="l">
              <a:buFont typeface="Arial" panose="020B0604020202020204" pitchFamily="34" charset="0"/>
              <a:buChar char="•"/>
            </a:pPr>
            <a:r>
              <a:rPr lang="en-US" sz="1400" b="0" i="0" dirty="0">
                <a:solidFill>
                  <a:srgbClr val="0D0D0D"/>
                </a:solidFill>
                <a:effectLst/>
                <a:latin typeface="Times New Roman" panose="02020603050405020304" pitchFamily="18" charset="0"/>
                <a:cs typeface="Times New Roman" panose="02020603050405020304" pitchFamily="18" charset="0"/>
              </a:rPr>
              <a:t>Number of resumes in each profile category.</a:t>
            </a:r>
          </a:p>
          <a:p>
            <a:pPr algn="l">
              <a:buFont typeface="Arial" panose="020B0604020202020204" pitchFamily="34" charset="0"/>
              <a:buChar char="•"/>
            </a:pPr>
            <a:r>
              <a:rPr lang="en-US" sz="1400" b="1" i="0" dirty="0">
                <a:solidFill>
                  <a:srgbClr val="0D0D0D"/>
                </a:solidFill>
                <a:effectLst/>
                <a:latin typeface="Times New Roman" panose="02020603050405020304" pitchFamily="18" charset="0"/>
                <a:cs typeface="Times New Roman" panose="02020603050405020304" pitchFamily="18" charset="0"/>
              </a:rPr>
              <a:t>Visuals:</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400" b="0" i="0" dirty="0">
                <a:solidFill>
                  <a:srgbClr val="0D0D0D"/>
                </a:solidFill>
                <a:effectLst/>
                <a:latin typeface="Times New Roman" panose="02020603050405020304" pitchFamily="18" charset="0"/>
                <a:cs typeface="Times New Roman" panose="02020603050405020304" pitchFamily="18" charset="0"/>
              </a:rPr>
              <a:t>Bar chart illustrating the number of profiles.</a:t>
            </a:r>
          </a:p>
          <a:p>
            <a:pPr marL="742950" lvl="1" indent="-285750" algn="l">
              <a:buFont typeface="Arial" panose="020B0604020202020204" pitchFamily="34" charset="0"/>
              <a:buChar char="•"/>
            </a:pPr>
            <a:r>
              <a:rPr lang="en-US" sz="1400" b="0" i="0" dirty="0">
                <a:solidFill>
                  <a:srgbClr val="0D0D0D"/>
                </a:solidFill>
                <a:effectLst/>
                <a:latin typeface="Times New Roman" panose="02020603050405020304" pitchFamily="18" charset="0"/>
                <a:cs typeface="Times New Roman" panose="02020603050405020304" pitchFamily="18" charset="0"/>
              </a:rPr>
              <a:t>Pie chart showing the percentage of profiles.</a:t>
            </a:r>
          </a:p>
          <a:p>
            <a:pPr algn="l">
              <a:buFont typeface="Arial" panose="020B0604020202020204" pitchFamily="34" charset="0"/>
              <a:buChar char="•"/>
            </a:pPr>
            <a:r>
              <a:rPr lang="en-US" sz="1400" b="1" i="0" dirty="0">
                <a:solidFill>
                  <a:srgbClr val="0D0D0D"/>
                </a:solidFill>
                <a:effectLst/>
                <a:latin typeface="Times New Roman" panose="02020603050405020304" pitchFamily="18" charset="0"/>
                <a:cs typeface="Times New Roman" panose="02020603050405020304" pitchFamily="18" charset="0"/>
              </a:rPr>
              <a:t>Code Snippets:</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400" b="0" i="0" dirty="0">
                <a:solidFill>
                  <a:srgbClr val="0D0D0D"/>
                </a:solidFill>
                <a:effectLst/>
                <a:latin typeface="Times New Roman" panose="02020603050405020304" pitchFamily="18" charset="0"/>
                <a:cs typeface="Times New Roman" panose="02020603050405020304" pitchFamily="18" charset="0"/>
              </a:rPr>
              <a:t>Code for extracting and categorizing resumes.</a:t>
            </a:r>
          </a:p>
          <a:p>
            <a:pPr marL="742950" lvl="1" indent="-285750" algn="l">
              <a:buFont typeface="Arial" panose="020B0604020202020204" pitchFamily="34" charset="0"/>
              <a:buChar char="•"/>
            </a:pPr>
            <a:r>
              <a:rPr lang="en-US" sz="1400" b="0" i="0" dirty="0">
                <a:solidFill>
                  <a:srgbClr val="0D0D0D"/>
                </a:solidFill>
                <a:effectLst/>
                <a:latin typeface="Times New Roman" panose="02020603050405020304" pitchFamily="18" charset="0"/>
                <a:cs typeface="Times New Roman" panose="02020603050405020304" pitchFamily="18" charset="0"/>
              </a:rPr>
              <a:t>Visualization of profile distribution.</a:t>
            </a:r>
          </a:p>
          <a:p>
            <a:br>
              <a:rPr lang="en-US" sz="1400" dirty="0">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9B7B92A3-243D-26D5-7F16-AEA25561F2A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64847" y="2017713"/>
            <a:ext cx="3742330" cy="3441700"/>
          </a:xfrm>
        </p:spPr>
      </p:pic>
    </p:spTree>
    <p:extLst>
      <p:ext uri="{BB962C8B-B14F-4D97-AF65-F5344CB8AC3E}">
        <p14:creationId xmlns:p14="http://schemas.microsoft.com/office/powerpoint/2010/main" val="3286130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96478-B9D2-AE20-05BF-F42916BE7189}"/>
              </a:ext>
            </a:extLst>
          </p:cNvPr>
          <p:cNvSpPr>
            <a:spLocks noGrp="1"/>
          </p:cNvSpPr>
          <p:nvPr>
            <p:ph type="title"/>
          </p:nvPr>
        </p:nvSpPr>
        <p:spPr/>
        <p:txBody>
          <a:bodyPr>
            <a:noAutofit/>
          </a:bodyPr>
          <a:lstStyle/>
          <a:p>
            <a:r>
              <a:rPr lang="en-US" sz="2400" b="1" i="0" dirty="0">
                <a:solidFill>
                  <a:srgbClr val="0D0D0D"/>
                </a:solidFill>
                <a:effectLst/>
                <a:latin typeface="Times New Roman" panose="02020603050405020304" pitchFamily="18" charset="0"/>
                <a:cs typeface="Times New Roman" panose="02020603050405020304" pitchFamily="18" charset="0"/>
              </a:rPr>
              <a:t>2.3: Data Exploration and Analysis</a:t>
            </a:r>
            <a:endParaRPr lang="en-US" sz="2400" b="0" i="0" dirty="0">
              <a:solidFill>
                <a:srgbClr val="0D0D0D"/>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95CF46-3F91-36A2-1B12-8595CEB5B72B}"/>
              </a:ext>
            </a:extLst>
          </p:cNvPr>
          <p:cNvSpPr>
            <a:spLocks noGrp="1"/>
          </p:cNvSpPr>
          <p:nvPr>
            <p:ph sz="half" idx="1"/>
          </p:nvPr>
        </p:nvSpPr>
        <p:spPr/>
        <p:txBody>
          <a:bodyPr>
            <a:noAutofit/>
          </a:bodyPr>
          <a:lstStyle/>
          <a:p>
            <a:pPr algn="l">
              <a:buFont typeface="Arial" panose="020B0604020202020204" pitchFamily="34" charset="0"/>
              <a:buChar char="•"/>
            </a:pPr>
            <a:r>
              <a:rPr lang="en-US" sz="1400" b="1" i="0" dirty="0">
                <a:solidFill>
                  <a:srgbClr val="0D0D0D"/>
                </a:solidFill>
                <a:effectLst/>
                <a:latin typeface="Times New Roman" panose="02020603050405020304" pitchFamily="18" charset="0"/>
                <a:cs typeface="Times New Roman" panose="02020603050405020304" pitchFamily="18" charset="0"/>
              </a:rPr>
              <a:t>Resume Reading:</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400" b="0" i="0" dirty="0">
                <a:solidFill>
                  <a:srgbClr val="0D0D0D"/>
                </a:solidFill>
                <a:effectLst/>
                <a:latin typeface="Times New Roman" panose="02020603050405020304" pitchFamily="18" charset="0"/>
                <a:cs typeface="Times New Roman" panose="02020603050405020304" pitchFamily="18" charset="0"/>
              </a:rPr>
              <a:t>Function to extract text from .docx files.</a:t>
            </a:r>
          </a:p>
          <a:p>
            <a:pPr algn="l">
              <a:buFont typeface="Arial" panose="020B0604020202020204" pitchFamily="34" charset="0"/>
              <a:buChar char="•"/>
            </a:pPr>
            <a:r>
              <a:rPr lang="en-US" sz="1400" b="1" i="0" dirty="0">
                <a:solidFill>
                  <a:srgbClr val="0D0D0D"/>
                </a:solidFill>
                <a:effectLst/>
                <a:latin typeface="Times New Roman" panose="02020603050405020304" pitchFamily="18" charset="0"/>
                <a:cs typeface="Times New Roman" panose="02020603050405020304" pitchFamily="18" charset="0"/>
              </a:rPr>
              <a:t>N-grams Analysis:</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400" b="0" i="0" dirty="0">
                <a:solidFill>
                  <a:srgbClr val="0D0D0D"/>
                </a:solidFill>
                <a:effectLst/>
                <a:latin typeface="Times New Roman" panose="02020603050405020304" pitchFamily="18" charset="0"/>
                <a:cs typeface="Times New Roman" panose="02020603050405020304" pitchFamily="18" charset="0"/>
              </a:rPr>
              <a:t>Unigrams, bigrams, and trigrams exploration using </a:t>
            </a:r>
            <a:r>
              <a:rPr lang="en-US" sz="1400" b="0" i="0" dirty="0" err="1">
                <a:solidFill>
                  <a:srgbClr val="0D0D0D"/>
                </a:solidFill>
                <a:effectLst/>
                <a:latin typeface="Times New Roman" panose="02020603050405020304" pitchFamily="18" charset="0"/>
                <a:cs typeface="Times New Roman" panose="02020603050405020304" pitchFamily="18" charset="0"/>
              </a:rPr>
              <a:t>TextBlob</a:t>
            </a:r>
            <a:r>
              <a:rPr lang="en-US" sz="1400" b="0" i="0" dirty="0">
                <a:solidFill>
                  <a:srgbClr val="0D0D0D"/>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400" b="1" i="0" dirty="0">
                <a:solidFill>
                  <a:srgbClr val="0D0D0D"/>
                </a:solidFill>
                <a:effectLst/>
                <a:latin typeface="Times New Roman" panose="02020603050405020304" pitchFamily="18" charset="0"/>
                <a:cs typeface="Times New Roman" panose="02020603050405020304" pitchFamily="18" charset="0"/>
              </a:rPr>
              <a:t>Top Words Analysis:</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400" b="0" i="0" dirty="0">
                <a:solidFill>
                  <a:srgbClr val="0D0D0D"/>
                </a:solidFill>
                <a:effectLst/>
                <a:latin typeface="Times New Roman" panose="02020603050405020304" pitchFamily="18" charset="0"/>
                <a:cs typeface="Times New Roman" panose="02020603050405020304" pitchFamily="18" charset="0"/>
              </a:rPr>
              <a:t>Using </a:t>
            </a:r>
            <a:r>
              <a:rPr lang="en-US" sz="1400" b="0" i="0" dirty="0" err="1">
                <a:solidFill>
                  <a:srgbClr val="0D0D0D"/>
                </a:solidFill>
                <a:effectLst/>
                <a:latin typeface="Times New Roman" panose="02020603050405020304" pitchFamily="18" charset="0"/>
                <a:cs typeface="Times New Roman" panose="02020603050405020304" pitchFamily="18" charset="0"/>
              </a:rPr>
              <a:t>CountVectorizer</a:t>
            </a:r>
            <a:r>
              <a:rPr lang="en-US" sz="1400" b="0" i="0" dirty="0">
                <a:solidFill>
                  <a:srgbClr val="0D0D0D"/>
                </a:solidFill>
                <a:effectLst/>
                <a:latin typeface="Times New Roman" panose="02020603050405020304" pitchFamily="18" charset="0"/>
                <a:cs typeface="Times New Roman" panose="02020603050405020304" pitchFamily="18" charset="0"/>
              </a:rPr>
              <a:t> to find the most used words.</a:t>
            </a:r>
          </a:p>
          <a:p>
            <a:pPr marL="742950" lvl="1" indent="-285750" algn="l">
              <a:buFont typeface="Arial" panose="020B0604020202020204" pitchFamily="34" charset="0"/>
              <a:buChar char="•"/>
            </a:pPr>
            <a:r>
              <a:rPr lang="en-US" sz="1400" b="0" i="0" dirty="0">
                <a:solidFill>
                  <a:srgbClr val="0D0D0D"/>
                </a:solidFill>
                <a:effectLst/>
                <a:latin typeface="Times New Roman" panose="02020603050405020304" pitchFamily="18" charset="0"/>
                <a:cs typeface="Times New Roman" panose="02020603050405020304" pitchFamily="18" charset="0"/>
              </a:rPr>
              <a:t>Visualization of the top 25 words.</a:t>
            </a:r>
          </a:p>
          <a:p>
            <a:pPr algn="l">
              <a:buFont typeface="Arial" panose="020B0604020202020204" pitchFamily="34" charset="0"/>
              <a:buChar char="•"/>
            </a:pPr>
            <a:r>
              <a:rPr lang="en-US" sz="1400" b="1" i="0" dirty="0">
                <a:solidFill>
                  <a:srgbClr val="0D0D0D"/>
                </a:solidFill>
                <a:effectLst/>
                <a:latin typeface="Times New Roman" panose="02020603050405020304" pitchFamily="18" charset="0"/>
                <a:cs typeface="Times New Roman" panose="02020603050405020304" pitchFamily="18" charset="0"/>
              </a:rPr>
              <a:t>Word Cloud:</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400" b="0" i="0" dirty="0">
                <a:solidFill>
                  <a:srgbClr val="0D0D0D"/>
                </a:solidFill>
                <a:effectLst/>
                <a:latin typeface="Times New Roman" panose="02020603050405020304" pitchFamily="18" charset="0"/>
                <a:cs typeface="Times New Roman" panose="02020603050405020304" pitchFamily="18" charset="0"/>
              </a:rPr>
              <a:t>Word cloud visualization of the most common words in resumes.</a:t>
            </a:r>
          </a:p>
        </p:txBody>
      </p:sp>
      <p:pic>
        <p:nvPicPr>
          <p:cNvPr id="8" name="Content Placeholder 7">
            <a:extLst>
              <a:ext uri="{FF2B5EF4-FFF2-40B4-BE49-F238E27FC236}">
                <a16:creationId xmlns:a16="http://schemas.microsoft.com/office/drawing/2014/main" id="{4836642A-0A5A-82DE-A63E-283115D8B80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714931"/>
            <a:ext cx="4645025" cy="2047264"/>
          </a:xfrm>
        </p:spPr>
      </p:pic>
    </p:spTree>
    <p:extLst>
      <p:ext uri="{BB962C8B-B14F-4D97-AF65-F5344CB8AC3E}">
        <p14:creationId xmlns:p14="http://schemas.microsoft.com/office/powerpoint/2010/main" val="324171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A7B23-617A-F3B0-2F9D-9FCAD5315DD0}"/>
              </a:ext>
            </a:extLst>
          </p:cNvPr>
          <p:cNvSpPr>
            <a:spLocks noGrp="1"/>
          </p:cNvSpPr>
          <p:nvPr>
            <p:ph type="title"/>
          </p:nvPr>
        </p:nvSpPr>
        <p:spPr/>
        <p:txBody>
          <a:bodyPr>
            <a:noAutofit/>
          </a:bodyPr>
          <a:lstStyle/>
          <a:p>
            <a:r>
              <a:rPr lang="en-US" sz="2400" b="1" i="0" dirty="0">
                <a:solidFill>
                  <a:srgbClr val="0D0D0D"/>
                </a:solidFill>
                <a:effectLst/>
                <a:latin typeface="Times New Roman" panose="02020603050405020304" pitchFamily="18" charset="0"/>
                <a:cs typeface="Times New Roman" panose="02020603050405020304" pitchFamily="18" charset="0"/>
              </a:rPr>
              <a:t>2.4: Conclusion and Next Steps</a:t>
            </a:r>
            <a:endParaRPr lang="en-US" sz="2400" b="0" i="0" dirty="0">
              <a:solidFill>
                <a:srgbClr val="0D0D0D"/>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81F731-5D73-B580-BF7B-21A0F71BDC13}"/>
              </a:ext>
            </a:extLst>
          </p:cNvPr>
          <p:cNvSpPr>
            <a:spLocks noGrp="1"/>
          </p:cNvSpPr>
          <p:nvPr>
            <p:ph sz="half" idx="1"/>
          </p:nvPr>
        </p:nvSpPr>
        <p:spPr/>
        <p:txBody>
          <a:bodyPr>
            <a:noAutofit/>
          </a:bodyPr>
          <a:lstStyle/>
          <a:p>
            <a:pPr algn="l">
              <a:buFont typeface="Arial" panose="020B0604020202020204" pitchFamily="34" charset="0"/>
              <a:buChar char="•"/>
            </a:pPr>
            <a:r>
              <a:rPr lang="en-US" sz="1400" b="1" i="0" dirty="0">
                <a:solidFill>
                  <a:srgbClr val="0D0D0D"/>
                </a:solidFill>
                <a:effectLst/>
                <a:latin typeface="Times New Roman" panose="02020603050405020304" pitchFamily="18" charset="0"/>
                <a:cs typeface="Times New Roman" panose="02020603050405020304" pitchFamily="18" charset="0"/>
              </a:rPr>
              <a:t>Insights:</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400" b="0" i="0" dirty="0">
                <a:solidFill>
                  <a:srgbClr val="0D0D0D"/>
                </a:solidFill>
                <a:effectLst/>
                <a:latin typeface="Times New Roman" panose="02020603050405020304" pitchFamily="18" charset="0"/>
                <a:cs typeface="Times New Roman" panose="02020603050405020304" pitchFamily="18" charset="0"/>
              </a:rPr>
              <a:t>Overview of document classification goals.</a:t>
            </a:r>
          </a:p>
          <a:p>
            <a:pPr marL="742950" lvl="1" indent="-285750" algn="l">
              <a:buFont typeface="Arial" panose="020B0604020202020204" pitchFamily="34" charset="0"/>
              <a:buChar char="•"/>
            </a:pPr>
            <a:r>
              <a:rPr lang="en-US" sz="1400" b="0" i="0" dirty="0">
                <a:solidFill>
                  <a:srgbClr val="0D0D0D"/>
                </a:solidFill>
                <a:effectLst/>
                <a:latin typeface="Times New Roman" panose="02020603050405020304" pitchFamily="18" charset="0"/>
                <a:cs typeface="Times New Roman" panose="02020603050405020304" pitchFamily="18" charset="0"/>
              </a:rPr>
              <a:t>Exploration of resume data, file types, and profiles.</a:t>
            </a:r>
          </a:p>
          <a:p>
            <a:pPr marL="742950" lvl="1" indent="-285750" algn="l">
              <a:buFont typeface="Arial" panose="020B0604020202020204" pitchFamily="34" charset="0"/>
              <a:buChar char="•"/>
            </a:pPr>
            <a:r>
              <a:rPr lang="en-US" sz="1400" b="0" i="0" dirty="0">
                <a:solidFill>
                  <a:srgbClr val="0D0D0D"/>
                </a:solidFill>
                <a:effectLst/>
                <a:latin typeface="Times New Roman" panose="02020603050405020304" pitchFamily="18" charset="0"/>
                <a:cs typeface="Times New Roman" panose="02020603050405020304" pitchFamily="18" charset="0"/>
              </a:rPr>
              <a:t>Analysis of N-grams, top words, and word cloud.</a:t>
            </a:r>
          </a:p>
          <a:p>
            <a:pPr algn="l">
              <a:buFont typeface="Arial" panose="020B0604020202020204" pitchFamily="34" charset="0"/>
              <a:buChar char="•"/>
            </a:pPr>
            <a:r>
              <a:rPr lang="en-US" sz="1400" b="1" i="0" dirty="0">
                <a:solidFill>
                  <a:srgbClr val="0D0D0D"/>
                </a:solidFill>
                <a:effectLst/>
                <a:latin typeface="Times New Roman" panose="02020603050405020304" pitchFamily="18" charset="0"/>
                <a:cs typeface="Times New Roman" panose="02020603050405020304" pitchFamily="18" charset="0"/>
              </a:rPr>
              <a:t>Next Steps:</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400" b="0" i="0" dirty="0">
                <a:solidFill>
                  <a:srgbClr val="0D0D0D"/>
                </a:solidFill>
                <a:effectLst/>
                <a:latin typeface="Times New Roman" panose="02020603050405020304" pitchFamily="18" charset="0"/>
                <a:cs typeface="Times New Roman" panose="02020603050405020304" pitchFamily="18" charset="0"/>
              </a:rPr>
              <a:t>Implement document classification algorithms.</a:t>
            </a:r>
          </a:p>
          <a:p>
            <a:pPr marL="742950" lvl="1" indent="-285750" algn="l">
              <a:buFont typeface="Arial" panose="020B0604020202020204" pitchFamily="34" charset="0"/>
              <a:buChar char="•"/>
            </a:pPr>
            <a:r>
              <a:rPr lang="en-US" sz="1400" b="0" i="0" dirty="0">
                <a:solidFill>
                  <a:srgbClr val="0D0D0D"/>
                </a:solidFill>
                <a:effectLst/>
                <a:latin typeface="Times New Roman" panose="02020603050405020304" pitchFamily="18" charset="0"/>
                <a:cs typeface="Times New Roman" panose="02020603050405020304" pitchFamily="18" charset="0"/>
              </a:rPr>
              <a:t>Evaluate and fine-tune the model for optimal results.</a:t>
            </a:r>
          </a:p>
          <a:p>
            <a:pPr marL="742950" lvl="1" indent="-285750" algn="l">
              <a:buFont typeface="Arial" panose="020B0604020202020204" pitchFamily="34" charset="0"/>
              <a:buChar char="•"/>
            </a:pPr>
            <a:r>
              <a:rPr lang="en-US" sz="1400" b="0" i="0" dirty="0">
                <a:solidFill>
                  <a:srgbClr val="0D0D0D"/>
                </a:solidFill>
                <a:effectLst/>
                <a:latin typeface="Times New Roman" panose="02020603050405020304" pitchFamily="18" charset="0"/>
                <a:cs typeface="Times New Roman" panose="02020603050405020304" pitchFamily="18" charset="0"/>
              </a:rPr>
              <a:t>Continuously refine and enhance the document classification system.</a:t>
            </a:r>
          </a:p>
          <a:p>
            <a:pPr algn="l">
              <a:buFont typeface="Arial" panose="020B0604020202020204" pitchFamily="34" charset="0"/>
              <a:buChar char="•"/>
            </a:pPr>
            <a:r>
              <a:rPr lang="en-US" sz="1400" b="1" i="0" dirty="0">
                <a:solidFill>
                  <a:srgbClr val="0D0D0D"/>
                </a:solidFill>
                <a:effectLst/>
                <a:latin typeface="Times New Roman" panose="02020603050405020304" pitchFamily="18" charset="0"/>
                <a:cs typeface="Times New Roman" panose="02020603050405020304" pitchFamily="18" charset="0"/>
              </a:rPr>
              <a:t>Closing Remarks:</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400" b="0" i="0" dirty="0">
                <a:solidFill>
                  <a:srgbClr val="0D0D0D"/>
                </a:solidFill>
                <a:effectLst/>
                <a:latin typeface="Times New Roman" panose="02020603050405020304" pitchFamily="18" charset="0"/>
                <a:cs typeface="Times New Roman" panose="02020603050405020304" pitchFamily="18" charset="0"/>
              </a:rPr>
              <a:t>Thank you for your attention!</a:t>
            </a:r>
          </a:p>
          <a:p>
            <a:pPr marL="742950" lvl="1" indent="-285750" algn="l">
              <a:buFont typeface="Arial" panose="020B0604020202020204" pitchFamily="34" charset="0"/>
              <a:buChar char="•"/>
            </a:pPr>
            <a:r>
              <a:rPr lang="en-US" sz="1400" b="0" i="0" dirty="0">
                <a:solidFill>
                  <a:srgbClr val="0D0D0D"/>
                </a:solidFill>
                <a:effectLst/>
                <a:latin typeface="Times New Roman" panose="02020603050405020304" pitchFamily="18" charset="0"/>
                <a:cs typeface="Times New Roman" panose="02020603050405020304" pitchFamily="18" charset="0"/>
              </a:rPr>
              <a:t>Any questions or suggestions are welcome.</a:t>
            </a:r>
          </a:p>
          <a:p>
            <a:br>
              <a:rPr lang="en-US" sz="1400" dirty="0">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1940FA14-5528-9A74-7630-34019680DC1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026346"/>
            <a:ext cx="4645025" cy="3424434"/>
          </a:xfrm>
        </p:spPr>
      </p:pic>
    </p:spTree>
    <p:extLst>
      <p:ext uri="{BB962C8B-B14F-4D97-AF65-F5344CB8AC3E}">
        <p14:creationId xmlns:p14="http://schemas.microsoft.com/office/powerpoint/2010/main" val="2304554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B9F98-B982-6212-5AAC-9A970D27445E}"/>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2.1 Data Visualizations</a:t>
            </a:r>
          </a:p>
        </p:txBody>
      </p:sp>
      <p:pic>
        <p:nvPicPr>
          <p:cNvPr id="7" name="Content Placeholder 6">
            <a:extLst>
              <a:ext uri="{FF2B5EF4-FFF2-40B4-BE49-F238E27FC236}">
                <a16:creationId xmlns:a16="http://schemas.microsoft.com/office/drawing/2014/main" id="{B0EFA647-C34C-DED1-9DDF-A51562271ED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47800" y="2465914"/>
            <a:ext cx="4645025" cy="2538947"/>
          </a:xfrm>
        </p:spPr>
      </p:pic>
      <p:pic>
        <p:nvPicPr>
          <p:cNvPr id="14" name="Content Placeholder 13">
            <a:extLst>
              <a:ext uri="{FF2B5EF4-FFF2-40B4-BE49-F238E27FC236}">
                <a16:creationId xmlns:a16="http://schemas.microsoft.com/office/drawing/2014/main" id="{F7AB7638-1F1A-5F03-F469-E04D9AB9279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13500" y="2225212"/>
            <a:ext cx="4645025" cy="3026701"/>
          </a:xfrm>
        </p:spPr>
      </p:pic>
    </p:spTree>
    <p:extLst>
      <p:ext uri="{BB962C8B-B14F-4D97-AF65-F5344CB8AC3E}">
        <p14:creationId xmlns:p14="http://schemas.microsoft.com/office/powerpoint/2010/main" val="1902137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D4255D9-CE44-764B-A085-A6643D6B5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6342" y="900953"/>
            <a:ext cx="9399315" cy="5056094"/>
          </a:xfrm>
          <a:prstGeom prst="rect">
            <a:avLst/>
          </a:prstGeom>
        </p:spPr>
      </p:pic>
    </p:spTree>
    <p:extLst>
      <p:ext uri="{BB962C8B-B14F-4D97-AF65-F5344CB8AC3E}">
        <p14:creationId xmlns:p14="http://schemas.microsoft.com/office/powerpoint/2010/main" val="1544513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0F80D-D924-C1C7-3B7E-E5A33A00D2A2}"/>
              </a:ext>
            </a:extLst>
          </p:cNvPr>
          <p:cNvSpPr>
            <a:spLocks noGrp="1"/>
          </p:cNvSpPr>
          <p:nvPr>
            <p:ph type="title"/>
          </p:nvPr>
        </p:nvSpPr>
        <p:spPr/>
        <p:txBody>
          <a:bodyPr>
            <a:noAutofit/>
          </a:bodyPr>
          <a:lstStyle/>
          <a:p>
            <a:pPr algn="ctr"/>
            <a:r>
              <a:rPr lang="en-US" sz="2000" b="1" dirty="0">
                <a:latin typeface="Times New Roman" panose="02020603050405020304" pitchFamily="18" charset="0"/>
                <a:cs typeface="Times New Roman" panose="02020603050405020304" pitchFamily="18" charset="0"/>
              </a:rPr>
              <a:t>Number of Profiles in Resumes</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&amp;</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Percentage of Profiles in Resumes</a:t>
            </a:r>
            <a:endParaRPr lang="en-IN" sz="2000" dirty="0"/>
          </a:p>
        </p:txBody>
      </p:sp>
      <p:pic>
        <p:nvPicPr>
          <p:cNvPr id="12" name="Content Placeholder 11">
            <a:extLst>
              <a:ext uri="{FF2B5EF4-FFF2-40B4-BE49-F238E27FC236}">
                <a16:creationId xmlns:a16="http://schemas.microsoft.com/office/drawing/2014/main" id="{3CBCD8D2-5F64-D97E-A03B-DAEC95AE355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47800" y="2445103"/>
            <a:ext cx="4645025" cy="2580569"/>
          </a:xfrm>
        </p:spPr>
      </p:pic>
      <p:pic>
        <p:nvPicPr>
          <p:cNvPr id="15" name="Content Placeholder 14">
            <a:extLst>
              <a:ext uri="{FF2B5EF4-FFF2-40B4-BE49-F238E27FC236}">
                <a16:creationId xmlns:a16="http://schemas.microsoft.com/office/drawing/2014/main" id="{003082AB-E2D9-59EB-8A13-5D7C56B8423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13500" y="2247265"/>
            <a:ext cx="4645025" cy="2982595"/>
          </a:xfrm>
        </p:spPr>
      </p:pic>
    </p:spTree>
    <p:extLst>
      <p:ext uri="{BB962C8B-B14F-4D97-AF65-F5344CB8AC3E}">
        <p14:creationId xmlns:p14="http://schemas.microsoft.com/office/powerpoint/2010/main" val="3940079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BB4F1-A329-5840-360F-264577D05DC1}"/>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EF91956D-1406-1EF3-B489-53510319750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71612" y="2011363"/>
            <a:ext cx="4597400" cy="3448050"/>
          </a:xfrm>
        </p:spPr>
      </p:pic>
      <p:pic>
        <p:nvPicPr>
          <p:cNvPr id="8" name="Content Placeholder 7">
            <a:extLst>
              <a:ext uri="{FF2B5EF4-FFF2-40B4-BE49-F238E27FC236}">
                <a16:creationId xmlns:a16="http://schemas.microsoft.com/office/drawing/2014/main" id="{60566A26-D60F-7BCE-9F26-C793A0AE502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54910" y="2017713"/>
            <a:ext cx="3362204" cy="3441700"/>
          </a:xfrm>
        </p:spPr>
      </p:pic>
    </p:spTree>
    <p:extLst>
      <p:ext uri="{BB962C8B-B14F-4D97-AF65-F5344CB8AC3E}">
        <p14:creationId xmlns:p14="http://schemas.microsoft.com/office/powerpoint/2010/main" val="2714980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5022-7EEB-68D4-8220-795F6E40CC8D}"/>
              </a:ext>
            </a:extLst>
          </p:cNvPr>
          <p:cNvSpPr>
            <a:spLocks noGrp="1"/>
          </p:cNvSpPr>
          <p:nvPr>
            <p:ph type="title"/>
          </p:nvPr>
        </p:nvSpPr>
        <p:spPr/>
        <p:txBody>
          <a:bodyPr>
            <a:noAutofit/>
          </a:bodyPr>
          <a:lstStyle/>
          <a:p>
            <a:pPr marR="0" algn="ctr" rtl="0"/>
            <a:r>
              <a:rPr lang="en-US" sz="2400" b="1" i="0" u="none" strike="noStrike" baseline="0" dirty="0">
                <a:solidFill>
                  <a:srgbClr val="000000"/>
                </a:solidFill>
                <a:latin typeface="Segoe UI" panose="020B0502040204020203" pitchFamily="34" charset="0"/>
              </a:rPr>
              <a:t>Title: “Resume classification - </a:t>
            </a:r>
            <a:r>
              <a:rPr lang="en-US" sz="2400" b="1" dirty="0">
                <a:solidFill>
                  <a:srgbClr val="000000"/>
                </a:solidFill>
                <a:latin typeface="Segoe UI" panose="020B0502040204020203" pitchFamily="34" charset="0"/>
              </a:rPr>
              <a:t>Group</a:t>
            </a:r>
            <a:r>
              <a:rPr lang="en-US" sz="2400" b="1" i="0" u="none" strike="noStrike" baseline="0" dirty="0">
                <a:solidFill>
                  <a:srgbClr val="000000"/>
                </a:solidFill>
                <a:latin typeface="Segoe UI" panose="020B0502040204020203" pitchFamily="34" charset="0"/>
              </a:rPr>
              <a:t> </a:t>
            </a:r>
            <a:r>
              <a:rPr lang="en-US" sz="2400" b="1" dirty="0">
                <a:solidFill>
                  <a:srgbClr val="000000"/>
                </a:solidFill>
                <a:latin typeface="Segoe UI" panose="020B0502040204020203" pitchFamily="34" charset="0"/>
              </a:rPr>
              <a:t>2</a:t>
            </a:r>
            <a:r>
              <a:rPr lang="en-US" sz="2400" b="1" i="0" u="none" strike="noStrike" baseline="0" dirty="0">
                <a:solidFill>
                  <a:srgbClr val="000000"/>
                </a:solidFill>
                <a:latin typeface="Segoe UI" panose="020B0502040204020203" pitchFamily="34" charset="0"/>
              </a:rPr>
              <a:t>"</a:t>
            </a:r>
          </a:p>
        </p:txBody>
      </p:sp>
      <p:sp>
        <p:nvSpPr>
          <p:cNvPr id="3" name="Text Placeholder 2">
            <a:extLst>
              <a:ext uri="{FF2B5EF4-FFF2-40B4-BE49-F238E27FC236}">
                <a16:creationId xmlns:a16="http://schemas.microsoft.com/office/drawing/2014/main" id="{BD11F7F6-6D0A-C9CB-FB0E-0DE03A3B4817}"/>
              </a:ext>
            </a:extLst>
          </p:cNvPr>
          <p:cNvSpPr>
            <a:spLocks noGrp="1"/>
          </p:cNvSpPr>
          <p:nvPr>
            <p:ph type="body" idx="1"/>
          </p:nvPr>
        </p:nvSpPr>
        <p:spPr/>
        <p:txBody>
          <a:bodyPr/>
          <a:lstStyle/>
          <a:p>
            <a:pPr marR="0" lvl="0" rtl="0"/>
            <a:r>
              <a:rPr lang="en-US" b="1" i="0" u="none" strike="noStrike" baseline="0" dirty="0">
                <a:solidFill>
                  <a:srgbClr val="000000"/>
                </a:solidFill>
                <a:latin typeface="Segoe UI" panose="020B0502040204020203" pitchFamily="34" charset="0"/>
              </a:rPr>
              <a:t>Subtitle: “Final PPT"</a:t>
            </a:r>
          </a:p>
          <a:p>
            <a:pPr marR="0" lvl="0" rtl="0"/>
            <a:r>
              <a:rPr lang="en-IN" b="1" i="0" u="none" strike="noStrike" baseline="0" dirty="0">
                <a:solidFill>
                  <a:srgbClr val="000000"/>
                </a:solidFill>
                <a:latin typeface="Segoe UI" panose="020B0502040204020203" pitchFamily="34" charset="0"/>
              </a:rPr>
              <a:t>Your Name: K Mohammad</a:t>
            </a:r>
          </a:p>
          <a:p>
            <a:pPr marL="0" marR="0" lvl="0" indent="0" rtl="0">
              <a:buNone/>
            </a:pPr>
            <a:r>
              <a:rPr lang="en-IN" b="1" i="0" u="none" strike="noStrike" baseline="0" dirty="0">
                <a:solidFill>
                  <a:srgbClr val="000000"/>
                </a:solidFill>
                <a:latin typeface="Segoe UI" panose="020B0502040204020203" pitchFamily="34" charset="0"/>
              </a:rPr>
              <a:t>				</a:t>
            </a:r>
            <a:r>
              <a:rPr lang="en-IN" b="1" dirty="0">
                <a:solidFill>
                  <a:srgbClr val="000000"/>
                </a:solidFill>
                <a:latin typeface="Segoe UI" panose="020B0502040204020203" pitchFamily="34" charset="0"/>
              </a:rPr>
              <a:t>   </a:t>
            </a:r>
            <a:endParaRPr lang="en-IN" b="1" i="0" u="none" strike="noStrike" baseline="0" dirty="0">
              <a:solidFill>
                <a:srgbClr val="000000"/>
              </a:solidFill>
              <a:latin typeface="Segoe UI" panose="020B0502040204020203" pitchFamily="34" charset="0"/>
            </a:endParaRPr>
          </a:p>
          <a:p>
            <a:pPr marR="0" lvl="0" rtl="0"/>
            <a:r>
              <a:rPr lang="en-IN" b="1" i="0" u="none" strike="noStrike" baseline="0" dirty="0">
                <a:solidFill>
                  <a:srgbClr val="000000"/>
                </a:solidFill>
                <a:latin typeface="Segoe UI" panose="020B0502040204020203" pitchFamily="34" charset="0"/>
              </a:rPr>
              <a:t>Date</a:t>
            </a:r>
            <a:r>
              <a:rPr lang="en-IN" b="1" i="0" u="none" strike="noStrike" baseline="0">
                <a:solidFill>
                  <a:srgbClr val="000000"/>
                </a:solidFill>
                <a:latin typeface="Segoe UI" panose="020B0502040204020203" pitchFamily="34" charset="0"/>
              </a:rPr>
              <a:t>: 22/02/2024</a:t>
            </a:r>
            <a:endParaRPr lang="en-IN" b="1" i="0" u="none" strike="noStrike" baseline="0" dirty="0">
              <a:solidFill>
                <a:srgbClr val="000000"/>
              </a:solidFill>
              <a:latin typeface="Segoe UI" panose="020B0502040204020203" pitchFamily="34" charset="0"/>
            </a:endParaRPr>
          </a:p>
        </p:txBody>
      </p:sp>
    </p:spTree>
    <p:extLst>
      <p:ext uri="{BB962C8B-B14F-4D97-AF65-F5344CB8AC3E}">
        <p14:creationId xmlns:p14="http://schemas.microsoft.com/office/powerpoint/2010/main" val="1820223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725AB-FF2B-AF95-C962-1CD6A6F48555}"/>
              </a:ext>
            </a:extLst>
          </p:cNvPr>
          <p:cNvSpPr>
            <a:spLocks noGrp="1"/>
          </p:cNvSpPr>
          <p:nvPr>
            <p:ph type="title"/>
          </p:nvPr>
        </p:nvSpPr>
        <p:spPr>
          <a:xfrm>
            <a:off x="1295402" y="2777066"/>
            <a:ext cx="9601196" cy="1303867"/>
          </a:xfrm>
        </p:spPr>
        <p:txBody>
          <a:bodyPr>
            <a:normAutofit/>
          </a:bodyPr>
          <a:lstStyle/>
          <a:p>
            <a:pPr algn="ctr"/>
            <a:r>
              <a:rPr lang="en-IN" sz="2400" b="1" dirty="0">
                <a:solidFill>
                  <a:schemeClr val="tx1"/>
                </a:solidFill>
                <a:latin typeface="Times New Roman" panose="02020603050405020304" pitchFamily="18" charset="0"/>
                <a:cs typeface="Times New Roman" panose="02020603050405020304" pitchFamily="18" charset="0"/>
              </a:rPr>
              <a:t>III – Model Building</a:t>
            </a:r>
            <a:endParaRPr lang="en-IN" sz="2400" b="1" dirty="0">
              <a:solidFill>
                <a:schemeClr val="tx1"/>
              </a:solidFill>
            </a:endParaRPr>
          </a:p>
        </p:txBody>
      </p:sp>
    </p:spTree>
    <p:extLst>
      <p:ext uri="{BB962C8B-B14F-4D97-AF65-F5344CB8AC3E}">
        <p14:creationId xmlns:p14="http://schemas.microsoft.com/office/powerpoint/2010/main" val="1857065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85C1C-8F1B-CD3F-554E-B71F0AD8BF83}"/>
              </a:ext>
            </a:extLst>
          </p:cNvPr>
          <p:cNvSpPr>
            <a:spLocks noGrp="1"/>
          </p:cNvSpPr>
          <p:nvPr>
            <p:ph type="title"/>
          </p:nvPr>
        </p:nvSpPr>
        <p:spPr/>
        <p:txBody>
          <a:bodyPr>
            <a:normAutofit/>
          </a:bodyPr>
          <a:lstStyle/>
          <a:p>
            <a:r>
              <a:rPr lang="en-IN" sz="2400" b="1" i="0" dirty="0">
                <a:solidFill>
                  <a:srgbClr val="0D0D0D"/>
                </a:solidFill>
                <a:effectLst/>
                <a:latin typeface="Times New Roman" panose="02020603050405020304" pitchFamily="18" charset="0"/>
                <a:cs typeface="Times New Roman" panose="02020603050405020304" pitchFamily="18" charset="0"/>
              </a:rPr>
              <a:t>3.1: Introduction and Libraries</a:t>
            </a:r>
            <a:endParaRPr lang="en-IN" sz="2400" b="0" i="0" dirty="0">
              <a:solidFill>
                <a:srgbClr val="0D0D0D"/>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81737C0-5364-4A65-1A7D-A96A35DC9CA1}"/>
              </a:ext>
            </a:extLst>
          </p:cNvPr>
          <p:cNvSpPr>
            <a:spLocks noGrp="1"/>
          </p:cNvSpPr>
          <p:nvPr>
            <p:ph sz="half" idx="1"/>
          </p:nvPr>
        </p:nvSpPr>
        <p:spPr>
          <a:xfrm>
            <a:off x="1292225" y="2506530"/>
            <a:ext cx="5200964" cy="3822551"/>
          </a:xfrm>
        </p:spPr>
        <p:txBody>
          <a:bodyPr>
            <a:noAutofit/>
          </a:bodyPr>
          <a:lstStyle/>
          <a:p>
            <a:pPr algn="l">
              <a:buFont typeface="Arial" panose="020B0604020202020204" pitchFamily="34" charset="0"/>
              <a:buChar char="•"/>
            </a:pPr>
            <a:r>
              <a:rPr lang="en-IN" sz="1400" b="1" i="0" dirty="0">
                <a:solidFill>
                  <a:srgbClr val="0D0D0D"/>
                </a:solidFill>
                <a:effectLst/>
                <a:latin typeface="Times New Roman" panose="02020603050405020304" pitchFamily="18" charset="0"/>
                <a:cs typeface="Times New Roman" panose="02020603050405020304" pitchFamily="18" charset="0"/>
              </a:rPr>
              <a:t>Introduction:</a:t>
            </a:r>
            <a:endParaRPr lang="en-IN"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IN" sz="1400" b="0" i="0" dirty="0">
                <a:solidFill>
                  <a:srgbClr val="0D0D0D"/>
                </a:solidFill>
                <a:effectLst/>
                <a:latin typeface="Times New Roman" panose="02020603050405020304" pitchFamily="18" charset="0"/>
                <a:cs typeface="Times New Roman" panose="02020603050405020304" pitchFamily="18" charset="0"/>
              </a:rPr>
              <a:t>Objective: Explore machine learning models for document classification.</a:t>
            </a:r>
          </a:p>
          <a:p>
            <a:pPr marL="742950" lvl="1" indent="-285750" algn="l">
              <a:buFont typeface="Arial" panose="020B0604020202020204" pitchFamily="34" charset="0"/>
              <a:buChar char="•"/>
            </a:pPr>
            <a:r>
              <a:rPr lang="en-IN" sz="1400" b="0" i="0" dirty="0">
                <a:solidFill>
                  <a:srgbClr val="0D0D0D"/>
                </a:solidFill>
                <a:effectLst/>
                <a:latin typeface="Times New Roman" panose="02020603050405020304" pitchFamily="18" charset="0"/>
                <a:cs typeface="Times New Roman" panose="02020603050405020304" pitchFamily="18" charset="0"/>
              </a:rPr>
              <a:t>Overview of key libraries used in the project.</a:t>
            </a:r>
          </a:p>
          <a:p>
            <a:pPr algn="l">
              <a:buFont typeface="Arial" panose="020B0604020202020204" pitchFamily="34" charset="0"/>
              <a:buChar char="•"/>
            </a:pPr>
            <a:r>
              <a:rPr lang="en-IN" sz="1400" b="1" i="0" dirty="0">
                <a:solidFill>
                  <a:srgbClr val="0D0D0D"/>
                </a:solidFill>
                <a:effectLst/>
                <a:latin typeface="Times New Roman" panose="02020603050405020304" pitchFamily="18" charset="0"/>
                <a:cs typeface="Times New Roman" panose="02020603050405020304" pitchFamily="18" charset="0"/>
              </a:rPr>
              <a:t>Libraries Used:</a:t>
            </a:r>
            <a:endParaRPr lang="en-IN"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IN" sz="1400" b="0" i="0" dirty="0">
                <a:solidFill>
                  <a:srgbClr val="0D0D0D"/>
                </a:solidFill>
                <a:effectLst/>
                <a:latin typeface="Times New Roman" panose="02020603050405020304" pitchFamily="18" charset="0"/>
                <a:cs typeface="Times New Roman" panose="02020603050405020304" pitchFamily="18" charset="0"/>
              </a:rPr>
              <a:t>NumPy, Pandas, Seaborn, Matplotlib, Scikit-learn.</a:t>
            </a:r>
          </a:p>
          <a:p>
            <a:pPr marL="742950" lvl="1" indent="-285750" algn="l">
              <a:buFont typeface="Arial" panose="020B0604020202020204" pitchFamily="34" charset="0"/>
              <a:buChar char="•"/>
            </a:pPr>
            <a:r>
              <a:rPr lang="en-IN" sz="1400" b="0" i="0" dirty="0">
                <a:solidFill>
                  <a:srgbClr val="0D0D0D"/>
                </a:solidFill>
                <a:effectLst/>
                <a:latin typeface="Times New Roman" panose="02020603050405020304" pitchFamily="18" charset="0"/>
                <a:cs typeface="Times New Roman" panose="02020603050405020304" pitchFamily="18" charset="0"/>
              </a:rPr>
              <a:t>Models: SVM, </a:t>
            </a:r>
            <a:r>
              <a:rPr lang="en-IN" sz="1400" b="0" i="0" dirty="0" err="1">
                <a:solidFill>
                  <a:srgbClr val="0D0D0D"/>
                </a:solidFill>
                <a:effectLst/>
                <a:latin typeface="Times New Roman" panose="02020603050405020304" pitchFamily="18" charset="0"/>
                <a:cs typeface="Times New Roman" panose="02020603050405020304" pitchFamily="18" charset="0"/>
              </a:rPr>
              <a:t>XGBoost</a:t>
            </a:r>
            <a:r>
              <a:rPr lang="en-IN" sz="1400" b="0" i="0" dirty="0">
                <a:solidFill>
                  <a:srgbClr val="0D0D0D"/>
                </a:solidFill>
                <a:effectLst/>
                <a:latin typeface="Times New Roman" panose="02020603050405020304" pitchFamily="18" charset="0"/>
                <a:cs typeface="Times New Roman" panose="02020603050405020304" pitchFamily="18" charset="0"/>
              </a:rPr>
              <a:t>, Naive Bayes, Bagging, AdaBoost, Decision Tree, KNN, Random Forest, Logistic Regression, Gradient Boosting.</a:t>
            </a:r>
          </a:p>
        </p:txBody>
      </p:sp>
      <p:pic>
        <p:nvPicPr>
          <p:cNvPr id="8" name="Content Placeholder 7">
            <a:extLst>
              <a:ext uri="{FF2B5EF4-FFF2-40B4-BE49-F238E27FC236}">
                <a16:creationId xmlns:a16="http://schemas.microsoft.com/office/drawing/2014/main" id="{221DE6B7-98B4-AC47-C2F3-4975818FC5A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042645"/>
            <a:ext cx="4645025" cy="3391836"/>
          </a:xfrm>
        </p:spPr>
      </p:pic>
    </p:spTree>
    <p:extLst>
      <p:ext uri="{BB962C8B-B14F-4D97-AF65-F5344CB8AC3E}">
        <p14:creationId xmlns:p14="http://schemas.microsoft.com/office/powerpoint/2010/main" val="3219245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F3460-7782-10FE-6911-C079347455E9}"/>
              </a:ext>
            </a:extLst>
          </p:cNvPr>
          <p:cNvSpPr>
            <a:spLocks noGrp="1"/>
          </p:cNvSpPr>
          <p:nvPr>
            <p:ph type="title"/>
          </p:nvPr>
        </p:nvSpPr>
        <p:spPr/>
        <p:txBody>
          <a:bodyPr>
            <a:normAutofit/>
          </a:bodyPr>
          <a:lstStyle/>
          <a:p>
            <a:r>
              <a:rPr lang="en-IN" sz="2400" b="1" dirty="0">
                <a:solidFill>
                  <a:srgbClr val="0D0D0D"/>
                </a:solidFill>
                <a:latin typeface="Times New Roman" panose="02020603050405020304" pitchFamily="18" charset="0"/>
                <a:cs typeface="Times New Roman" panose="02020603050405020304" pitchFamily="18" charset="0"/>
              </a:rPr>
              <a:t>3.2</a:t>
            </a:r>
            <a:r>
              <a:rPr lang="en-IN" sz="2400" b="1" i="0" dirty="0">
                <a:solidFill>
                  <a:srgbClr val="0D0D0D"/>
                </a:solidFill>
                <a:effectLst/>
                <a:latin typeface="Times New Roman" panose="02020603050405020304" pitchFamily="18" charset="0"/>
                <a:cs typeface="Times New Roman" panose="02020603050405020304" pitchFamily="18" charset="0"/>
              </a:rPr>
              <a:t>: Data Preparation and Feature Extraction</a:t>
            </a:r>
            <a:br>
              <a:rPr lang="en-IN" sz="2400" b="0" i="0" dirty="0">
                <a:solidFill>
                  <a:srgbClr val="0D0D0D"/>
                </a:solidFill>
                <a:effectLst/>
                <a:latin typeface="Times New Roman" panose="02020603050405020304" pitchFamily="18" charset="0"/>
                <a:cs typeface="Times New Roman" panose="02020603050405020304" pitchFamily="18" charset="0"/>
              </a:rPr>
            </a:br>
            <a:endParaRPr lang="en-IN" sz="2400" dirty="0"/>
          </a:p>
        </p:txBody>
      </p:sp>
      <p:sp>
        <p:nvSpPr>
          <p:cNvPr id="3" name="Content Placeholder 2">
            <a:extLst>
              <a:ext uri="{FF2B5EF4-FFF2-40B4-BE49-F238E27FC236}">
                <a16:creationId xmlns:a16="http://schemas.microsoft.com/office/drawing/2014/main" id="{6AB1D126-294A-4BA3-AA15-5CC7FFF371DE}"/>
              </a:ext>
            </a:extLst>
          </p:cNvPr>
          <p:cNvSpPr>
            <a:spLocks noGrp="1"/>
          </p:cNvSpPr>
          <p:nvPr>
            <p:ph sz="half" idx="1"/>
          </p:nvPr>
        </p:nvSpPr>
        <p:spPr/>
        <p:txBody>
          <a:bodyPr>
            <a:noAutofit/>
          </a:bodyPr>
          <a:lstStyle/>
          <a:p>
            <a:pPr algn="l">
              <a:buFont typeface="Arial" panose="020B0604020202020204" pitchFamily="34" charset="0"/>
              <a:buChar char="•"/>
            </a:pPr>
            <a:r>
              <a:rPr lang="en-IN" sz="1400" b="1" i="0" dirty="0">
                <a:solidFill>
                  <a:srgbClr val="0D0D0D"/>
                </a:solidFill>
                <a:effectLst/>
                <a:latin typeface="Times New Roman" panose="02020603050405020304" pitchFamily="18" charset="0"/>
                <a:cs typeface="Times New Roman" panose="02020603050405020304" pitchFamily="18" charset="0"/>
              </a:rPr>
              <a:t>Data Splitting:</a:t>
            </a:r>
            <a:endParaRPr lang="en-IN"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IN" sz="1400" b="0" i="0" dirty="0">
                <a:solidFill>
                  <a:srgbClr val="0D0D0D"/>
                </a:solidFill>
                <a:effectLst/>
                <a:latin typeface="Times New Roman" panose="02020603050405020304" pitchFamily="18" charset="0"/>
                <a:cs typeface="Times New Roman" panose="02020603050405020304" pitchFamily="18" charset="0"/>
              </a:rPr>
              <a:t>Train-test split to prepare the data.</a:t>
            </a:r>
          </a:p>
          <a:p>
            <a:pPr algn="l">
              <a:buFont typeface="Arial" panose="020B0604020202020204" pitchFamily="34" charset="0"/>
              <a:buChar char="•"/>
            </a:pPr>
            <a:r>
              <a:rPr lang="en-IN" sz="1400" b="1" i="0" dirty="0">
                <a:solidFill>
                  <a:srgbClr val="0D0D0D"/>
                </a:solidFill>
                <a:effectLst/>
                <a:latin typeface="Times New Roman" panose="02020603050405020304" pitchFamily="18" charset="0"/>
                <a:cs typeface="Times New Roman" panose="02020603050405020304" pitchFamily="18" charset="0"/>
              </a:rPr>
              <a:t>Feature Extraction:</a:t>
            </a:r>
            <a:endParaRPr lang="en-IN"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IN" sz="1400" b="0" i="0" dirty="0">
                <a:solidFill>
                  <a:srgbClr val="0D0D0D"/>
                </a:solidFill>
                <a:effectLst/>
                <a:latin typeface="Times New Roman" panose="02020603050405020304" pitchFamily="18" charset="0"/>
                <a:cs typeface="Times New Roman" panose="02020603050405020304" pitchFamily="18" charset="0"/>
              </a:rPr>
              <a:t>Utilizing TF-IDF Vectorizer for text data.</a:t>
            </a:r>
          </a:p>
          <a:p>
            <a:pPr algn="l">
              <a:buFont typeface="Arial" panose="020B0604020202020204" pitchFamily="34" charset="0"/>
              <a:buChar char="•"/>
            </a:pPr>
            <a:r>
              <a:rPr lang="en-IN" sz="1400" b="1" i="0" dirty="0">
                <a:solidFill>
                  <a:srgbClr val="0D0D0D"/>
                </a:solidFill>
                <a:effectLst/>
                <a:latin typeface="Times New Roman" panose="02020603050405020304" pitchFamily="18" charset="0"/>
                <a:cs typeface="Times New Roman" panose="02020603050405020304" pitchFamily="18" charset="0"/>
              </a:rPr>
              <a:t>Code Snippets:</a:t>
            </a:r>
            <a:endParaRPr lang="en-IN"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IN" sz="1400" b="0" i="0" dirty="0">
                <a:solidFill>
                  <a:srgbClr val="0D0D0D"/>
                </a:solidFill>
                <a:effectLst/>
                <a:latin typeface="Times New Roman" panose="02020603050405020304" pitchFamily="18" charset="0"/>
                <a:cs typeface="Times New Roman" panose="02020603050405020304" pitchFamily="18" charset="0"/>
              </a:rPr>
              <a:t>Demonstrate the process of data splitting and feature extraction.</a:t>
            </a:r>
          </a:p>
          <a:p>
            <a:pPr marL="742950" lvl="1" indent="-285750" algn="l">
              <a:buFont typeface="Arial" panose="020B0604020202020204" pitchFamily="34" charset="0"/>
              <a:buChar char="•"/>
            </a:pPr>
            <a:r>
              <a:rPr lang="en-IN" sz="1400" b="0" i="0" dirty="0">
                <a:solidFill>
                  <a:srgbClr val="0D0D0D"/>
                </a:solidFill>
                <a:effectLst/>
                <a:latin typeface="Times New Roman" panose="02020603050405020304" pitchFamily="18" charset="0"/>
                <a:cs typeface="Times New Roman" panose="02020603050405020304" pitchFamily="18" charset="0"/>
              </a:rPr>
              <a:t>Include code for TF-IDF Vectorizer.</a:t>
            </a:r>
            <a:br>
              <a:rPr lang="en-IN" sz="1400" dirty="0">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30DF5304-FB26-B3FD-DCE7-A7DC3B9E741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242749"/>
            <a:ext cx="4645025" cy="2991628"/>
          </a:xfrm>
        </p:spPr>
      </p:pic>
    </p:spTree>
    <p:extLst>
      <p:ext uri="{BB962C8B-B14F-4D97-AF65-F5344CB8AC3E}">
        <p14:creationId xmlns:p14="http://schemas.microsoft.com/office/powerpoint/2010/main" val="2063934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4169F-9EC6-A419-4098-D3E0930458BA}"/>
              </a:ext>
            </a:extLst>
          </p:cNvPr>
          <p:cNvSpPr>
            <a:spLocks noGrp="1"/>
          </p:cNvSpPr>
          <p:nvPr>
            <p:ph type="title"/>
          </p:nvPr>
        </p:nvSpPr>
        <p:spPr/>
        <p:txBody>
          <a:bodyPr/>
          <a:lstStyle/>
          <a:p>
            <a:endParaRPr lang="en-IN"/>
          </a:p>
        </p:txBody>
      </p:sp>
      <p:pic>
        <p:nvPicPr>
          <p:cNvPr id="10" name="Content Placeholder 9">
            <a:extLst>
              <a:ext uri="{FF2B5EF4-FFF2-40B4-BE49-F238E27FC236}">
                <a16:creationId xmlns:a16="http://schemas.microsoft.com/office/drawing/2014/main" id="{FAE27C61-3802-84D0-0FDF-4EE9D02E8E7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47800" y="2538484"/>
            <a:ext cx="4645025" cy="2393808"/>
          </a:xfrm>
        </p:spPr>
      </p:pic>
      <p:pic>
        <p:nvPicPr>
          <p:cNvPr id="12" name="Content Placeholder 11">
            <a:extLst>
              <a:ext uri="{FF2B5EF4-FFF2-40B4-BE49-F238E27FC236}">
                <a16:creationId xmlns:a16="http://schemas.microsoft.com/office/drawing/2014/main" id="{D54A2778-A8E6-9A1F-E2D1-962FF98AE49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13500" y="2562225"/>
            <a:ext cx="4645025" cy="2352675"/>
          </a:xfrm>
        </p:spPr>
      </p:pic>
    </p:spTree>
    <p:extLst>
      <p:ext uri="{BB962C8B-B14F-4D97-AF65-F5344CB8AC3E}">
        <p14:creationId xmlns:p14="http://schemas.microsoft.com/office/powerpoint/2010/main" val="3028786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36269-8EF9-8FE1-1C50-46224E54D812}"/>
              </a:ext>
            </a:extLst>
          </p:cNvPr>
          <p:cNvSpPr>
            <a:spLocks noGrp="1"/>
          </p:cNvSpPr>
          <p:nvPr>
            <p:ph type="title"/>
          </p:nvPr>
        </p:nvSpPr>
        <p:spPr/>
        <p:txBody>
          <a:bodyPr>
            <a:normAutofit/>
          </a:bodyPr>
          <a:lstStyle/>
          <a:p>
            <a:r>
              <a:rPr lang="en-IN" sz="2400" b="1" dirty="0">
                <a:solidFill>
                  <a:srgbClr val="0D0D0D"/>
                </a:solidFill>
                <a:latin typeface="Times New Roman" panose="02020603050405020304" pitchFamily="18" charset="0"/>
                <a:cs typeface="Times New Roman" panose="02020603050405020304" pitchFamily="18" charset="0"/>
              </a:rPr>
              <a:t>3.3</a:t>
            </a:r>
            <a:r>
              <a:rPr lang="en-IN" sz="2400" b="1" i="0" dirty="0">
                <a:solidFill>
                  <a:srgbClr val="0D0D0D"/>
                </a:solidFill>
                <a:effectLst/>
                <a:latin typeface="Times New Roman" panose="02020603050405020304" pitchFamily="18" charset="0"/>
                <a:cs typeface="Times New Roman" panose="02020603050405020304" pitchFamily="18" charset="0"/>
              </a:rPr>
              <a:t>: Model Training and Evaluation</a:t>
            </a:r>
            <a:br>
              <a:rPr lang="en-IN" sz="2400" b="0" i="0" dirty="0">
                <a:solidFill>
                  <a:srgbClr val="0D0D0D"/>
                </a:solidFill>
                <a:effectLst/>
                <a:latin typeface="Times New Roman" panose="02020603050405020304" pitchFamily="18" charset="0"/>
                <a:cs typeface="Times New Roman" panose="02020603050405020304" pitchFamily="18" charset="0"/>
              </a:rPr>
            </a:br>
            <a:endParaRPr lang="en-IN" sz="2400" dirty="0"/>
          </a:p>
        </p:txBody>
      </p:sp>
      <p:sp>
        <p:nvSpPr>
          <p:cNvPr id="3" name="Content Placeholder 2">
            <a:extLst>
              <a:ext uri="{FF2B5EF4-FFF2-40B4-BE49-F238E27FC236}">
                <a16:creationId xmlns:a16="http://schemas.microsoft.com/office/drawing/2014/main" id="{0D3955C3-2784-4E34-3AEA-49071B0E0D52}"/>
              </a:ext>
            </a:extLst>
          </p:cNvPr>
          <p:cNvSpPr>
            <a:spLocks noGrp="1"/>
          </p:cNvSpPr>
          <p:nvPr>
            <p:ph sz="half" idx="1"/>
          </p:nvPr>
        </p:nvSpPr>
        <p:spPr/>
        <p:txBody>
          <a:bodyPr>
            <a:normAutofit/>
          </a:bodyPr>
          <a:lstStyle/>
          <a:p>
            <a:pPr algn="l">
              <a:buFont typeface="Arial" panose="020B0604020202020204" pitchFamily="34" charset="0"/>
              <a:buChar char="•"/>
            </a:pPr>
            <a:r>
              <a:rPr lang="en-IN" sz="1400" b="1" i="0" dirty="0">
                <a:solidFill>
                  <a:srgbClr val="0D0D0D"/>
                </a:solidFill>
                <a:effectLst/>
                <a:latin typeface="Times New Roman" panose="02020603050405020304" pitchFamily="18" charset="0"/>
                <a:cs typeface="Times New Roman" panose="02020603050405020304" pitchFamily="18" charset="0"/>
              </a:rPr>
              <a:t>Model Training:</a:t>
            </a:r>
            <a:endParaRPr lang="en-IN"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IN" sz="1400" b="0" i="0" dirty="0">
                <a:solidFill>
                  <a:srgbClr val="0D0D0D"/>
                </a:solidFill>
                <a:effectLst/>
                <a:latin typeface="Times New Roman" panose="02020603050405020304" pitchFamily="18" charset="0"/>
                <a:cs typeface="Times New Roman" panose="02020603050405020304" pitchFamily="18" charset="0"/>
              </a:rPr>
              <a:t>Train a variety of classifiers on the dataset.</a:t>
            </a:r>
          </a:p>
          <a:p>
            <a:pPr algn="l">
              <a:buFont typeface="Arial" panose="020B0604020202020204" pitchFamily="34" charset="0"/>
              <a:buChar char="•"/>
            </a:pPr>
            <a:r>
              <a:rPr lang="en-IN" sz="1400" b="1" i="0" dirty="0">
                <a:solidFill>
                  <a:srgbClr val="0D0D0D"/>
                </a:solidFill>
                <a:effectLst/>
                <a:latin typeface="Times New Roman" panose="02020603050405020304" pitchFamily="18" charset="0"/>
                <a:cs typeface="Times New Roman" panose="02020603050405020304" pitchFamily="18" charset="0"/>
              </a:rPr>
              <a:t>Evaluation Metrics:</a:t>
            </a:r>
            <a:endParaRPr lang="en-IN"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IN" sz="1400" b="0" i="0" dirty="0">
                <a:solidFill>
                  <a:srgbClr val="0D0D0D"/>
                </a:solidFill>
                <a:effectLst/>
                <a:latin typeface="Times New Roman" panose="02020603050405020304" pitchFamily="18" charset="0"/>
                <a:cs typeface="Times New Roman" panose="02020603050405020304" pitchFamily="18" charset="0"/>
              </a:rPr>
              <a:t>Utilize common metrics - accuracy, precision, recall, F1-score.</a:t>
            </a:r>
          </a:p>
          <a:p>
            <a:pPr marL="742950" lvl="1" indent="-285750" algn="l">
              <a:buFont typeface="Arial" panose="020B0604020202020204" pitchFamily="34" charset="0"/>
              <a:buChar char="•"/>
            </a:pPr>
            <a:r>
              <a:rPr lang="en-IN" sz="1400" b="0" i="0" dirty="0">
                <a:solidFill>
                  <a:srgbClr val="0D0D0D"/>
                </a:solidFill>
                <a:effectLst/>
                <a:latin typeface="Times New Roman" panose="02020603050405020304" pitchFamily="18" charset="0"/>
                <a:cs typeface="Times New Roman" panose="02020603050405020304" pitchFamily="18" charset="0"/>
              </a:rPr>
              <a:t>Evaluate confusion matrix for each model.</a:t>
            </a:r>
          </a:p>
          <a:p>
            <a:pPr algn="l">
              <a:buFont typeface="Arial" panose="020B0604020202020204" pitchFamily="34" charset="0"/>
              <a:buChar char="•"/>
            </a:pPr>
            <a:r>
              <a:rPr lang="en-IN" sz="1400" b="1" i="0" dirty="0">
                <a:solidFill>
                  <a:srgbClr val="0D0D0D"/>
                </a:solidFill>
                <a:effectLst/>
                <a:latin typeface="Times New Roman" panose="02020603050405020304" pitchFamily="18" charset="0"/>
                <a:cs typeface="Times New Roman" panose="02020603050405020304" pitchFamily="18" charset="0"/>
              </a:rPr>
              <a:t>Code Snippets:</a:t>
            </a:r>
            <a:endParaRPr lang="en-IN"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IN" sz="1400" b="0" i="0" dirty="0">
                <a:solidFill>
                  <a:srgbClr val="0D0D0D"/>
                </a:solidFill>
                <a:effectLst/>
                <a:latin typeface="Times New Roman" panose="02020603050405020304" pitchFamily="18" charset="0"/>
                <a:cs typeface="Times New Roman" panose="02020603050405020304" pitchFamily="18" charset="0"/>
              </a:rPr>
              <a:t>Showcase the code for training multiple classifiers.</a:t>
            </a:r>
          </a:p>
          <a:p>
            <a:pPr marL="742950" lvl="1" indent="-285750" algn="l">
              <a:buFont typeface="Arial" panose="020B0604020202020204" pitchFamily="34" charset="0"/>
              <a:buChar char="•"/>
            </a:pPr>
            <a:r>
              <a:rPr lang="en-IN" sz="1400" b="0" i="0" dirty="0">
                <a:solidFill>
                  <a:srgbClr val="0D0D0D"/>
                </a:solidFill>
                <a:effectLst/>
                <a:latin typeface="Times New Roman" panose="02020603050405020304" pitchFamily="18" charset="0"/>
                <a:cs typeface="Times New Roman" panose="02020603050405020304" pitchFamily="18" charset="0"/>
              </a:rPr>
              <a:t>Display evaluation metrics and confusion matrix.</a:t>
            </a:r>
          </a:p>
          <a:p>
            <a:endParaRPr lang="en-IN" sz="14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3620F733-7C49-CE56-659F-DEEACD10AF1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231309"/>
            <a:ext cx="4645025" cy="3014508"/>
          </a:xfrm>
        </p:spPr>
      </p:pic>
    </p:spTree>
    <p:extLst>
      <p:ext uri="{BB962C8B-B14F-4D97-AF65-F5344CB8AC3E}">
        <p14:creationId xmlns:p14="http://schemas.microsoft.com/office/powerpoint/2010/main" val="1308138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7EACD-CF71-A38B-F445-26199CE3B10B}"/>
              </a:ext>
            </a:extLst>
          </p:cNvPr>
          <p:cNvSpPr>
            <a:spLocks noGrp="1"/>
          </p:cNvSpPr>
          <p:nvPr>
            <p:ph type="title"/>
          </p:nvPr>
        </p:nvSpPr>
        <p:spPr/>
        <p:txBody>
          <a:bodyPr>
            <a:normAutofit/>
          </a:bodyPr>
          <a:lstStyle/>
          <a:p>
            <a:r>
              <a:rPr lang="en-US" sz="2400" b="1" dirty="0">
                <a:solidFill>
                  <a:srgbClr val="0D0D0D"/>
                </a:solidFill>
                <a:latin typeface="Times New Roman" panose="02020603050405020304" pitchFamily="18" charset="0"/>
                <a:cs typeface="Times New Roman" panose="02020603050405020304" pitchFamily="18" charset="0"/>
              </a:rPr>
              <a:t>3.4</a:t>
            </a:r>
            <a:r>
              <a:rPr lang="en-US" sz="2400" b="1" i="0" dirty="0">
                <a:solidFill>
                  <a:srgbClr val="0D0D0D"/>
                </a:solidFill>
                <a:effectLst/>
                <a:latin typeface="Times New Roman" panose="02020603050405020304" pitchFamily="18" charset="0"/>
                <a:cs typeface="Times New Roman" panose="02020603050405020304" pitchFamily="18" charset="0"/>
              </a:rPr>
              <a:t>: Comparative Analysis and Next Steps</a:t>
            </a:r>
            <a:br>
              <a:rPr lang="en-US" sz="2400" b="0" i="0" dirty="0">
                <a:solidFill>
                  <a:srgbClr val="0D0D0D"/>
                </a:solidFill>
                <a:effectLst/>
                <a:latin typeface="Times New Roman" panose="02020603050405020304" pitchFamily="18" charset="0"/>
                <a:cs typeface="Times New Roman" panose="02020603050405020304" pitchFamily="18" charset="0"/>
              </a:rPr>
            </a:br>
            <a:endParaRPr lang="en-IN" sz="2400" dirty="0"/>
          </a:p>
        </p:txBody>
      </p:sp>
      <p:sp>
        <p:nvSpPr>
          <p:cNvPr id="3" name="Content Placeholder 2">
            <a:extLst>
              <a:ext uri="{FF2B5EF4-FFF2-40B4-BE49-F238E27FC236}">
                <a16:creationId xmlns:a16="http://schemas.microsoft.com/office/drawing/2014/main" id="{E1A0EBE4-81BF-045D-B925-1240C6DC00CB}"/>
              </a:ext>
            </a:extLst>
          </p:cNvPr>
          <p:cNvSpPr>
            <a:spLocks noGrp="1"/>
          </p:cNvSpPr>
          <p:nvPr>
            <p:ph sz="half" idx="1"/>
          </p:nvPr>
        </p:nvSpPr>
        <p:spPr/>
        <p:txBody>
          <a:bodyPr>
            <a:noAutofit/>
          </a:bodyPr>
          <a:lstStyle/>
          <a:p>
            <a:pPr algn="l">
              <a:buFont typeface="Arial" panose="020B0604020202020204" pitchFamily="34" charset="0"/>
              <a:buChar char="•"/>
            </a:pPr>
            <a:r>
              <a:rPr lang="en-US" sz="1400" b="1" i="0" dirty="0">
                <a:solidFill>
                  <a:srgbClr val="0D0D0D"/>
                </a:solidFill>
                <a:effectLst/>
                <a:latin typeface="Times New Roman" panose="02020603050405020304" pitchFamily="18" charset="0"/>
                <a:cs typeface="Times New Roman" panose="02020603050405020304" pitchFamily="18" charset="0"/>
              </a:rPr>
              <a:t>Model Comparison:</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400" b="0" i="0" dirty="0">
                <a:solidFill>
                  <a:srgbClr val="0D0D0D"/>
                </a:solidFill>
                <a:effectLst/>
                <a:latin typeface="Times New Roman" panose="02020603050405020304" pitchFamily="18" charset="0"/>
                <a:cs typeface="Times New Roman" panose="02020603050405020304" pitchFamily="18" charset="0"/>
              </a:rPr>
              <a:t>Compare performance metrics of different models.</a:t>
            </a:r>
          </a:p>
          <a:p>
            <a:pPr marL="742950" lvl="1" indent="-285750" algn="l">
              <a:buFont typeface="Arial" panose="020B0604020202020204" pitchFamily="34" charset="0"/>
              <a:buChar char="•"/>
            </a:pPr>
            <a:r>
              <a:rPr lang="en-US" sz="1400" b="0" i="0" dirty="0">
                <a:solidFill>
                  <a:srgbClr val="0D0D0D"/>
                </a:solidFill>
                <a:effectLst/>
                <a:latin typeface="Times New Roman" panose="02020603050405020304" pitchFamily="18" charset="0"/>
                <a:cs typeface="Times New Roman" panose="02020603050405020304" pitchFamily="18" charset="0"/>
              </a:rPr>
              <a:t>Highlight strengths and weaknesses.</a:t>
            </a:r>
          </a:p>
          <a:p>
            <a:pPr algn="l">
              <a:buFont typeface="Arial" panose="020B0604020202020204" pitchFamily="34" charset="0"/>
              <a:buChar char="•"/>
            </a:pPr>
            <a:r>
              <a:rPr lang="en-US" sz="1400" b="1" i="0" dirty="0">
                <a:solidFill>
                  <a:srgbClr val="0D0D0D"/>
                </a:solidFill>
                <a:effectLst/>
                <a:latin typeface="Times New Roman" panose="02020603050405020304" pitchFamily="18" charset="0"/>
                <a:cs typeface="Times New Roman" panose="02020603050405020304" pitchFamily="18" charset="0"/>
              </a:rPr>
              <a:t>Next Steps:</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400" b="0" i="0" dirty="0">
                <a:solidFill>
                  <a:srgbClr val="0D0D0D"/>
                </a:solidFill>
                <a:effectLst/>
                <a:latin typeface="Times New Roman" panose="02020603050405020304" pitchFamily="18" charset="0"/>
                <a:cs typeface="Times New Roman" panose="02020603050405020304" pitchFamily="18" charset="0"/>
              </a:rPr>
              <a:t>Discuss potential improvements or next steps.</a:t>
            </a:r>
          </a:p>
          <a:p>
            <a:pPr marL="742950" lvl="1" indent="-285750" algn="l">
              <a:buFont typeface="Arial" panose="020B0604020202020204" pitchFamily="34" charset="0"/>
              <a:buChar char="•"/>
            </a:pPr>
            <a:r>
              <a:rPr lang="en-US" sz="1400" b="0" i="0" dirty="0">
                <a:solidFill>
                  <a:srgbClr val="0D0D0D"/>
                </a:solidFill>
                <a:effectLst/>
                <a:latin typeface="Times New Roman" panose="02020603050405020304" pitchFamily="18" charset="0"/>
                <a:cs typeface="Times New Roman" panose="02020603050405020304" pitchFamily="18" charset="0"/>
              </a:rPr>
              <a:t>Consider hyperparameter tuning or additional feature engineering.</a:t>
            </a:r>
          </a:p>
          <a:p>
            <a:pPr algn="l">
              <a:buFont typeface="Arial" panose="020B0604020202020204" pitchFamily="34" charset="0"/>
              <a:buChar char="•"/>
            </a:pPr>
            <a:r>
              <a:rPr lang="en-US" sz="1400" b="1" i="0" dirty="0">
                <a:solidFill>
                  <a:srgbClr val="0D0D0D"/>
                </a:solidFill>
                <a:effectLst/>
                <a:latin typeface="Times New Roman" panose="02020603050405020304" pitchFamily="18" charset="0"/>
                <a:cs typeface="Times New Roman" panose="02020603050405020304" pitchFamily="18" charset="0"/>
              </a:rPr>
              <a:t>Closing Remarks:</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400" b="0" i="0" dirty="0">
                <a:solidFill>
                  <a:srgbClr val="0D0D0D"/>
                </a:solidFill>
                <a:effectLst/>
                <a:latin typeface="Times New Roman" panose="02020603050405020304" pitchFamily="18" charset="0"/>
                <a:cs typeface="Times New Roman" panose="02020603050405020304" pitchFamily="18" charset="0"/>
              </a:rPr>
              <a:t>Summarize findings and express readiness for further analysis.</a:t>
            </a:r>
          </a:p>
          <a:p>
            <a:br>
              <a:rPr lang="en-US" sz="1400" dirty="0">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055DB0BC-3452-101B-7037-83A7E590FCF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24855" y="2017713"/>
            <a:ext cx="3622314" cy="3441700"/>
          </a:xfrm>
        </p:spPr>
      </p:pic>
    </p:spTree>
    <p:extLst>
      <p:ext uri="{BB962C8B-B14F-4D97-AF65-F5344CB8AC3E}">
        <p14:creationId xmlns:p14="http://schemas.microsoft.com/office/powerpoint/2010/main" val="978662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71470-7197-D323-912E-8E43A564A28F}"/>
              </a:ext>
            </a:extLst>
          </p:cNvPr>
          <p:cNvSpPr txBox="1">
            <a:spLocks/>
          </p:cNvSpPr>
          <p:nvPr/>
        </p:nvSpPr>
        <p:spPr>
          <a:xfrm>
            <a:off x="1295402" y="2777066"/>
            <a:ext cx="9601196" cy="1303867"/>
          </a:xfrm>
          <a:prstGeom prst="rect">
            <a:avLst/>
          </a:prstGeom>
        </p:spPr>
        <p:txBody>
          <a:bodyPr>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IN" sz="2400" b="1" dirty="0">
                <a:solidFill>
                  <a:schemeClr val="tx1"/>
                </a:solidFill>
                <a:latin typeface="Times New Roman" panose="02020603050405020304" pitchFamily="18" charset="0"/>
                <a:cs typeface="Times New Roman" panose="02020603050405020304" pitchFamily="18" charset="0"/>
              </a:rPr>
              <a:t>IV - Model Deployment</a:t>
            </a:r>
            <a:endParaRPr lang="en-IN" sz="2400" b="1" dirty="0"/>
          </a:p>
        </p:txBody>
      </p:sp>
    </p:spTree>
    <p:extLst>
      <p:ext uri="{BB962C8B-B14F-4D97-AF65-F5344CB8AC3E}">
        <p14:creationId xmlns:p14="http://schemas.microsoft.com/office/powerpoint/2010/main" val="3288606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8E16C-533A-2515-AAFE-F13E2CD596C2}"/>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Demo</a:t>
            </a:r>
          </a:p>
        </p:txBody>
      </p:sp>
      <p:pic>
        <p:nvPicPr>
          <p:cNvPr id="26" name="Content Placeholder 25">
            <a:extLst>
              <a:ext uri="{FF2B5EF4-FFF2-40B4-BE49-F238E27FC236}">
                <a16:creationId xmlns:a16="http://schemas.microsoft.com/office/drawing/2014/main" id="{088D2CB5-9F67-8569-3F53-3A6B1922B63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47800" y="2428975"/>
            <a:ext cx="4645025" cy="2612826"/>
          </a:xfrm>
        </p:spPr>
      </p:pic>
      <p:pic>
        <p:nvPicPr>
          <p:cNvPr id="28" name="Content Placeholder 27">
            <a:extLst>
              <a:ext uri="{FF2B5EF4-FFF2-40B4-BE49-F238E27FC236}">
                <a16:creationId xmlns:a16="http://schemas.microsoft.com/office/drawing/2014/main" id="{E632C1AC-4FC5-FF3E-2E9C-9F465D31086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13500" y="2432150"/>
            <a:ext cx="4645025" cy="2612826"/>
          </a:xfrm>
        </p:spPr>
      </p:pic>
    </p:spTree>
    <p:extLst>
      <p:ext uri="{BB962C8B-B14F-4D97-AF65-F5344CB8AC3E}">
        <p14:creationId xmlns:p14="http://schemas.microsoft.com/office/powerpoint/2010/main" val="2055736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FB343F-CAA9-06DC-CE4F-B5965A6A2A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7537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885CE-FFB6-5B0E-6CCF-527FE3736788}"/>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Demo - 1</a:t>
            </a:r>
          </a:p>
        </p:txBody>
      </p:sp>
      <p:pic>
        <p:nvPicPr>
          <p:cNvPr id="8" name="Content Placeholder 7">
            <a:extLst>
              <a:ext uri="{FF2B5EF4-FFF2-40B4-BE49-F238E27FC236}">
                <a16:creationId xmlns:a16="http://schemas.microsoft.com/office/drawing/2014/main" id="{7664514D-212B-2195-7A1C-65DA6E9AF10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47800" y="2428975"/>
            <a:ext cx="4645025" cy="2612826"/>
          </a:xfrm>
        </p:spPr>
      </p:pic>
      <p:pic>
        <p:nvPicPr>
          <p:cNvPr id="11" name="Content Placeholder 10">
            <a:extLst>
              <a:ext uri="{FF2B5EF4-FFF2-40B4-BE49-F238E27FC236}">
                <a16:creationId xmlns:a16="http://schemas.microsoft.com/office/drawing/2014/main" id="{8F5A84A1-8C39-F495-5C0D-2B85BEAD16B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13500" y="2432150"/>
            <a:ext cx="4645025" cy="2612826"/>
          </a:xfrm>
        </p:spPr>
      </p:pic>
    </p:spTree>
    <p:extLst>
      <p:ext uri="{BB962C8B-B14F-4D97-AF65-F5344CB8AC3E}">
        <p14:creationId xmlns:p14="http://schemas.microsoft.com/office/powerpoint/2010/main" val="2376310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9455D-DB33-3CFC-B4FF-8971D1877EC9}"/>
              </a:ext>
            </a:extLst>
          </p:cNvPr>
          <p:cNvSpPr>
            <a:spLocks noGrp="1"/>
          </p:cNvSpPr>
          <p:nvPr>
            <p:ph type="title"/>
          </p:nvPr>
        </p:nvSpPr>
        <p:spPr/>
        <p:txBody>
          <a:bodyPr>
            <a:normAutofit/>
          </a:bodyPr>
          <a:lstStyle/>
          <a:p>
            <a:pPr marR="0" rtl="0"/>
            <a:r>
              <a:rPr lang="en-IN" sz="2400" b="1" i="0" u="none" strike="noStrike" baseline="0" dirty="0">
                <a:solidFill>
                  <a:srgbClr val="000000"/>
                </a:solidFill>
                <a:latin typeface="Times New Roman" panose="02020603050405020304" pitchFamily="18" charset="0"/>
                <a:cs typeface="Times New Roman" panose="02020603050405020304" pitchFamily="18" charset="0"/>
              </a:rPr>
              <a:t>Slide 3: Agenda</a:t>
            </a:r>
            <a:endParaRPr lang="en-IN" sz="2400" b="0" i="0" u="none" strike="noStrike" baseline="0" dirty="0">
              <a:solidFill>
                <a:srgbClr val="00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76CD9F1-38F3-ADAD-BF6C-2185B9DF37DE}"/>
              </a:ext>
            </a:extLst>
          </p:cNvPr>
          <p:cNvSpPr>
            <a:spLocks noGrp="1"/>
          </p:cNvSpPr>
          <p:nvPr>
            <p:ph type="body" idx="1"/>
          </p:nvPr>
        </p:nvSpPr>
        <p:spPr/>
        <p:txBody>
          <a:bodyPr>
            <a:normAutofit fontScale="92500" lnSpcReduction="10000"/>
          </a:bodyPr>
          <a:lstStyle/>
          <a:p>
            <a:pPr marR="0" lvl="0" rtl="0"/>
            <a:r>
              <a:rPr lang="en-US" sz="2000" i="0" u="none" strike="noStrike" baseline="0" dirty="0">
                <a:solidFill>
                  <a:srgbClr val="000000"/>
                </a:solidFill>
                <a:latin typeface="Times New Roman" panose="02020603050405020304" pitchFamily="18" charset="0"/>
                <a:cs typeface="Times New Roman" panose="02020603050405020304" pitchFamily="18" charset="0"/>
              </a:rPr>
              <a:t>Brief overview of the topics to be covered.</a:t>
            </a:r>
          </a:p>
          <a:p>
            <a:pPr lvl="1">
              <a:buFont typeface="Wingdings" panose="05000000000000000000" pitchFamily="2" charset="2"/>
              <a:buChar char="q"/>
            </a:pPr>
            <a:r>
              <a:rPr lang="en-US" sz="1800" dirty="0">
                <a:solidFill>
                  <a:srgbClr val="000000"/>
                </a:solidFill>
                <a:latin typeface="Times New Roman" panose="02020603050405020304" pitchFamily="18" charset="0"/>
                <a:cs typeface="Times New Roman" panose="02020603050405020304" pitchFamily="18" charset="0"/>
              </a:rPr>
              <a:t>I - Data Set Details</a:t>
            </a:r>
          </a:p>
          <a:p>
            <a:pPr lvl="2">
              <a:buFont typeface="Wingdings" panose="05000000000000000000" pitchFamily="2" charset="2"/>
              <a:buChar char="ü"/>
            </a:pPr>
            <a:r>
              <a:rPr lang="en-US" dirty="0">
                <a:solidFill>
                  <a:srgbClr val="000000"/>
                </a:solidFill>
                <a:latin typeface="Times New Roman" panose="02020603050405020304" pitchFamily="18" charset="0"/>
                <a:cs typeface="Times New Roman" panose="02020603050405020304" pitchFamily="18" charset="0"/>
              </a:rPr>
              <a:t>Abstract</a:t>
            </a:r>
          </a:p>
          <a:p>
            <a:pPr lvl="2">
              <a:buFont typeface="Wingdings" panose="05000000000000000000" pitchFamily="2" charset="2"/>
              <a:buChar char="ü"/>
            </a:pPr>
            <a:r>
              <a:rPr lang="en-US" dirty="0">
                <a:solidFill>
                  <a:srgbClr val="000000"/>
                </a:solidFill>
                <a:latin typeface="Times New Roman" panose="02020603050405020304" pitchFamily="18" charset="0"/>
                <a:cs typeface="Times New Roman" panose="02020603050405020304" pitchFamily="18" charset="0"/>
              </a:rPr>
              <a:t>Text Extraction from resumes</a:t>
            </a:r>
          </a:p>
          <a:p>
            <a:pPr lvl="1">
              <a:buFont typeface="Wingdings" panose="05000000000000000000" pitchFamily="2" charset="2"/>
              <a:buChar char="q"/>
            </a:pPr>
            <a:r>
              <a:rPr lang="en-US" sz="1800" i="0" u="none" strike="noStrike" baseline="0" dirty="0">
                <a:solidFill>
                  <a:srgbClr val="000000"/>
                </a:solidFill>
                <a:latin typeface="Times New Roman" panose="02020603050405020304" pitchFamily="18" charset="0"/>
                <a:cs typeface="Times New Roman" panose="02020603050405020304" pitchFamily="18" charset="0"/>
              </a:rPr>
              <a:t>II - E</a:t>
            </a:r>
            <a:r>
              <a:rPr lang="en-US" sz="1800" dirty="0">
                <a:solidFill>
                  <a:srgbClr val="000000"/>
                </a:solidFill>
                <a:latin typeface="Times New Roman" panose="02020603050405020304" pitchFamily="18" charset="0"/>
                <a:cs typeface="Times New Roman" panose="02020603050405020304" pitchFamily="18" charset="0"/>
              </a:rPr>
              <a:t>xploratory Data Analysis (EDA)</a:t>
            </a:r>
            <a:endParaRPr lang="en-US" dirty="0">
              <a:solidFill>
                <a:srgbClr val="000000"/>
              </a:solidFill>
              <a:latin typeface="Times New Roman" panose="02020603050405020304" pitchFamily="18" charset="0"/>
              <a:cs typeface="Times New Roman" panose="02020603050405020304" pitchFamily="18" charset="0"/>
            </a:endParaRPr>
          </a:p>
          <a:p>
            <a:pPr lvl="2">
              <a:buFont typeface="Wingdings" panose="05000000000000000000" pitchFamily="2" charset="2"/>
              <a:buChar char="ü"/>
            </a:pPr>
            <a:r>
              <a:rPr lang="en-US" sz="1600" dirty="0">
                <a:solidFill>
                  <a:srgbClr val="000000"/>
                </a:solidFill>
                <a:latin typeface="Times New Roman" panose="02020603050405020304" pitchFamily="18" charset="0"/>
                <a:cs typeface="Times New Roman" panose="02020603050405020304" pitchFamily="18" charset="0"/>
              </a:rPr>
              <a:t>Data Visualization</a:t>
            </a:r>
          </a:p>
          <a:p>
            <a:pPr lvl="1">
              <a:buFont typeface="Wingdings" panose="05000000000000000000" pitchFamily="2" charset="2"/>
              <a:buChar char="q"/>
            </a:pPr>
            <a:r>
              <a:rPr lang="en-US" sz="1800" dirty="0">
                <a:solidFill>
                  <a:srgbClr val="000000"/>
                </a:solidFill>
                <a:latin typeface="Times New Roman" panose="02020603050405020304" pitchFamily="18" charset="0"/>
                <a:cs typeface="Times New Roman" panose="02020603050405020304" pitchFamily="18" charset="0"/>
              </a:rPr>
              <a:t>III</a:t>
            </a:r>
            <a:r>
              <a:rPr lang="en-US" sz="1800" i="0" u="none" strike="noStrike" baseline="0" dirty="0">
                <a:solidFill>
                  <a:srgbClr val="000000"/>
                </a:solidFill>
                <a:latin typeface="Times New Roman" panose="02020603050405020304" pitchFamily="18" charset="0"/>
                <a:cs typeface="Times New Roman" panose="02020603050405020304" pitchFamily="18" charset="0"/>
              </a:rPr>
              <a:t> - Model Bu</a:t>
            </a:r>
            <a:r>
              <a:rPr lang="en-US" sz="1800" dirty="0">
                <a:solidFill>
                  <a:srgbClr val="000000"/>
                </a:solidFill>
                <a:latin typeface="Times New Roman" panose="02020603050405020304" pitchFamily="18" charset="0"/>
                <a:cs typeface="Times New Roman" panose="02020603050405020304" pitchFamily="18" charset="0"/>
              </a:rPr>
              <a:t>ilding</a:t>
            </a:r>
          </a:p>
          <a:p>
            <a:pPr lvl="2">
              <a:buFont typeface="Wingdings" panose="05000000000000000000" pitchFamily="2" charset="2"/>
              <a:buChar char="ü"/>
            </a:pPr>
            <a:r>
              <a:rPr lang="en-US" sz="1600" dirty="0">
                <a:solidFill>
                  <a:srgbClr val="000000"/>
                </a:solidFill>
                <a:latin typeface="Times New Roman" panose="02020603050405020304" pitchFamily="18" charset="0"/>
                <a:cs typeface="Times New Roman" panose="02020603050405020304" pitchFamily="18" charset="0"/>
              </a:rPr>
              <a:t>Model Evaluation</a:t>
            </a:r>
            <a:endParaRPr lang="en-US" sz="1800" dirty="0">
              <a:solidFill>
                <a:srgbClr val="000000"/>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US" sz="1800" dirty="0">
                <a:solidFill>
                  <a:srgbClr val="000000"/>
                </a:solidFill>
                <a:latin typeface="Times New Roman" panose="02020603050405020304" pitchFamily="18" charset="0"/>
                <a:cs typeface="Times New Roman" panose="02020603050405020304" pitchFamily="18" charset="0"/>
              </a:rPr>
              <a:t>IV - Model Deployment</a:t>
            </a:r>
          </a:p>
          <a:p>
            <a:pPr lvl="1">
              <a:buFont typeface="Wingdings" panose="05000000000000000000" pitchFamily="2" charset="2"/>
              <a:buChar char="q"/>
            </a:pPr>
            <a:r>
              <a:rPr lang="en-US" sz="1800" dirty="0">
                <a:solidFill>
                  <a:srgbClr val="000000"/>
                </a:solidFill>
                <a:latin typeface="Times New Roman" panose="02020603050405020304" pitchFamily="18" charset="0"/>
                <a:cs typeface="Times New Roman" panose="02020603050405020304" pitchFamily="18" charset="0"/>
              </a:rPr>
              <a:t>V - Conclusion</a:t>
            </a:r>
          </a:p>
          <a:p>
            <a:pPr marL="457200" lvl="1" indent="0">
              <a:buNone/>
            </a:pPr>
            <a:endParaRPr lang="en-US" sz="1800" i="0" u="none" strike="noStrike" baseline="0" dirty="0">
              <a:solidFill>
                <a:srgbClr val="000000"/>
              </a:solidFill>
              <a:latin typeface="Times New Roman" panose="02020603050405020304" pitchFamily="18" charset="0"/>
              <a:cs typeface="Times New Roman" panose="02020603050405020304" pitchFamily="18" charset="0"/>
            </a:endParaRPr>
          </a:p>
          <a:p>
            <a:pPr marR="0" lvl="0" rtl="0"/>
            <a:endParaRPr lang="en-IN" sz="200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74550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1CBE4-2EAA-3F76-DA66-76B7D4EA2CE1}"/>
              </a:ext>
            </a:extLst>
          </p:cNvPr>
          <p:cNvSpPr>
            <a:spLocks noGrp="1"/>
          </p:cNvSpPr>
          <p:nvPr>
            <p:ph type="title"/>
          </p:nvPr>
        </p:nvSpPr>
        <p:spPr/>
        <p:txBody>
          <a:bodyPr>
            <a:normAutofit/>
          </a:bodyPr>
          <a:lstStyle/>
          <a:p>
            <a:pPr marR="0" rtl="0"/>
            <a:r>
              <a:rPr lang="en-IN" sz="2400" b="1" dirty="0">
                <a:solidFill>
                  <a:srgbClr val="000000"/>
                </a:solidFill>
                <a:latin typeface="Times New Roman" panose="02020603050405020304" pitchFamily="18" charset="0"/>
                <a:cs typeface="Times New Roman" panose="02020603050405020304" pitchFamily="18" charset="0"/>
              </a:rPr>
              <a:t>V </a:t>
            </a:r>
            <a:r>
              <a:rPr lang="en-IN" sz="2400" b="1" i="0" u="none" strike="noStrike" baseline="0" dirty="0">
                <a:solidFill>
                  <a:srgbClr val="000000"/>
                </a:solidFill>
                <a:latin typeface="Times New Roman" panose="02020603050405020304" pitchFamily="18" charset="0"/>
                <a:cs typeface="Times New Roman" panose="02020603050405020304" pitchFamily="18" charset="0"/>
              </a:rPr>
              <a:t>: Conclusion</a:t>
            </a:r>
          </a:p>
        </p:txBody>
      </p:sp>
      <p:sp>
        <p:nvSpPr>
          <p:cNvPr id="3" name="Text Placeholder 2">
            <a:extLst>
              <a:ext uri="{FF2B5EF4-FFF2-40B4-BE49-F238E27FC236}">
                <a16:creationId xmlns:a16="http://schemas.microsoft.com/office/drawing/2014/main" id="{8F8AA63E-CC29-EDDD-D866-D60875E43C76}"/>
              </a:ext>
            </a:extLst>
          </p:cNvPr>
          <p:cNvSpPr>
            <a:spLocks noGrp="1"/>
          </p:cNvSpPr>
          <p:nvPr>
            <p:ph type="body" idx="1"/>
          </p:nvPr>
        </p:nvSpPr>
        <p:spPr/>
        <p:txBody>
          <a:bodyPr>
            <a:normAutofit/>
          </a:bodyPr>
          <a:lstStyle/>
          <a:p>
            <a:pPr marR="0" lvl="0" rtl="0"/>
            <a:r>
              <a:rPr lang="en-US" sz="1400" b="0" i="0" dirty="0">
                <a:solidFill>
                  <a:srgbClr val="374151"/>
                </a:solidFill>
                <a:effectLst/>
                <a:latin typeface="Times New Roman" panose="02020603050405020304" pitchFamily="18" charset="0"/>
                <a:cs typeface="Times New Roman" panose="02020603050405020304" pitchFamily="18" charset="0"/>
              </a:rPr>
              <a:t>Concluding the analysis, the XG Boost classifier emerged as the most effective model for document classification, demonstrating superior accuracy and precision. This advancement in machine learning models enhances HRM automation, paving the way for further optimizations.</a:t>
            </a:r>
            <a:endParaRPr lang="en-IN" sz="140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3803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ABFFC-BCAA-CB0E-F261-D431051D7E72}"/>
              </a:ext>
            </a:extLst>
          </p:cNvPr>
          <p:cNvSpPr>
            <a:spLocks noGrp="1"/>
          </p:cNvSpPr>
          <p:nvPr>
            <p:ph type="title"/>
          </p:nvPr>
        </p:nvSpPr>
        <p:spPr>
          <a:xfrm>
            <a:off x="1295402" y="2676461"/>
            <a:ext cx="9601196" cy="1303867"/>
          </a:xfrm>
        </p:spPr>
        <p:txBody>
          <a:bodyPr>
            <a:normAutofit/>
          </a:bodyPr>
          <a:lstStyle/>
          <a:p>
            <a:pPr marR="0" algn="ctr" rtl="0"/>
            <a:r>
              <a:rPr lang="en-IN" sz="3200" b="1" i="0" u="none" strike="noStrike" baseline="0" dirty="0">
                <a:solidFill>
                  <a:srgbClr val="00000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881178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C0AB9-0217-11C2-DC12-3F56521808F6}"/>
              </a:ext>
            </a:extLst>
          </p:cNvPr>
          <p:cNvSpPr txBox="1">
            <a:spLocks/>
          </p:cNvSpPr>
          <p:nvPr/>
        </p:nvSpPr>
        <p:spPr>
          <a:xfrm>
            <a:off x="1295402" y="2777066"/>
            <a:ext cx="9601196" cy="1303867"/>
          </a:xfrm>
          <a:prstGeom prst="rect">
            <a:avLst/>
          </a:prstGeom>
        </p:spPr>
        <p:txBody>
          <a:bodyPr>
            <a:normAutofit fontScale="625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rgbClr val="374151"/>
                </a:solidFill>
                <a:latin typeface="Times New Roman" panose="02020603050405020304" pitchFamily="18" charset="0"/>
                <a:cs typeface="Times New Roman" panose="02020603050405020304" pitchFamily="18" charset="0"/>
              </a:rPr>
              <a:t>I . Dataset Details</a:t>
            </a:r>
          </a:p>
          <a:p>
            <a:endParaRPr lang="en-US" sz="2800" b="1" dirty="0">
              <a:solidFill>
                <a:srgbClr val="374151"/>
              </a:solidFill>
              <a:latin typeface="Times New Roman" panose="02020603050405020304" pitchFamily="18" charset="0"/>
              <a:cs typeface="Times New Roman" panose="02020603050405020304" pitchFamily="18" charset="0"/>
            </a:endParaRPr>
          </a:p>
          <a:p>
            <a:r>
              <a:rPr lang="en-US" sz="2800" dirty="0">
                <a:solidFill>
                  <a:srgbClr val="000000"/>
                </a:solidFill>
                <a:latin typeface="Times New Roman" panose="02020603050405020304" pitchFamily="18" charset="0"/>
                <a:cs typeface="Times New Roman" panose="02020603050405020304" pitchFamily="18" charset="0"/>
              </a:rPr>
              <a:t>Abstract</a:t>
            </a:r>
          </a:p>
          <a:p>
            <a:endParaRPr lang="en-US" sz="2800" dirty="0">
              <a:solidFill>
                <a:srgbClr val="374151"/>
              </a:solidFill>
              <a:latin typeface="Times New Roman" panose="02020603050405020304" pitchFamily="18" charset="0"/>
              <a:cs typeface="Times New Roman" panose="02020603050405020304" pitchFamily="18" charset="0"/>
            </a:endParaRPr>
          </a:p>
          <a:p>
            <a:r>
              <a:rPr lang="en-US" sz="2800" dirty="0">
                <a:solidFill>
                  <a:srgbClr val="000000"/>
                </a:solidFill>
                <a:latin typeface="Times New Roman" panose="02020603050405020304" pitchFamily="18" charset="0"/>
                <a:cs typeface="Times New Roman" panose="02020603050405020304" pitchFamily="18" charset="0"/>
              </a:rPr>
              <a:t>Text Extraction from resumes</a:t>
            </a:r>
          </a:p>
          <a:p>
            <a:endParaRPr lang="en-US" sz="2800" dirty="0">
              <a:solidFill>
                <a:srgbClr val="000000"/>
              </a:solidFill>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9806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7DE48-076A-882D-612A-82607E624618}"/>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C9509C71-E537-22C2-5C4C-49186E2D0C37}"/>
              </a:ext>
            </a:extLst>
          </p:cNvPr>
          <p:cNvSpPr>
            <a:spLocks noGrp="1"/>
          </p:cNvSpPr>
          <p:nvPr>
            <p:ph idx="1"/>
          </p:nvPr>
        </p:nvSpPr>
        <p:spPr/>
        <p:txBody>
          <a:bodyPr>
            <a:noAutofit/>
          </a:bodyPr>
          <a:lstStyle/>
          <a:p>
            <a:pPr algn="l"/>
            <a:r>
              <a:rPr lang="en-US" sz="1400" b="0" i="0" dirty="0">
                <a:solidFill>
                  <a:srgbClr val="1F2328"/>
                </a:solidFill>
                <a:effectLst/>
                <a:latin typeface="Times New Roman" panose="02020603050405020304" pitchFamily="18" charset="0"/>
                <a:cs typeface="Times New Roman" panose="02020603050405020304" pitchFamily="18" charset="0"/>
              </a:rPr>
              <a:t>A resume is a brief summary of your skills and experience. Companies recruiters and HR teams have a tough time scanning thousands of qualified resumes. </a:t>
            </a:r>
          </a:p>
          <a:p>
            <a:pPr algn="l"/>
            <a:r>
              <a:rPr lang="en-US" sz="1400" b="0" i="0" dirty="0">
                <a:solidFill>
                  <a:srgbClr val="1F2328"/>
                </a:solidFill>
                <a:effectLst/>
                <a:latin typeface="Times New Roman" panose="02020603050405020304" pitchFamily="18" charset="0"/>
                <a:cs typeface="Times New Roman" panose="02020603050405020304" pitchFamily="18" charset="0"/>
              </a:rPr>
              <a:t>Spending too many labor hours segregating candidates resume's manually is a waste of a company's time, money, and productivity. Recruiters, therefore, use resume classification in order to streamline the resume and applicant screening process.</a:t>
            </a:r>
          </a:p>
          <a:p>
            <a:pPr algn="l"/>
            <a:r>
              <a:rPr lang="en-US" sz="1400" b="0" i="0" dirty="0">
                <a:solidFill>
                  <a:srgbClr val="1F2328"/>
                </a:solidFill>
                <a:effectLst/>
                <a:latin typeface="Times New Roman" panose="02020603050405020304" pitchFamily="18" charset="0"/>
                <a:cs typeface="Times New Roman" panose="02020603050405020304" pitchFamily="18" charset="0"/>
              </a:rPr>
              <a:t> NLP technology allows recruiters to electronically gather, store, and organize large quantities of resumes. Once acquired, the resume data can be easily searched through and analyzed.</a:t>
            </a:r>
          </a:p>
          <a:p>
            <a:pPr algn="l"/>
            <a:r>
              <a:rPr lang="en-US" sz="1400" b="0" i="0" dirty="0">
                <a:solidFill>
                  <a:srgbClr val="1F2328"/>
                </a:solidFill>
                <a:effectLst/>
                <a:latin typeface="Times New Roman" panose="02020603050405020304" pitchFamily="18" charset="0"/>
                <a:cs typeface="Times New Roman" panose="02020603050405020304" pitchFamily="18" charset="0"/>
              </a:rPr>
              <a:t>Resumes are an ideal example of unstructured data. Since there is no widely accepted resume layout, each resume may have its own style of formatting, different text blocks and different category titles. </a:t>
            </a:r>
          </a:p>
          <a:p>
            <a:pPr algn="l"/>
            <a:r>
              <a:rPr lang="en-US" sz="1400" b="0" i="0" dirty="0">
                <a:solidFill>
                  <a:srgbClr val="1F2328"/>
                </a:solidFill>
                <a:effectLst/>
                <a:latin typeface="Times New Roman" panose="02020603050405020304" pitchFamily="18" charset="0"/>
                <a:cs typeface="Times New Roman" panose="02020603050405020304" pitchFamily="18" charset="0"/>
              </a:rPr>
              <a:t>Building a resume classification and gathering text from it is no easy task as there are so many kinds of layouts of resumes that you could imagine.</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9623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3C0E3-32D7-C480-46B6-C11621AD5D16}"/>
              </a:ext>
            </a:extLst>
          </p:cNvPr>
          <p:cNvSpPr>
            <a:spLocks noGrp="1"/>
          </p:cNvSpPr>
          <p:nvPr>
            <p:ph type="title"/>
          </p:nvPr>
        </p:nvSpPr>
        <p:spPr/>
        <p:txBody>
          <a:bodyPr>
            <a:normAutofit/>
          </a:bodyPr>
          <a:lstStyle/>
          <a:p>
            <a:r>
              <a:rPr lang="en-US" sz="2400" b="1" i="0" dirty="0">
                <a:solidFill>
                  <a:srgbClr val="0D0D0D"/>
                </a:solidFill>
                <a:effectLst/>
                <a:latin typeface="Times New Roman" panose="02020603050405020304" pitchFamily="18" charset="0"/>
                <a:cs typeface="Times New Roman" panose="02020603050405020304" pitchFamily="18" charset="0"/>
              </a:rPr>
              <a:t>Overview and Data Extraction</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3477E9-8D4A-39E7-ED91-27735FA35D5A}"/>
              </a:ext>
            </a:extLst>
          </p:cNvPr>
          <p:cNvSpPr>
            <a:spLocks noGrp="1"/>
          </p:cNvSpPr>
          <p:nvPr>
            <p:ph idx="1"/>
          </p:nvPr>
        </p:nvSpPr>
        <p:spPr/>
        <p:txBody>
          <a:bodyPr>
            <a:normAutofit/>
          </a:bodyPr>
          <a:lstStyle/>
          <a:p>
            <a:pPr algn="l">
              <a:buFont typeface="Arial" panose="020B0604020202020204" pitchFamily="34" charset="0"/>
              <a:buChar char="•"/>
            </a:pPr>
            <a:r>
              <a:rPr lang="en-IN" sz="1400" b="1" i="0" dirty="0">
                <a:solidFill>
                  <a:srgbClr val="0D0D0D"/>
                </a:solidFill>
                <a:effectLst/>
                <a:latin typeface="Times New Roman" panose="02020603050405020304" pitchFamily="18" charset="0"/>
                <a:cs typeface="Times New Roman" panose="02020603050405020304" pitchFamily="18" charset="0"/>
              </a:rPr>
              <a:t>Objective:</a:t>
            </a:r>
            <a:r>
              <a:rPr lang="en-IN" sz="1400" b="0" i="0" dirty="0">
                <a:solidFill>
                  <a:srgbClr val="0D0D0D"/>
                </a:solidFill>
                <a:effectLst/>
                <a:latin typeface="Times New Roman" panose="02020603050405020304" pitchFamily="18" charset="0"/>
                <a:cs typeface="Times New Roman" panose="02020603050405020304" pitchFamily="18" charset="0"/>
              </a:rPr>
              <a:t> Automate HRM processes, minimize manual effort, and enhance accuracy.</a:t>
            </a:r>
          </a:p>
          <a:p>
            <a:pPr algn="l">
              <a:buFont typeface="Arial" panose="020B0604020202020204" pitchFamily="34" charset="0"/>
              <a:buChar char="•"/>
            </a:pPr>
            <a:r>
              <a:rPr lang="en-IN" sz="1400" b="1" i="0" dirty="0">
                <a:solidFill>
                  <a:srgbClr val="0D0D0D"/>
                </a:solidFill>
                <a:effectLst/>
                <a:latin typeface="Times New Roman" panose="02020603050405020304" pitchFamily="18" charset="0"/>
                <a:cs typeface="Times New Roman" panose="02020603050405020304" pitchFamily="18" charset="0"/>
              </a:rPr>
              <a:t>Steps:</a:t>
            </a:r>
            <a:endParaRPr lang="en-IN"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IN" sz="1400" b="0" i="0" dirty="0">
                <a:solidFill>
                  <a:srgbClr val="0D0D0D"/>
                </a:solidFill>
                <a:effectLst/>
                <a:latin typeface="Times New Roman" panose="02020603050405020304" pitchFamily="18" charset="0"/>
                <a:cs typeface="Times New Roman" panose="02020603050405020304" pitchFamily="18" charset="0"/>
              </a:rPr>
              <a:t>Import necessary libraries (</a:t>
            </a:r>
            <a:r>
              <a:rPr lang="en-IN" sz="1400" b="0" i="0" dirty="0" err="1">
                <a:solidFill>
                  <a:srgbClr val="0D0D0D"/>
                </a:solidFill>
                <a:effectLst/>
                <a:latin typeface="Times New Roman" panose="02020603050405020304" pitchFamily="18" charset="0"/>
                <a:cs typeface="Times New Roman" panose="02020603050405020304" pitchFamily="18" charset="0"/>
              </a:rPr>
              <a:t>spaCy</a:t>
            </a:r>
            <a:r>
              <a:rPr lang="en-IN" sz="1400" b="0" i="0" dirty="0">
                <a:solidFill>
                  <a:srgbClr val="0D0D0D"/>
                </a:solidFill>
                <a:effectLst/>
                <a:latin typeface="Times New Roman" panose="02020603050405020304" pitchFamily="18" charset="0"/>
                <a:cs typeface="Times New Roman" panose="02020603050405020304" pitchFamily="18" charset="0"/>
              </a:rPr>
              <a:t>, </a:t>
            </a:r>
            <a:r>
              <a:rPr lang="en-IN" sz="1400" b="0" i="0" dirty="0" err="1">
                <a:solidFill>
                  <a:srgbClr val="0D0D0D"/>
                </a:solidFill>
                <a:effectLst/>
                <a:latin typeface="Times New Roman" panose="02020603050405020304" pitchFamily="18" charset="0"/>
                <a:cs typeface="Times New Roman" panose="02020603050405020304" pitchFamily="18" charset="0"/>
              </a:rPr>
              <a:t>textract</a:t>
            </a:r>
            <a:r>
              <a:rPr lang="en-IN" sz="1400"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IN" sz="1400" b="0" i="0" dirty="0">
                <a:solidFill>
                  <a:srgbClr val="0D0D0D"/>
                </a:solidFill>
                <a:effectLst/>
                <a:latin typeface="Times New Roman" panose="02020603050405020304" pitchFamily="18" charset="0"/>
                <a:cs typeface="Times New Roman" panose="02020603050405020304" pitchFamily="18" charset="0"/>
              </a:rPr>
              <a:t>Extract text from different categories (PeopleSoft, React JS Developer, SQL Developer, Workday resumes).</a:t>
            </a:r>
          </a:p>
          <a:p>
            <a:pPr marL="742950" lvl="1" indent="-285750" algn="l">
              <a:buFont typeface="Arial" panose="020B0604020202020204" pitchFamily="34" charset="0"/>
              <a:buChar char="•"/>
            </a:pPr>
            <a:r>
              <a:rPr lang="en-IN" sz="1400" b="0" i="0" dirty="0">
                <a:solidFill>
                  <a:srgbClr val="0D0D0D"/>
                </a:solidFill>
                <a:effectLst/>
                <a:latin typeface="Times New Roman" panose="02020603050405020304" pitchFamily="18" charset="0"/>
                <a:cs typeface="Times New Roman" panose="02020603050405020304" pitchFamily="18" charset="0"/>
              </a:rPr>
              <a:t>Create a consolidated </a:t>
            </a:r>
            <a:r>
              <a:rPr lang="en-IN" sz="1400" b="0" i="0" dirty="0" err="1">
                <a:solidFill>
                  <a:srgbClr val="0D0D0D"/>
                </a:solidFill>
                <a:effectLst/>
                <a:latin typeface="Times New Roman" panose="02020603050405020304" pitchFamily="18" charset="0"/>
                <a:cs typeface="Times New Roman" panose="02020603050405020304" pitchFamily="18" charset="0"/>
              </a:rPr>
              <a:t>DataFrame</a:t>
            </a:r>
            <a:r>
              <a:rPr lang="en-IN" sz="1400" b="0" i="0" dirty="0">
                <a:solidFill>
                  <a:srgbClr val="0D0D0D"/>
                </a:solidFill>
                <a:effectLst/>
                <a:latin typeface="Times New Roman" panose="02020603050405020304" pitchFamily="18" charset="0"/>
                <a:cs typeface="Times New Roman" panose="02020603050405020304" pitchFamily="18" charset="0"/>
              </a:rPr>
              <a:t> for further analysis.</a:t>
            </a:r>
          </a:p>
        </p:txBody>
      </p:sp>
    </p:spTree>
    <p:extLst>
      <p:ext uri="{BB962C8B-B14F-4D97-AF65-F5344CB8AC3E}">
        <p14:creationId xmlns:p14="http://schemas.microsoft.com/office/powerpoint/2010/main" val="1153503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DF7B5-4C8B-C78B-2BA6-F310C6972757}"/>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74C87B93-550C-F79A-8803-B3971216749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47800" y="2406215"/>
            <a:ext cx="4645025" cy="2658346"/>
          </a:xfrm>
          <a:prstGeom prst="rect">
            <a:avLst/>
          </a:prstGeom>
        </p:spPr>
      </p:pic>
      <p:pic>
        <p:nvPicPr>
          <p:cNvPr id="10" name="Content Placeholder 9">
            <a:extLst>
              <a:ext uri="{FF2B5EF4-FFF2-40B4-BE49-F238E27FC236}">
                <a16:creationId xmlns:a16="http://schemas.microsoft.com/office/drawing/2014/main" id="{42B2AB18-B0AD-791B-0771-89C6890DC40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13500" y="2736028"/>
            <a:ext cx="4645025" cy="2005070"/>
          </a:xfrm>
        </p:spPr>
      </p:pic>
    </p:spTree>
    <p:extLst>
      <p:ext uri="{BB962C8B-B14F-4D97-AF65-F5344CB8AC3E}">
        <p14:creationId xmlns:p14="http://schemas.microsoft.com/office/powerpoint/2010/main" val="993703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CE27A-CA08-1EDF-E429-95547DCF6783}"/>
              </a:ext>
            </a:extLst>
          </p:cNvPr>
          <p:cNvSpPr>
            <a:spLocks noGrp="1"/>
          </p:cNvSpPr>
          <p:nvPr>
            <p:ph type="title"/>
          </p:nvPr>
        </p:nvSpPr>
        <p:spPr/>
        <p:txBody>
          <a:bodyPr/>
          <a:lstStyle/>
          <a:p>
            <a:endParaRPr lang="en-IN" dirty="0"/>
          </a:p>
        </p:txBody>
      </p:sp>
      <p:pic>
        <p:nvPicPr>
          <p:cNvPr id="17" name="Content Placeholder 11">
            <a:extLst>
              <a:ext uri="{FF2B5EF4-FFF2-40B4-BE49-F238E27FC236}">
                <a16:creationId xmlns:a16="http://schemas.microsoft.com/office/drawing/2014/main" id="{209F1AD2-09F2-628E-376D-5917561A251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47800" y="2600889"/>
            <a:ext cx="4645025" cy="2268998"/>
          </a:xfrm>
        </p:spPr>
      </p:pic>
      <p:pic>
        <p:nvPicPr>
          <p:cNvPr id="19" name="Content Placeholder 18">
            <a:extLst>
              <a:ext uri="{FF2B5EF4-FFF2-40B4-BE49-F238E27FC236}">
                <a16:creationId xmlns:a16="http://schemas.microsoft.com/office/drawing/2014/main" id="{B082CE82-1C5A-9C8D-BA39-73F2B304AD5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13500" y="2478519"/>
            <a:ext cx="4645025" cy="2520087"/>
          </a:xfrm>
        </p:spPr>
      </p:pic>
    </p:spTree>
    <p:extLst>
      <p:ext uri="{BB962C8B-B14F-4D97-AF65-F5344CB8AC3E}">
        <p14:creationId xmlns:p14="http://schemas.microsoft.com/office/powerpoint/2010/main" val="3359920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3AAC0-2641-6DDB-4B22-41B4E4D38CFF}"/>
              </a:ext>
            </a:extLst>
          </p:cNvPr>
          <p:cNvSpPr>
            <a:spLocks noGrp="1"/>
          </p:cNvSpPr>
          <p:nvPr>
            <p:ph type="title"/>
          </p:nvPr>
        </p:nvSpPr>
        <p:spPr/>
        <p:txBody>
          <a:bodyPr>
            <a:normAutofit/>
          </a:bodyPr>
          <a:lstStyle/>
          <a:p>
            <a:r>
              <a:rPr lang="en-US" sz="2400" b="1" i="0" dirty="0">
                <a:solidFill>
                  <a:srgbClr val="0D0D0D"/>
                </a:solidFill>
                <a:effectLst/>
                <a:latin typeface="Times New Roman" panose="02020603050405020304" pitchFamily="18" charset="0"/>
                <a:cs typeface="Times New Roman" panose="02020603050405020304" pitchFamily="18" charset="0"/>
              </a:rPr>
              <a:t>Data Analysis and Pre-Processing</a:t>
            </a:r>
            <a:endParaRPr lang="en-US" sz="2400" b="0" i="0" dirty="0">
              <a:solidFill>
                <a:srgbClr val="0D0D0D"/>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CEC88A-04F9-AAEF-DF21-65AB499D4C1D}"/>
              </a:ext>
            </a:extLst>
          </p:cNvPr>
          <p:cNvSpPr>
            <a:spLocks noGrp="1"/>
          </p:cNvSpPr>
          <p:nvPr>
            <p:ph sz="half" idx="1"/>
          </p:nvPr>
        </p:nvSpPr>
        <p:spPr/>
        <p:txBody>
          <a:bodyPr>
            <a:noAutofit/>
          </a:bodyPr>
          <a:lstStyle/>
          <a:p>
            <a:pPr algn="l"/>
            <a:r>
              <a:rPr lang="en-US" sz="1400" b="1" i="0" dirty="0">
                <a:solidFill>
                  <a:srgbClr val="0D0D0D"/>
                </a:solidFill>
                <a:effectLst/>
                <a:latin typeface="Söhne"/>
              </a:rPr>
              <a:t>Slide 2: Data Analysis and Pre-Processing</a:t>
            </a:r>
            <a:endParaRPr lang="en-US" sz="1400" b="0" i="0" dirty="0">
              <a:solidFill>
                <a:srgbClr val="0D0D0D"/>
              </a:solidFill>
              <a:effectLst/>
              <a:latin typeface="Söhne"/>
            </a:endParaRPr>
          </a:p>
          <a:p>
            <a:pPr algn="l">
              <a:buFont typeface="Arial" panose="020B0604020202020204" pitchFamily="34" charset="0"/>
              <a:buChar char="•"/>
            </a:pPr>
            <a:r>
              <a:rPr lang="en-US" sz="1400" b="1" i="0" dirty="0">
                <a:solidFill>
                  <a:srgbClr val="0D0D0D"/>
                </a:solidFill>
                <a:effectLst/>
                <a:latin typeface="Söhne"/>
              </a:rPr>
              <a:t>Insights:</a:t>
            </a:r>
            <a:endParaRPr lang="en-US" sz="1400" b="0" i="0" dirty="0">
              <a:solidFill>
                <a:srgbClr val="0D0D0D"/>
              </a:solidFill>
              <a:effectLst/>
              <a:latin typeface="Söhne"/>
            </a:endParaRPr>
          </a:p>
          <a:p>
            <a:pPr marL="742950" lvl="1" indent="-285750" algn="l">
              <a:buFont typeface="Arial" panose="020B0604020202020204" pitchFamily="34" charset="0"/>
              <a:buChar char="•"/>
            </a:pPr>
            <a:r>
              <a:rPr lang="en-US" sz="1400" b="0" i="0" dirty="0">
                <a:solidFill>
                  <a:srgbClr val="0D0D0D"/>
                </a:solidFill>
                <a:effectLst/>
                <a:latin typeface="Söhne"/>
              </a:rPr>
              <a:t>Analyze word count, character count, </a:t>
            </a:r>
            <a:r>
              <a:rPr lang="en-US" sz="1400" b="0" i="0" dirty="0" err="1">
                <a:solidFill>
                  <a:srgbClr val="0D0D0D"/>
                </a:solidFill>
                <a:effectLst/>
                <a:latin typeface="Söhne"/>
              </a:rPr>
              <a:t>stopwords</a:t>
            </a:r>
            <a:r>
              <a:rPr lang="en-US" sz="1400" b="0" i="0" dirty="0">
                <a:solidFill>
                  <a:srgbClr val="0D0D0D"/>
                </a:solidFill>
                <a:effectLst/>
                <a:latin typeface="Söhne"/>
              </a:rPr>
              <a:t>, and </a:t>
            </a:r>
            <a:r>
              <a:rPr lang="en-US" sz="1400" b="0" i="0" dirty="0" err="1">
                <a:solidFill>
                  <a:srgbClr val="0D0D0D"/>
                </a:solidFill>
                <a:effectLst/>
                <a:latin typeface="Söhne"/>
              </a:rPr>
              <a:t>numerics</a:t>
            </a:r>
            <a:r>
              <a:rPr lang="en-US" sz="1400" b="0" i="0" dirty="0">
                <a:solidFill>
                  <a:srgbClr val="0D0D0D"/>
                </a:solidFill>
                <a:effectLst/>
                <a:latin typeface="Söhne"/>
              </a:rPr>
              <a:t> in the resumes.</a:t>
            </a:r>
          </a:p>
          <a:p>
            <a:pPr marL="742950" lvl="1" indent="-285750" algn="l">
              <a:buFont typeface="Arial" panose="020B0604020202020204" pitchFamily="34" charset="0"/>
              <a:buChar char="•"/>
            </a:pPr>
            <a:r>
              <a:rPr lang="en-US" sz="1400" b="0" i="0" dirty="0">
                <a:solidFill>
                  <a:srgbClr val="0D0D0D"/>
                </a:solidFill>
                <a:effectLst/>
                <a:latin typeface="Söhne"/>
              </a:rPr>
              <a:t>Apply text pre-processing techniques to clean the data.</a:t>
            </a:r>
          </a:p>
          <a:p>
            <a:pPr algn="l">
              <a:buFont typeface="Arial" panose="020B0604020202020204" pitchFamily="34" charset="0"/>
              <a:buChar char="•"/>
            </a:pPr>
            <a:r>
              <a:rPr lang="en-US" sz="1400" b="1" i="0" dirty="0">
                <a:solidFill>
                  <a:srgbClr val="0D0D0D"/>
                </a:solidFill>
                <a:effectLst/>
                <a:latin typeface="Söhne"/>
              </a:rPr>
              <a:t>Visuals:</a:t>
            </a:r>
            <a:endParaRPr lang="en-US" sz="1400" b="0" i="0" dirty="0">
              <a:solidFill>
                <a:srgbClr val="0D0D0D"/>
              </a:solidFill>
              <a:effectLst/>
              <a:latin typeface="Söhne"/>
            </a:endParaRPr>
          </a:p>
          <a:p>
            <a:pPr marL="742950" lvl="1" indent="-285750" algn="l">
              <a:buFont typeface="Arial" panose="020B0604020202020204" pitchFamily="34" charset="0"/>
              <a:buChar char="•"/>
            </a:pPr>
            <a:r>
              <a:rPr lang="en-US" sz="1400" b="0" i="0" dirty="0">
                <a:solidFill>
                  <a:srgbClr val="0D0D0D"/>
                </a:solidFill>
                <a:effectLst/>
                <a:latin typeface="Söhne"/>
              </a:rPr>
              <a:t>Sample data table displaying word count and character count.</a:t>
            </a:r>
          </a:p>
          <a:p>
            <a:pPr marL="742950" lvl="1" indent="-285750" algn="l">
              <a:buFont typeface="Arial" panose="020B0604020202020204" pitchFamily="34" charset="0"/>
              <a:buChar char="•"/>
            </a:pPr>
            <a:r>
              <a:rPr lang="en-US" sz="1400" b="0" i="0" dirty="0">
                <a:solidFill>
                  <a:srgbClr val="0D0D0D"/>
                </a:solidFill>
                <a:effectLst/>
                <a:latin typeface="Söhne"/>
              </a:rPr>
              <a:t>Code snippet for text pre-processing.</a:t>
            </a:r>
          </a:p>
          <a:p>
            <a:pPr marL="742950" lvl="1" indent="-285750" algn="l">
              <a:buFont typeface="Arial" panose="020B0604020202020204" pitchFamily="34" charset="0"/>
              <a:buChar char="•"/>
            </a:pPr>
            <a:r>
              <a:rPr lang="en-US" sz="1400" b="0" i="0" dirty="0">
                <a:solidFill>
                  <a:srgbClr val="0D0D0D"/>
                </a:solidFill>
                <a:effectLst/>
                <a:latin typeface="Söhne"/>
              </a:rPr>
              <a:t>Visualizations of data insights (charts).</a:t>
            </a:r>
          </a:p>
          <a:p>
            <a:br>
              <a:rPr lang="en-US" sz="1400" dirty="0"/>
            </a:br>
            <a:endParaRPr lang="en-IN" sz="14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B312A3FB-A57D-807B-CED1-D3A8E7A720E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791293"/>
            <a:ext cx="4645025" cy="1894539"/>
          </a:xfrm>
        </p:spPr>
      </p:pic>
    </p:spTree>
    <p:extLst>
      <p:ext uri="{BB962C8B-B14F-4D97-AF65-F5344CB8AC3E}">
        <p14:creationId xmlns:p14="http://schemas.microsoft.com/office/powerpoint/2010/main" val="409215104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1026</TotalTime>
  <Words>992</Words>
  <Application>Microsoft Office PowerPoint</Application>
  <PresentationFormat>Widescreen</PresentationFormat>
  <Paragraphs>142</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Gill Sans MT</vt:lpstr>
      <vt:lpstr>Segoe UI</vt:lpstr>
      <vt:lpstr>Söhne</vt:lpstr>
      <vt:lpstr>Times New Roman</vt:lpstr>
      <vt:lpstr>Wingdings</vt:lpstr>
      <vt:lpstr>Gallery</vt:lpstr>
      <vt:lpstr>Slide 1: Team Members</vt:lpstr>
      <vt:lpstr>Title: “Resume classification - Group 2"</vt:lpstr>
      <vt:lpstr>Slide 3: Agenda</vt:lpstr>
      <vt:lpstr>PowerPoint Presentation</vt:lpstr>
      <vt:lpstr>ABSTRACT</vt:lpstr>
      <vt:lpstr>Overview and Data Extraction</vt:lpstr>
      <vt:lpstr>PowerPoint Presentation</vt:lpstr>
      <vt:lpstr>PowerPoint Presentation</vt:lpstr>
      <vt:lpstr>Data Analysis and Pre-Processing</vt:lpstr>
      <vt:lpstr>PowerPoint Presentation</vt:lpstr>
      <vt:lpstr>PowerPoint Presentation</vt:lpstr>
      <vt:lpstr>2.1: Introduction and Dataset Overview</vt:lpstr>
      <vt:lpstr>2.2: Profile and Resume Distribution</vt:lpstr>
      <vt:lpstr>2.3: Data Exploration and Analysis</vt:lpstr>
      <vt:lpstr>2.4: Conclusion and Next Steps</vt:lpstr>
      <vt:lpstr>2.1 Data Visualizations</vt:lpstr>
      <vt:lpstr>PowerPoint Presentation</vt:lpstr>
      <vt:lpstr>Number of Profiles in Resumes &amp; Percentage of Profiles in Resumes</vt:lpstr>
      <vt:lpstr>PowerPoint Presentation</vt:lpstr>
      <vt:lpstr>III – Model Building</vt:lpstr>
      <vt:lpstr>3.1: Introduction and Libraries</vt:lpstr>
      <vt:lpstr>3.2: Data Preparation and Feature Extraction </vt:lpstr>
      <vt:lpstr>PowerPoint Presentation</vt:lpstr>
      <vt:lpstr>3.3: Model Training and Evaluation </vt:lpstr>
      <vt:lpstr>3.4: Comparative Analysis and Next Steps </vt:lpstr>
      <vt:lpstr>PowerPoint Presentation</vt:lpstr>
      <vt:lpstr>Demo</vt:lpstr>
      <vt:lpstr>PowerPoint Presentation</vt:lpstr>
      <vt:lpstr>Demo - 1</vt:lpstr>
      <vt:lpstr>V :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Recommendation System Project</dc:title>
  <dc:creator>K Mohammad</dc:creator>
  <cp:lastModifiedBy>K Mohammad</cp:lastModifiedBy>
  <cp:revision>141</cp:revision>
  <dcterms:created xsi:type="dcterms:W3CDTF">2023-12-06T16:09:41Z</dcterms:created>
  <dcterms:modified xsi:type="dcterms:W3CDTF">2024-03-02T04:32:52Z</dcterms:modified>
</cp:coreProperties>
</file>