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87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54480" y="6624827"/>
            <a:ext cx="5654040" cy="233679"/>
          </a:xfrm>
          <a:custGeom>
            <a:avLst/>
            <a:gdLst/>
            <a:ahLst/>
            <a:cxnLst/>
            <a:rect l="l" t="t" r="r" b="b"/>
            <a:pathLst>
              <a:path w="5654040" h="233679">
                <a:moveTo>
                  <a:pt x="5654040" y="0"/>
                </a:moveTo>
                <a:lnTo>
                  <a:pt x="0" y="0"/>
                </a:lnTo>
                <a:lnTo>
                  <a:pt x="0" y="233170"/>
                </a:lnTo>
                <a:lnTo>
                  <a:pt x="5654040" y="233170"/>
                </a:lnTo>
                <a:lnTo>
                  <a:pt x="5654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08519" y="6624827"/>
            <a:ext cx="4546600" cy="233679"/>
          </a:xfrm>
          <a:custGeom>
            <a:avLst/>
            <a:gdLst/>
            <a:ahLst/>
            <a:cxnLst/>
            <a:rect l="l" t="t" r="r" b="b"/>
            <a:pathLst>
              <a:path w="4546600" h="233679">
                <a:moveTo>
                  <a:pt x="4546091" y="0"/>
                </a:moveTo>
                <a:lnTo>
                  <a:pt x="0" y="0"/>
                </a:lnTo>
                <a:lnTo>
                  <a:pt x="0" y="233171"/>
                </a:lnTo>
                <a:lnTo>
                  <a:pt x="4546091" y="233171"/>
                </a:lnTo>
                <a:lnTo>
                  <a:pt x="4546091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78765"/>
            <a:ext cx="48260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478" y="1184529"/>
            <a:ext cx="11801043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500" y="6626578"/>
            <a:ext cx="112903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70430" y="6629321"/>
            <a:ext cx="5423534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33859" y="6632674"/>
            <a:ext cx="28067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-login.celonis.com/s/login/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tinyurl.com/2pvuuzm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y.celonis.com/learningpaths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6633971"/>
            <a:ext cx="11414760" cy="224154"/>
            <a:chOff x="777240" y="6633971"/>
            <a:chExt cx="11414760" cy="224154"/>
          </a:xfrm>
        </p:grpSpPr>
        <p:sp>
          <p:nvSpPr>
            <p:cNvPr id="3" name="object 3"/>
            <p:cNvSpPr/>
            <p:nvPr/>
          </p:nvSpPr>
          <p:spPr>
            <a:xfrm>
              <a:off x="777240" y="6633971"/>
              <a:ext cx="5782310" cy="220979"/>
            </a:xfrm>
            <a:custGeom>
              <a:avLst/>
              <a:gdLst/>
              <a:ahLst/>
              <a:cxnLst/>
              <a:rect l="l" t="t" r="r" b="b"/>
              <a:pathLst>
                <a:path w="5782309" h="220979">
                  <a:moveTo>
                    <a:pt x="5782056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782056" y="220980"/>
                  </a:lnTo>
                  <a:lnTo>
                    <a:pt x="578205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9295" y="6633971"/>
              <a:ext cx="5195570" cy="220979"/>
            </a:xfrm>
            <a:custGeom>
              <a:avLst/>
              <a:gdLst/>
              <a:ahLst/>
              <a:cxnLst/>
              <a:rect l="l" t="t" r="r" b="b"/>
              <a:pathLst>
                <a:path w="5195570" h="220979">
                  <a:moveTo>
                    <a:pt x="5195315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195315" y="220980"/>
                  </a:lnTo>
                  <a:lnTo>
                    <a:pt x="5195315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4611" y="6637019"/>
              <a:ext cx="437515" cy="220979"/>
            </a:xfrm>
            <a:custGeom>
              <a:avLst/>
              <a:gdLst/>
              <a:ahLst/>
              <a:cxnLst/>
              <a:rect l="l" t="t" r="r" b="b"/>
              <a:pathLst>
                <a:path w="437515" h="220979">
                  <a:moveTo>
                    <a:pt x="437388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437388" y="220979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33971"/>
            <a:ext cx="777240" cy="222885"/>
          </a:xfrm>
          <a:custGeom>
            <a:avLst/>
            <a:gdLst/>
            <a:ahLst/>
            <a:cxnLst/>
            <a:rect l="l" t="t" r="r" b="b"/>
            <a:pathLst>
              <a:path w="777240" h="222884">
                <a:moveTo>
                  <a:pt x="777240" y="0"/>
                </a:moveTo>
                <a:lnTo>
                  <a:pt x="0" y="0"/>
                </a:lnTo>
                <a:lnTo>
                  <a:pt x="0" y="222503"/>
                </a:lnTo>
                <a:lnTo>
                  <a:pt x="777240" y="222503"/>
                </a:lnTo>
                <a:lnTo>
                  <a:pt x="77724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7000" y="1895231"/>
            <a:ext cx="2715260" cy="617220"/>
            <a:chOff x="4607000" y="1895231"/>
            <a:chExt cx="2715260" cy="617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7000" y="1895231"/>
              <a:ext cx="2715108" cy="2597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0" y="2167127"/>
              <a:ext cx="1495805" cy="34518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80972" y="4801516"/>
            <a:ext cx="8861425" cy="1039494"/>
            <a:chOff x="1680972" y="4801516"/>
            <a:chExt cx="8861425" cy="103949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753" y="4801516"/>
              <a:ext cx="7724612" cy="291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72" y="4831080"/>
              <a:ext cx="8861298" cy="10096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52370" y="4702302"/>
            <a:ext cx="828802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55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Department</a:t>
            </a:r>
            <a:r>
              <a:rPr sz="2300" dirty="0">
                <a:latin typeface="Times New Roman"/>
                <a:cs typeface="Times New Roman"/>
              </a:rPr>
              <a:t> 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Computer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Science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Engineering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(Data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Science)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ts val="3860"/>
              </a:lnSpc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Srinivasa</a:t>
            </a:r>
            <a:r>
              <a:rPr sz="3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Ramanujan</a:t>
            </a:r>
            <a:r>
              <a:rPr sz="3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3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(Affiliated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JNTUA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Approved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AICTE)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NAAC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‘A’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Grade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NBA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(EEE,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 </a:t>
            </a:r>
            <a:r>
              <a:rPr sz="1200" b="1" spc="-5" dirty="0">
                <a:latin typeface="Times New Roman"/>
                <a:cs typeface="Times New Roman"/>
              </a:rPr>
              <a:t>CSE)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ts val="1475"/>
              </a:lnSpc>
            </a:pPr>
            <a:r>
              <a:rPr sz="1300" b="1" spc="-5" dirty="0">
                <a:latin typeface="Times New Roman"/>
                <a:cs typeface="Times New Roman"/>
              </a:rPr>
              <a:t>Rotarypuram </a:t>
            </a:r>
            <a:r>
              <a:rPr sz="1300" b="1" spc="-10" dirty="0">
                <a:latin typeface="Times New Roman"/>
                <a:cs typeface="Times New Roman"/>
              </a:rPr>
              <a:t>Village,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 K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Samudram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Mandal,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Ananthapuramu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– </a:t>
            </a:r>
            <a:r>
              <a:rPr sz="1300" b="1" spc="-10" dirty="0">
                <a:latin typeface="Times New Roman"/>
                <a:cs typeface="Times New Roman"/>
              </a:rPr>
              <a:t>515701.</a:t>
            </a:r>
            <a:endParaRPr sz="13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05"/>
              </a:spcBef>
            </a:pP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2023</a:t>
            </a:r>
            <a:r>
              <a:rPr sz="14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E79"/>
                </a:solidFill>
                <a:latin typeface="Times New Roman"/>
                <a:cs typeface="Times New Roman"/>
              </a:rPr>
              <a:t>-</a:t>
            </a:r>
            <a:r>
              <a:rPr sz="14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080" y="271202"/>
            <a:ext cx="10625455" cy="1061085"/>
            <a:chOff x="704080" y="271202"/>
            <a:chExt cx="10625455" cy="10610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080" y="271202"/>
              <a:ext cx="10625343" cy="963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0463" y="321563"/>
              <a:ext cx="6161532" cy="1010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4379" y="303275"/>
              <a:ext cx="10529570" cy="858519"/>
            </a:xfrm>
            <a:custGeom>
              <a:avLst/>
              <a:gdLst/>
              <a:ahLst/>
              <a:cxnLst/>
              <a:rect l="l" t="t" r="r" b="b"/>
              <a:pathLst>
                <a:path w="10529570" h="858519">
                  <a:moveTo>
                    <a:pt x="10386314" y="0"/>
                  </a:moveTo>
                  <a:lnTo>
                    <a:pt x="143001" y="0"/>
                  </a:lnTo>
                  <a:lnTo>
                    <a:pt x="97800" y="7288"/>
                  </a:lnTo>
                  <a:lnTo>
                    <a:pt x="58545" y="27586"/>
                  </a:lnTo>
                  <a:lnTo>
                    <a:pt x="27590" y="58539"/>
                  </a:lnTo>
                  <a:lnTo>
                    <a:pt x="7290" y="97796"/>
                  </a:lnTo>
                  <a:lnTo>
                    <a:pt x="0" y="143001"/>
                  </a:lnTo>
                  <a:lnTo>
                    <a:pt x="0" y="715010"/>
                  </a:lnTo>
                  <a:lnTo>
                    <a:pt x="7290" y="760215"/>
                  </a:lnTo>
                  <a:lnTo>
                    <a:pt x="27590" y="799472"/>
                  </a:lnTo>
                  <a:lnTo>
                    <a:pt x="58545" y="830425"/>
                  </a:lnTo>
                  <a:lnTo>
                    <a:pt x="97800" y="850723"/>
                  </a:lnTo>
                  <a:lnTo>
                    <a:pt x="143001" y="858012"/>
                  </a:lnTo>
                  <a:lnTo>
                    <a:pt x="10386314" y="858012"/>
                  </a:lnTo>
                  <a:lnTo>
                    <a:pt x="10431519" y="850723"/>
                  </a:lnTo>
                  <a:lnTo>
                    <a:pt x="10470776" y="830425"/>
                  </a:lnTo>
                  <a:lnTo>
                    <a:pt x="10501729" y="799472"/>
                  </a:lnTo>
                  <a:lnTo>
                    <a:pt x="10522027" y="760215"/>
                  </a:lnTo>
                  <a:lnTo>
                    <a:pt x="10529316" y="715010"/>
                  </a:lnTo>
                  <a:lnTo>
                    <a:pt x="10529316" y="143001"/>
                  </a:lnTo>
                  <a:lnTo>
                    <a:pt x="10522027" y="97796"/>
                  </a:lnTo>
                  <a:lnTo>
                    <a:pt x="10501729" y="58539"/>
                  </a:lnTo>
                  <a:lnTo>
                    <a:pt x="10470776" y="27586"/>
                  </a:lnTo>
                  <a:lnTo>
                    <a:pt x="10431519" y="7288"/>
                  </a:lnTo>
                  <a:lnTo>
                    <a:pt x="1038631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375" y="359663"/>
              <a:ext cx="6047994" cy="8968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48025" y="461899"/>
            <a:ext cx="554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Process</a:t>
            </a:r>
            <a:r>
              <a:rPr sz="3200" spc="-25" dirty="0"/>
              <a:t> </a:t>
            </a:r>
            <a:r>
              <a:rPr sz="3200" dirty="0"/>
              <a:t>Mining</a:t>
            </a:r>
            <a:r>
              <a:rPr sz="3200" spc="-70" dirty="0"/>
              <a:t> </a:t>
            </a:r>
            <a:r>
              <a:rPr sz="3200" spc="-25" dirty="0"/>
              <a:t>Virtual</a:t>
            </a:r>
            <a:r>
              <a:rPr sz="3200" spc="-35" dirty="0"/>
              <a:t> </a:t>
            </a:r>
            <a:r>
              <a:rPr sz="3200" dirty="0"/>
              <a:t>Internship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4591558" y="1287525"/>
            <a:ext cx="2723515" cy="112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-20" dirty="0">
                <a:latin typeface="Times New Roman"/>
                <a:cs typeface="Times New Roman"/>
              </a:rPr>
              <a:t>K.PUSHPAREKHA</a:t>
            </a:r>
            <a:endParaRPr sz="26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Rollno:224G1A3273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73979" y="2674620"/>
            <a:ext cx="1844039" cy="1789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45515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5027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</a:t>
            </a:r>
            <a:r>
              <a:rPr spc="-25" dirty="0"/>
              <a:t> </a:t>
            </a:r>
            <a:r>
              <a:rPr spc="-5" dirty="0"/>
              <a:t>time</a:t>
            </a:r>
            <a:r>
              <a:rPr spc="-25" dirty="0"/>
              <a:t> </a:t>
            </a:r>
            <a:r>
              <a:rPr dirty="0"/>
              <a:t>applications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90077"/>
            <a:ext cx="7252334" cy="5180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434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Healthcare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Financial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Transaction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Logistics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Transportation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Cust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ey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Times New Roman"/>
                <a:cs typeface="Times New Roman"/>
              </a:rPr>
              <a:t>Energy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Emergency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Disaster 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Compliance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Retail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2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8516" y="6560819"/>
              <a:ext cx="443483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004566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2576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304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conclusion, process mining is a powerful and versatile technology </a:t>
            </a:r>
            <a:r>
              <a:rPr sz="2800" spc="-10" dirty="0">
                <a:latin typeface="Times New Roman"/>
                <a:cs typeface="Times New Roman"/>
              </a:rPr>
              <a:t>that offers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insights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inner</a:t>
            </a:r>
            <a:r>
              <a:rPr sz="2800" dirty="0">
                <a:latin typeface="Times New Roman"/>
                <a:cs typeface="Times New Roman"/>
              </a:rPr>
              <a:t> workings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r>
              <a:rPr sz="2800" dirty="0">
                <a:latin typeface="Times New Roman"/>
                <a:cs typeface="Times New Roman"/>
              </a:rPr>
              <a:t> By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during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uncovers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patterns,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inefficiencies,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actionable recommendations for process optimization. This technology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potential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drive </a:t>
            </a:r>
            <a:r>
              <a:rPr sz="2800" spc="-5" dirty="0">
                <a:latin typeface="Times New Roman"/>
                <a:cs typeface="Times New Roman"/>
              </a:rPr>
              <a:t>improvements across a wide </a:t>
            </a:r>
            <a:r>
              <a:rPr sz="2800" dirty="0">
                <a:latin typeface="Times New Roman"/>
                <a:cs typeface="Times New Roman"/>
              </a:rPr>
              <a:t>range </a:t>
            </a:r>
            <a:r>
              <a:rPr sz="2800" spc="-5" dirty="0">
                <a:latin typeface="Times New Roman"/>
                <a:cs typeface="Times New Roman"/>
              </a:rPr>
              <a:t>of industries, including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manufacturing,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healthcare, finance,</a:t>
            </a:r>
            <a:r>
              <a:rPr sz="2800" dirty="0">
                <a:latin typeface="Times New Roman"/>
                <a:cs typeface="Times New Roman"/>
              </a:rPr>
              <a:t> logistics,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1595"/>
            <a:chOff x="0" y="0"/>
            <a:chExt cx="12192000" cy="1331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1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955"/>
              <a:ext cx="293751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5006"/>
            <a:ext cx="2509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72211"/>
            <a:ext cx="8958580" cy="2035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19"/>
              </a:spcBef>
              <a:buSzPct val="96428"/>
              <a:buFont typeface="Segoe UI Symbol"/>
              <a:buChar char="➢"/>
              <a:tabLst>
                <a:tab pos="354330" algn="l"/>
              </a:tabLst>
            </a:pPr>
            <a:r>
              <a:rPr sz="2800" spc="-5" dirty="0">
                <a:latin typeface="Times New Roman"/>
                <a:cs typeface="Times New Roman"/>
              </a:rPr>
              <a:t>[1] </a:t>
            </a:r>
            <a:r>
              <a:rPr sz="2800" spc="-10" dirty="0">
                <a:latin typeface="Times New Roman"/>
                <a:cs typeface="Times New Roman"/>
              </a:rPr>
              <a:t>Ref</a:t>
            </a:r>
            <a:r>
              <a:rPr sz="2800" spc="-5" dirty="0">
                <a:latin typeface="Times New Roman"/>
                <a:cs typeface="Times New Roman"/>
              </a:rPr>
              <a:t> website: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https://academy.celonis.com/learningpaths/</a:t>
            </a:r>
            <a:r>
              <a:rPr sz="2400" spc="-10" dirty="0">
                <a:latin typeface="Times New Roman"/>
                <a:cs typeface="Times New Roman"/>
              </a:rPr>
              <a:t>execution-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55"/>
              </a:spcBef>
              <a:buSzPct val="96428"/>
              <a:buFont typeface="Segoe UI Symbol"/>
              <a:buChar char="➢"/>
              <a:tabLst>
                <a:tab pos="442595" algn="l"/>
                <a:tab pos="5166995" algn="l"/>
              </a:tabLst>
            </a:pPr>
            <a:r>
              <a:rPr sz="2800" spc="-5" dirty="0">
                <a:latin typeface="Times New Roman"/>
                <a:cs typeface="Times New Roman"/>
              </a:rPr>
              <a:t>[2]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link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https://tinyurl.com/2pvuuzmd</a:t>
            </a:r>
            <a:r>
              <a:rPr sz="2400" spc="-3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75"/>
              </a:spcBef>
              <a:buSzPct val="96428"/>
              <a:buFont typeface="Segoe UI Symbol"/>
              <a:buChar char="➢"/>
              <a:tabLst>
                <a:tab pos="442595" algn="l"/>
              </a:tabLst>
            </a:pPr>
            <a:r>
              <a:rPr sz="2800" spc="-5" dirty="0">
                <a:latin typeface="Times New Roman"/>
                <a:cs typeface="Times New Roman"/>
              </a:rPr>
              <a:t>[3]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https://academy-login.celonis.com/s/login/</a:t>
            </a:r>
            <a:r>
              <a:rPr sz="2400" spc="-35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34178" cy="12291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947" y="178765"/>
            <a:ext cx="4667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Internship</a:t>
            </a:r>
            <a:r>
              <a:rPr spc="-80" dirty="0"/>
              <a:t> </a:t>
            </a:r>
            <a:r>
              <a:rPr dirty="0"/>
              <a:t>certificate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4611" y="1097280"/>
            <a:ext cx="3909060" cy="53949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83031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440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35" dirty="0"/>
              <a:t> </a:t>
            </a:r>
            <a:r>
              <a:rPr spc="-5" dirty="0"/>
              <a:t>Hub</a:t>
            </a:r>
            <a:r>
              <a:rPr spc="-35" dirty="0"/>
              <a:t> </a:t>
            </a:r>
            <a:r>
              <a:rPr dirty="0"/>
              <a:t>Dashboard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141475" y="1106424"/>
            <a:ext cx="9592310" cy="4128770"/>
            <a:chOff x="1141475" y="1106424"/>
            <a:chExt cx="9592310" cy="41287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475" y="1106424"/>
              <a:ext cx="9592056" cy="41285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9131" y="4125468"/>
              <a:ext cx="467868" cy="1965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7400" y="2165604"/>
              <a:ext cx="467868" cy="2179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2763" y="1655064"/>
              <a:ext cx="467868" cy="1950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78384" y="5391172"/>
            <a:ext cx="954024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Repository</a:t>
            </a:r>
            <a:r>
              <a:rPr sz="2800" spc="-10" dirty="0">
                <a:latin typeface="Times New Roman"/>
                <a:cs typeface="Times New Roman"/>
              </a:rPr>
              <a:t> Name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Summer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Internship -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include</a:t>
            </a:r>
            <a:r>
              <a:rPr sz="2800" spc="-5" dirty="0">
                <a:latin typeface="Times New Roman"/>
                <a:cs typeface="Times New Roman"/>
              </a:rPr>
              <a:t> document,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presentation 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Certificate(Pdf).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9" name="object 19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8487" y="2745838"/>
            <a:ext cx="6317286" cy="9321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32607" y="2363546"/>
            <a:ext cx="63855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dirty="0">
                <a:solidFill>
                  <a:srgbClr val="FF6600"/>
                </a:solidFill>
                <a:latin typeface="Times New Roman"/>
                <a:cs typeface="Times New Roman"/>
              </a:rPr>
              <a:t>Thank</a:t>
            </a:r>
            <a:r>
              <a:rPr sz="9600" i="1" spc="-8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9600" i="1" spc="-145" dirty="0">
                <a:solidFill>
                  <a:srgbClr val="FF6600"/>
                </a:solidFill>
                <a:latin typeface="Times New Roman"/>
                <a:cs typeface="Times New Roman"/>
              </a:rPr>
              <a:t>You!!!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46835"/>
            <a:chOff x="0" y="0"/>
            <a:chExt cx="12192000" cy="1346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464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196"/>
              <a:ext cx="2445258" cy="12291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90245"/>
            <a:ext cx="20154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5" dirty="0"/>
              <a:t>n</a:t>
            </a:r>
            <a:r>
              <a:rPr dirty="0"/>
              <a:t>tents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990114"/>
            <a:ext cx="3619500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Course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dirty="0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Modules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0" dirty="0">
                <a:latin typeface="Times New Roman"/>
                <a:cs typeface="Times New Roman"/>
              </a:rPr>
              <a:t>Real-Time</a:t>
            </a:r>
            <a:r>
              <a:rPr sz="2800" spc="-5" dirty="0">
                <a:latin typeface="Times New Roman"/>
                <a:cs typeface="Times New Roman"/>
              </a:rPr>
              <a:t> applications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GitHub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35178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3923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dirty="0"/>
              <a:t>Objective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95478" y="1184529"/>
            <a:ext cx="11355070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course aims to equip learners 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knowledge and skills needed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effectively</a:t>
            </a:r>
            <a:r>
              <a:rPr sz="2800" spc="-5" dirty="0">
                <a:latin typeface="Times New Roman"/>
                <a:cs typeface="Times New Roman"/>
              </a:rPr>
              <a:t> utilize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techniques.</a:t>
            </a:r>
            <a:r>
              <a:rPr sz="2800" dirty="0">
                <a:latin typeface="Times New Roman"/>
                <a:cs typeface="Times New Roman"/>
              </a:rPr>
              <a:t> 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theoretical knowledge and practical applications, participants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prepared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driving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innovation.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Whether you’re a business analyst, IT professional,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spc="-20" dirty="0">
                <a:latin typeface="Times New Roman"/>
                <a:cs typeface="Times New Roman"/>
              </a:rPr>
              <a:t>manager,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 course </a:t>
            </a:r>
            <a:r>
              <a:rPr sz="2800" spc="-5" dirty="0">
                <a:latin typeface="Times New Roman"/>
                <a:cs typeface="Times New Roman"/>
              </a:rPr>
              <a:t>will help you harness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power of process mining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transform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7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23164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798" y="178765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4310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715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mining is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emerging </a:t>
            </a:r>
            <a:r>
              <a:rPr sz="2800" spc="-5" dirty="0">
                <a:latin typeface="Times New Roman"/>
                <a:cs typeface="Times New Roman"/>
              </a:rPr>
              <a:t>field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intersection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science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 process management. It involves the extraction of insights from event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enabling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organizations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 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today’s </a:t>
            </a:r>
            <a:r>
              <a:rPr sz="2800" spc="-5" dirty="0">
                <a:latin typeface="Times New Roman"/>
                <a:cs typeface="Times New Roman"/>
              </a:rPr>
              <a:t>data-driven environment, </a:t>
            </a:r>
            <a:r>
              <a:rPr sz="2800" spc="-10" dirty="0">
                <a:latin typeface="Times New Roman"/>
                <a:cs typeface="Times New Roman"/>
              </a:rPr>
              <a:t>organizations </a:t>
            </a:r>
            <a:r>
              <a:rPr sz="2800" spc="-5" dirty="0">
                <a:latin typeface="Times New Roman"/>
                <a:cs typeface="Times New Roman"/>
              </a:rPr>
              <a:t>are continually looking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enhance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operational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efficiency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effectiveness.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Traditional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often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rely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subjective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interpretations,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lead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inefficiencies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inaccuracies.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addresses these challenges </a:t>
            </a:r>
            <a:r>
              <a:rPr sz="2800" spc="-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providing a data-centric approach that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leverages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actual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13357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84" y="993788"/>
            <a:ext cx="4124960" cy="45878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8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Discovery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Conformance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Enhancement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Times New Roman"/>
                <a:cs typeface="Times New Roman"/>
              </a:rPr>
              <a:t>Visualization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Pred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2003"/>
            <a:ext cx="2413254" cy="12291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44097"/>
            <a:ext cx="12036425" cy="167258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Fundamentals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60"/>
              </a:spcBef>
            </a:pP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Fundamentals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structured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courses.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Those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47" y="2486660"/>
            <a:ext cx="182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790545"/>
            <a:ext cx="12035155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3335020" indent="-127000">
              <a:lnSpc>
                <a:spcPct val="132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r>
              <a:rPr sz="2000" dirty="0">
                <a:latin typeface="Times New Roman"/>
                <a:cs typeface="Times New Roman"/>
              </a:rPr>
              <a:t> Study: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Pizzeria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Mamma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visualizations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identify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inefficiencies: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Conceptualize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cases.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Variant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overview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flowing.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40"/>
              </a:spcBef>
              <a:buChar char="•"/>
              <a:tabLst>
                <a:tab pos="19875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Explorer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quickly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undesired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flowing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200025" indent="-187960">
              <a:lnSpc>
                <a:spcPts val="2280"/>
              </a:lnSpc>
              <a:spcBef>
                <a:spcPts val="725"/>
              </a:spcBef>
              <a:buChar char="•"/>
              <a:tabLst>
                <a:tab pos="20066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Interact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performing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reflecting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inefficiency.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filter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cases, even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sheets.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70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inspect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91590"/>
            <a:chOff x="0" y="0"/>
            <a:chExt cx="12192000" cy="1291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2915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253990" cy="121843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136017"/>
            <a:ext cx="4825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spc="-80" dirty="0"/>
              <a:t> </a:t>
            </a:r>
            <a:r>
              <a:rPr dirty="0"/>
              <a:t>Explanation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7" name="object 17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6990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500" y="2616200"/>
            <a:ext cx="830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Type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text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790860"/>
            <a:ext cx="11906250" cy="50520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660"/>
              </a:spcBef>
              <a:buAutoNum type="arabicPeriod" startAt="2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Star-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Technical:</a:t>
            </a:r>
            <a:endParaRPr sz="2800">
              <a:latin typeface="Times New Roman"/>
              <a:cs typeface="Times New Roman"/>
            </a:endParaRPr>
          </a:p>
          <a:p>
            <a:pPr marL="139065" marR="5080" indent="-50800">
              <a:lnSpc>
                <a:spcPct val="133800"/>
              </a:lnSpc>
              <a:spcBef>
                <a:spcPts val="310"/>
              </a:spcBef>
            </a:pPr>
            <a:r>
              <a:rPr sz="2000" spc="-1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mining typically </a:t>
            </a:r>
            <a:r>
              <a:rPr sz="2000" dirty="0">
                <a:latin typeface="Times New Roman"/>
                <a:cs typeface="Times New Roman"/>
              </a:rPr>
              <a:t>refers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application of process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analyze and </a:t>
            </a:r>
            <a:r>
              <a:rPr sz="2000" spc="-5" dirty="0">
                <a:latin typeface="Times New Roman"/>
                <a:cs typeface="Times New Roman"/>
              </a:rPr>
              <a:t>optimize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 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logistics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365125" marR="767715" lvl="1" indent="-365125">
              <a:lnSpc>
                <a:spcPts val="3350"/>
              </a:lnSpc>
              <a:spcBef>
                <a:spcPts val="760"/>
              </a:spcBef>
              <a:buAutoNum type="romanLcPeriod"/>
              <a:tabLst>
                <a:tab pos="365125" algn="l"/>
              </a:tabLst>
            </a:pPr>
            <a:r>
              <a:rPr sz="2800" spc="-5" dirty="0">
                <a:latin typeface="Times New Roman"/>
                <a:cs typeface="Times New Roman"/>
              </a:rPr>
              <a:t>Software development analyzing </a:t>
            </a:r>
            <a:r>
              <a:rPr sz="2000" dirty="0">
                <a:latin typeface="Times New Roman"/>
                <a:cs typeface="Times New Roman"/>
              </a:rPr>
              <a:t>the software development </a:t>
            </a:r>
            <a:r>
              <a:rPr sz="2000" spc="-5" dirty="0">
                <a:latin typeface="Times New Roman"/>
                <a:cs typeface="Times New Roman"/>
              </a:rPr>
              <a:t>life cycle to </a:t>
            </a:r>
            <a:r>
              <a:rPr sz="2000" dirty="0">
                <a:latin typeface="Times New Roman"/>
                <a:cs typeface="Times New Roman"/>
              </a:rPr>
              <a:t>identify areas where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 </a:t>
            </a:r>
            <a:r>
              <a:rPr sz="2000" spc="-5" dirty="0">
                <a:latin typeface="Times New Roman"/>
                <a:cs typeface="Times New Roman"/>
              </a:rPr>
              <a:t>steps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skipped.</a:t>
            </a:r>
            <a:endParaRPr sz="2000">
              <a:latin typeface="Times New Roman"/>
              <a:cs typeface="Times New Roman"/>
            </a:endParaRPr>
          </a:p>
          <a:p>
            <a:pPr marL="329565" marR="72390" lvl="1" indent="-317500">
              <a:lnSpc>
                <a:spcPts val="3350"/>
              </a:lnSpc>
              <a:spcBef>
                <a:spcPts val="480"/>
              </a:spcBef>
              <a:buFont typeface="Times New Roman"/>
              <a:buAutoNum type="romanLcPeriod"/>
              <a:tabLst>
                <a:tab pos="38798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IT service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000" spc="-5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the incident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 bottlenecks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resolving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timely</a:t>
            </a:r>
            <a:r>
              <a:rPr sz="2000" dirty="0">
                <a:latin typeface="Times New Roman"/>
                <a:cs typeface="Times New Roman"/>
              </a:rPr>
              <a:t> responses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485140" lvl="1" indent="-472440">
              <a:lnSpc>
                <a:spcPct val="100000"/>
              </a:lnSpc>
              <a:spcBef>
                <a:spcPts val="370"/>
              </a:spcBef>
              <a:buAutoNum type="romanLcPeriod"/>
              <a:tabLst>
                <a:tab pos="48514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manufacturing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slowing</a:t>
            </a:r>
            <a:endParaRPr sz="2000">
              <a:latin typeface="Times New Roman"/>
              <a:cs typeface="Times New Roman"/>
            </a:endParaRPr>
          </a:p>
          <a:p>
            <a:pPr marL="76200" marR="7620" indent="62230">
              <a:lnSpc>
                <a:spcPct val="131500"/>
              </a:lnSpc>
              <a:spcBef>
                <a:spcPts val="30"/>
              </a:spcBef>
            </a:pPr>
            <a:r>
              <a:rPr sz="2000" spc="5" dirty="0">
                <a:latin typeface="Times New Roman"/>
                <a:cs typeface="Times New Roman"/>
              </a:rPr>
              <a:t>down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breakdowns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iv.</a:t>
            </a:r>
            <a:r>
              <a:rPr sz="2000" dirty="0">
                <a:latin typeface="Times New Roman"/>
                <a:cs typeface="Times New Roman"/>
              </a:rPr>
              <a:t> Logistics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logistics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0"/>
            <a:ext cx="2872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99161" y="840508"/>
            <a:ext cx="11802110" cy="546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170815" indent="-889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Technical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 two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milestones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 courses.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Those milestones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Times New Roman"/>
                <a:cs typeface="Times New Roman"/>
              </a:rPr>
              <a:t>*Get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imes New Roman"/>
                <a:cs typeface="Times New Roman"/>
              </a:rPr>
              <a:t>*PQL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200" dirty="0">
                <a:latin typeface="Times New Roman"/>
                <a:cs typeface="Times New Roman"/>
              </a:rPr>
              <a:t>1.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EMS:</a:t>
            </a:r>
            <a:endParaRPr sz="3200">
              <a:latin typeface="Times New Roman"/>
              <a:cs typeface="Times New Roman"/>
            </a:endParaRPr>
          </a:p>
          <a:p>
            <a:pPr marL="12700" marR="201295">
              <a:lnSpc>
                <a:spcPct val="124700"/>
              </a:lnSpc>
              <a:spcBef>
                <a:spcPts val="35"/>
              </a:spcBef>
            </a:pPr>
            <a:r>
              <a:rPr sz="2400" spc="-60" dirty="0">
                <a:latin typeface="Times New Roman"/>
                <a:cs typeface="Times New Roman"/>
              </a:rPr>
              <a:t>*To</a:t>
            </a:r>
            <a:r>
              <a:rPr sz="2400" dirty="0">
                <a:latin typeface="Times New Roman"/>
                <a:cs typeface="Times New Roman"/>
              </a:rPr>
              <a:t> get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r>
              <a:rPr sz="2400" dirty="0">
                <a:latin typeface="Times New Roman"/>
                <a:cs typeface="Times New Roman"/>
              </a:rPr>
              <a:t> (Enterprise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rising star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technical,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would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knowledge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 and tools. Start </a:t>
            </a:r>
            <a:r>
              <a:rPr sz="2400" spc="-5" dirty="0">
                <a:latin typeface="Times New Roman"/>
                <a:cs typeface="Times New Roman"/>
              </a:rPr>
              <a:t>by familiarizing </a:t>
            </a:r>
            <a:r>
              <a:rPr sz="2400" dirty="0">
                <a:latin typeface="Times New Roman"/>
                <a:cs typeface="Times New Roman"/>
              </a:rPr>
              <a:t>yourself with the </a:t>
            </a:r>
            <a:r>
              <a:rPr sz="2400" spc="-5" dirty="0">
                <a:latin typeface="Times New Roman"/>
                <a:cs typeface="Times New Roman"/>
              </a:rPr>
              <a:t>fundamentals of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mining,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discovery,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analysis.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*The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(EMS)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fixes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inefficiencies.By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across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</a:t>
            </a:r>
            <a:r>
              <a:rPr sz="2400" dirty="0">
                <a:latin typeface="Times New Roman"/>
                <a:cs typeface="Times New Roman"/>
              </a:rPr>
              <a:t> apps,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desktops,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x-rays</a:t>
            </a:r>
            <a:r>
              <a:rPr sz="2400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company's</a:t>
            </a:r>
            <a:r>
              <a:rPr sz="2400" dirty="0">
                <a:latin typeface="Times New Roman"/>
                <a:cs typeface="Times New Roman"/>
              </a:rPr>
              <a:t> entire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operation,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showing you 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really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980922"/>
            <a:ext cx="11950065" cy="4810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Times New Roman"/>
                <a:cs typeface="Times New Roman"/>
              </a:rPr>
              <a:t>2)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PQL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  <a:p>
            <a:pPr marL="165100" marR="718820" indent="-152400">
              <a:lnSpc>
                <a:spcPts val="3779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* </a:t>
            </a:r>
            <a:r>
              <a:rPr sz="2400" spc="-5" dirty="0">
                <a:latin typeface="Times New Roman"/>
                <a:cs typeface="Times New Roman"/>
              </a:rPr>
              <a:t>PQL(Process </a:t>
            </a:r>
            <a:r>
              <a:rPr sz="2400" dirty="0">
                <a:latin typeface="Times New Roman"/>
                <a:cs typeface="Times New Roman"/>
              </a:rPr>
              <a:t>Query Language)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dirty="0">
                <a:latin typeface="Times New Roman"/>
                <a:cs typeface="Times New Roman"/>
              </a:rPr>
              <a:t>allow you to extract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PQL,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process, 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bottlenecks,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performance</a:t>
            </a:r>
            <a:r>
              <a:rPr sz="2400" dirty="0">
                <a:latin typeface="Times New Roman"/>
                <a:cs typeface="Times New Roman"/>
              </a:rPr>
              <a:t> of certain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8265" marR="22225" indent="-76200">
              <a:lnSpc>
                <a:spcPct val="124700"/>
              </a:lnSpc>
            </a:pPr>
            <a:r>
              <a:rPr sz="2400" spc="-5" dirty="0">
                <a:latin typeface="Times New Roman"/>
                <a:cs typeface="Times New Roman"/>
              </a:rPr>
              <a:t>*PQL queries </a:t>
            </a:r>
            <a:r>
              <a:rPr sz="2400" dirty="0">
                <a:latin typeface="Times New Roman"/>
                <a:cs typeface="Times New Roman"/>
              </a:rPr>
              <a:t>are written in a </a:t>
            </a:r>
            <a:r>
              <a:rPr sz="2400" spc="-5" dirty="0">
                <a:latin typeface="Times New Roman"/>
                <a:cs typeface="Times New Roman"/>
              </a:rPr>
              <a:t>specialized </a:t>
            </a:r>
            <a:r>
              <a:rPr sz="2400" dirty="0">
                <a:latin typeface="Times New Roman"/>
                <a:cs typeface="Times New Roman"/>
              </a:rPr>
              <a:t>language that is designed to interact with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 </a:t>
            </a:r>
            <a:r>
              <a:rPr sz="2400" dirty="0">
                <a:latin typeface="Times New Roman"/>
                <a:cs typeface="Times New Roman"/>
              </a:rPr>
              <a:t>tools. These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typically involve filtering and aggregating events based on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criteria.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PQL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specific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0" dirty="0">
                <a:latin typeface="Times New Roman"/>
                <a:cs typeface="Times New Roman"/>
              </a:rPr>
              <a:t>activity,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events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5500" y="0"/>
            <a:ext cx="284607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1240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Segoe UI Symbol</vt:lpstr>
      <vt:lpstr>Times New Roman</vt:lpstr>
      <vt:lpstr>Wingdings</vt:lpstr>
      <vt:lpstr>Office Theme</vt:lpstr>
      <vt:lpstr>Process Mining Virtual Internship</vt:lpstr>
      <vt:lpstr>Contents</vt:lpstr>
      <vt:lpstr>Course Objective</vt:lpstr>
      <vt:lpstr>Introduction</vt:lpstr>
      <vt:lpstr>Modules</vt:lpstr>
      <vt:lpstr>Modules Explanation</vt:lpstr>
      <vt:lpstr>Modules Explanation</vt:lpstr>
      <vt:lpstr>Modules Explanation</vt:lpstr>
      <vt:lpstr>Modules Explanation</vt:lpstr>
      <vt:lpstr>Real time applications</vt:lpstr>
      <vt:lpstr>Conclusion</vt:lpstr>
      <vt:lpstr>References</vt:lpstr>
      <vt:lpstr>Internship certificate</vt:lpstr>
      <vt:lpstr>Git Hub Dashboard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Maheedhar</cp:lastModifiedBy>
  <cp:revision>1</cp:revision>
  <dcterms:created xsi:type="dcterms:W3CDTF">2024-10-11T06:32:42Z</dcterms:created>
  <dcterms:modified xsi:type="dcterms:W3CDTF">2024-10-11T07:38:07Z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2024-10-11T00:00:00Z</vt:filetime>
  </property>
</Properties>
</file>