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19968a4a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19968a4a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893977c0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893977c0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893977c0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893977c0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19968a4a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19968a4a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19968a4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19968a4a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a6be104df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a6be104df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19968a4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19968a4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a6be104d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a6be104d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893977c0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893977c0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4E29AA"/>
            </a:gs>
            <a:gs pos="100000">
              <a:srgbClr val="1E123D"/>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5.png"/><Relationship Id="rId13" Type="http://schemas.openxmlformats.org/officeDocument/2006/relationships/image" Target="../media/image10.png"/><Relationship Id="rId12"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image" Target="../media/image2.png"/><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hyperlink" Target="https://www.sompo-japan.co.jp/-/media/SJNK/files/news/2021/20210802_1.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hyperlink" Target="https://japanese.engadget.com/mario-kart-tell-us-how-to-solve-poverty-093059164.html" TargetMode="External"/><Relationship Id="rId5" Type="http://schemas.openxmlformats.org/officeDocument/2006/relationships/hyperlink" Target="https://japanese.engadget.com/mario-kart-tell-us-how-to-solve-poverty-093059164.html" TargetMode="External"/><Relationship Id="rId6" Type="http://schemas.openxmlformats.org/officeDocument/2006/relationships/hyperlink" Target="https://japanese.engadget.com/mario-kart-tell-us-how-to-solve-poverty-093059164.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lin ang="5400012" scaled="0"/>
        </a:gradFill>
      </p:bgPr>
    </p:bg>
    <p:spTree>
      <p:nvGrpSpPr>
        <p:cNvPr id="98" name="Shape 98"/>
        <p:cNvGrpSpPr/>
        <p:nvPr/>
      </p:nvGrpSpPr>
      <p:grpSpPr>
        <a:xfrm>
          <a:off x="0" y="0"/>
          <a:ext cx="0" cy="0"/>
          <a:chOff x="0" y="0"/>
          <a:chExt cx="0" cy="0"/>
        </a:xfrm>
      </p:grpSpPr>
      <p:sp>
        <p:nvSpPr>
          <p:cNvPr id="99" name="Google Shape;99;p25"/>
          <p:cNvSpPr/>
          <p:nvPr/>
        </p:nvSpPr>
        <p:spPr>
          <a:xfrm>
            <a:off x="-10500" y="3512100"/>
            <a:ext cx="1898400" cy="16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目的</a:t>
            </a:r>
            <a:endParaRPr/>
          </a:p>
        </p:txBody>
      </p:sp>
      <p:sp>
        <p:nvSpPr>
          <p:cNvPr id="100" name="Google Shape;100;p25"/>
          <p:cNvSpPr/>
          <p:nvPr/>
        </p:nvSpPr>
        <p:spPr>
          <a:xfrm>
            <a:off x="7323000" y="3512100"/>
            <a:ext cx="1811700" cy="16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今後の課題</a:t>
            </a:r>
            <a:endParaRPr/>
          </a:p>
        </p:txBody>
      </p:sp>
      <p:sp>
        <p:nvSpPr>
          <p:cNvPr id="101" name="Google Shape;101;p25"/>
          <p:cNvSpPr/>
          <p:nvPr/>
        </p:nvSpPr>
        <p:spPr>
          <a:xfrm>
            <a:off x="5511300" y="3512100"/>
            <a:ext cx="1811700" cy="16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実装方法</a:t>
            </a:r>
            <a:endParaRPr/>
          </a:p>
        </p:txBody>
      </p:sp>
      <p:sp>
        <p:nvSpPr>
          <p:cNvPr id="102" name="Google Shape;102;p25"/>
          <p:cNvSpPr/>
          <p:nvPr/>
        </p:nvSpPr>
        <p:spPr>
          <a:xfrm>
            <a:off x="3699600" y="3512100"/>
            <a:ext cx="1811700" cy="16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全体像</a:t>
            </a:r>
            <a:endParaRPr/>
          </a:p>
        </p:txBody>
      </p:sp>
      <p:sp>
        <p:nvSpPr>
          <p:cNvPr id="103" name="Google Shape;103;p25"/>
          <p:cNvSpPr/>
          <p:nvPr/>
        </p:nvSpPr>
        <p:spPr>
          <a:xfrm>
            <a:off x="1887900" y="3512100"/>
            <a:ext cx="1811700" cy="163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目的</a:t>
            </a:r>
            <a:endParaRPr/>
          </a:p>
        </p:txBody>
      </p:sp>
      <p:sp>
        <p:nvSpPr>
          <p:cNvPr id="104" name="Google Shape;104;p25"/>
          <p:cNvSpPr txBox="1"/>
          <p:nvPr/>
        </p:nvSpPr>
        <p:spPr>
          <a:xfrm>
            <a:off x="0" y="956325"/>
            <a:ext cx="9144000" cy="124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6900">
                <a:solidFill>
                  <a:srgbClr val="42AFB6"/>
                </a:solidFill>
                <a:latin typeface="Comic Sans MS"/>
                <a:ea typeface="Comic Sans MS"/>
                <a:cs typeface="Comic Sans MS"/>
                <a:sym typeface="Comic Sans MS"/>
              </a:rPr>
              <a:t>貧困改善ゲーム</a:t>
            </a:r>
            <a:endParaRPr b="1" sz="6900">
              <a:solidFill>
                <a:srgbClr val="42AFB6"/>
              </a:solidFill>
              <a:latin typeface="Comic Sans MS"/>
              <a:ea typeface="Comic Sans MS"/>
              <a:cs typeface="Comic Sans MS"/>
              <a:sym typeface="Comic Sans MS"/>
            </a:endParaRPr>
          </a:p>
        </p:txBody>
      </p:sp>
      <p:sp>
        <p:nvSpPr>
          <p:cNvPr id="105" name="Google Shape;105;p25"/>
          <p:cNvSpPr txBox="1"/>
          <p:nvPr/>
        </p:nvSpPr>
        <p:spPr>
          <a:xfrm>
            <a:off x="0" y="2177825"/>
            <a:ext cx="9134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2000">
                <a:solidFill>
                  <a:schemeClr val="lt1"/>
                </a:solidFill>
                <a:latin typeface="Comic Sans MS"/>
                <a:ea typeface="Comic Sans MS"/>
                <a:cs typeface="Comic Sans MS"/>
                <a:sym typeface="Comic Sans MS"/>
              </a:rPr>
              <a:t>2122096 高橋克門</a:t>
            </a:r>
            <a:endParaRPr sz="2000">
              <a:solidFill>
                <a:schemeClr val="lt1"/>
              </a:solidFill>
              <a:latin typeface="Comic Sans MS"/>
              <a:ea typeface="Comic Sans MS"/>
              <a:cs typeface="Comic Sans MS"/>
              <a:sym typeface="Comic Sans MS"/>
            </a:endParaRPr>
          </a:p>
        </p:txBody>
      </p:sp>
      <p:sp>
        <p:nvSpPr>
          <p:cNvPr id="106" name="Google Shape;106;p25"/>
          <p:cNvSpPr/>
          <p:nvPr/>
        </p:nvSpPr>
        <p:spPr>
          <a:xfrm>
            <a:off x="8559976" y="147047"/>
            <a:ext cx="403500" cy="438000"/>
          </a:xfrm>
          <a:prstGeom prst="flowChartConnector">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1</a:t>
            </a:r>
            <a:endParaRPr b="1"/>
          </a:p>
        </p:txBody>
      </p:sp>
      <p:sp>
        <p:nvSpPr>
          <p:cNvPr id="107" name="Google Shape;107;p25"/>
          <p:cNvSpPr txBox="1"/>
          <p:nvPr/>
        </p:nvSpPr>
        <p:spPr>
          <a:xfrm>
            <a:off x="236700" y="4127700"/>
            <a:ext cx="14907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1600"/>
              <a:t>サービス</a:t>
            </a:r>
            <a:endParaRPr b="1" sz="1600"/>
          </a:p>
        </p:txBody>
      </p:sp>
      <p:sp>
        <p:nvSpPr>
          <p:cNvPr id="108" name="Google Shape;108;p25"/>
          <p:cNvSpPr txBox="1"/>
          <p:nvPr/>
        </p:nvSpPr>
        <p:spPr>
          <a:xfrm>
            <a:off x="2065500" y="4127700"/>
            <a:ext cx="14907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1600"/>
              <a:t>目的</a:t>
            </a:r>
            <a:endParaRPr b="1" sz="1600"/>
          </a:p>
        </p:txBody>
      </p:sp>
      <p:sp>
        <p:nvSpPr>
          <p:cNvPr id="109" name="Google Shape;109;p25"/>
          <p:cNvSpPr txBox="1"/>
          <p:nvPr/>
        </p:nvSpPr>
        <p:spPr>
          <a:xfrm>
            <a:off x="3894300" y="4127700"/>
            <a:ext cx="14907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1600"/>
              <a:t>ゲーム概要</a:t>
            </a:r>
            <a:endParaRPr b="1" sz="1600"/>
          </a:p>
        </p:txBody>
      </p:sp>
      <p:sp>
        <p:nvSpPr>
          <p:cNvPr id="110" name="Google Shape;110;p25"/>
          <p:cNvSpPr txBox="1"/>
          <p:nvPr/>
        </p:nvSpPr>
        <p:spPr>
          <a:xfrm>
            <a:off x="5646900" y="4127700"/>
            <a:ext cx="14907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1600"/>
              <a:t>実装方法</a:t>
            </a:r>
            <a:endParaRPr b="1" sz="1600"/>
          </a:p>
        </p:txBody>
      </p:sp>
      <p:sp>
        <p:nvSpPr>
          <p:cNvPr id="111" name="Google Shape;111;p25"/>
          <p:cNvSpPr txBox="1"/>
          <p:nvPr/>
        </p:nvSpPr>
        <p:spPr>
          <a:xfrm>
            <a:off x="7449300" y="4127700"/>
            <a:ext cx="14907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1600"/>
              <a:t>今後の課題</a:t>
            </a:r>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p:nvPr/>
        </p:nvSpPr>
        <p:spPr>
          <a:xfrm>
            <a:off x="0" y="0"/>
            <a:ext cx="6070800" cy="66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000"/>
              <a:t>　　　</a:t>
            </a:r>
            <a:r>
              <a:rPr b="1" lang="ja" sz="2000"/>
              <a:t>参考文献</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6"/>
          <p:cNvSpPr/>
          <p:nvPr/>
        </p:nvSpPr>
        <p:spPr>
          <a:xfrm>
            <a:off x="8559976" y="147047"/>
            <a:ext cx="403500" cy="438000"/>
          </a:xfrm>
          <a:prstGeom prst="flowChartConnector">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2</a:t>
            </a:r>
            <a:endParaRPr b="1"/>
          </a:p>
        </p:txBody>
      </p:sp>
      <p:sp>
        <p:nvSpPr>
          <p:cNvPr id="117" name="Google Shape;117;p26"/>
          <p:cNvSpPr/>
          <p:nvPr/>
        </p:nvSpPr>
        <p:spPr>
          <a:xfrm>
            <a:off x="0" y="0"/>
            <a:ext cx="6070800" cy="66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000"/>
              <a:t>　　　サービス</a:t>
            </a:r>
            <a:endParaRPr b="1" sz="2000"/>
          </a:p>
        </p:txBody>
      </p:sp>
      <p:sp>
        <p:nvSpPr>
          <p:cNvPr id="118" name="Google Shape;118;p26"/>
          <p:cNvSpPr txBox="1"/>
          <p:nvPr/>
        </p:nvSpPr>
        <p:spPr>
          <a:xfrm>
            <a:off x="621275" y="1002275"/>
            <a:ext cx="236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2400">
                <a:solidFill>
                  <a:schemeClr val="lt1"/>
                </a:solidFill>
              </a:rPr>
              <a:t>貧困改善ゲーム</a:t>
            </a:r>
            <a:endParaRPr b="1" sz="2400">
              <a:solidFill>
                <a:schemeClr val="lt1"/>
              </a:solidFill>
            </a:endParaRPr>
          </a:p>
        </p:txBody>
      </p:sp>
      <p:sp>
        <p:nvSpPr>
          <p:cNvPr id="119" name="Google Shape;119;p26"/>
          <p:cNvSpPr/>
          <p:nvPr/>
        </p:nvSpPr>
        <p:spPr>
          <a:xfrm>
            <a:off x="564175" y="1946450"/>
            <a:ext cx="1324500" cy="461700"/>
          </a:xfrm>
          <a:prstGeom prst="ellipse">
            <a:avLst/>
          </a:prstGeom>
          <a:solidFill>
            <a:srgbClr val="F6A5B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500"/>
              <a:t>貧困？</a:t>
            </a:r>
            <a:endParaRPr sz="1500"/>
          </a:p>
        </p:txBody>
      </p:sp>
      <p:sp>
        <p:nvSpPr>
          <p:cNvPr id="120" name="Google Shape;120;p26"/>
          <p:cNvSpPr/>
          <p:nvPr/>
        </p:nvSpPr>
        <p:spPr>
          <a:xfrm>
            <a:off x="1462146" y="2754278"/>
            <a:ext cx="1324500" cy="461700"/>
          </a:xfrm>
          <a:prstGeom prst="ellipse">
            <a:avLst/>
          </a:prstGeom>
          <a:solidFill>
            <a:srgbClr val="F6A5B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500"/>
              <a:t>改善</a:t>
            </a:r>
            <a:r>
              <a:rPr lang="ja" sz="1500"/>
              <a:t>？</a:t>
            </a:r>
            <a:endParaRPr sz="1500"/>
          </a:p>
        </p:txBody>
      </p:sp>
      <p:sp>
        <p:nvSpPr>
          <p:cNvPr id="121" name="Google Shape;121;p26"/>
          <p:cNvSpPr/>
          <p:nvPr/>
        </p:nvSpPr>
        <p:spPr>
          <a:xfrm>
            <a:off x="2944454" y="2292680"/>
            <a:ext cx="1324500" cy="461700"/>
          </a:xfrm>
          <a:prstGeom prst="ellipse">
            <a:avLst/>
          </a:prstGeom>
          <a:solidFill>
            <a:srgbClr val="F6A5B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500"/>
              <a:t>ゲーム</a:t>
            </a:r>
            <a:r>
              <a:rPr lang="ja" sz="1500"/>
              <a:t>？</a:t>
            </a:r>
            <a:endParaRPr sz="1500"/>
          </a:p>
        </p:txBody>
      </p:sp>
      <p:sp>
        <p:nvSpPr>
          <p:cNvPr id="122" name="Google Shape;122;p26"/>
          <p:cNvSpPr txBox="1"/>
          <p:nvPr/>
        </p:nvSpPr>
        <p:spPr>
          <a:xfrm>
            <a:off x="0" y="3733025"/>
            <a:ext cx="9144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2000" u="sng">
                <a:solidFill>
                  <a:schemeClr val="lt1"/>
                </a:solidFill>
              </a:rPr>
              <a:t>世界の貧困や社会問題をゲームによって、直感的に体験できるゲーム</a:t>
            </a:r>
            <a:endParaRPr sz="2000" u="sng">
              <a:solidFill>
                <a:schemeClr val="lt1"/>
              </a:solidFill>
            </a:endParaRPr>
          </a:p>
        </p:txBody>
      </p:sp>
      <p:pic>
        <p:nvPicPr>
          <p:cNvPr id="123" name="Google Shape;123;p26"/>
          <p:cNvPicPr preferRelativeResize="0"/>
          <p:nvPr/>
        </p:nvPicPr>
        <p:blipFill>
          <a:blip r:embed="rId3">
            <a:alphaModFix/>
          </a:blip>
          <a:stretch>
            <a:fillRect/>
          </a:stretch>
        </p:blipFill>
        <p:spPr>
          <a:xfrm>
            <a:off x="5160675" y="1198451"/>
            <a:ext cx="2478200" cy="2478200"/>
          </a:xfrm>
          <a:prstGeom prst="rect">
            <a:avLst/>
          </a:prstGeom>
          <a:noFill/>
          <a:ln>
            <a:noFill/>
          </a:ln>
        </p:spPr>
      </p:pic>
      <p:sp>
        <p:nvSpPr>
          <p:cNvPr id="124" name="Google Shape;124;p26"/>
          <p:cNvSpPr txBox="1"/>
          <p:nvPr/>
        </p:nvSpPr>
        <p:spPr>
          <a:xfrm>
            <a:off x="25" y="4446700"/>
            <a:ext cx="9144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1900" u="sng">
                <a:solidFill>
                  <a:srgbClr val="FF0000"/>
                </a:solidFill>
              </a:rPr>
              <a:t>今回はアフリカ編の実装をしました！！！</a:t>
            </a:r>
            <a:endParaRPr b="1" sz="1900" u="sng">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p:nvPr/>
        </p:nvSpPr>
        <p:spPr>
          <a:xfrm>
            <a:off x="0" y="0"/>
            <a:ext cx="6070800" cy="66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000"/>
              <a:t>　　　</a:t>
            </a:r>
            <a:r>
              <a:rPr b="1" lang="ja" sz="2000"/>
              <a:t>目的</a:t>
            </a:r>
            <a:endParaRPr b="1" sz="2000"/>
          </a:p>
        </p:txBody>
      </p:sp>
      <p:sp>
        <p:nvSpPr>
          <p:cNvPr id="130" name="Google Shape;130;p27"/>
          <p:cNvSpPr txBox="1"/>
          <p:nvPr/>
        </p:nvSpPr>
        <p:spPr>
          <a:xfrm>
            <a:off x="447450" y="914325"/>
            <a:ext cx="8450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900">
                <a:solidFill>
                  <a:schemeClr val="lt1"/>
                </a:solidFill>
              </a:rPr>
              <a:t>・ゲームにすることで </a:t>
            </a:r>
            <a:r>
              <a:rPr b="1" lang="ja" sz="1900">
                <a:solidFill>
                  <a:srgbClr val="FF0000"/>
                </a:solidFill>
              </a:rPr>
              <a:t>子供 </a:t>
            </a:r>
            <a:r>
              <a:rPr lang="ja" sz="1900">
                <a:solidFill>
                  <a:schemeClr val="lt1"/>
                </a:solidFill>
              </a:rPr>
              <a:t>にも </a:t>
            </a:r>
            <a:r>
              <a:rPr b="1" lang="ja" sz="1900">
                <a:solidFill>
                  <a:srgbClr val="FF0000"/>
                </a:solidFill>
              </a:rPr>
              <a:t>直感的 </a:t>
            </a:r>
            <a:r>
              <a:rPr lang="ja" sz="1900">
                <a:solidFill>
                  <a:schemeClr val="lt1"/>
                </a:solidFill>
              </a:rPr>
              <a:t>に貧困問題</a:t>
            </a:r>
            <a:r>
              <a:rPr lang="ja" sz="1900">
                <a:solidFill>
                  <a:schemeClr val="lt1"/>
                </a:solidFill>
              </a:rPr>
              <a:t>を理解できる</a:t>
            </a:r>
            <a:endParaRPr sz="1900">
              <a:solidFill>
                <a:schemeClr val="lt1"/>
              </a:solidFill>
            </a:endParaRPr>
          </a:p>
        </p:txBody>
      </p:sp>
      <p:sp>
        <p:nvSpPr>
          <p:cNvPr id="131" name="Google Shape;131;p27"/>
          <p:cNvSpPr/>
          <p:nvPr/>
        </p:nvSpPr>
        <p:spPr>
          <a:xfrm>
            <a:off x="8559976" y="147047"/>
            <a:ext cx="403500" cy="438000"/>
          </a:xfrm>
          <a:prstGeom prst="flowChartConnector">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3</a:t>
            </a:r>
            <a:endParaRPr b="1"/>
          </a:p>
        </p:txBody>
      </p:sp>
      <p:sp>
        <p:nvSpPr>
          <p:cNvPr id="132" name="Google Shape;132;p27"/>
          <p:cNvSpPr txBox="1"/>
          <p:nvPr/>
        </p:nvSpPr>
        <p:spPr>
          <a:xfrm>
            <a:off x="447450" y="1600125"/>
            <a:ext cx="7089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900">
                <a:solidFill>
                  <a:schemeClr val="lt1"/>
                </a:solidFill>
              </a:rPr>
              <a:t>・</a:t>
            </a:r>
            <a:r>
              <a:rPr lang="ja" sz="1900">
                <a:solidFill>
                  <a:schemeClr val="lt1"/>
                </a:solidFill>
              </a:rPr>
              <a:t>社会問題の中で「貧困問題」が最も重大視されている</a:t>
            </a:r>
            <a:endParaRPr sz="1900">
              <a:solidFill>
                <a:schemeClr val="lt1"/>
              </a:solidFill>
            </a:endParaRPr>
          </a:p>
        </p:txBody>
      </p:sp>
      <p:sp>
        <p:nvSpPr>
          <p:cNvPr id="133" name="Google Shape;133;p27"/>
          <p:cNvSpPr txBox="1"/>
          <p:nvPr/>
        </p:nvSpPr>
        <p:spPr>
          <a:xfrm>
            <a:off x="-50" y="3049975"/>
            <a:ext cx="914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1800" u="sng">
                <a:solidFill>
                  <a:schemeClr val="lt1"/>
                </a:solidFill>
              </a:rPr>
              <a:t>幼いうちから世界の貧困問題を理解していれば社会の風潮が変わるのではないか</a:t>
            </a:r>
            <a:endParaRPr b="1" sz="1800" u="sng">
              <a:solidFill>
                <a:schemeClr val="lt1"/>
              </a:solidFill>
            </a:endParaRPr>
          </a:p>
        </p:txBody>
      </p:sp>
      <p:sp>
        <p:nvSpPr>
          <p:cNvPr id="134" name="Google Shape;134;p27"/>
          <p:cNvSpPr/>
          <p:nvPr/>
        </p:nvSpPr>
        <p:spPr>
          <a:xfrm>
            <a:off x="3919650" y="2232950"/>
            <a:ext cx="652500" cy="523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7"/>
          <p:cNvSpPr txBox="1"/>
          <p:nvPr/>
        </p:nvSpPr>
        <p:spPr>
          <a:xfrm>
            <a:off x="-125" y="4413700"/>
            <a:ext cx="9144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ja" sz="2200" u="sng">
                <a:solidFill>
                  <a:schemeClr val="lt1"/>
                </a:solidFill>
              </a:rPr>
              <a:t>新しい解決策を生み出すことにもつながる</a:t>
            </a:r>
            <a:endParaRPr b="1" sz="2200" u="sng">
              <a:solidFill>
                <a:schemeClr val="lt1"/>
              </a:solidFill>
            </a:endParaRPr>
          </a:p>
        </p:txBody>
      </p:sp>
      <p:sp>
        <p:nvSpPr>
          <p:cNvPr id="136" name="Google Shape;136;p27"/>
          <p:cNvSpPr/>
          <p:nvPr/>
        </p:nvSpPr>
        <p:spPr>
          <a:xfrm>
            <a:off x="3919650" y="3680750"/>
            <a:ext cx="652500" cy="523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E29AA"/>
            </a:gs>
            <a:gs pos="100000">
              <a:srgbClr val="1E123D"/>
            </a:gs>
          </a:gsLst>
          <a:lin ang="5400012" scaled="0"/>
        </a:gradFill>
      </p:bgPr>
    </p:bg>
    <p:spTree>
      <p:nvGrpSpPr>
        <p:cNvPr id="140" name="Shape 140"/>
        <p:cNvGrpSpPr/>
        <p:nvPr/>
      </p:nvGrpSpPr>
      <p:grpSpPr>
        <a:xfrm>
          <a:off x="0" y="0"/>
          <a:ext cx="0" cy="0"/>
          <a:chOff x="0" y="0"/>
          <a:chExt cx="0" cy="0"/>
        </a:xfrm>
      </p:grpSpPr>
      <p:pic>
        <p:nvPicPr>
          <p:cNvPr id="141" name="Google Shape;141;p28"/>
          <p:cNvPicPr preferRelativeResize="0"/>
          <p:nvPr/>
        </p:nvPicPr>
        <p:blipFill>
          <a:blip r:embed="rId3">
            <a:alphaModFix/>
          </a:blip>
          <a:stretch>
            <a:fillRect/>
          </a:stretch>
        </p:blipFill>
        <p:spPr>
          <a:xfrm>
            <a:off x="2954425" y="767069"/>
            <a:ext cx="3429924" cy="2465419"/>
          </a:xfrm>
          <a:prstGeom prst="rect">
            <a:avLst/>
          </a:prstGeom>
          <a:noFill/>
          <a:ln>
            <a:noFill/>
          </a:ln>
        </p:spPr>
      </p:pic>
      <p:pic>
        <p:nvPicPr>
          <p:cNvPr id="142" name="Google Shape;142;p28"/>
          <p:cNvPicPr preferRelativeResize="0"/>
          <p:nvPr/>
        </p:nvPicPr>
        <p:blipFill>
          <a:blip r:embed="rId4">
            <a:alphaModFix/>
          </a:blip>
          <a:stretch>
            <a:fillRect/>
          </a:stretch>
        </p:blipFill>
        <p:spPr>
          <a:xfrm>
            <a:off x="3476050" y="3066944"/>
            <a:ext cx="3830174" cy="1975575"/>
          </a:xfrm>
          <a:prstGeom prst="rect">
            <a:avLst/>
          </a:prstGeom>
          <a:noFill/>
          <a:ln>
            <a:noFill/>
          </a:ln>
        </p:spPr>
      </p:pic>
      <p:pic>
        <p:nvPicPr>
          <p:cNvPr id="143" name="Google Shape;143;p28"/>
          <p:cNvPicPr preferRelativeResize="0"/>
          <p:nvPr/>
        </p:nvPicPr>
        <p:blipFill>
          <a:blip r:embed="rId5">
            <a:alphaModFix/>
          </a:blip>
          <a:stretch>
            <a:fillRect/>
          </a:stretch>
        </p:blipFill>
        <p:spPr>
          <a:xfrm>
            <a:off x="6689229" y="3232499"/>
            <a:ext cx="2339849" cy="1437326"/>
          </a:xfrm>
          <a:prstGeom prst="rect">
            <a:avLst/>
          </a:prstGeom>
          <a:noFill/>
          <a:ln>
            <a:noFill/>
          </a:ln>
        </p:spPr>
      </p:pic>
      <p:pic>
        <p:nvPicPr>
          <p:cNvPr id="144" name="Google Shape;144;p28"/>
          <p:cNvPicPr preferRelativeResize="0"/>
          <p:nvPr/>
        </p:nvPicPr>
        <p:blipFill>
          <a:blip r:embed="rId6">
            <a:alphaModFix/>
          </a:blip>
          <a:stretch>
            <a:fillRect/>
          </a:stretch>
        </p:blipFill>
        <p:spPr>
          <a:xfrm>
            <a:off x="6005837" y="1491250"/>
            <a:ext cx="2636565" cy="1690974"/>
          </a:xfrm>
          <a:prstGeom prst="rect">
            <a:avLst/>
          </a:prstGeom>
          <a:noFill/>
          <a:ln>
            <a:noFill/>
          </a:ln>
        </p:spPr>
      </p:pic>
      <p:pic>
        <p:nvPicPr>
          <p:cNvPr id="145" name="Google Shape;145;p28"/>
          <p:cNvPicPr preferRelativeResize="0"/>
          <p:nvPr/>
        </p:nvPicPr>
        <p:blipFill>
          <a:blip r:embed="rId7">
            <a:alphaModFix/>
          </a:blip>
          <a:stretch>
            <a:fillRect/>
          </a:stretch>
        </p:blipFill>
        <p:spPr>
          <a:xfrm>
            <a:off x="190500" y="3439644"/>
            <a:ext cx="2306601" cy="1230181"/>
          </a:xfrm>
          <a:prstGeom prst="rect">
            <a:avLst/>
          </a:prstGeom>
          <a:noFill/>
          <a:ln>
            <a:noFill/>
          </a:ln>
        </p:spPr>
      </p:pic>
      <p:pic>
        <p:nvPicPr>
          <p:cNvPr id="146" name="Google Shape;146;p28"/>
          <p:cNvPicPr preferRelativeResize="0"/>
          <p:nvPr/>
        </p:nvPicPr>
        <p:blipFill>
          <a:blip r:embed="rId8">
            <a:alphaModFix/>
          </a:blip>
          <a:stretch>
            <a:fillRect/>
          </a:stretch>
        </p:blipFill>
        <p:spPr>
          <a:xfrm>
            <a:off x="849275" y="1717425"/>
            <a:ext cx="3273635" cy="1690975"/>
          </a:xfrm>
          <a:prstGeom prst="rect">
            <a:avLst/>
          </a:prstGeom>
          <a:noFill/>
          <a:ln>
            <a:noFill/>
          </a:ln>
        </p:spPr>
      </p:pic>
      <p:pic>
        <p:nvPicPr>
          <p:cNvPr id="147" name="Google Shape;147;p28"/>
          <p:cNvPicPr preferRelativeResize="0"/>
          <p:nvPr/>
        </p:nvPicPr>
        <p:blipFill>
          <a:blip r:embed="rId9">
            <a:alphaModFix/>
          </a:blip>
          <a:stretch>
            <a:fillRect/>
          </a:stretch>
        </p:blipFill>
        <p:spPr>
          <a:xfrm>
            <a:off x="284694" y="171103"/>
            <a:ext cx="4402799" cy="1515075"/>
          </a:xfrm>
          <a:prstGeom prst="rect">
            <a:avLst/>
          </a:prstGeom>
          <a:noFill/>
          <a:ln>
            <a:noFill/>
          </a:ln>
        </p:spPr>
      </p:pic>
      <p:pic>
        <p:nvPicPr>
          <p:cNvPr id="148" name="Google Shape;148;p28"/>
          <p:cNvPicPr preferRelativeResize="0"/>
          <p:nvPr/>
        </p:nvPicPr>
        <p:blipFill>
          <a:blip r:embed="rId10">
            <a:alphaModFix/>
          </a:blip>
          <a:stretch>
            <a:fillRect/>
          </a:stretch>
        </p:blipFill>
        <p:spPr>
          <a:xfrm>
            <a:off x="1905425" y="2353225"/>
            <a:ext cx="1958575" cy="2250152"/>
          </a:xfrm>
          <a:prstGeom prst="rect">
            <a:avLst/>
          </a:prstGeom>
          <a:noFill/>
          <a:ln>
            <a:noFill/>
          </a:ln>
        </p:spPr>
      </p:pic>
      <p:sp>
        <p:nvSpPr>
          <p:cNvPr id="149" name="Google Shape;149;p28"/>
          <p:cNvSpPr txBox="1"/>
          <p:nvPr/>
        </p:nvSpPr>
        <p:spPr>
          <a:xfrm>
            <a:off x="838200" y="2393250"/>
            <a:ext cx="30000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2750">
                <a:solidFill>
                  <a:schemeClr val="lt1"/>
                </a:solidFill>
                <a:highlight>
                  <a:schemeClr val="dk1"/>
                </a:highlight>
                <a:latin typeface="Verdana"/>
                <a:ea typeface="Verdana"/>
                <a:cs typeface="Verdana"/>
                <a:sym typeface="Verdana"/>
              </a:rPr>
              <a:t>貧困</a:t>
            </a:r>
            <a:endParaRPr b="1" sz="3200">
              <a:solidFill>
                <a:schemeClr val="lt1"/>
              </a:solidFill>
              <a:highlight>
                <a:schemeClr val="dk1"/>
              </a:highlight>
            </a:endParaRPr>
          </a:p>
        </p:txBody>
      </p:sp>
      <p:sp>
        <p:nvSpPr>
          <p:cNvPr id="150" name="Google Shape;150;p28"/>
          <p:cNvSpPr txBox="1"/>
          <p:nvPr/>
        </p:nvSpPr>
        <p:spPr>
          <a:xfrm>
            <a:off x="986100" y="1037350"/>
            <a:ext cx="3000000" cy="45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750">
                <a:solidFill>
                  <a:schemeClr val="lt1"/>
                </a:solidFill>
                <a:highlight>
                  <a:schemeClr val="dk1"/>
                </a:highlight>
                <a:latin typeface="Verdana"/>
                <a:ea typeface="Verdana"/>
                <a:cs typeface="Verdana"/>
                <a:sym typeface="Verdana"/>
              </a:rPr>
              <a:t>1日1.25ドル未満で生活</a:t>
            </a:r>
            <a:endParaRPr b="1" sz="2200">
              <a:solidFill>
                <a:schemeClr val="lt1"/>
              </a:solidFill>
              <a:highlight>
                <a:schemeClr val="dk1"/>
              </a:highlight>
            </a:endParaRPr>
          </a:p>
        </p:txBody>
      </p:sp>
      <p:grpSp>
        <p:nvGrpSpPr>
          <p:cNvPr id="151" name="Google Shape;151;p28"/>
          <p:cNvGrpSpPr/>
          <p:nvPr/>
        </p:nvGrpSpPr>
        <p:grpSpPr>
          <a:xfrm>
            <a:off x="6384347" y="95282"/>
            <a:ext cx="2644731" cy="851612"/>
            <a:chOff x="4001025" y="214038"/>
            <a:chExt cx="2343166" cy="718175"/>
          </a:xfrm>
        </p:grpSpPr>
        <p:pic>
          <p:nvPicPr>
            <p:cNvPr id="152" name="Google Shape;152;p28"/>
            <p:cNvPicPr preferRelativeResize="0"/>
            <p:nvPr/>
          </p:nvPicPr>
          <p:blipFill>
            <a:blip r:embed="rId11">
              <a:alphaModFix/>
            </a:blip>
            <a:stretch>
              <a:fillRect/>
            </a:stretch>
          </p:blipFill>
          <p:spPr>
            <a:xfrm>
              <a:off x="4001025" y="216384"/>
              <a:ext cx="718175" cy="713500"/>
            </a:xfrm>
            <a:prstGeom prst="rect">
              <a:avLst/>
            </a:prstGeom>
            <a:noFill/>
            <a:ln>
              <a:noFill/>
            </a:ln>
          </p:spPr>
        </p:pic>
        <p:pic>
          <p:nvPicPr>
            <p:cNvPr id="153" name="Google Shape;153;p28"/>
            <p:cNvPicPr preferRelativeResize="0"/>
            <p:nvPr/>
          </p:nvPicPr>
          <p:blipFill>
            <a:blip r:embed="rId12">
              <a:alphaModFix/>
            </a:blip>
            <a:stretch>
              <a:fillRect/>
            </a:stretch>
          </p:blipFill>
          <p:spPr>
            <a:xfrm>
              <a:off x="4815250" y="221075"/>
              <a:ext cx="718175" cy="704100"/>
            </a:xfrm>
            <a:prstGeom prst="rect">
              <a:avLst/>
            </a:prstGeom>
            <a:noFill/>
            <a:ln>
              <a:noFill/>
            </a:ln>
          </p:spPr>
        </p:pic>
        <p:pic>
          <p:nvPicPr>
            <p:cNvPr id="154" name="Google Shape;154;p28"/>
            <p:cNvPicPr preferRelativeResize="0"/>
            <p:nvPr/>
          </p:nvPicPr>
          <p:blipFill>
            <a:blip r:embed="rId13">
              <a:alphaModFix/>
            </a:blip>
            <a:stretch>
              <a:fillRect/>
            </a:stretch>
          </p:blipFill>
          <p:spPr>
            <a:xfrm>
              <a:off x="5626016" y="214038"/>
              <a:ext cx="718175" cy="7181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1212050" y="311024"/>
            <a:ext cx="6404674" cy="4521476"/>
          </a:xfrm>
          <a:prstGeom prst="rect">
            <a:avLst/>
          </a:prstGeom>
          <a:noFill/>
          <a:ln>
            <a:noFill/>
          </a:ln>
        </p:spPr>
      </p:pic>
      <p:sp>
        <p:nvSpPr>
          <p:cNvPr id="160" name="Google Shape;160;p29"/>
          <p:cNvSpPr txBox="1"/>
          <p:nvPr/>
        </p:nvSpPr>
        <p:spPr>
          <a:xfrm>
            <a:off x="4581859" y="4852207"/>
            <a:ext cx="3429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600" u="sng">
                <a:solidFill>
                  <a:schemeClr val="hlink"/>
                </a:solidFill>
                <a:hlinkClick r:id="rId4"/>
              </a:rPr>
              <a:t>https://www.sompo-japan.co.jp/-/media/SJNK/files/news/2021/20210802_1.pdf</a:t>
            </a:r>
            <a:endParaRPr sz="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p:nvPr/>
        </p:nvSpPr>
        <p:spPr>
          <a:xfrm>
            <a:off x="0" y="0"/>
            <a:ext cx="6070800" cy="66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000"/>
              <a:t>　　　</a:t>
            </a:r>
            <a:r>
              <a:rPr b="1" lang="ja" sz="2000"/>
              <a:t>ゲームについて</a:t>
            </a:r>
            <a:endParaRPr b="1" sz="2000"/>
          </a:p>
        </p:txBody>
      </p:sp>
      <p:sp>
        <p:nvSpPr>
          <p:cNvPr id="166" name="Google Shape;166;p30"/>
          <p:cNvSpPr txBox="1"/>
          <p:nvPr/>
        </p:nvSpPr>
        <p:spPr>
          <a:xfrm>
            <a:off x="621275" y="773675"/>
            <a:ext cx="236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2400">
                <a:solidFill>
                  <a:schemeClr val="lt1"/>
                </a:solidFill>
              </a:rPr>
              <a:t>特殊効果</a:t>
            </a:r>
            <a:endParaRPr b="1" sz="2400">
              <a:solidFill>
                <a:schemeClr val="lt1"/>
              </a:solidFill>
            </a:endParaRPr>
          </a:p>
        </p:txBody>
      </p:sp>
      <p:sp>
        <p:nvSpPr>
          <p:cNvPr id="167" name="Google Shape;167;p30"/>
          <p:cNvSpPr txBox="1"/>
          <p:nvPr/>
        </p:nvSpPr>
        <p:spPr>
          <a:xfrm>
            <a:off x="1137775" y="1366275"/>
            <a:ext cx="60708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lt1"/>
                </a:solidFill>
              </a:rPr>
              <a:t>毒：</a:t>
            </a:r>
            <a:r>
              <a:rPr lang="ja">
                <a:solidFill>
                  <a:schemeClr val="lt1"/>
                </a:solidFill>
              </a:rPr>
              <a:t>貧困な国になるほど、HPが減っていく</a:t>
            </a:r>
            <a:endParaRPr>
              <a:solidFill>
                <a:schemeClr val="lt1"/>
              </a:solidFill>
            </a:endParaRPr>
          </a:p>
          <a:p>
            <a:pPr indent="0" lvl="0" marL="0" rtl="0" algn="l">
              <a:spcBef>
                <a:spcPts val="0"/>
              </a:spcBef>
              <a:spcAft>
                <a:spcPts val="0"/>
              </a:spcAft>
              <a:buNone/>
            </a:pPr>
            <a:r>
              <a:t/>
            </a:r>
            <a:endParaRPr sz="700">
              <a:solidFill>
                <a:schemeClr val="lt1"/>
              </a:solidFill>
            </a:endParaRPr>
          </a:p>
          <a:p>
            <a:pPr indent="0" lvl="0" marL="0" rtl="0" algn="l">
              <a:spcBef>
                <a:spcPts val="0"/>
              </a:spcBef>
              <a:spcAft>
                <a:spcPts val="0"/>
              </a:spcAft>
              <a:buNone/>
            </a:pPr>
            <a:r>
              <a:rPr lang="ja">
                <a:solidFill>
                  <a:schemeClr val="lt1"/>
                </a:solidFill>
              </a:rPr>
              <a:t>気候：国ごとの特色によるダメージ（砂、酸性雨、暑さ、寒さ）</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68" name="Google Shape;168;p30"/>
          <p:cNvSpPr txBox="1"/>
          <p:nvPr/>
        </p:nvSpPr>
        <p:spPr>
          <a:xfrm>
            <a:off x="795625" y="2389100"/>
            <a:ext cx="125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9" name="Google Shape;169;p30"/>
          <p:cNvSpPr txBox="1"/>
          <p:nvPr/>
        </p:nvSpPr>
        <p:spPr>
          <a:xfrm>
            <a:off x="621275" y="2145275"/>
            <a:ext cx="236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2400">
                <a:solidFill>
                  <a:schemeClr val="lt1"/>
                </a:solidFill>
              </a:rPr>
              <a:t>ゲーム性</a:t>
            </a:r>
            <a:endParaRPr b="1" sz="2400">
              <a:solidFill>
                <a:schemeClr val="lt1"/>
              </a:solidFill>
            </a:endParaRPr>
          </a:p>
        </p:txBody>
      </p:sp>
      <p:sp>
        <p:nvSpPr>
          <p:cNvPr id="170" name="Google Shape;170;p30"/>
          <p:cNvSpPr txBox="1"/>
          <p:nvPr/>
        </p:nvSpPr>
        <p:spPr>
          <a:xfrm>
            <a:off x="1137775" y="2619900"/>
            <a:ext cx="70800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lt1"/>
                </a:solidFill>
              </a:rPr>
              <a:t>・HP100スタート</a:t>
            </a:r>
            <a:endParaRPr>
              <a:solidFill>
                <a:schemeClr val="lt1"/>
              </a:solidFill>
            </a:endParaRPr>
          </a:p>
          <a:p>
            <a:pPr indent="0" lvl="0" marL="0" rtl="0" algn="l">
              <a:spcBef>
                <a:spcPts val="0"/>
              </a:spcBef>
              <a:spcAft>
                <a:spcPts val="0"/>
              </a:spcAft>
              <a:buNone/>
            </a:pPr>
            <a:r>
              <a:t/>
            </a:r>
            <a:endParaRPr sz="700">
              <a:solidFill>
                <a:schemeClr val="lt1"/>
              </a:solidFill>
            </a:endParaRPr>
          </a:p>
          <a:p>
            <a:pPr indent="0" lvl="0" marL="0" rtl="0" algn="l">
              <a:spcBef>
                <a:spcPts val="0"/>
              </a:spcBef>
              <a:spcAft>
                <a:spcPts val="0"/>
              </a:spcAft>
              <a:buNone/>
            </a:pPr>
            <a:r>
              <a:rPr lang="ja">
                <a:solidFill>
                  <a:schemeClr val="lt1"/>
                </a:solidFill>
              </a:rPr>
              <a:t>・おにぎりを10個所持</a:t>
            </a:r>
            <a:endParaRPr>
              <a:solidFill>
                <a:schemeClr val="lt1"/>
              </a:solidFill>
            </a:endParaRPr>
          </a:p>
          <a:p>
            <a:pPr indent="0" lvl="0" marL="0" rtl="0" algn="l">
              <a:spcBef>
                <a:spcPts val="0"/>
              </a:spcBef>
              <a:spcAft>
                <a:spcPts val="0"/>
              </a:spcAft>
              <a:buNone/>
            </a:pPr>
            <a:r>
              <a:t/>
            </a:r>
            <a:endParaRPr sz="700">
              <a:solidFill>
                <a:schemeClr val="lt1"/>
              </a:solidFill>
            </a:endParaRPr>
          </a:p>
          <a:p>
            <a:pPr indent="0" lvl="0" marL="0" rtl="0" algn="l">
              <a:spcBef>
                <a:spcPts val="0"/>
              </a:spcBef>
              <a:spcAft>
                <a:spcPts val="0"/>
              </a:spcAft>
              <a:buNone/>
            </a:pPr>
            <a:r>
              <a:rPr lang="ja">
                <a:solidFill>
                  <a:schemeClr val="lt1"/>
                </a:solidFill>
              </a:rPr>
              <a:t>・75%の国を通ることが必須</a:t>
            </a:r>
            <a:endParaRPr>
              <a:solidFill>
                <a:schemeClr val="lt1"/>
              </a:solidFill>
            </a:endParaRPr>
          </a:p>
          <a:p>
            <a:pPr indent="0" lvl="0" marL="0" rtl="0" algn="l">
              <a:spcBef>
                <a:spcPts val="0"/>
              </a:spcBef>
              <a:spcAft>
                <a:spcPts val="0"/>
              </a:spcAft>
              <a:buNone/>
            </a:pPr>
            <a:r>
              <a:t/>
            </a:r>
            <a:endParaRPr sz="700">
              <a:solidFill>
                <a:schemeClr val="lt1"/>
              </a:solidFill>
            </a:endParaRPr>
          </a:p>
          <a:p>
            <a:pPr indent="0" lvl="0" marL="0" rtl="0" algn="l">
              <a:spcBef>
                <a:spcPts val="0"/>
              </a:spcBef>
              <a:spcAft>
                <a:spcPts val="0"/>
              </a:spcAft>
              <a:buNone/>
            </a:pPr>
            <a:r>
              <a:rPr lang="ja">
                <a:solidFill>
                  <a:schemeClr val="lt1"/>
                </a:solidFill>
              </a:rPr>
              <a:t>・HPがゼロになったらゲームオーバー</a:t>
            </a:r>
            <a:endParaRPr>
              <a:solidFill>
                <a:schemeClr val="lt1"/>
              </a:solidFill>
            </a:endParaRPr>
          </a:p>
          <a:p>
            <a:pPr indent="0" lvl="0" marL="0" rtl="0" algn="l">
              <a:spcBef>
                <a:spcPts val="0"/>
              </a:spcBef>
              <a:spcAft>
                <a:spcPts val="0"/>
              </a:spcAft>
              <a:buNone/>
            </a:pPr>
            <a:r>
              <a:t/>
            </a:r>
            <a:endParaRPr sz="700">
              <a:solidFill>
                <a:schemeClr val="lt1"/>
              </a:solidFill>
            </a:endParaRPr>
          </a:p>
          <a:p>
            <a:pPr indent="0" lvl="0" marL="0" rtl="0" algn="l">
              <a:spcBef>
                <a:spcPts val="0"/>
              </a:spcBef>
              <a:spcAft>
                <a:spcPts val="0"/>
              </a:spcAft>
              <a:buNone/>
            </a:pPr>
            <a:r>
              <a:rPr lang="ja">
                <a:solidFill>
                  <a:schemeClr val="lt1"/>
                </a:solidFill>
              </a:rPr>
              <a:t>・現地の人におにぎりを配れたら、加点</a:t>
            </a:r>
            <a:endParaRPr>
              <a:solidFill>
                <a:schemeClr val="lt1"/>
              </a:solidFill>
            </a:endParaRPr>
          </a:p>
          <a:p>
            <a:pPr indent="0" lvl="0" marL="0" rtl="0" algn="l">
              <a:spcBef>
                <a:spcPts val="0"/>
              </a:spcBef>
              <a:spcAft>
                <a:spcPts val="0"/>
              </a:spcAft>
              <a:buNone/>
            </a:pPr>
            <a:r>
              <a:t/>
            </a:r>
            <a:endParaRPr sz="700">
              <a:solidFill>
                <a:schemeClr val="lt1"/>
              </a:solidFill>
            </a:endParaRPr>
          </a:p>
          <a:p>
            <a:pPr indent="0" lvl="0" marL="0" rtl="0" algn="l">
              <a:spcBef>
                <a:spcPts val="0"/>
              </a:spcBef>
              <a:spcAft>
                <a:spcPts val="0"/>
              </a:spcAft>
              <a:buNone/>
            </a:pPr>
            <a:r>
              <a:rPr lang="ja">
                <a:solidFill>
                  <a:schemeClr val="lt1"/>
                </a:solidFill>
              </a:rPr>
              <a:t>・</a:t>
            </a:r>
            <a:r>
              <a:rPr b="1" lang="ja">
                <a:solidFill>
                  <a:srgbClr val="FF0000"/>
                </a:solidFill>
              </a:rPr>
              <a:t>現地の人が抱えている問題に正答できたら、加点、HP回復、＋アイテム</a:t>
            </a:r>
            <a:endParaRPr b="1">
              <a:solidFill>
                <a:srgbClr val="FF0000"/>
              </a:solidFill>
            </a:endParaRPr>
          </a:p>
        </p:txBody>
      </p:sp>
      <p:sp>
        <p:nvSpPr>
          <p:cNvPr id="171" name="Google Shape;171;p30"/>
          <p:cNvSpPr/>
          <p:nvPr/>
        </p:nvSpPr>
        <p:spPr>
          <a:xfrm>
            <a:off x="8559976" y="147047"/>
            <a:ext cx="403500" cy="438000"/>
          </a:xfrm>
          <a:prstGeom prst="flowChartConnector">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5</a:t>
            </a:r>
            <a:endParaRPr b="1"/>
          </a:p>
        </p:txBody>
      </p:sp>
      <p:cxnSp>
        <p:nvCxnSpPr>
          <p:cNvPr id="172" name="Google Shape;172;p30"/>
          <p:cNvCxnSpPr/>
          <p:nvPr/>
        </p:nvCxnSpPr>
        <p:spPr>
          <a:xfrm flipH="1" rot="10800000">
            <a:off x="1271100" y="3448650"/>
            <a:ext cx="2493000" cy="9900"/>
          </a:xfrm>
          <a:prstGeom prst="straightConnector1">
            <a:avLst/>
          </a:prstGeom>
          <a:noFill/>
          <a:ln cap="flat" cmpd="sng" w="28575">
            <a:solidFill>
              <a:srgbClr val="FFFF00"/>
            </a:solidFill>
            <a:prstDash val="solid"/>
            <a:round/>
            <a:headEnd len="med" w="med" type="none"/>
            <a:tailEnd len="med" w="med" type="none"/>
          </a:ln>
        </p:spPr>
      </p:cxnSp>
      <p:cxnSp>
        <p:nvCxnSpPr>
          <p:cNvPr id="173" name="Google Shape;173;p30"/>
          <p:cNvCxnSpPr/>
          <p:nvPr/>
        </p:nvCxnSpPr>
        <p:spPr>
          <a:xfrm>
            <a:off x="2079075" y="1547000"/>
            <a:ext cx="276000" cy="19800"/>
          </a:xfrm>
          <a:prstGeom prst="straightConnector1">
            <a:avLst/>
          </a:prstGeom>
          <a:noFill/>
          <a:ln cap="flat" cmpd="sng" w="28575">
            <a:solidFill>
              <a:srgbClr val="FFFF00"/>
            </a:solidFill>
            <a:prstDash val="solid"/>
            <a:round/>
            <a:headEnd len="med" w="med" type="none"/>
            <a:tailEnd len="med" w="med" type="none"/>
          </a:ln>
        </p:spPr>
      </p:cxnSp>
      <p:cxnSp>
        <p:nvCxnSpPr>
          <p:cNvPr id="174" name="Google Shape;174;p30"/>
          <p:cNvCxnSpPr/>
          <p:nvPr/>
        </p:nvCxnSpPr>
        <p:spPr>
          <a:xfrm flipH="1" rot="10800000">
            <a:off x="1137775" y="1862300"/>
            <a:ext cx="5276700" cy="48600"/>
          </a:xfrm>
          <a:prstGeom prst="straightConnector1">
            <a:avLst/>
          </a:prstGeom>
          <a:noFill/>
          <a:ln cap="flat" cmpd="sng" w="28575">
            <a:solidFill>
              <a:srgbClr val="FFFF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1"/>
          <p:cNvPicPr preferRelativeResize="0"/>
          <p:nvPr/>
        </p:nvPicPr>
        <p:blipFill>
          <a:blip r:embed="rId3">
            <a:alphaModFix/>
          </a:blip>
          <a:stretch>
            <a:fillRect/>
          </a:stretch>
        </p:blipFill>
        <p:spPr>
          <a:xfrm>
            <a:off x="628650" y="1309850"/>
            <a:ext cx="2619375" cy="1743075"/>
          </a:xfrm>
          <a:prstGeom prst="rect">
            <a:avLst/>
          </a:prstGeom>
          <a:noFill/>
          <a:ln>
            <a:noFill/>
          </a:ln>
        </p:spPr>
      </p:pic>
      <p:sp>
        <p:nvSpPr>
          <p:cNvPr id="180" name="Google Shape;180;p31"/>
          <p:cNvSpPr txBox="1"/>
          <p:nvPr/>
        </p:nvSpPr>
        <p:spPr>
          <a:xfrm>
            <a:off x="628650" y="3052925"/>
            <a:ext cx="2695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00" u="sng">
                <a:solidFill>
                  <a:schemeClr val="hlink"/>
                </a:solidFill>
                <a:hlinkClick r:id="rId4"/>
              </a:rPr>
              <a:t>https://japanese.engadget.com/mario-kart-tell-us-how-to-solve-poverty-093059164.ht</a:t>
            </a:r>
            <a:r>
              <a:rPr lang="ja" sz="500" u="sng">
                <a:solidFill>
                  <a:schemeClr val="hlink"/>
                </a:solidFill>
                <a:hlinkClick r:id="rId5"/>
              </a:rPr>
              <a:t>m</a:t>
            </a:r>
            <a:r>
              <a:rPr lang="ja" sz="500" u="sng">
                <a:solidFill>
                  <a:schemeClr val="hlink"/>
                </a:solidFill>
                <a:hlinkClick r:id="rId6"/>
              </a:rPr>
              <a:t>l</a:t>
            </a:r>
            <a:endParaRPr sz="500"/>
          </a:p>
          <a:p>
            <a:pPr indent="0" lvl="0" marL="0" rtl="0" algn="l">
              <a:spcBef>
                <a:spcPts val="0"/>
              </a:spcBef>
              <a:spcAft>
                <a:spcPts val="0"/>
              </a:spcAft>
              <a:buNone/>
            </a:pPr>
            <a:r>
              <a:t/>
            </a:r>
            <a:endParaRPr sz="500"/>
          </a:p>
        </p:txBody>
      </p:sp>
      <p:sp>
        <p:nvSpPr>
          <p:cNvPr id="181" name="Google Shape;181;p31"/>
          <p:cNvSpPr txBox="1"/>
          <p:nvPr/>
        </p:nvSpPr>
        <p:spPr>
          <a:xfrm>
            <a:off x="3946625" y="985350"/>
            <a:ext cx="50451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600">
                <a:solidFill>
                  <a:schemeClr val="lt1"/>
                </a:solidFill>
              </a:rPr>
              <a:t>1,2,3,,(上位)：バナナ、コイン、、</a:t>
            </a:r>
            <a:endParaRPr b="1" sz="1600">
              <a:solidFill>
                <a:schemeClr val="lt1"/>
              </a:solidFill>
            </a:endParaRPr>
          </a:p>
          <a:p>
            <a:pPr indent="0" lvl="0" marL="0" rtl="0" algn="l">
              <a:spcBef>
                <a:spcPts val="0"/>
              </a:spcBef>
              <a:spcAft>
                <a:spcPts val="0"/>
              </a:spcAft>
              <a:buNone/>
            </a:pPr>
            <a:r>
              <a:t/>
            </a:r>
            <a:endParaRPr b="1" sz="900">
              <a:solidFill>
                <a:schemeClr val="lt1"/>
              </a:solidFill>
            </a:endParaRPr>
          </a:p>
          <a:p>
            <a:pPr indent="0" lvl="0" marL="0" rtl="0" algn="l">
              <a:spcBef>
                <a:spcPts val="0"/>
              </a:spcBef>
              <a:spcAft>
                <a:spcPts val="0"/>
              </a:spcAft>
              <a:buNone/>
            </a:pPr>
            <a:r>
              <a:rPr b="1" lang="ja" sz="1600">
                <a:solidFill>
                  <a:schemeClr val="lt1"/>
                </a:solidFill>
              </a:rPr>
              <a:t>8,9,10,,(下位)：キンキノコ、スター、キラー、、</a:t>
            </a:r>
            <a:endParaRPr b="1" sz="1600">
              <a:solidFill>
                <a:schemeClr val="lt1"/>
              </a:solidFill>
            </a:endParaRPr>
          </a:p>
        </p:txBody>
      </p:sp>
      <p:sp>
        <p:nvSpPr>
          <p:cNvPr id="182" name="Google Shape;182;p31"/>
          <p:cNvSpPr txBox="1"/>
          <p:nvPr/>
        </p:nvSpPr>
        <p:spPr>
          <a:xfrm>
            <a:off x="699600" y="610925"/>
            <a:ext cx="372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2000">
                <a:solidFill>
                  <a:srgbClr val="42AFB6"/>
                </a:solidFill>
              </a:rPr>
              <a:t>マリオカート</a:t>
            </a:r>
            <a:endParaRPr b="1" sz="2300">
              <a:solidFill>
                <a:srgbClr val="42AFB6"/>
              </a:solidFill>
            </a:endParaRPr>
          </a:p>
        </p:txBody>
      </p:sp>
      <p:sp>
        <p:nvSpPr>
          <p:cNvPr id="183" name="Google Shape;183;p31"/>
          <p:cNvSpPr txBox="1"/>
          <p:nvPr/>
        </p:nvSpPr>
        <p:spPr>
          <a:xfrm>
            <a:off x="1024100" y="4124000"/>
            <a:ext cx="7173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700">
                <a:solidFill>
                  <a:srgbClr val="FF0000"/>
                </a:solidFill>
              </a:rPr>
              <a:t>貧困な国にはどのようなアイテムが必要なのか、、、、</a:t>
            </a:r>
            <a:endParaRPr b="1" sz="1700">
              <a:solidFill>
                <a:srgbClr val="FF0000"/>
              </a:solidFill>
            </a:endParaRPr>
          </a:p>
        </p:txBody>
      </p:sp>
      <p:sp>
        <p:nvSpPr>
          <p:cNvPr id="184" name="Google Shape;184;p31"/>
          <p:cNvSpPr txBox="1"/>
          <p:nvPr/>
        </p:nvSpPr>
        <p:spPr>
          <a:xfrm>
            <a:off x="4017672" y="2414590"/>
            <a:ext cx="44103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rgbClr val="42AFB6"/>
                </a:solidFill>
              </a:rPr>
              <a:t>貧困改善ゲーム</a:t>
            </a:r>
            <a:endParaRPr b="1" sz="1800">
              <a:solidFill>
                <a:srgbClr val="42AFB6"/>
              </a:solidFill>
            </a:endParaRPr>
          </a:p>
          <a:p>
            <a:pPr indent="0" lvl="0" marL="0" rtl="0" algn="l">
              <a:spcBef>
                <a:spcPts val="0"/>
              </a:spcBef>
              <a:spcAft>
                <a:spcPts val="0"/>
              </a:spcAft>
              <a:buNone/>
            </a:pPr>
            <a:r>
              <a:t/>
            </a:r>
            <a:endParaRPr b="1" sz="900">
              <a:solidFill>
                <a:srgbClr val="42AFB6"/>
              </a:solidFill>
            </a:endParaRPr>
          </a:p>
          <a:p>
            <a:pPr indent="0" lvl="0" marL="0" rtl="0" algn="l">
              <a:spcBef>
                <a:spcPts val="0"/>
              </a:spcBef>
              <a:spcAft>
                <a:spcPts val="0"/>
              </a:spcAft>
              <a:buNone/>
            </a:pPr>
            <a:r>
              <a:rPr b="1" lang="ja" sz="1500">
                <a:solidFill>
                  <a:schemeClr val="lt1"/>
                </a:solidFill>
              </a:rPr>
              <a:t>毒ダメージ無効化アイテム</a:t>
            </a:r>
            <a:endParaRPr b="1" sz="1500">
              <a:solidFill>
                <a:schemeClr val="lt1"/>
              </a:solidFill>
            </a:endParaRPr>
          </a:p>
          <a:p>
            <a:pPr indent="0" lvl="0" marL="0" rtl="0" algn="l">
              <a:spcBef>
                <a:spcPts val="0"/>
              </a:spcBef>
              <a:spcAft>
                <a:spcPts val="0"/>
              </a:spcAft>
              <a:buNone/>
            </a:pPr>
            <a:r>
              <a:rPr b="1" lang="ja" sz="1500">
                <a:solidFill>
                  <a:schemeClr val="lt1"/>
                </a:solidFill>
              </a:rPr>
              <a:t>病院、学校、食料、、、、、</a:t>
            </a:r>
            <a:endParaRPr b="1" sz="15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p:nvPr/>
        </p:nvSpPr>
        <p:spPr>
          <a:xfrm>
            <a:off x="0" y="0"/>
            <a:ext cx="6070800" cy="66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000"/>
              <a:t>　　　</a:t>
            </a:r>
            <a:r>
              <a:rPr b="1" lang="ja" sz="2000"/>
              <a:t>実装方法</a:t>
            </a:r>
            <a:endParaRPr b="1" sz="2000"/>
          </a:p>
        </p:txBody>
      </p:sp>
      <p:sp>
        <p:nvSpPr>
          <p:cNvPr id="190" name="Google Shape;190;p32"/>
          <p:cNvSpPr/>
          <p:nvPr/>
        </p:nvSpPr>
        <p:spPr>
          <a:xfrm>
            <a:off x="8559976" y="147047"/>
            <a:ext cx="403500" cy="438000"/>
          </a:xfrm>
          <a:prstGeom prst="flowChartConnector">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6</a:t>
            </a:r>
            <a:endParaRPr b="1"/>
          </a:p>
        </p:txBody>
      </p:sp>
      <p:sp>
        <p:nvSpPr>
          <p:cNvPr id="191" name="Google Shape;191;p32"/>
          <p:cNvSpPr txBox="1"/>
          <p:nvPr/>
        </p:nvSpPr>
        <p:spPr>
          <a:xfrm>
            <a:off x="532075" y="1403650"/>
            <a:ext cx="4692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400">
                <a:solidFill>
                  <a:schemeClr val="lt1"/>
                </a:solidFill>
              </a:rPr>
              <a:t>unityの3D</a:t>
            </a:r>
            <a:r>
              <a:rPr lang="ja" sz="2400">
                <a:solidFill>
                  <a:schemeClr val="lt1"/>
                </a:solidFill>
              </a:rPr>
              <a:t>モード    </a:t>
            </a:r>
            <a:endParaRPr sz="2400">
              <a:solidFill>
                <a:schemeClr val="lt1"/>
              </a:solidFill>
            </a:endParaRPr>
          </a:p>
        </p:txBody>
      </p:sp>
      <p:pic>
        <p:nvPicPr>
          <p:cNvPr id="192" name="Google Shape;192;p32"/>
          <p:cNvPicPr preferRelativeResize="0"/>
          <p:nvPr/>
        </p:nvPicPr>
        <p:blipFill>
          <a:blip r:embed="rId3">
            <a:alphaModFix/>
          </a:blip>
          <a:stretch>
            <a:fillRect/>
          </a:stretch>
        </p:blipFill>
        <p:spPr>
          <a:xfrm>
            <a:off x="5512150" y="1173088"/>
            <a:ext cx="2933700" cy="1562100"/>
          </a:xfrm>
          <a:prstGeom prst="rect">
            <a:avLst/>
          </a:prstGeom>
          <a:noFill/>
          <a:ln>
            <a:noFill/>
          </a:ln>
        </p:spPr>
      </p:pic>
      <p:sp>
        <p:nvSpPr>
          <p:cNvPr id="193" name="Google Shape;193;p32"/>
          <p:cNvSpPr txBox="1"/>
          <p:nvPr/>
        </p:nvSpPr>
        <p:spPr>
          <a:xfrm>
            <a:off x="751200" y="2108875"/>
            <a:ext cx="4834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600">
                <a:solidFill>
                  <a:schemeClr val="lt1"/>
                </a:solidFill>
              </a:rPr>
              <a:t>・複雑なプログラミングなしで制作可能</a:t>
            </a:r>
            <a:endParaRPr sz="1600">
              <a:solidFill>
                <a:schemeClr val="lt1"/>
              </a:solidFill>
            </a:endParaRPr>
          </a:p>
          <a:p>
            <a:pPr indent="0" lvl="0" marL="0" rtl="0" algn="l">
              <a:spcBef>
                <a:spcPts val="0"/>
              </a:spcBef>
              <a:spcAft>
                <a:spcPts val="0"/>
              </a:spcAft>
              <a:buNone/>
            </a:pPr>
            <a:r>
              <a:rPr lang="ja" sz="1600">
                <a:solidFill>
                  <a:schemeClr val="lt1"/>
                </a:solidFill>
              </a:rPr>
              <a:t>・</a:t>
            </a:r>
            <a:r>
              <a:rPr lang="ja" sz="1600">
                <a:solidFill>
                  <a:schemeClr val="lt1"/>
                </a:solidFill>
                <a:latin typeface="Meiryo"/>
                <a:ea typeface="Meiryo"/>
                <a:cs typeface="Meiryo"/>
                <a:sym typeface="Meiryo"/>
              </a:rPr>
              <a:t>様々なデバイスに対応したゲームを開発可能</a:t>
            </a:r>
            <a:endParaRPr sz="1600">
              <a:solidFill>
                <a:schemeClr val="lt1"/>
              </a:solidFill>
            </a:endParaRPr>
          </a:p>
        </p:txBody>
      </p:sp>
      <p:pic>
        <p:nvPicPr>
          <p:cNvPr id="194" name="Google Shape;194;p32"/>
          <p:cNvPicPr preferRelativeResize="0"/>
          <p:nvPr/>
        </p:nvPicPr>
        <p:blipFill>
          <a:blip r:embed="rId4">
            <a:alphaModFix/>
          </a:blip>
          <a:stretch>
            <a:fillRect/>
          </a:stretch>
        </p:blipFill>
        <p:spPr>
          <a:xfrm>
            <a:off x="4296475" y="3069350"/>
            <a:ext cx="1288925" cy="1624050"/>
          </a:xfrm>
          <a:prstGeom prst="rect">
            <a:avLst/>
          </a:prstGeom>
          <a:noFill/>
          <a:ln>
            <a:noFill/>
          </a:ln>
        </p:spPr>
      </p:pic>
      <p:pic>
        <p:nvPicPr>
          <p:cNvPr id="195" name="Google Shape;195;p32"/>
          <p:cNvPicPr preferRelativeResize="0"/>
          <p:nvPr/>
        </p:nvPicPr>
        <p:blipFill>
          <a:blip r:embed="rId5">
            <a:alphaModFix/>
          </a:blip>
          <a:stretch>
            <a:fillRect/>
          </a:stretch>
        </p:blipFill>
        <p:spPr>
          <a:xfrm>
            <a:off x="6070800" y="3247100"/>
            <a:ext cx="2766700" cy="1383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p:nvPr/>
        </p:nvSpPr>
        <p:spPr>
          <a:xfrm>
            <a:off x="8559976" y="147047"/>
            <a:ext cx="403500" cy="438000"/>
          </a:xfrm>
          <a:prstGeom prst="flowChartConnector">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t>7</a:t>
            </a:r>
            <a:endParaRPr b="1"/>
          </a:p>
        </p:txBody>
      </p:sp>
      <p:sp>
        <p:nvSpPr>
          <p:cNvPr id="201" name="Google Shape;201;p33"/>
          <p:cNvSpPr/>
          <p:nvPr/>
        </p:nvSpPr>
        <p:spPr>
          <a:xfrm>
            <a:off x="0" y="0"/>
            <a:ext cx="6070800" cy="66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000"/>
              <a:t>　　　</a:t>
            </a:r>
            <a:r>
              <a:rPr b="1" lang="ja" sz="2000"/>
              <a:t>今後の課題</a:t>
            </a:r>
            <a:endParaRPr b="1" sz="2000"/>
          </a:p>
        </p:txBody>
      </p:sp>
      <p:sp>
        <p:nvSpPr>
          <p:cNvPr id="202" name="Google Shape;202;p33"/>
          <p:cNvSpPr txBox="1"/>
          <p:nvPr/>
        </p:nvSpPr>
        <p:spPr>
          <a:xfrm>
            <a:off x="573600" y="1609875"/>
            <a:ext cx="78138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2800">
                <a:solidFill>
                  <a:schemeClr val="lt1"/>
                </a:solidFill>
              </a:rPr>
              <a:t>世界各地の大陸をつなげた世界編を作る</a:t>
            </a:r>
            <a:endParaRPr sz="28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ja" sz="2800">
                <a:solidFill>
                  <a:schemeClr val="lt1"/>
                </a:solidFill>
              </a:rPr>
              <a:t>他の形で貧困の差を表す</a:t>
            </a:r>
            <a:br>
              <a:rPr lang="ja" sz="2800">
                <a:solidFill>
                  <a:schemeClr val="lt1"/>
                </a:solidFill>
              </a:rPr>
            </a:br>
            <a:endParaRPr sz="2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