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oboto"/>
      <p:regular r:id="rId20"/>
      <p:bold r:id="rId21"/>
      <p:italic r:id="rId22"/>
      <p:boldItalic r:id="rId23"/>
    </p:embeddedFont>
    <p:embeddedFont>
      <p:font typeface="Oswald Regular"/>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6" roundtripDataSignature="AMtx7miNWeU2VcTvwQRI75Nfi4i7CAwI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DC8CB94-ABCF-4AC5-98B0-B8967EF0BE86}">
  <a:tblStyle styleId="{9DC8CB94-ABCF-4AC5-98B0-B8967EF0BE8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OswaldRegular-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font" Target="fonts/OswaldRegular-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e91afcb30_1_3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ae91afcb30_1_3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ae91afcb30_1_3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ae91afcb30_1_3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b03dcb99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b03dcb99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ae91afcb30_1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ae91afcb30_1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e91afcb30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ae91afcb30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e91afcb30_1_2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ae91afcb30_1_2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e91afcb30_1_3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ae91afcb30_1_3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e91afcb30_1_3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ae91afcb30_1_3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8"/>
          <p:cNvGrpSpPr/>
          <p:nvPr/>
        </p:nvGrpSpPr>
        <p:grpSpPr>
          <a:xfrm>
            <a:off x="6098378" y="5"/>
            <a:ext cx="3045625" cy="2030570"/>
            <a:chOff x="6098378" y="5"/>
            <a:chExt cx="3045625" cy="2030570"/>
          </a:xfrm>
        </p:grpSpPr>
        <p:sp>
          <p:nvSpPr>
            <p:cNvPr id="11" name="Google Shape;11;p8"/>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8"/>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8"/>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8"/>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8"/>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8"/>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17" name="Google Shape;17;p8"/>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7"/>
          <p:cNvGrpSpPr/>
          <p:nvPr/>
        </p:nvGrpSpPr>
        <p:grpSpPr>
          <a:xfrm>
            <a:off x="6098378" y="5"/>
            <a:ext cx="3045625" cy="2030570"/>
            <a:chOff x="6098378" y="5"/>
            <a:chExt cx="3045625" cy="2030570"/>
          </a:xfrm>
        </p:grpSpPr>
        <p:sp>
          <p:nvSpPr>
            <p:cNvPr id="71" name="Google Shape;71;p17"/>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7"/>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7"/>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7"/>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7"/>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 name="Google Shape;76;p17"/>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7" name="Google Shape;77;p17"/>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1600"/>
              </a:spcBef>
              <a:spcAft>
                <a:spcPts val="0"/>
              </a:spcAft>
              <a:buClr>
                <a:schemeClr val="lt1"/>
              </a:buClr>
              <a:buSzPts val="1400"/>
              <a:buChar char="○"/>
              <a:defRPr>
                <a:solidFill>
                  <a:schemeClr val="lt1"/>
                </a:solidFill>
              </a:defRPr>
            </a:lvl2pPr>
            <a:lvl3pPr indent="-317500" lvl="2" marL="1371600" algn="ctr">
              <a:lnSpc>
                <a:spcPct val="115000"/>
              </a:lnSpc>
              <a:spcBef>
                <a:spcPts val="1600"/>
              </a:spcBef>
              <a:spcAft>
                <a:spcPts val="0"/>
              </a:spcAft>
              <a:buClr>
                <a:schemeClr val="lt1"/>
              </a:buClr>
              <a:buSzPts val="1400"/>
              <a:buChar char="■"/>
              <a:defRPr>
                <a:solidFill>
                  <a:schemeClr val="lt1"/>
                </a:solidFill>
              </a:defRPr>
            </a:lvl3pPr>
            <a:lvl4pPr indent="-317500" lvl="3" marL="1828800" algn="ctr">
              <a:lnSpc>
                <a:spcPct val="115000"/>
              </a:lnSpc>
              <a:spcBef>
                <a:spcPts val="1600"/>
              </a:spcBef>
              <a:spcAft>
                <a:spcPts val="0"/>
              </a:spcAft>
              <a:buClr>
                <a:schemeClr val="lt1"/>
              </a:buClr>
              <a:buSzPts val="1400"/>
              <a:buChar char="●"/>
              <a:defRPr>
                <a:solidFill>
                  <a:schemeClr val="lt1"/>
                </a:solidFill>
              </a:defRPr>
            </a:lvl4pPr>
            <a:lvl5pPr indent="-317500" lvl="4" marL="2286000" algn="ctr">
              <a:lnSpc>
                <a:spcPct val="115000"/>
              </a:lnSpc>
              <a:spcBef>
                <a:spcPts val="1600"/>
              </a:spcBef>
              <a:spcAft>
                <a:spcPts val="0"/>
              </a:spcAft>
              <a:buClr>
                <a:schemeClr val="lt1"/>
              </a:buClr>
              <a:buSzPts val="1400"/>
              <a:buChar char="○"/>
              <a:defRPr>
                <a:solidFill>
                  <a:schemeClr val="lt1"/>
                </a:solidFill>
              </a:defRPr>
            </a:lvl5pPr>
            <a:lvl6pPr indent="-317500" lvl="5" marL="2743200" algn="ctr">
              <a:lnSpc>
                <a:spcPct val="115000"/>
              </a:lnSpc>
              <a:spcBef>
                <a:spcPts val="1600"/>
              </a:spcBef>
              <a:spcAft>
                <a:spcPts val="0"/>
              </a:spcAft>
              <a:buClr>
                <a:schemeClr val="lt1"/>
              </a:buClr>
              <a:buSzPts val="1400"/>
              <a:buChar char="■"/>
              <a:defRPr>
                <a:solidFill>
                  <a:schemeClr val="lt1"/>
                </a:solidFill>
              </a:defRPr>
            </a:lvl6pPr>
            <a:lvl7pPr indent="-317500" lvl="6" marL="3200400" algn="ctr">
              <a:lnSpc>
                <a:spcPct val="115000"/>
              </a:lnSpc>
              <a:spcBef>
                <a:spcPts val="1600"/>
              </a:spcBef>
              <a:spcAft>
                <a:spcPts val="0"/>
              </a:spcAft>
              <a:buClr>
                <a:schemeClr val="lt1"/>
              </a:buClr>
              <a:buSzPts val="1400"/>
              <a:buChar char="●"/>
              <a:defRPr>
                <a:solidFill>
                  <a:schemeClr val="lt1"/>
                </a:solidFill>
              </a:defRPr>
            </a:lvl7pPr>
            <a:lvl8pPr indent="-317500" lvl="7" marL="3657600" algn="ctr">
              <a:lnSpc>
                <a:spcPct val="115000"/>
              </a:lnSpc>
              <a:spcBef>
                <a:spcPts val="1600"/>
              </a:spcBef>
              <a:spcAft>
                <a:spcPts val="0"/>
              </a:spcAft>
              <a:buClr>
                <a:schemeClr val="lt1"/>
              </a:buClr>
              <a:buSzPts val="1400"/>
              <a:buChar char="○"/>
              <a:defRPr>
                <a:solidFill>
                  <a:schemeClr val="lt1"/>
                </a:solidFill>
              </a:defRPr>
            </a:lvl8pPr>
            <a:lvl9pPr indent="-317500" lvl="8" marL="4114800" algn="ctr">
              <a:lnSpc>
                <a:spcPct val="115000"/>
              </a:lnSpc>
              <a:spcBef>
                <a:spcPts val="1600"/>
              </a:spcBef>
              <a:spcAft>
                <a:spcPts val="1600"/>
              </a:spcAft>
              <a:buClr>
                <a:schemeClr val="lt1"/>
              </a:buClr>
              <a:buSzPts val="1400"/>
              <a:buChar char="■"/>
              <a:defRPr>
                <a:solidFill>
                  <a:schemeClr val="lt1"/>
                </a:solidFill>
              </a:defRPr>
            </a:lvl9pPr>
          </a:lstStyle>
          <a:p/>
        </p:txBody>
      </p:sp>
      <p:sp>
        <p:nvSpPr>
          <p:cNvPr id="78" name="Google Shape;78;p1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9"/>
          <p:cNvGrpSpPr/>
          <p:nvPr/>
        </p:nvGrpSpPr>
        <p:grpSpPr>
          <a:xfrm>
            <a:off x="6098378" y="5"/>
            <a:ext cx="3045625" cy="2030570"/>
            <a:chOff x="6098378" y="5"/>
            <a:chExt cx="3045625" cy="2030570"/>
          </a:xfrm>
        </p:grpSpPr>
        <p:sp>
          <p:nvSpPr>
            <p:cNvPr id="21" name="Google Shape;21;p9"/>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9"/>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9"/>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9"/>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9"/>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 name="Google Shape;26;p9"/>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27" name="Google Shape;27;p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10"/>
          <p:cNvGrpSpPr/>
          <p:nvPr/>
        </p:nvGrpSpPr>
        <p:grpSpPr>
          <a:xfrm>
            <a:off x="0" y="3903669"/>
            <a:ext cx="9144000" cy="1239925"/>
            <a:chOff x="0" y="3903669"/>
            <a:chExt cx="9144000" cy="1239925"/>
          </a:xfrm>
        </p:grpSpPr>
        <p:sp>
          <p:nvSpPr>
            <p:cNvPr id="30" name="Google Shape;30;p10"/>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0"/>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0"/>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0"/>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0"/>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 name="Google Shape;35;p1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6" name="Google Shape;36;p10"/>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7" name="Google Shape;37;p1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1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0" name="Google Shape;40;p11"/>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1" name="Google Shape;41;p11"/>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2" name="Google Shape;42;p1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12"/>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5" name="Google Shape;45;p1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1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8" name="Google Shape;48;p13"/>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9" name="Google Shape;49;p1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14"/>
          <p:cNvGrpSpPr/>
          <p:nvPr/>
        </p:nvGrpSpPr>
        <p:grpSpPr>
          <a:xfrm>
            <a:off x="6098378" y="5"/>
            <a:ext cx="3045625" cy="2030570"/>
            <a:chOff x="6098378" y="5"/>
            <a:chExt cx="3045625" cy="2030570"/>
          </a:xfrm>
        </p:grpSpPr>
        <p:sp>
          <p:nvSpPr>
            <p:cNvPr id="52" name="Google Shape;52;p14"/>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4"/>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4"/>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4"/>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4"/>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 name="Google Shape;57;p14"/>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58" name="Google Shape;58;p1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15"/>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1" name="Google Shape;61;p15"/>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15"/>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3" name="Google Shape;63;p15"/>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15"/>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65" name="Google Shape;65;p1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6"/>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68" name="Google Shape;68;p1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7" name="Google Shape;7;p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Google Shape;8;p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jp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6.jpg"/><Relationship Id="rId4" Type="http://schemas.openxmlformats.org/officeDocument/2006/relationships/image" Target="../media/image17.jpg"/><Relationship Id="rId11" Type="http://schemas.openxmlformats.org/officeDocument/2006/relationships/image" Target="../media/image1.png"/><Relationship Id="rId10" Type="http://schemas.openxmlformats.org/officeDocument/2006/relationships/image" Target="../media/image11.jpg"/><Relationship Id="rId9" Type="http://schemas.openxmlformats.org/officeDocument/2006/relationships/image" Target="../media/image14.jpg"/><Relationship Id="rId5" Type="http://schemas.openxmlformats.org/officeDocument/2006/relationships/image" Target="../media/image9.jpg"/><Relationship Id="rId6" Type="http://schemas.openxmlformats.org/officeDocument/2006/relationships/image" Target="../media/image4.png"/><Relationship Id="rId7" Type="http://schemas.openxmlformats.org/officeDocument/2006/relationships/image" Target="../media/image15.png"/><Relationship Id="rId8"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
          <p:cNvSpPr txBox="1"/>
          <p:nvPr>
            <p:ph type="ctrTitle"/>
          </p:nvPr>
        </p:nvSpPr>
        <p:spPr>
          <a:xfrm>
            <a:off x="624850" y="1193697"/>
            <a:ext cx="8222100" cy="838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3500"/>
              <a:t>Crowd Size Management for COVID-19</a:t>
            </a:r>
            <a:endParaRPr sz="3500"/>
          </a:p>
        </p:txBody>
      </p:sp>
      <p:sp>
        <p:nvSpPr>
          <p:cNvPr id="86" name="Google Shape;86;p1"/>
          <p:cNvSpPr txBox="1"/>
          <p:nvPr>
            <p:ph idx="1" type="subTitle"/>
          </p:nvPr>
        </p:nvSpPr>
        <p:spPr>
          <a:xfrm>
            <a:off x="651700" y="2204600"/>
            <a:ext cx="81684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lang="en"/>
              <a:t>CMPE 286 - Internet of Things</a:t>
            </a:r>
            <a:endParaRPr/>
          </a:p>
        </p:txBody>
      </p:sp>
      <p:graphicFrame>
        <p:nvGraphicFramePr>
          <p:cNvPr id="87" name="Google Shape;87;p1"/>
          <p:cNvGraphicFramePr/>
          <p:nvPr/>
        </p:nvGraphicFramePr>
        <p:xfrm>
          <a:off x="5181000" y="3302626"/>
          <a:ext cx="3000000" cy="3000000"/>
        </p:xfrm>
        <a:graphic>
          <a:graphicData uri="http://schemas.openxmlformats.org/drawingml/2006/table">
            <a:tbl>
              <a:tblPr>
                <a:noFill/>
                <a:tableStyleId>{9DC8CB94-ABCF-4AC5-98B0-B8967EF0BE86}</a:tableStyleId>
              </a:tblPr>
              <a:tblGrid>
                <a:gridCol w="2335875"/>
                <a:gridCol w="1259625"/>
              </a:tblGrid>
              <a:tr h="506700">
                <a:tc>
                  <a:txBody>
                    <a:bodyPr/>
                    <a:lstStyle/>
                    <a:p>
                      <a:pPr indent="0" lvl="0" marL="0" rtl="0" algn="l">
                        <a:spcBef>
                          <a:spcPts val="0"/>
                        </a:spcBef>
                        <a:spcAft>
                          <a:spcPts val="0"/>
                        </a:spcAft>
                        <a:buNone/>
                      </a:pPr>
                      <a:r>
                        <a:rPr lang="en" sz="2100">
                          <a:solidFill>
                            <a:schemeClr val="lt1"/>
                          </a:solidFill>
                          <a:latin typeface="Roboto"/>
                          <a:ea typeface="Roboto"/>
                          <a:cs typeface="Roboto"/>
                          <a:sym typeface="Roboto"/>
                        </a:rPr>
                        <a:t>Name: </a:t>
                      </a:r>
                      <a:endParaRPr sz="2100">
                        <a:solidFill>
                          <a:schemeClr val="lt1"/>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l">
                        <a:spcBef>
                          <a:spcPts val="0"/>
                        </a:spcBef>
                        <a:spcAft>
                          <a:spcPts val="0"/>
                        </a:spcAft>
                        <a:buNone/>
                      </a:pPr>
                      <a:r>
                        <a:rPr lang="en" sz="2100">
                          <a:solidFill>
                            <a:schemeClr val="lt1"/>
                          </a:solidFill>
                          <a:latin typeface="Roboto"/>
                          <a:ea typeface="Roboto"/>
                          <a:cs typeface="Roboto"/>
                          <a:sym typeface="Roboto"/>
                        </a:rPr>
                        <a:t>Class ID:</a:t>
                      </a:r>
                      <a:endParaRPr sz="2100">
                        <a:solidFill>
                          <a:schemeClr val="lt1"/>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B7B7B7"/>
                      </a:solidFill>
                      <a:prstDash val="solid"/>
                      <a:round/>
                      <a:headEnd len="sm" w="sm" type="none"/>
                      <a:tailEnd len="sm" w="sm" type="none"/>
                    </a:lnB>
                  </a:tcPr>
                </a:tc>
              </a:tr>
              <a:tr h="506700">
                <a:tc>
                  <a:txBody>
                    <a:bodyPr/>
                    <a:lstStyle/>
                    <a:p>
                      <a:pPr indent="0" lvl="0" marL="0" rtl="0" algn="l">
                        <a:spcBef>
                          <a:spcPts val="0"/>
                        </a:spcBef>
                        <a:spcAft>
                          <a:spcPts val="0"/>
                        </a:spcAft>
                        <a:buClr>
                          <a:srgbClr val="000000"/>
                        </a:buClr>
                        <a:buSzPts val="2100"/>
                        <a:buFont typeface="Arial"/>
                        <a:buNone/>
                      </a:pPr>
                      <a:r>
                        <a:rPr lang="en" sz="2100">
                          <a:solidFill>
                            <a:schemeClr val="lt1"/>
                          </a:solidFill>
                          <a:latin typeface="Roboto"/>
                          <a:ea typeface="Roboto"/>
                          <a:cs typeface="Roboto"/>
                          <a:sym typeface="Roboto"/>
                        </a:rPr>
                        <a:t>Chauhan, Priyam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Clr>
                          <a:srgbClr val="000000"/>
                        </a:buClr>
                        <a:buSzPts val="2100"/>
                        <a:buFont typeface="Arial"/>
                        <a:buNone/>
                      </a:pPr>
                      <a:r>
                        <a:rPr lang="en" sz="2100">
                          <a:solidFill>
                            <a:schemeClr val="lt1"/>
                          </a:solidFill>
                          <a:latin typeface="Roboto"/>
                          <a:ea typeface="Roboto"/>
                          <a:cs typeface="Roboto"/>
                          <a:sym typeface="Roboto"/>
                        </a:rPr>
                        <a:t>6</a:t>
                      </a:r>
                      <a:endParaRPr/>
                    </a:p>
                  </a:txBody>
                  <a:tcPr marT="91425" marB="91425" marR="91425" marL="91425">
                    <a:lnL cap="flat" cmpd="sng" w="9525">
                      <a:solidFill>
                        <a:srgbClr val="999999"/>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06700">
                <a:tc>
                  <a:txBody>
                    <a:bodyPr/>
                    <a:lstStyle/>
                    <a:p>
                      <a:pPr indent="0" lvl="0" marL="0" rtl="0" algn="l">
                        <a:spcBef>
                          <a:spcPts val="0"/>
                        </a:spcBef>
                        <a:spcAft>
                          <a:spcPts val="0"/>
                        </a:spcAft>
                        <a:buClr>
                          <a:srgbClr val="000000"/>
                        </a:buClr>
                        <a:buSzPts val="2100"/>
                        <a:buFont typeface="Arial"/>
                        <a:buNone/>
                      </a:pPr>
                      <a:r>
                        <a:rPr lang="en" sz="2100">
                          <a:solidFill>
                            <a:schemeClr val="lt1"/>
                          </a:solidFill>
                          <a:latin typeface="Roboto"/>
                          <a:ea typeface="Roboto"/>
                          <a:cs typeface="Roboto"/>
                          <a:sym typeface="Roboto"/>
                        </a:rPr>
                        <a:t>Katturu, Manish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Clr>
                          <a:srgbClr val="000000"/>
                        </a:buClr>
                        <a:buSzPts val="2100"/>
                        <a:buFont typeface="Arial"/>
                        <a:buNone/>
                      </a:pPr>
                      <a:r>
                        <a:rPr lang="en" sz="2100">
                          <a:solidFill>
                            <a:schemeClr val="lt1"/>
                          </a:solidFill>
                          <a:latin typeface="Roboto"/>
                          <a:ea typeface="Roboto"/>
                          <a:cs typeface="Roboto"/>
                          <a:sym typeface="Roboto"/>
                        </a:rPr>
                        <a:t>15</a:t>
                      </a:r>
                      <a:endParaRPr/>
                    </a:p>
                  </a:txBody>
                  <a:tcPr marT="91425" marB="91425" marR="91425" marL="91425">
                    <a:lnL cap="flat" cmpd="sng" w="9525">
                      <a:solidFill>
                        <a:srgbClr val="999999"/>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ae91afcb30_1_347"/>
          <p:cNvSpPr txBox="1"/>
          <p:nvPr>
            <p:ph idx="4294967295"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FFFFFF"/>
                </a:solidFill>
              </a:rPr>
              <a:t>ThingSpeak Results</a:t>
            </a:r>
            <a:endParaRPr>
              <a:solidFill>
                <a:srgbClr val="FFFFFF"/>
              </a:solidFill>
            </a:endParaRPr>
          </a:p>
        </p:txBody>
      </p:sp>
      <p:pic>
        <p:nvPicPr>
          <p:cNvPr id="191" name="Google Shape;191;gae91afcb30_1_347"/>
          <p:cNvPicPr preferRelativeResize="0"/>
          <p:nvPr/>
        </p:nvPicPr>
        <p:blipFill rotWithShape="1">
          <a:blip r:embed="rId3">
            <a:alphaModFix/>
          </a:blip>
          <a:srcRect b="29954" l="7615" r="9431" t="28667"/>
          <a:stretch/>
        </p:blipFill>
        <p:spPr>
          <a:xfrm>
            <a:off x="5192554" y="1881475"/>
            <a:ext cx="3476547" cy="2310675"/>
          </a:xfrm>
          <a:prstGeom prst="rect">
            <a:avLst/>
          </a:prstGeom>
          <a:noFill/>
          <a:ln cap="flat" cmpd="sng" w="19050">
            <a:solidFill>
              <a:srgbClr val="FFFFFF"/>
            </a:solidFill>
            <a:prstDash val="solid"/>
            <a:round/>
            <a:headEnd len="sm" w="sm" type="none"/>
            <a:tailEnd len="sm" w="sm" type="none"/>
          </a:ln>
        </p:spPr>
      </p:pic>
      <p:pic>
        <p:nvPicPr>
          <p:cNvPr id="192" name="Google Shape;192;gae91afcb30_1_347"/>
          <p:cNvPicPr preferRelativeResize="0"/>
          <p:nvPr/>
        </p:nvPicPr>
        <p:blipFill rotWithShape="1">
          <a:blip r:embed="rId4">
            <a:alphaModFix/>
          </a:blip>
          <a:srcRect b="11441" l="1659" r="15784" t="10827"/>
          <a:stretch/>
        </p:blipFill>
        <p:spPr>
          <a:xfrm>
            <a:off x="489927" y="1881475"/>
            <a:ext cx="4363435" cy="2310676"/>
          </a:xfrm>
          <a:prstGeom prst="rect">
            <a:avLst/>
          </a:prstGeom>
          <a:noFill/>
          <a:ln cap="flat" cmpd="sng" w="19050">
            <a:solidFill>
              <a:srgbClr val="FFFFFF"/>
            </a:solidFill>
            <a:prstDash val="solid"/>
            <a:round/>
            <a:headEnd len="sm" w="sm" type="none"/>
            <a:tailEnd len="sm" w="sm" type="none"/>
          </a:ln>
        </p:spPr>
      </p:pic>
      <p:sp>
        <p:nvSpPr>
          <p:cNvPr id="193" name="Google Shape;193;gae91afcb30_1_347"/>
          <p:cNvSpPr txBox="1"/>
          <p:nvPr/>
        </p:nvSpPr>
        <p:spPr>
          <a:xfrm>
            <a:off x="1227900" y="4250000"/>
            <a:ext cx="28875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Fig.: Graph with Time, Date and Number</a:t>
            </a:r>
            <a:endParaRPr sz="1200">
              <a:solidFill>
                <a:srgbClr val="FFFFFF"/>
              </a:solidFill>
              <a:latin typeface="Roboto"/>
              <a:ea typeface="Roboto"/>
              <a:cs typeface="Roboto"/>
              <a:sym typeface="Roboto"/>
            </a:endParaRPr>
          </a:p>
        </p:txBody>
      </p:sp>
      <p:sp>
        <p:nvSpPr>
          <p:cNvPr id="194" name="Google Shape;194;gae91afcb30_1_347"/>
          <p:cNvSpPr txBox="1"/>
          <p:nvPr/>
        </p:nvSpPr>
        <p:spPr>
          <a:xfrm>
            <a:off x="5632425" y="4250000"/>
            <a:ext cx="25968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Fig.: People Counter on ThingSpeak</a:t>
            </a:r>
            <a:endParaRPr sz="1200">
              <a:solidFill>
                <a:srgbClr val="FFFFFF"/>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ae91afcb30_1_314"/>
          <p:cNvSpPr txBox="1"/>
          <p:nvPr>
            <p:ph idx="4294967295"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FFFFFF"/>
                </a:solidFill>
              </a:rPr>
              <a:t>Future Scope</a:t>
            </a:r>
            <a:endParaRPr>
              <a:solidFill>
                <a:srgbClr val="FFFFFF"/>
              </a:solidFill>
            </a:endParaRPr>
          </a:p>
        </p:txBody>
      </p:sp>
      <p:sp>
        <p:nvSpPr>
          <p:cNvPr id="200" name="Google Shape;200;gae91afcb30_1_314"/>
          <p:cNvSpPr txBox="1"/>
          <p:nvPr/>
        </p:nvSpPr>
        <p:spPr>
          <a:xfrm>
            <a:off x="311700" y="1235650"/>
            <a:ext cx="8520600" cy="3636600"/>
          </a:xfrm>
          <a:prstGeom prst="rect">
            <a:avLst/>
          </a:prstGeom>
          <a:noFill/>
          <a:ln>
            <a:noFill/>
          </a:ln>
        </p:spPr>
        <p:txBody>
          <a:bodyPr anchorCtr="0" anchor="t" bIns="91425" lIns="91425" spcFirstLastPara="1" rIns="91425" wrap="square" tIns="91425">
            <a:noAutofit/>
          </a:bodyPr>
          <a:lstStyle/>
          <a:p>
            <a:pPr indent="-323850" lvl="0" marL="457200" rtl="0" algn="just">
              <a:spcBef>
                <a:spcPts val="0"/>
              </a:spcBef>
              <a:spcAft>
                <a:spcPts val="0"/>
              </a:spcAft>
              <a:buClr>
                <a:srgbClr val="FFFFFF"/>
              </a:buClr>
              <a:buSzPts val="1500"/>
              <a:buFont typeface="Roboto"/>
              <a:buChar char="●"/>
            </a:pPr>
            <a:r>
              <a:rPr lang="en" sz="1500">
                <a:solidFill>
                  <a:srgbClr val="FFFFFF"/>
                </a:solidFill>
                <a:latin typeface="Roboto"/>
                <a:ea typeface="Roboto"/>
                <a:cs typeface="Roboto"/>
                <a:sym typeface="Roboto"/>
              </a:rPr>
              <a:t>We can combine this project with the ‘Face Mask Detection’ and make it work as a whole system for COVID-19 to check on the people if they are maintaining the limited crowd size or not with their mask on. </a:t>
            </a:r>
            <a:endParaRPr sz="1500">
              <a:solidFill>
                <a:srgbClr val="FFFFFF"/>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b03dcb9943_0_0"/>
          <p:cNvSpPr txBox="1"/>
          <p:nvPr>
            <p:ph type="ctrTitle"/>
          </p:nvPr>
        </p:nvSpPr>
        <p:spPr>
          <a:xfrm>
            <a:off x="460950" y="2152347"/>
            <a:ext cx="8222100" cy="8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Demo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ae91afcb30_1_365"/>
          <p:cNvSpPr txBox="1"/>
          <p:nvPr/>
        </p:nvSpPr>
        <p:spPr>
          <a:xfrm>
            <a:off x="3519300" y="2045375"/>
            <a:ext cx="2065500" cy="6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0944A1"/>
                </a:solidFill>
                <a:latin typeface="Roboto"/>
                <a:ea typeface="Roboto"/>
                <a:cs typeface="Roboto"/>
                <a:sym typeface="Roboto"/>
              </a:rPr>
              <a:t>Thank you!</a:t>
            </a:r>
            <a:endParaRPr sz="3000">
              <a:solidFill>
                <a:srgbClr val="0944A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idx="4294967295"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FFFFFF"/>
                </a:solidFill>
              </a:rPr>
              <a:t>Contents</a:t>
            </a:r>
            <a:endParaRPr>
              <a:solidFill>
                <a:srgbClr val="FFFFFF"/>
              </a:solidFill>
            </a:endParaRPr>
          </a:p>
        </p:txBody>
      </p:sp>
      <p:sp>
        <p:nvSpPr>
          <p:cNvPr id="93" name="Google Shape;93;p2"/>
          <p:cNvSpPr txBox="1"/>
          <p:nvPr/>
        </p:nvSpPr>
        <p:spPr>
          <a:xfrm>
            <a:off x="311700" y="1235650"/>
            <a:ext cx="8520600" cy="3636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Problem Statement</a:t>
            </a:r>
            <a:endParaRPr sz="1800">
              <a:solidFill>
                <a:srgbClr val="FFFFFF"/>
              </a:solidFill>
              <a:latin typeface="Roboto"/>
              <a:ea typeface="Roboto"/>
              <a:cs typeface="Roboto"/>
              <a:sym typeface="Roboto"/>
            </a:endParaRPr>
          </a:p>
          <a:p>
            <a:pPr indent="-342900" lvl="0" marL="457200" rtl="0" algn="l">
              <a:lnSpc>
                <a:spcPct val="115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Hardware and Software</a:t>
            </a:r>
            <a:endParaRPr sz="1800">
              <a:solidFill>
                <a:srgbClr val="FFFFFF"/>
              </a:solidFill>
              <a:latin typeface="Roboto"/>
              <a:ea typeface="Roboto"/>
              <a:cs typeface="Roboto"/>
              <a:sym typeface="Roboto"/>
            </a:endParaRPr>
          </a:p>
          <a:p>
            <a:pPr indent="-342900" lvl="0" marL="457200" rtl="0" algn="l">
              <a:lnSpc>
                <a:spcPct val="115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Flow of the Process</a:t>
            </a:r>
            <a:endParaRPr sz="1800">
              <a:solidFill>
                <a:srgbClr val="FFFFFF"/>
              </a:solidFill>
              <a:latin typeface="Roboto"/>
              <a:ea typeface="Roboto"/>
              <a:cs typeface="Roboto"/>
              <a:sym typeface="Roboto"/>
            </a:endParaRPr>
          </a:p>
          <a:p>
            <a:pPr indent="-342900" lvl="0" marL="457200" rtl="0" algn="l">
              <a:lnSpc>
                <a:spcPct val="115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Architecture</a:t>
            </a:r>
            <a:endParaRPr sz="1800">
              <a:solidFill>
                <a:srgbClr val="FFFFFF"/>
              </a:solidFill>
              <a:latin typeface="Roboto"/>
              <a:ea typeface="Roboto"/>
              <a:cs typeface="Roboto"/>
              <a:sym typeface="Roboto"/>
            </a:endParaRPr>
          </a:p>
          <a:p>
            <a:pPr indent="-342900" lvl="0" marL="457200" rtl="0" algn="l">
              <a:lnSpc>
                <a:spcPct val="115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Results</a:t>
            </a:r>
            <a:endParaRPr sz="1800">
              <a:solidFill>
                <a:srgbClr val="FFFFFF"/>
              </a:solidFill>
              <a:latin typeface="Roboto"/>
              <a:ea typeface="Roboto"/>
              <a:cs typeface="Roboto"/>
              <a:sym typeface="Roboto"/>
            </a:endParaRPr>
          </a:p>
          <a:p>
            <a:pPr indent="-342900" lvl="0" marL="457200" rtl="0" algn="l">
              <a:lnSpc>
                <a:spcPct val="115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Future Scope</a:t>
            </a:r>
            <a:endParaRPr sz="1800">
              <a:solidFill>
                <a:srgbClr val="FFFFFF"/>
              </a:solidFill>
              <a:latin typeface="Roboto"/>
              <a:ea typeface="Roboto"/>
              <a:cs typeface="Roboto"/>
              <a:sym typeface="Roboto"/>
            </a:endParaRPr>
          </a:p>
          <a:p>
            <a:pPr indent="-342900" lvl="0" marL="457200" rtl="0" algn="l">
              <a:lnSpc>
                <a:spcPct val="115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Demo</a:t>
            </a:r>
            <a:endParaRPr sz="1800">
              <a:solidFill>
                <a:srgbClr val="FFFFF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ae91afcb30_1_0"/>
          <p:cNvSpPr txBox="1"/>
          <p:nvPr>
            <p:ph idx="4294967295"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FFFFFF"/>
                </a:solidFill>
              </a:rPr>
              <a:t>Problem Statement</a:t>
            </a:r>
            <a:endParaRPr>
              <a:solidFill>
                <a:srgbClr val="FFFFFF"/>
              </a:solidFill>
            </a:endParaRPr>
          </a:p>
        </p:txBody>
      </p:sp>
      <p:sp>
        <p:nvSpPr>
          <p:cNvPr id="99" name="Google Shape;99;gae91afcb30_1_0"/>
          <p:cNvSpPr txBox="1"/>
          <p:nvPr/>
        </p:nvSpPr>
        <p:spPr>
          <a:xfrm>
            <a:off x="311700" y="1235650"/>
            <a:ext cx="8520600" cy="3636600"/>
          </a:xfrm>
          <a:prstGeom prst="rect">
            <a:avLst/>
          </a:prstGeom>
          <a:noFill/>
          <a:ln>
            <a:noFill/>
          </a:ln>
        </p:spPr>
        <p:txBody>
          <a:bodyPr anchorCtr="0" anchor="t" bIns="91425" lIns="91425" spcFirstLastPara="1" rIns="91425" wrap="square" tIns="91425">
            <a:noAutofit/>
          </a:bodyPr>
          <a:lstStyle/>
          <a:p>
            <a:pPr indent="-323850" lvl="0" marL="457200" rtl="0" algn="just">
              <a:lnSpc>
                <a:spcPct val="115000"/>
              </a:lnSpc>
              <a:spcBef>
                <a:spcPts val="0"/>
              </a:spcBef>
              <a:spcAft>
                <a:spcPts val="0"/>
              </a:spcAft>
              <a:buClr>
                <a:srgbClr val="FFFFFF"/>
              </a:buClr>
              <a:buSzPts val="1500"/>
              <a:buFont typeface="Roboto"/>
              <a:buChar char="➔"/>
            </a:pPr>
            <a:r>
              <a:rPr lang="en" sz="1500">
                <a:solidFill>
                  <a:srgbClr val="FFFFFF"/>
                </a:solidFill>
                <a:latin typeface="Roboto"/>
                <a:ea typeface="Roboto"/>
                <a:cs typeface="Roboto"/>
                <a:sym typeface="Roboto"/>
              </a:rPr>
              <a:t>The objective of “Crowd Size Management” is to get the counter of number of people in the selected area of any place like offices, event centers, social gatherings, or any public location. The main objective is to consider the current scenario of COVID-19 and apply these concepts of IoT for that. There are certain restriction and guidelines put for the people’s safety to minimize the spread of coronavirus. And one of them is to keep limits on the number of people gathered in a certain place together. </a:t>
            </a:r>
            <a:endParaRPr sz="1500">
              <a:solidFill>
                <a:srgbClr val="FFFFFF"/>
              </a:solidFill>
              <a:latin typeface="Roboto"/>
              <a:ea typeface="Roboto"/>
              <a:cs typeface="Roboto"/>
              <a:sym typeface="Roboto"/>
            </a:endParaRPr>
          </a:p>
          <a:p>
            <a:pPr indent="-323850" lvl="0" marL="457200" rtl="0" algn="just">
              <a:lnSpc>
                <a:spcPct val="115000"/>
              </a:lnSpc>
              <a:spcBef>
                <a:spcPts val="1000"/>
              </a:spcBef>
              <a:spcAft>
                <a:spcPts val="1000"/>
              </a:spcAft>
              <a:buClr>
                <a:srgbClr val="FFFFFF"/>
              </a:buClr>
              <a:buSzPts val="1500"/>
              <a:buFont typeface="Roboto"/>
              <a:buChar char="➔"/>
            </a:pPr>
            <a:r>
              <a:rPr lang="en" sz="1500">
                <a:solidFill>
                  <a:srgbClr val="FFFFFF"/>
                </a:solidFill>
                <a:latin typeface="Roboto"/>
                <a:ea typeface="Roboto"/>
                <a:cs typeface="Roboto"/>
                <a:sym typeface="Roboto"/>
              </a:rPr>
              <a:t>But sometimes it goes out of notice, and there are more than mentioned people in the certain area. This does not only break the regulations but also becomes harmful for the people. So, this idea can be used there, and it can work for monitoring and alerting if the crowd size increases, without physically being present in the overcrowded contagious areas.  </a:t>
            </a:r>
            <a:endParaRPr sz="1500">
              <a:solidFill>
                <a:srgbClr val="FFFFFF"/>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ph idx="4294967295"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FFFFFF"/>
                </a:solidFill>
              </a:rPr>
              <a:t>Hardware and Software</a:t>
            </a:r>
            <a:endParaRPr>
              <a:solidFill>
                <a:srgbClr val="FFFFFF"/>
              </a:solidFill>
            </a:endParaRPr>
          </a:p>
        </p:txBody>
      </p:sp>
      <p:sp>
        <p:nvSpPr>
          <p:cNvPr id="105" name="Google Shape;105;p4"/>
          <p:cNvSpPr txBox="1"/>
          <p:nvPr/>
        </p:nvSpPr>
        <p:spPr>
          <a:xfrm>
            <a:off x="311700" y="1235650"/>
            <a:ext cx="4260300" cy="36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Hardware</a:t>
            </a:r>
            <a:endParaRPr b="1" sz="1600">
              <a:solidFill>
                <a:srgbClr val="FFFFFF"/>
              </a:solidFill>
              <a:latin typeface="Roboto"/>
              <a:ea typeface="Roboto"/>
              <a:cs typeface="Roboto"/>
              <a:sym typeface="Roboto"/>
            </a:endParaRPr>
          </a:p>
          <a:p>
            <a:pPr indent="0" lvl="0" marL="0" rtl="0" algn="ctr">
              <a:spcBef>
                <a:spcPts val="0"/>
              </a:spcBef>
              <a:spcAft>
                <a:spcPts val="0"/>
              </a:spcAft>
              <a:buNone/>
            </a:pPr>
            <a:r>
              <a:t/>
            </a:r>
            <a:endParaRPr b="1" sz="1600">
              <a:solidFill>
                <a:srgbClr val="FFFFFF"/>
              </a:solidFill>
              <a:latin typeface="Roboto"/>
              <a:ea typeface="Roboto"/>
              <a:cs typeface="Roboto"/>
              <a:sym typeface="Roboto"/>
            </a:endParaRPr>
          </a:p>
          <a:p>
            <a:pPr indent="-317500" lvl="0" marL="571500" rtl="0" algn="l">
              <a:lnSpc>
                <a:spcPct val="115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Raspberry Pi 4B</a:t>
            </a:r>
            <a:endParaRPr>
              <a:solidFill>
                <a:srgbClr val="FFFFFF"/>
              </a:solidFill>
              <a:latin typeface="Roboto"/>
              <a:ea typeface="Roboto"/>
              <a:cs typeface="Roboto"/>
              <a:sym typeface="Roboto"/>
            </a:endParaRPr>
          </a:p>
          <a:p>
            <a:pPr indent="-317500" lvl="0" marL="571500" rtl="0" algn="l">
              <a:lnSpc>
                <a:spcPct val="115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Pi Camera Module</a:t>
            </a:r>
            <a:endParaRPr>
              <a:solidFill>
                <a:srgbClr val="FFFFFF"/>
              </a:solidFill>
              <a:latin typeface="Roboto"/>
              <a:ea typeface="Roboto"/>
              <a:cs typeface="Roboto"/>
              <a:sym typeface="Roboto"/>
            </a:endParaRPr>
          </a:p>
          <a:p>
            <a:pPr indent="0" lvl="0" marL="571500" rtl="0" algn="l">
              <a:lnSpc>
                <a:spcPct val="100000"/>
              </a:lnSpc>
              <a:spcBef>
                <a:spcPts val="1000"/>
              </a:spcBef>
              <a:spcAft>
                <a:spcPts val="0"/>
              </a:spcAft>
              <a:buNone/>
            </a:pPr>
            <a:r>
              <a:rPr lang="en">
                <a:solidFill>
                  <a:srgbClr val="FFFFFF"/>
                </a:solidFill>
                <a:latin typeface="Roboto"/>
                <a:ea typeface="Roboto"/>
                <a:cs typeface="Roboto"/>
                <a:sym typeface="Roboto"/>
              </a:rPr>
              <a:t>Specifications:</a:t>
            </a:r>
            <a:endParaRPr>
              <a:solidFill>
                <a:srgbClr val="FFFFFF"/>
              </a:solidFill>
              <a:latin typeface="Roboto"/>
              <a:ea typeface="Roboto"/>
              <a:cs typeface="Roboto"/>
              <a:sym typeface="Roboto"/>
            </a:endParaRPr>
          </a:p>
          <a:p>
            <a:pPr indent="-146050" lvl="0" marL="571500" rtl="0" algn="l">
              <a:lnSpc>
                <a:spcPct val="115000"/>
              </a:lnSpc>
              <a:spcBef>
                <a:spcPts val="1000"/>
              </a:spcBef>
              <a:spcAft>
                <a:spcPts val="0"/>
              </a:spcAft>
              <a:buClr>
                <a:srgbClr val="FFFFFF"/>
              </a:buClr>
              <a:buSzPts val="1400"/>
              <a:buFont typeface="Roboto"/>
              <a:buChar char="-"/>
            </a:pPr>
            <a:r>
              <a:rPr lang="en">
                <a:solidFill>
                  <a:srgbClr val="FFFFFF"/>
                </a:solidFill>
                <a:latin typeface="Roboto"/>
                <a:ea typeface="Roboto"/>
                <a:cs typeface="Roboto"/>
                <a:sym typeface="Roboto"/>
              </a:rPr>
              <a:t>2592 x 1944 Pixel Static </a:t>
            </a:r>
            <a:r>
              <a:rPr lang="en">
                <a:solidFill>
                  <a:srgbClr val="FFFFFF"/>
                </a:solidFill>
                <a:latin typeface="Roboto"/>
                <a:ea typeface="Roboto"/>
                <a:cs typeface="Roboto"/>
                <a:sym typeface="Roboto"/>
              </a:rPr>
              <a:t>Images,</a:t>
            </a:r>
            <a:endParaRPr>
              <a:solidFill>
                <a:srgbClr val="FFFFFF"/>
              </a:solidFill>
              <a:latin typeface="Roboto"/>
              <a:ea typeface="Roboto"/>
              <a:cs typeface="Roboto"/>
              <a:sym typeface="Roboto"/>
            </a:endParaRPr>
          </a:p>
          <a:p>
            <a:pPr indent="-146050" lvl="0" marL="571500" rtl="0" algn="l">
              <a:lnSpc>
                <a:spcPct val="115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1080 p @ 30 fps, 720 p @ 60 fps and 640 x480 p 60/90 Video Recording,</a:t>
            </a:r>
            <a:endParaRPr>
              <a:solidFill>
                <a:srgbClr val="FFFFFF"/>
              </a:solidFill>
              <a:latin typeface="Roboto"/>
              <a:ea typeface="Roboto"/>
              <a:cs typeface="Roboto"/>
              <a:sym typeface="Roboto"/>
            </a:endParaRPr>
          </a:p>
          <a:p>
            <a:pPr indent="-146050" lvl="0" marL="571500" rtl="0" algn="l">
              <a:lnSpc>
                <a:spcPct val="115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5 Me</a:t>
            </a:r>
            <a:r>
              <a:rPr lang="en">
                <a:solidFill>
                  <a:srgbClr val="FFFFFF"/>
                </a:solidFill>
                <a:latin typeface="Roboto"/>
                <a:ea typeface="Roboto"/>
                <a:cs typeface="Roboto"/>
                <a:sym typeface="Roboto"/>
              </a:rPr>
              <a:t>gapixel sensor OV5647</a:t>
            </a:r>
            <a:endParaRPr>
              <a:solidFill>
                <a:srgbClr val="FFFFFF"/>
              </a:solidFill>
              <a:latin typeface="Roboto"/>
              <a:ea typeface="Roboto"/>
              <a:cs typeface="Roboto"/>
              <a:sym typeface="Roboto"/>
            </a:endParaRPr>
          </a:p>
          <a:p>
            <a:pPr indent="0" lvl="0" marL="571500" rtl="0" algn="l">
              <a:lnSpc>
                <a:spcPct val="115000"/>
              </a:lnSpc>
              <a:spcBef>
                <a:spcPts val="0"/>
              </a:spcBef>
              <a:spcAft>
                <a:spcPts val="0"/>
              </a:spcAft>
              <a:buNone/>
            </a:pPr>
            <a:r>
              <a:t/>
            </a:r>
            <a:endParaRPr>
              <a:solidFill>
                <a:srgbClr val="FFFFFF"/>
              </a:solidFill>
              <a:latin typeface="Roboto"/>
              <a:ea typeface="Roboto"/>
              <a:cs typeface="Roboto"/>
              <a:sym typeface="Roboto"/>
            </a:endParaRPr>
          </a:p>
        </p:txBody>
      </p:sp>
      <p:sp>
        <p:nvSpPr>
          <p:cNvPr id="106" name="Google Shape;106;p4"/>
          <p:cNvSpPr txBox="1"/>
          <p:nvPr/>
        </p:nvSpPr>
        <p:spPr>
          <a:xfrm>
            <a:off x="4572000" y="1235650"/>
            <a:ext cx="4260300" cy="36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Software</a:t>
            </a:r>
            <a:endParaRPr b="1" sz="1600">
              <a:solidFill>
                <a:srgbClr val="FFFFFF"/>
              </a:solidFill>
              <a:latin typeface="Roboto"/>
              <a:ea typeface="Roboto"/>
              <a:cs typeface="Roboto"/>
              <a:sym typeface="Roboto"/>
            </a:endParaRPr>
          </a:p>
          <a:p>
            <a:pPr indent="0" lvl="0" marL="0" rtl="0" algn="ctr">
              <a:spcBef>
                <a:spcPts val="0"/>
              </a:spcBef>
              <a:spcAft>
                <a:spcPts val="0"/>
              </a:spcAft>
              <a:buNone/>
            </a:pPr>
            <a:r>
              <a:t/>
            </a:r>
            <a:endParaRPr b="1" sz="1600">
              <a:solidFill>
                <a:srgbClr val="FFFFFF"/>
              </a:solidFill>
              <a:latin typeface="Roboto"/>
              <a:ea typeface="Roboto"/>
              <a:cs typeface="Roboto"/>
              <a:sym typeface="Roboto"/>
            </a:endParaRPr>
          </a:p>
          <a:p>
            <a:pPr indent="-317500" lvl="0" marL="628650" rtl="0" algn="l">
              <a:lnSpc>
                <a:spcPct val="115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OpenCV</a:t>
            </a:r>
            <a:endParaRPr>
              <a:solidFill>
                <a:srgbClr val="FFFFFF"/>
              </a:solidFill>
              <a:latin typeface="Roboto"/>
              <a:ea typeface="Roboto"/>
              <a:cs typeface="Roboto"/>
              <a:sym typeface="Roboto"/>
            </a:endParaRPr>
          </a:p>
          <a:p>
            <a:pPr indent="-317500" lvl="0" marL="628650" rtl="0" algn="l">
              <a:lnSpc>
                <a:spcPct val="115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ThingSpeak</a:t>
            </a:r>
            <a:endParaRPr>
              <a:solidFill>
                <a:srgbClr val="FFFFFF"/>
              </a:solidFill>
              <a:latin typeface="Roboto"/>
              <a:ea typeface="Roboto"/>
              <a:cs typeface="Roboto"/>
              <a:sym typeface="Roboto"/>
            </a:endParaRPr>
          </a:p>
          <a:p>
            <a:pPr indent="-317500" lvl="0" marL="628650" rtl="0" algn="l">
              <a:lnSpc>
                <a:spcPct val="115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Python</a:t>
            </a:r>
            <a:endParaRPr>
              <a:solidFill>
                <a:srgbClr val="FFFFFF"/>
              </a:solidFill>
              <a:latin typeface="Roboto"/>
              <a:ea typeface="Roboto"/>
              <a:cs typeface="Roboto"/>
              <a:sym typeface="Roboto"/>
            </a:endParaRPr>
          </a:p>
        </p:txBody>
      </p:sp>
      <p:cxnSp>
        <p:nvCxnSpPr>
          <p:cNvPr id="107" name="Google Shape;107;p4"/>
          <p:cNvCxnSpPr/>
          <p:nvPr/>
        </p:nvCxnSpPr>
        <p:spPr>
          <a:xfrm flipH="1">
            <a:off x="4560975" y="1717850"/>
            <a:ext cx="9900" cy="2591700"/>
          </a:xfrm>
          <a:prstGeom prst="straightConnector1">
            <a:avLst/>
          </a:prstGeom>
          <a:noFill/>
          <a:ln cap="flat" cmpd="sng" w="19050">
            <a:solidFill>
              <a:srgbClr val="FFFFFF"/>
            </a:solidFill>
            <a:prstDash val="solid"/>
            <a:round/>
            <a:headEnd len="med" w="med" type="none"/>
            <a:tailEnd len="med" w="med" type="none"/>
          </a:ln>
        </p:spPr>
      </p:cxnSp>
      <p:cxnSp>
        <p:nvCxnSpPr>
          <p:cNvPr id="108" name="Google Shape;108;p4"/>
          <p:cNvCxnSpPr/>
          <p:nvPr/>
        </p:nvCxnSpPr>
        <p:spPr>
          <a:xfrm>
            <a:off x="1824000" y="1657575"/>
            <a:ext cx="1235700" cy="10200"/>
          </a:xfrm>
          <a:prstGeom prst="straightConnector1">
            <a:avLst/>
          </a:prstGeom>
          <a:noFill/>
          <a:ln cap="flat" cmpd="sng" w="9525">
            <a:solidFill>
              <a:srgbClr val="FFFFFF"/>
            </a:solidFill>
            <a:prstDash val="solid"/>
            <a:round/>
            <a:headEnd len="med" w="med" type="none"/>
            <a:tailEnd len="med" w="med" type="none"/>
          </a:ln>
        </p:spPr>
      </p:cxnSp>
      <p:cxnSp>
        <p:nvCxnSpPr>
          <p:cNvPr id="109" name="Google Shape;109;p4"/>
          <p:cNvCxnSpPr/>
          <p:nvPr/>
        </p:nvCxnSpPr>
        <p:spPr>
          <a:xfrm>
            <a:off x="6084300" y="1667775"/>
            <a:ext cx="1235700" cy="10200"/>
          </a:xfrm>
          <a:prstGeom prst="straightConnector1">
            <a:avLst/>
          </a:prstGeom>
          <a:noFill/>
          <a:ln cap="flat" cmpd="sng" w="9525">
            <a:solidFill>
              <a:srgbClr val="FFFFFF"/>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ae91afcb30_1_246"/>
          <p:cNvSpPr txBox="1"/>
          <p:nvPr>
            <p:ph idx="4294967295"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000000"/>
                </a:solidFill>
              </a:rPr>
              <a:t>Flow of the Process</a:t>
            </a:r>
            <a:endParaRPr>
              <a:solidFill>
                <a:srgbClr val="000000"/>
              </a:solidFill>
            </a:endParaRPr>
          </a:p>
        </p:txBody>
      </p:sp>
      <p:grpSp>
        <p:nvGrpSpPr>
          <p:cNvPr id="115" name="Google Shape;115;gae91afcb30_1_246"/>
          <p:cNvGrpSpPr/>
          <p:nvPr/>
        </p:nvGrpSpPr>
        <p:grpSpPr>
          <a:xfrm rot="2700000">
            <a:off x="949619" y="-634692"/>
            <a:ext cx="4352499" cy="4345584"/>
            <a:chOff x="1293736" y="-540576"/>
            <a:chExt cx="4352541" cy="4345626"/>
          </a:xfrm>
        </p:grpSpPr>
        <p:sp>
          <p:nvSpPr>
            <p:cNvPr id="116" name="Google Shape;116;gae91afcb30_1_246"/>
            <p:cNvSpPr/>
            <p:nvPr/>
          </p:nvSpPr>
          <p:spPr>
            <a:xfrm rot="2700000">
              <a:off x="2286374" y="1011412"/>
              <a:ext cx="561726" cy="3040276"/>
            </a:xfrm>
            <a:prstGeom prst="roundRect">
              <a:avLst>
                <a:gd fmla="val 50000" name="adj"/>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ae91afcb30_1_246"/>
            <p:cNvSpPr/>
            <p:nvPr/>
          </p:nvSpPr>
          <p:spPr>
            <a:xfrm rot="-2700000">
              <a:off x="1510771" y="3205177"/>
              <a:ext cx="374201" cy="374201"/>
            </a:xfrm>
            <a:prstGeom prst="ellipse">
              <a:avLst/>
            </a:prstGeom>
            <a:solidFill>
              <a:srgbClr val="EAD1DC"/>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0944A1"/>
                  </a:solidFill>
                  <a:latin typeface="Roboto"/>
                  <a:ea typeface="Roboto"/>
                  <a:cs typeface="Roboto"/>
                  <a:sym typeface="Roboto"/>
                </a:rPr>
                <a:t>1</a:t>
              </a:r>
              <a:endParaRPr b="1" sz="1200">
                <a:solidFill>
                  <a:srgbClr val="0944A1"/>
                </a:solidFill>
                <a:latin typeface="Roboto"/>
                <a:ea typeface="Roboto"/>
                <a:cs typeface="Roboto"/>
                <a:sym typeface="Roboto"/>
              </a:endParaRPr>
            </a:p>
          </p:txBody>
        </p:sp>
        <p:sp>
          <p:nvSpPr>
            <p:cNvPr id="118" name="Google Shape;118;gae91afcb30_1_246"/>
            <p:cNvSpPr txBox="1"/>
            <p:nvPr/>
          </p:nvSpPr>
          <p:spPr>
            <a:xfrm rot="-2700000">
              <a:off x="1501398" y="2241353"/>
              <a:ext cx="2332604" cy="393293"/>
            </a:xfrm>
            <a:prstGeom prst="rect">
              <a:avLst/>
            </a:prstGeom>
            <a:solidFill>
              <a:srgbClr val="EAD1DC"/>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latin typeface="Roboto"/>
                  <a:ea typeface="Roboto"/>
                  <a:cs typeface="Roboto"/>
                  <a:sym typeface="Roboto"/>
                </a:rPr>
                <a:t>Data frames are captured through the Pi Camera Module</a:t>
              </a:r>
              <a:endParaRPr b="1" sz="800">
                <a:latin typeface="Roboto"/>
                <a:ea typeface="Roboto"/>
                <a:cs typeface="Roboto"/>
                <a:sym typeface="Roboto"/>
              </a:endParaRPr>
            </a:p>
          </p:txBody>
        </p:sp>
        <p:sp>
          <p:nvSpPr>
            <p:cNvPr id="119" name="Google Shape;119;gae91afcb30_1_246"/>
            <p:cNvSpPr txBox="1"/>
            <p:nvPr/>
          </p:nvSpPr>
          <p:spPr>
            <a:xfrm rot="-2700000">
              <a:off x="3362528" y="256764"/>
              <a:ext cx="2465399" cy="507420"/>
            </a:xfrm>
            <a:prstGeom prst="rect">
              <a:avLst/>
            </a:prstGeom>
            <a:solidFill>
              <a:srgbClr val="EAD1DC"/>
            </a:solid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850">
                  <a:latin typeface="Roboto"/>
                  <a:ea typeface="Roboto"/>
                  <a:cs typeface="Roboto"/>
                  <a:sym typeface="Roboto"/>
                </a:rPr>
                <a:t>In the configuration with Raspberry Pi 4B</a:t>
              </a:r>
              <a:endParaRPr b="1" sz="850">
                <a:latin typeface="Roboto"/>
                <a:ea typeface="Roboto"/>
                <a:cs typeface="Roboto"/>
                <a:sym typeface="Roboto"/>
              </a:endParaRPr>
            </a:p>
          </p:txBody>
        </p:sp>
      </p:grpSp>
      <p:grpSp>
        <p:nvGrpSpPr>
          <p:cNvPr id="120" name="Google Shape;120;gae91afcb30_1_246"/>
          <p:cNvGrpSpPr/>
          <p:nvPr/>
        </p:nvGrpSpPr>
        <p:grpSpPr>
          <a:xfrm rot="2700000">
            <a:off x="1884015" y="245944"/>
            <a:ext cx="4163932" cy="4163936"/>
            <a:chOff x="3203958" y="-358926"/>
            <a:chExt cx="4163972" cy="4163976"/>
          </a:xfrm>
        </p:grpSpPr>
        <p:sp>
          <p:nvSpPr>
            <p:cNvPr id="121" name="Google Shape;121;gae91afcb30_1_246"/>
            <p:cNvSpPr/>
            <p:nvPr/>
          </p:nvSpPr>
          <p:spPr>
            <a:xfrm rot="2700000">
              <a:off x="4196595" y="1011412"/>
              <a:ext cx="561726" cy="3040276"/>
            </a:xfrm>
            <a:prstGeom prst="roundRect">
              <a:avLst>
                <a:gd fmla="val 50000" name="adj"/>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ae91afcb30_1_246"/>
            <p:cNvSpPr/>
            <p:nvPr/>
          </p:nvSpPr>
          <p:spPr>
            <a:xfrm rot="-2700000">
              <a:off x="3420995" y="3205343"/>
              <a:ext cx="374201" cy="374201"/>
            </a:xfrm>
            <a:prstGeom prst="ellipse">
              <a:avLst/>
            </a:prstGeom>
            <a:solidFill>
              <a:srgbClr val="FCE5CD"/>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0D5DDF"/>
                  </a:solidFill>
                  <a:latin typeface="Roboto"/>
                  <a:ea typeface="Roboto"/>
                  <a:cs typeface="Roboto"/>
                  <a:sym typeface="Roboto"/>
                </a:rPr>
                <a:t>2</a:t>
              </a:r>
              <a:endParaRPr b="1" sz="1200">
                <a:solidFill>
                  <a:srgbClr val="0D5DDF"/>
                </a:solidFill>
                <a:latin typeface="Roboto"/>
                <a:ea typeface="Roboto"/>
                <a:cs typeface="Roboto"/>
                <a:sym typeface="Roboto"/>
              </a:endParaRPr>
            </a:p>
          </p:txBody>
        </p:sp>
        <p:sp>
          <p:nvSpPr>
            <p:cNvPr id="123" name="Google Shape;123;gae91afcb30_1_246"/>
            <p:cNvSpPr txBox="1"/>
            <p:nvPr/>
          </p:nvSpPr>
          <p:spPr>
            <a:xfrm rot="-2700000">
              <a:off x="3410687" y="2240903"/>
              <a:ext cx="2333877" cy="393293"/>
            </a:xfrm>
            <a:prstGeom prst="rect">
              <a:avLst/>
            </a:prstGeom>
            <a:solidFill>
              <a:srgbClr val="FCE5CD"/>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latin typeface="Roboto"/>
                  <a:ea typeface="Roboto"/>
                  <a:cs typeface="Roboto"/>
                  <a:sym typeface="Roboto"/>
                </a:rPr>
                <a:t>Data frames are processed with HOG</a:t>
              </a:r>
              <a:endParaRPr b="1" sz="800">
                <a:latin typeface="Roboto"/>
                <a:ea typeface="Roboto"/>
                <a:cs typeface="Roboto"/>
                <a:sym typeface="Roboto"/>
              </a:endParaRPr>
            </a:p>
          </p:txBody>
        </p:sp>
        <p:sp>
          <p:nvSpPr>
            <p:cNvPr id="124" name="Google Shape;124;gae91afcb30_1_246"/>
            <p:cNvSpPr txBox="1"/>
            <p:nvPr/>
          </p:nvSpPr>
          <p:spPr>
            <a:xfrm rot="-2700000">
              <a:off x="5307616" y="345864"/>
              <a:ext cx="2203628" cy="507420"/>
            </a:xfrm>
            <a:prstGeom prst="rect">
              <a:avLst/>
            </a:prstGeom>
            <a:solidFill>
              <a:srgbClr val="FCE5CD"/>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Roboto"/>
                  <a:ea typeface="Roboto"/>
                  <a:cs typeface="Roboto"/>
                  <a:sym typeface="Roboto"/>
                </a:rPr>
                <a:t>“Histogram of Oriented Gradients (HOG)” to detect the objects, here people, in the images</a:t>
              </a:r>
              <a:endParaRPr b="1" sz="800">
                <a:latin typeface="Roboto"/>
                <a:ea typeface="Roboto"/>
                <a:cs typeface="Roboto"/>
                <a:sym typeface="Roboto"/>
              </a:endParaRPr>
            </a:p>
            <a:p>
              <a:pPr indent="0" lvl="0" marL="0" rtl="0" algn="l">
                <a:spcBef>
                  <a:spcPts val="1600"/>
                </a:spcBef>
                <a:spcAft>
                  <a:spcPts val="0"/>
                </a:spcAft>
                <a:buNone/>
              </a:pPr>
              <a:r>
                <a:t/>
              </a:r>
              <a:endParaRPr sz="800">
                <a:latin typeface="Roboto"/>
                <a:ea typeface="Roboto"/>
                <a:cs typeface="Roboto"/>
                <a:sym typeface="Roboto"/>
              </a:endParaRPr>
            </a:p>
            <a:p>
              <a:pPr indent="0" lvl="0" marL="0" rtl="0" algn="l">
                <a:spcBef>
                  <a:spcPts val="1600"/>
                </a:spcBef>
                <a:spcAft>
                  <a:spcPts val="1600"/>
                </a:spcAft>
                <a:buNone/>
              </a:pPr>
              <a:r>
                <a:t/>
              </a:r>
              <a:endParaRPr sz="800">
                <a:latin typeface="Roboto"/>
                <a:ea typeface="Roboto"/>
                <a:cs typeface="Roboto"/>
                <a:sym typeface="Roboto"/>
              </a:endParaRPr>
            </a:p>
          </p:txBody>
        </p:sp>
      </p:grpSp>
      <p:grpSp>
        <p:nvGrpSpPr>
          <p:cNvPr id="125" name="Google Shape;125;gae91afcb30_1_246"/>
          <p:cNvGrpSpPr/>
          <p:nvPr/>
        </p:nvGrpSpPr>
        <p:grpSpPr>
          <a:xfrm rot="2700000">
            <a:off x="2910174" y="1035402"/>
            <a:ext cx="4171321" cy="4170760"/>
            <a:chOff x="5123977" y="-365750"/>
            <a:chExt cx="4171361" cy="4170800"/>
          </a:xfrm>
        </p:grpSpPr>
        <p:sp>
          <p:nvSpPr>
            <p:cNvPr id="126" name="Google Shape;126;gae91afcb30_1_246"/>
            <p:cNvSpPr/>
            <p:nvPr/>
          </p:nvSpPr>
          <p:spPr>
            <a:xfrm rot="2700000">
              <a:off x="6116614" y="1011412"/>
              <a:ext cx="561726" cy="3040276"/>
            </a:xfrm>
            <a:prstGeom prst="roundRect">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ae91afcb30_1_246"/>
            <p:cNvSpPr/>
            <p:nvPr/>
          </p:nvSpPr>
          <p:spPr>
            <a:xfrm rot="-2700000">
              <a:off x="5341013" y="3205343"/>
              <a:ext cx="374201" cy="374201"/>
            </a:xfrm>
            <a:prstGeom prst="ellipse">
              <a:avLst/>
            </a:prstGeom>
            <a:solidFill>
              <a:srgbClr val="D9EAD3"/>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307BF3"/>
                  </a:solidFill>
                  <a:latin typeface="Roboto"/>
                  <a:ea typeface="Roboto"/>
                  <a:cs typeface="Roboto"/>
                  <a:sym typeface="Roboto"/>
                </a:rPr>
                <a:t>3</a:t>
              </a:r>
              <a:endParaRPr b="1" sz="1200">
                <a:solidFill>
                  <a:srgbClr val="307BF3"/>
                </a:solidFill>
                <a:latin typeface="Roboto"/>
                <a:ea typeface="Roboto"/>
                <a:cs typeface="Roboto"/>
                <a:sym typeface="Roboto"/>
              </a:endParaRPr>
            </a:p>
          </p:txBody>
        </p:sp>
        <p:sp>
          <p:nvSpPr>
            <p:cNvPr id="128" name="Google Shape;128;gae91afcb30_1_246"/>
            <p:cNvSpPr txBox="1"/>
            <p:nvPr/>
          </p:nvSpPr>
          <p:spPr>
            <a:xfrm rot="-2700000">
              <a:off x="5323969" y="2238203"/>
              <a:ext cx="2341513" cy="393293"/>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latin typeface="Roboto"/>
                  <a:ea typeface="Roboto"/>
                  <a:cs typeface="Roboto"/>
                  <a:sym typeface="Roboto"/>
                </a:rPr>
                <a:t>Data frames are compared to pre-trained model of OpenCV</a:t>
              </a:r>
              <a:endParaRPr b="1" sz="800">
                <a:latin typeface="Roboto"/>
                <a:ea typeface="Roboto"/>
                <a:cs typeface="Roboto"/>
                <a:sym typeface="Roboto"/>
              </a:endParaRPr>
            </a:p>
          </p:txBody>
        </p:sp>
        <p:sp>
          <p:nvSpPr>
            <p:cNvPr id="129" name="Google Shape;129;gae91afcb30_1_246"/>
            <p:cNvSpPr txBox="1"/>
            <p:nvPr/>
          </p:nvSpPr>
          <p:spPr>
            <a:xfrm rot="-2700000">
              <a:off x="7235024" y="339040"/>
              <a:ext cx="2203628" cy="507420"/>
            </a:xfrm>
            <a:prstGeom prst="rect">
              <a:avLst/>
            </a:prstGeom>
            <a:solidFill>
              <a:srgbClr val="D9EAD3"/>
            </a:solid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800">
                  <a:latin typeface="Roboto"/>
                  <a:ea typeface="Roboto"/>
                  <a:cs typeface="Roboto"/>
                  <a:sym typeface="Roboto"/>
                </a:rPr>
                <a:t>For detection of people</a:t>
              </a:r>
              <a:endParaRPr b="1" sz="800">
                <a:latin typeface="Roboto"/>
                <a:ea typeface="Roboto"/>
                <a:cs typeface="Roboto"/>
                <a:sym typeface="Roboto"/>
              </a:endParaRPr>
            </a:p>
          </p:txBody>
        </p:sp>
      </p:grpSp>
      <p:grpSp>
        <p:nvGrpSpPr>
          <p:cNvPr id="130" name="Google Shape;130;gae91afcb30_1_246"/>
          <p:cNvGrpSpPr/>
          <p:nvPr/>
        </p:nvGrpSpPr>
        <p:grpSpPr>
          <a:xfrm rot="2700000">
            <a:off x="4002116" y="1816185"/>
            <a:ext cx="4166813" cy="4175267"/>
            <a:chOff x="5123977" y="-370257"/>
            <a:chExt cx="4166853" cy="4175307"/>
          </a:xfrm>
        </p:grpSpPr>
        <p:sp>
          <p:nvSpPr>
            <p:cNvPr id="131" name="Google Shape;131;gae91afcb30_1_246"/>
            <p:cNvSpPr/>
            <p:nvPr/>
          </p:nvSpPr>
          <p:spPr>
            <a:xfrm rot="2700000">
              <a:off x="6116614" y="1011412"/>
              <a:ext cx="561726" cy="3040276"/>
            </a:xfrm>
            <a:prstGeom prst="roundRect">
              <a:avLst>
                <a:gd fmla="val 50000" name="adj"/>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ae91afcb30_1_246"/>
            <p:cNvSpPr/>
            <p:nvPr/>
          </p:nvSpPr>
          <p:spPr>
            <a:xfrm rot="-2700000">
              <a:off x="5341013" y="3205343"/>
              <a:ext cx="374201" cy="374201"/>
            </a:xfrm>
            <a:prstGeom prst="ellipse">
              <a:avLst/>
            </a:prstGeom>
            <a:solidFill>
              <a:srgbClr val="9FC5E8"/>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307BF3"/>
                  </a:solidFill>
                  <a:latin typeface="Roboto"/>
                  <a:ea typeface="Roboto"/>
                  <a:cs typeface="Roboto"/>
                  <a:sym typeface="Roboto"/>
                </a:rPr>
                <a:t>4</a:t>
              </a:r>
              <a:endParaRPr b="1" sz="1200">
                <a:solidFill>
                  <a:srgbClr val="307BF3"/>
                </a:solidFill>
                <a:latin typeface="Roboto"/>
                <a:ea typeface="Roboto"/>
                <a:cs typeface="Roboto"/>
                <a:sym typeface="Roboto"/>
              </a:endParaRPr>
            </a:p>
          </p:txBody>
        </p:sp>
        <p:sp>
          <p:nvSpPr>
            <p:cNvPr id="133" name="Google Shape;133;gae91afcb30_1_246"/>
            <p:cNvSpPr txBox="1"/>
            <p:nvPr/>
          </p:nvSpPr>
          <p:spPr>
            <a:xfrm rot="-2700000">
              <a:off x="5323969" y="2238203"/>
              <a:ext cx="2341513" cy="393293"/>
            </a:xfrm>
            <a:prstGeom prst="rect">
              <a:avLst/>
            </a:prstGeom>
            <a:solidFill>
              <a:srgbClr val="9FC5E8"/>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latin typeface="Roboto"/>
                  <a:ea typeface="Roboto"/>
                  <a:cs typeface="Roboto"/>
                  <a:sym typeface="Roboto"/>
                </a:rPr>
                <a:t>Counter updated and shown on </a:t>
              </a:r>
              <a:r>
                <a:rPr b="1" lang="en" sz="1200">
                  <a:latin typeface="Roboto"/>
                  <a:ea typeface="Roboto"/>
                  <a:cs typeface="Roboto"/>
                  <a:sym typeface="Roboto"/>
                </a:rPr>
                <a:t>ThingSpeak</a:t>
              </a:r>
              <a:r>
                <a:rPr b="1" lang="en" sz="1200">
                  <a:latin typeface="Roboto"/>
                  <a:ea typeface="Roboto"/>
                  <a:cs typeface="Roboto"/>
                  <a:sym typeface="Roboto"/>
                </a:rPr>
                <a:t> channel dashboard</a:t>
              </a:r>
              <a:endParaRPr b="1" sz="1200">
                <a:latin typeface="Roboto"/>
                <a:ea typeface="Roboto"/>
                <a:cs typeface="Roboto"/>
                <a:sym typeface="Roboto"/>
              </a:endParaRPr>
            </a:p>
          </p:txBody>
        </p:sp>
        <p:sp>
          <p:nvSpPr>
            <p:cNvPr id="134" name="Google Shape;134;gae91afcb30_1_246"/>
            <p:cNvSpPr txBox="1"/>
            <p:nvPr/>
          </p:nvSpPr>
          <p:spPr>
            <a:xfrm rot="-2700000">
              <a:off x="7230516" y="334533"/>
              <a:ext cx="2203628" cy="507420"/>
            </a:xfrm>
            <a:prstGeom prst="rect">
              <a:avLst/>
            </a:prstGeom>
            <a:solidFill>
              <a:srgbClr val="9FC5E8"/>
            </a:solid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800">
                  <a:latin typeface="Roboto"/>
                  <a:ea typeface="Roboto"/>
                  <a:cs typeface="Roboto"/>
                  <a:sym typeface="Roboto"/>
                </a:rPr>
                <a:t>For count of the people</a:t>
              </a:r>
              <a:endParaRPr b="1" sz="800">
                <a:latin typeface="Roboto"/>
                <a:ea typeface="Roboto"/>
                <a:cs typeface="Roboto"/>
                <a:sym typeface="Robot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5"/>
          <p:cNvSpPr txBox="1"/>
          <p:nvPr>
            <p:ph idx="4294967295"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000000"/>
                </a:solidFill>
              </a:rPr>
              <a:t>Architecture</a:t>
            </a:r>
            <a:endParaRPr>
              <a:solidFill>
                <a:srgbClr val="000000"/>
              </a:solidFill>
            </a:endParaRPr>
          </a:p>
        </p:txBody>
      </p:sp>
      <p:pic>
        <p:nvPicPr>
          <p:cNvPr id="140" name="Google Shape;140;p5"/>
          <p:cNvPicPr preferRelativeResize="0"/>
          <p:nvPr/>
        </p:nvPicPr>
        <p:blipFill rotWithShape="1">
          <a:blip r:embed="rId3">
            <a:alphaModFix/>
          </a:blip>
          <a:srcRect b="6660" l="17588" r="19212" t="12209"/>
          <a:stretch/>
        </p:blipFill>
        <p:spPr>
          <a:xfrm>
            <a:off x="1301348" y="3623050"/>
            <a:ext cx="541976" cy="522300"/>
          </a:xfrm>
          <a:prstGeom prst="rect">
            <a:avLst/>
          </a:prstGeom>
          <a:noFill/>
          <a:ln>
            <a:noFill/>
          </a:ln>
        </p:spPr>
      </p:pic>
      <p:pic>
        <p:nvPicPr>
          <p:cNvPr id="141" name="Google Shape;141;p5"/>
          <p:cNvPicPr preferRelativeResize="0"/>
          <p:nvPr/>
        </p:nvPicPr>
        <p:blipFill rotWithShape="1">
          <a:blip r:embed="rId4">
            <a:alphaModFix/>
          </a:blip>
          <a:srcRect b="5459" l="4993" r="4221" t="6052"/>
          <a:stretch/>
        </p:blipFill>
        <p:spPr>
          <a:xfrm>
            <a:off x="487225" y="1758276"/>
            <a:ext cx="2032704" cy="1346149"/>
          </a:xfrm>
          <a:prstGeom prst="rect">
            <a:avLst/>
          </a:prstGeom>
          <a:noFill/>
          <a:ln>
            <a:noFill/>
          </a:ln>
        </p:spPr>
      </p:pic>
      <p:pic>
        <p:nvPicPr>
          <p:cNvPr id="142" name="Google Shape;142;p5"/>
          <p:cNvPicPr preferRelativeResize="0"/>
          <p:nvPr/>
        </p:nvPicPr>
        <p:blipFill rotWithShape="1">
          <a:blip r:embed="rId5">
            <a:alphaModFix/>
          </a:blip>
          <a:srcRect b="99" l="0" r="0" t="99"/>
          <a:stretch/>
        </p:blipFill>
        <p:spPr>
          <a:xfrm>
            <a:off x="3288750" y="1250180"/>
            <a:ext cx="2953762" cy="1966357"/>
          </a:xfrm>
          <a:prstGeom prst="rect">
            <a:avLst/>
          </a:prstGeom>
          <a:noFill/>
          <a:ln>
            <a:noFill/>
          </a:ln>
        </p:spPr>
      </p:pic>
      <p:sp>
        <p:nvSpPr>
          <p:cNvPr id="143" name="Google Shape;143;p5"/>
          <p:cNvSpPr/>
          <p:nvPr/>
        </p:nvSpPr>
        <p:spPr>
          <a:xfrm flipH="1">
            <a:off x="3060750" y="3530800"/>
            <a:ext cx="705900" cy="723300"/>
          </a:xfrm>
          <a:prstGeom prst="cube">
            <a:avLst>
              <a:gd fmla="val 25000" name="adj"/>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A64D79"/>
                </a:solidFill>
                <a:latin typeface="Oswald Regular"/>
                <a:ea typeface="Oswald Regular"/>
                <a:cs typeface="Oswald Regular"/>
                <a:sym typeface="Oswald Regular"/>
              </a:rPr>
              <a:t>HOG</a:t>
            </a:r>
            <a:endParaRPr sz="1500">
              <a:solidFill>
                <a:srgbClr val="A64D79"/>
              </a:solidFill>
              <a:latin typeface="Oswald Regular"/>
              <a:ea typeface="Oswald Regular"/>
              <a:cs typeface="Oswald Regular"/>
              <a:sym typeface="Oswald Regular"/>
            </a:endParaRPr>
          </a:p>
        </p:txBody>
      </p:sp>
      <p:sp>
        <p:nvSpPr>
          <p:cNvPr id="144" name="Google Shape;144;p5"/>
          <p:cNvSpPr/>
          <p:nvPr/>
        </p:nvSpPr>
        <p:spPr>
          <a:xfrm flipH="1" rot="5400000">
            <a:off x="4618613" y="1766650"/>
            <a:ext cx="381900" cy="30501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5" name="Google Shape;145;p5"/>
          <p:cNvCxnSpPr/>
          <p:nvPr/>
        </p:nvCxnSpPr>
        <p:spPr>
          <a:xfrm>
            <a:off x="1572313" y="3100750"/>
            <a:ext cx="0" cy="522300"/>
          </a:xfrm>
          <a:prstGeom prst="straightConnector1">
            <a:avLst/>
          </a:prstGeom>
          <a:noFill/>
          <a:ln cap="flat" cmpd="sng" w="9525">
            <a:solidFill>
              <a:schemeClr val="dk2"/>
            </a:solidFill>
            <a:prstDash val="solid"/>
            <a:round/>
            <a:headEnd len="med" w="med" type="diamond"/>
            <a:tailEnd len="med" w="med" type="diamond"/>
          </a:ln>
        </p:spPr>
      </p:cxnSp>
      <p:cxnSp>
        <p:nvCxnSpPr>
          <p:cNvPr id="146" name="Google Shape;146;p5"/>
          <p:cNvCxnSpPr/>
          <p:nvPr/>
        </p:nvCxnSpPr>
        <p:spPr>
          <a:xfrm>
            <a:off x="2876450" y="1210250"/>
            <a:ext cx="10200" cy="3144300"/>
          </a:xfrm>
          <a:prstGeom prst="straightConnector1">
            <a:avLst/>
          </a:prstGeom>
          <a:noFill/>
          <a:ln cap="flat" cmpd="sng" w="9525">
            <a:solidFill>
              <a:schemeClr val="dk2"/>
            </a:solidFill>
            <a:prstDash val="dash"/>
            <a:round/>
            <a:headEnd len="med" w="med" type="none"/>
            <a:tailEnd len="med" w="med" type="none"/>
          </a:ln>
        </p:spPr>
      </p:cxnSp>
      <p:cxnSp>
        <p:nvCxnSpPr>
          <p:cNvPr id="147" name="Google Shape;147;p5"/>
          <p:cNvCxnSpPr>
            <a:stCxn id="148" idx="0"/>
          </p:cNvCxnSpPr>
          <p:nvPr/>
        </p:nvCxnSpPr>
        <p:spPr>
          <a:xfrm>
            <a:off x="6737575" y="1268000"/>
            <a:ext cx="5100" cy="3086700"/>
          </a:xfrm>
          <a:prstGeom prst="straightConnector1">
            <a:avLst/>
          </a:prstGeom>
          <a:noFill/>
          <a:ln cap="flat" cmpd="sng" w="9525">
            <a:solidFill>
              <a:schemeClr val="dk2"/>
            </a:solidFill>
            <a:prstDash val="dash"/>
            <a:round/>
            <a:headEnd len="med" w="med" type="none"/>
            <a:tailEnd len="med" w="med" type="none"/>
          </a:ln>
        </p:spPr>
      </p:cxnSp>
      <p:pic>
        <p:nvPicPr>
          <p:cNvPr id="149" name="Google Shape;149;p5"/>
          <p:cNvPicPr preferRelativeResize="0"/>
          <p:nvPr/>
        </p:nvPicPr>
        <p:blipFill rotWithShape="1">
          <a:blip r:embed="rId6">
            <a:alphaModFix/>
          </a:blip>
          <a:srcRect b="0" l="0" r="0" t="0"/>
          <a:stretch/>
        </p:blipFill>
        <p:spPr>
          <a:xfrm>
            <a:off x="7099225" y="1455788"/>
            <a:ext cx="1519050" cy="1519050"/>
          </a:xfrm>
          <a:prstGeom prst="rect">
            <a:avLst/>
          </a:prstGeom>
          <a:noFill/>
          <a:ln>
            <a:noFill/>
          </a:ln>
        </p:spPr>
      </p:pic>
      <p:sp>
        <p:nvSpPr>
          <p:cNvPr id="150" name="Google Shape;150;p5"/>
          <p:cNvSpPr/>
          <p:nvPr/>
        </p:nvSpPr>
        <p:spPr>
          <a:xfrm>
            <a:off x="2665575" y="2380875"/>
            <a:ext cx="432000" cy="251100"/>
          </a:xfrm>
          <a:prstGeom prst="notchedRightArrow">
            <a:avLst>
              <a:gd fmla="val 50000" name="adj1"/>
              <a:gd fmla="val 50000" name="adj2"/>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p:nvPr/>
        </p:nvSpPr>
        <p:spPr>
          <a:xfrm>
            <a:off x="6521575" y="2380875"/>
            <a:ext cx="432000" cy="251100"/>
          </a:xfrm>
          <a:prstGeom prst="notchedRightArrow">
            <a:avLst>
              <a:gd fmla="val 50000" name="adj1"/>
              <a:gd fmla="val 50000" name="adj2"/>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2" name="Google Shape;152;p5"/>
          <p:cNvPicPr preferRelativeResize="0"/>
          <p:nvPr/>
        </p:nvPicPr>
        <p:blipFill>
          <a:blip r:embed="rId7">
            <a:alphaModFix/>
          </a:blip>
          <a:stretch>
            <a:fillRect/>
          </a:stretch>
        </p:blipFill>
        <p:spPr>
          <a:xfrm>
            <a:off x="4106849" y="3448900"/>
            <a:ext cx="705900" cy="870607"/>
          </a:xfrm>
          <a:prstGeom prst="rect">
            <a:avLst/>
          </a:prstGeom>
          <a:noFill/>
          <a:ln>
            <a:noFill/>
          </a:ln>
        </p:spPr>
      </p:pic>
      <p:cxnSp>
        <p:nvCxnSpPr>
          <p:cNvPr id="153" name="Google Shape;153;p5"/>
          <p:cNvCxnSpPr/>
          <p:nvPr/>
        </p:nvCxnSpPr>
        <p:spPr>
          <a:xfrm flipH="1" rot="10800000">
            <a:off x="7774925" y="3023275"/>
            <a:ext cx="1800" cy="341100"/>
          </a:xfrm>
          <a:prstGeom prst="straightConnector1">
            <a:avLst/>
          </a:prstGeom>
          <a:noFill/>
          <a:ln cap="flat" cmpd="sng" w="9525">
            <a:solidFill>
              <a:schemeClr val="dk2"/>
            </a:solidFill>
            <a:prstDash val="solid"/>
            <a:round/>
            <a:headEnd len="med" w="med" type="triangle"/>
            <a:tailEnd len="med" w="med" type="none"/>
          </a:ln>
        </p:spPr>
      </p:cxnSp>
      <p:sp>
        <p:nvSpPr>
          <p:cNvPr id="154" name="Google Shape;154;p5"/>
          <p:cNvSpPr/>
          <p:nvPr/>
        </p:nvSpPr>
        <p:spPr>
          <a:xfrm>
            <a:off x="3861588" y="3803800"/>
            <a:ext cx="150300" cy="1608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5" name="Google Shape;155;p5"/>
          <p:cNvPicPr preferRelativeResize="0"/>
          <p:nvPr/>
        </p:nvPicPr>
        <p:blipFill rotWithShape="1">
          <a:blip r:embed="rId8">
            <a:alphaModFix/>
          </a:blip>
          <a:srcRect b="10993" l="-221" r="11600" t="4767"/>
          <a:stretch/>
        </p:blipFill>
        <p:spPr>
          <a:xfrm>
            <a:off x="5109875" y="3660763"/>
            <a:ext cx="1570700" cy="439975"/>
          </a:xfrm>
          <a:prstGeom prst="rect">
            <a:avLst/>
          </a:prstGeom>
          <a:noFill/>
          <a:ln>
            <a:noFill/>
          </a:ln>
        </p:spPr>
      </p:pic>
      <p:sp>
        <p:nvSpPr>
          <p:cNvPr id="156" name="Google Shape;156;p5"/>
          <p:cNvSpPr/>
          <p:nvPr/>
        </p:nvSpPr>
        <p:spPr>
          <a:xfrm>
            <a:off x="4886150" y="3849125"/>
            <a:ext cx="150300" cy="1608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7" name="Google Shape;157;p5"/>
          <p:cNvPicPr preferRelativeResize="0"/>
          <p:nvPr/>
        </p:nvPicPr>
        <p:blipFill rotWithShape="1">
          <a:blip r:embed="rId9">
            <a:alphaModFix/>
          </a:blip>
          <a:srcRect b="0" l="21253" r="0" t="0"/>
          <a:stretch/>
        </p:blipFill>
        <p:spPr>
          <a:xfrm>
            <a:off x="7076899" y="3412837"/>
            <a:ext cx="1397875" cy="938077"/>
          </a:xfrm>
          <a:prstGeom prst="rect">
            <a:avLst/>
          </a:prstGeom>
          <a:noFill/>
          <a:ln>
            <a:noFill/>
          </a:ln>
        </p:spPr>
      </p:pic>
      <p:pic>
        <p:nvPicPr>
          <p:cNvPr id="158" name="Google Shape;158;p5"/>
          <p:cNvPicPr preferRelativeResize="0"/>
          <p:nvPr/>
        </p:nvPicPr>
        <p:blipFill>
          <a:blip r:embed="rId10">
            <a:alphaModFix/>
          </a:blip>
          <a:stretch>
            <a:fillRect/>
          </a:stretch>
        </p:blipFill>
        <p:spPr>
          <a:xfrm>
            <a:off x="2519900" y="1210250"/>
            <a:ext cx="723300" cy="723300"/>
          </a:xfrm>
          <a:prstGeom prst="rect">
            <a:avLst/>
          </a:prstGeom>
          <a:noFill/>
          <a:ln>
            <a:noFill/>
          </a:ln>
        </p:spPr>
      </p:pic>
      <p:pic>
        <p:nvPicPr>
          <p:cNvPr id="148" name="Google Shape;148;p5"/>
          <p:cNvPicPr preferRelativeResize="0"/>
          <p:nvPr/>
        </p:nvPicPr>
        <p:blipFill>
          <a:blip r:embed="rId11">
            <a:alphaModFix/>
          </a:blip>
          <a:stretch>
            <a:fillRect/>
          </a:stretch>
        </p:blipFill>
        <p:spPr>
          <a:xfrm>
            <a:off x="6433675" y="1268000"/>
            <a:ext cx="607800" cy="607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6"/>
          <p:cNvSpPr txBox="1"/>
          <p:nvPr>
            <p:ph idx="4294967295"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FFFFFF"/>
                </a:solidFill>
              </a:rPr>
              <a:t>Detection Results</a:t>
            </a:r>
            <a:endParaRPr>
              <a:solidFill>
                <a:srgbClr val="FFFFFF"/>
              </a:solidFill>
            </a:endParaRPr>
          </a:p>
        </p:txBody>
      </p:sp>
      <p:pic>
        <p:nvPicPr>
          <p:cNvPr id="164" name="Google Shape;164;p6"/>
          <p:cNvPicPr preferRelativeResize="0"/>
          <p:nvPr/>
        </p:nvPicPr>
        <p:blipFill>
          <a:blip r:embed="rId3">
            <a:alphaModFix/>
          </a:blip>
          <a:stretch>
            <a:fillRect/>
          </a:stretch>
        </p:blipFill>
        <p:spPr>
          <a:xfrm>
            <a:off x="311700" y="1092850"/>
            <a:ext cx="3110624" cy="1594201"/>
          </a:xfrm>
          <a:prstGeom prst="rect">
            <a:avLst/>
          </a:prstGeom>
          <a:noFill/>
          <a:ln cap="flat" cmpd="sng" w="19050">
            <a:solidFill>
              <a:srgbClr val="FFFFFF"/>
            </a:solidFill>
            <a:prstDash val="solid"/>
            <a:round/>
            <a:headEnd len="sm" w="sm" type="none"/>
            <a:tailEnd len="sm" w="sm" type="none"/>
          </a:ln>
        </p:spPr>
      </p:pic>
      <p:pic>
        <p:nvPicPr>
          <p:cNvPr id="165" name="Google Shape;165;p6"/>
          <p:cNvPicPr preferRelativeResize="0"/>
          <p:nvPr/>
        </p:nvPicPr>
        <p:blipFill rotWithShape="1">
          <a:blip r:embed="rId4">
            <a:alphaModFix/>
          </a:blip>
          <a:srcRect b="15955" l="0" r="0" t="24217"/>
          <a:stretch/>
        </p:blipFill>
        <p:spPr>
          <a:xfrm>
            <a:off x="3499200" y="2306050"/>
            <a:ext cx="5537877" cy="2596824"/>
          </a:xfrm>
          <a:prstGeom prst="rect">
            <a:avLst/>
          </a:prstGeom>
          <a:noFill/>
          <a:ln cap="flat" cmpd="sng" w="19050">
            <a:solidFill>
              <a:srgbClr val="FFFFFF"/>
            </a:solidFill>
            <a:prstDash val="solid"/>
            <a:round/>
            <a:headEnd len="sm" w="sm" type="none"/>
            <a:tailEnd len="sm" w="sm" type="none"/>
          </a:ln>
        </p:spPr>
      </p:pic>
      <p:sp>
        <p:nvSpPr>
          <p:cNvPr id="166" name="Google Shape;166;p6"/>
          <p:cNvSpPr txBox="1"/>
          <p:nvPr/>
        </p:nvSpPr>
        <p:spPr>
          <a:xfrm>
            <a:off x="1054775" y="2762100"/>
            <a:ext cx="14238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Fig.: Actual Image</a:t>
            </a:r>
            <a:endParaRPr sz="1200">
              <a:solidFill>
                <a:srgbClr val="FFFFFF"/>
              </a:solidFill>
              <a:latin typeface="Roboto"/>
              <a:ea typeface="Roboto"/>
              <a:cs typeface="Roboto"/>
              <a:sym typeface="Roboto"/>
            </a:endParaRPr>
          </a:p>
        </p:txBody>
      </p:sp>
      <p:sp>
        <p:nvSpPr>
          <p:cNvPr id="167" name="Google Shape;167;p6"/>
          <p:cNvSpPr txBox="1"/>
          <p:nvPr/>
        </p:nvSpPr>
        <p:spPr>
          <a:xfrm>
            <a:off x="4243735" y="1814750"/>
            <a:ext cx="40488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Fig.: Detection through Pi Camera and Counter on screen </a:t>
            </a:r>
            <a:endParaRPr sz="1200">
              <a:solidFill>
                <a:srgbClr val="FFFFFF"/>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ae91afcb30_1_330"/>
          <p:cNvSpPr txBox="1"/>
          <p:nvPr>
            <p:ph idx="4294967295"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FFFFFF"/>
                </a:solidFill>
              </a:rPr>
              <a:t>ThingSpeak</a:t>
            </a:r>
            <a:r>
              <a:rPr lang="en">
                <a:solidFill>
                  <a:srgbClr val="FFFFFF"/>
                </a:solidFill>
              </a:rPr>
              <a:t> Results</a:t>
            </a:r>
            <a:endParaRPr>
              <a:solidFill>
                <a:srgbClr val="FFFFFF"/>
              </a:solidFill>
            </a:endParaRPr>
          </a:p>
        </p:txBody>
      </p:sp>
      <p:pic>
        <p:nvPicPr>
          <p:cNvPr id="173" name="Google Shape;173;gae91afcb30_1_330"/>
          <p:cNvPicPr preferRelativeResize="0"/>
          <p:nvPr/>
        </p:nvPicPr>
        <p:blipFill rotWithShape="1">
          <a:blip r:embed="rId3">
            <a:alphaModFix/>
          </a:blip>
          <a:srcRect b="23899" l="56286" r="0" t="34046"/>
          <a:stretch/>
        </p:blipFill>
        <p:spPr>
          <a:xfrm>
            <a:off x="5240730" y="1829875"/>
            <a:ext cx="3200518" cy="2310675"/>
          </a:xfrm>
          <a:prstGeom prst="rect">
            <a:avLst/>
          </a:prstGeom>
          <a:noFill/>
          <a:ln cap="flat" cmpd="sng" w="19050">
            <a:solidFill>
              <a:srgbClr val="FFFFFF"/>
            </a:solidFill>
            <a:prstDash val="solid"/>
            <a:round/>
            <a:headEnd len="sm" w="sm" type="none"/>
            <a:tailEnd len="sm" w="sm" type="none"/>
          </a:ln>
        </p:spPr>
      </p:pic>
      <p:pic>
        <p:nvPicPr>
          <p:cNvPr id="174" name="Google Shape;174;gae91afcb30_1_330"/>
          <p:cNvPicPr preferRelativeResize="0"/>
          <p:nvPr/>
        </p:nvPicPr>
        <p:blipFill rotWithShape="1">
          <a:blip r:embed="rId4">
            <a:alphaModFix/>
          </a:blip>
          <a:srcRect b="8644" l="0" r="14442" t="8070"/>
          <a:stretch/>
        </p:blipFill>
        <p:spPr>
          <a:xfrm>
            <a:off x="561800" y="1829875"/>
            <a:ext cx="4219723" cy="2310676"/>
          </a:xfrm>
          <a:prstGeom prst="rect">
            <a:avLst/>
          </a:prstGeom>
          <a:noFill/>
          <a:ln cap="flat" cmpd="sng" w="19050">
            <a:solidFill>
              <a:srgbClr val="FFFFFF"/>
            </a:solidFill>
            <a:prstDash val="solid"/>
            <a:round/>
            <a:headEnd len="sm" w="sm" type="none"/>
            <a:tailEnd len="sm" w="sm" type="none"/>
          </a:ln>
        </p:spPr>
      </p:pic>
      <p:sp>
        <p:nvSpPr>
          <p:cNvPr id="175" name="Google Shape;175;gae91afcb30_1_330"/>
          <p:cNvSpPr txBox="1"/>
          <p:nvPr/>
        </p:nvSpPr>
        <p:spPr>
          <a:xfrm>
            <a:off x="1227900" y="4250000"/>
            <a:ext cx="28875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Fig.: Graph with Time, Date and Number</a:t>
            </a:r>
            <a:endParaRPr sz="1200">
              <a:solidFill>
                <a:srgbClr val="FFFFFF"/>
              </a:solidFill>
              <a:latin typeface="Roboto"/>
              <a:ea typeface="Roboto"/>
              <a:cs typeface="Roboto"/>
              <a:sym typeface="Roboto"/>
            </a:endParaRPr>
          </a:p>
        </p:txBody>
      </p:sp>
      <p:sp>
        <p:nvSpPr>
          <p:cNvPr id="176" name="Google Shape;176;gae91afcb30_1_330"/>
          <p:cNvSpPr txBox="1"/>
          <p:nvPr/>
        </p:nvSpPr>
        <p:spPr>
          <a:xfrm>
            <a:off x="5542575" y="4250000"/>
            <a:ext cx="25968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Fig.: People Counter on ThingSpeak</a:t>
            </a:r>
            <a:endParaRPr sz="1200">
              <a:solidFill>
                <a:srgbClr val="FFFFFF"/>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ae91afcb30_1_355"/>
          <p:cNvSpPr txBox="1"/>
          <p:nvPr>
            <p:ph idx="4294967295"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FFFFFF"/>
                </a:solidFill>
              </a:rPr>
              <a:t>Detection Results</a:t>
            </a:r>
            <a:endParaRPr>
              <a:solidFill>
                <a:srgbClr val="FFFFFF"/>
              </a:solidFill>
            </a:endParaRPr>
          </a:p>
        </p:txBody>
      </p:sp>
      <p:sp>
        <p:nvSpPr>
          <p:cNvPr id="182" name="Google Shape;182;gae91afcb30_1_355"/>
          <p:cNvSpPr txBox="1"/>
          <p:nvPr/>
        </p:nvSpPr>
        <p:spPr>
          <a:xfrm>
            <a:off x="1119200" y="2903175"/>
            <a:ext cx="14238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Fig.: Actual Image</a:t>
            </a:r>
            <a:endParaRPr sz="1200">
              <a:solidFill>
                <a:srgbClr val="FFFFFF"/>
              </a:solidFill>
              <a:latin typeface="Roboto"/>
              <a:ea typeface="Roboto"/>
              <a:cs typeface="Roboto"/>
              <a:sym typeface="Roboto"/>
            </a:endParaRPr>
          </a:p>
        </p:txBody>
      </p:sp>
      <p:sp>
        <p:nvSpPr>
          <p:cNvPr id="183" name="Google Shape;183;gae91afcb30_1_355"/>
          <p:cNvSpPr txBox="1"/>
          <p:nvPr/>
        </p:nvSpPr>
        <p:spPr>
          <a:xfrm>
            <a:off x="4192860" y="1292375"/>
            <a:ext cx="40488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Fig.: Detection through Pi Camera and Counter on screen </a:t>
            </a:r>
            <a:endParaRPr sz="1200">
              <a:solidFill>
                <a:srgbClr val="FFFFFF"/>
              </a:solidFill>
              <a:latin typeface="Roboto"/>
              <a:ea typeface="Roboto"/>
              <a:cs typeface="Roboto"/>
              <a:sym typeface="Roboto"/>
            </a:endParaRPr>
          </a:p>
        </p:txBody>
      </p:sp>
      <p:pic>
        <p:nvPicPr>
          <p:cNvPr id="184" name="Google Shape;184;gae91afcb30_1_355"/>
          <p:cNvPicPr preferRelativeResize="0"/>
          <p:nvPr/>
        </p:nvPicPr>
        <p:blipFill>
          <a:blip r:embed="rId3">
            <a:alphaModFix/>
          </a:blip>
          <a:stretch>
            <a:fillRect/>
          </a:stretch>
        </p:blipFill>
        <p:spPr>
          <a:xfrm>
            <a:off x="433150" y="1127450"/>
            <a:ext cx="2795909" cy="1725600"/>
          </a:xfrm>
          <a:prstGeom prst="rect">
            <a:avLst/>
          </a:prstGeom>
          <a:noFill/>
          <a:ln cap="flat" cmpd="sng" w="19050">
            <a:solidFill>
              <a:srgbClr val="FFFFFF"/>
            </a:solidFill>
            <a:prstDash val="solid"/>
            <a:round/>
            <a:headEnd len="sm" w="sm" type="none"/>
            <a:tailEnd len="sm" w="sm" type="none"/>
          </a:ln>
        </p:spPr>
      </p:pic>
      <p:pic>
        <p:nvPicPr>
          <p:cNvPr id="185" name="Google Shape;185;gae91afcb30_1_355"/>
          <p:cNvPicPr preferRelativeResize="0"/>
          <p:nvPr/>
        </p:nvPicPr>
        <p:blipFill rotWithShape="1">
          <a:blip r:embed="rId4">
            <a:alphaModFix/>
          </a:blip>
          <a:srcRect b="21673" l="5864" r="0" t="31435"/>
          <a:stretch/>
        </p:blipFill>
        <p:spPr>
          <a:xfrm>
            <a:off x="3810001" y="1737450"/>
            <a:ext cx="4814526" cy="3195502"/>
          </a:xfrm>
          <a:prstGeom prst="rect">
            <a:avLst/>
          </a:prstGeom>
          <a:noFill/>
          <a:ln cap="flat" cmpd="sng" w="19050">
            <a:solidFill>
              <a:srgbClr val="FFFFFF"/>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