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Calibri" panose="020F0502020204030204" pitchFamily="34" charset="0"/>
      <p:regular r:id="rId15"/>
      <p:bold r:id="rId16"/>
      <p:italic r:id="rId17"/>
      <p:boldItalic r:id="rId18"/>
    </p:embeddedFont>
    <p:embeddedFont>
      <p:font typeface="Space Grotesk" panose="020B0604020202020204" charset="0"/>
      <p:regular r:id="rId19"/>
      <p:bold r:id="rId20"/>
    </p:embeddedFont>
    <p:embeddedFont>
      <p:font typeface="Trebuchet MS" panose="020B0603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1gAU8y4xYhx2vYY2P+aNvNu48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898" y="29"/>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tensorflow.org/" TargetMode="External"/><Relationship Id="rId7" Type="http://schemas.openxmlformats.org/officeDocument/2006/relationships/hyperlink" Target="https://projectworlds.in/artificial-intelligence-project-handwritten-digits-recogni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flask.palletsprojects.com/en/3.0.x/" TargetMode="External"/><Relationship Id="rId5" Type="http://schemas.openxmlformats.org/officeDocument/2006/relationships/hyperlink" Target="https://pytorch.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
          <p:cNvGrpSpPr/>
          <p:nvPr/>
        </p:nvGrpSpPr>
        <p:grpSpPr>
          <a:xfrm>
            <a:off x="304800" y="1104900"/>
            <a:ext cx="1743075" cy="1333500"/>
            <a:chOff x="742950" y="1104900"/>
            <a:chExt cx="1743075" cy="1333500"/>
          </a:xfrm>
        </p:grpSpPr>
        <p:sp>
          <p:nvSpPr>
            <p:cNvPr id="54" name="Google Shape;5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6" name="Google Shape;56;p1"/>
          <p:cNvSpPr/>
          <p:nvPr/>
        </p:nvSpPr>
        <p:spPr>
          <a:xfrm>
            <a:off x="985985" y="513397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txBox="1"/>
          <p:nvPr/>
        </p:nvSpPr>
        <p:spPr>
          <a:xfrm>
            <a:off x="3730682" y="1148873"/>
            <a:ext cx="4730635"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b="1">
                <a:solidFill>
                  <a:srgbClr val="595959"/>
                </a:solidFill>
                <a:latin typeface="Trebuchet MS"/>
                <a:ea typeface="Trebuchet MS"/>
                <a:cs typeface="Trebuchet MS"/>
                <a:sym typeface="Trebuchet MS"/>
              </a:rPr>
              <a:t>TNSDC-Generative AI</a:t>
            </a:r>
            <a:endParaRPr sz="3600">
              <a:solidFill>
                <a:srgbClr val="595959"/>
              </a:solidFill>
              <a:latin typeface="Trebuchet MS"/>
              <a:ea typeface="Trebuchet MS"/>
              <a:cs typeface="Trebuchet MS"/>
              <a:sym typeface="Trebuchet MS"/>
            </a:endParaRPr>
          </a:p>
        </p:txBody>
      </p:sp>
      <p:sp>
        <p:nvSpPr>
          <p:cNvPr id="58" name="Google Shape;58;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1</a:t>
            </a:fld>
            <a:endParaRPr/>
          </a:p>
        </p:txBody>
      </p:sp>
      <p:sp>
        <p:nvSpPr>
          <p:cNvPr id="59" name="Google Shape;59;p1"/>
          <p:cNvSpPr txBox="1"/>
          <p:nvPr/>
        </p:nvSpPr>
        <p:spPr>
          <a:xfrm>
            <a:off x="902968" y="2330651"/>
            <a:ext cx="10526100" cy="1323399"/>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IN" sz="4000" b="1" dirty="0">
                <a:solidFill>
                  <a:schemeClr val="dk1"/>
                </a:solidFill>
                <a:latin typeface="Trebuchet MS"/>
                <a:ea typeface="Trebuchet MS"/>
                <a:cs typeface="Trebuchet MS"/>
                <a:sym typeface="Trebuchet MS"/>
              </a:rPr>
              <a:t>Breast Cancer classification using</a:t>
            </a:r>
          </a:p>
          <a:p>
            <a:pPr marL="9144" marR="0" lvl="0" indent="0" algn="l" rtl="0">
              <a:spcBef>
                <a:spcPts val="0"/>
              </a:spcBef>
              <a:spcAft>
                <a:spcPts val="0"/>
              </a:spcAft>
              <a:buNone/>
            </a:pPr>
            <a:r>
              <a:rPr lang="en-IN" sz="4000" b="1" dirty="0">
                <a:solidFill>
                  <a:schemeClr val="dk1"/>
                </a:solidFill>
                <a:latin typeface="Trebuchet MS"/>
                <a:ea typeface="Trebuchet MS"/>
                <a:cs typeface="Trebuchet MS"/>
                <a:sym typeface="Trebuchet MS"/>
              </a:rPr>
              <a:t>    			 Deep learning </a:t>
            </a:r>
            <a:endParaRPr sz="4000" dirty="0">
              <a:solidFill>
                <a:schemeClr val="dk1"/>
              </a:solidFill>
              <a:latin typeface="Calibri"/>
              <a:ea typeface="Calibri"/>
              <a:cs typeface="Calibri"/>
              <a:sym typeface="Calibri"/>
            </a:endParaRPr>
          </a:p>
        </p:txBody>
      </p:sp>
      <p:sp>
        <p:nvSpPr>
          <p:cNvPr id="60" name="Google Shape;60;p1"/>
          <p:cNvSpPr txBox="1"/>
          <p:nvPr/>
        </p:nvSpPr>
        <p:spPr>
          <a:xfrm>
            <a:off x="3046428" y="3865629"/>
            <a:ext cx="6402300" cy="1682400"/>
          </a:xfrm>
          <a:prstGeom prst="rect">
            <a:avLst/>
          </a:prstGeom>
          <a:noFill/>
          <a:ln>
            <a:noFill/>
          </a:ln>
        </p:spPr>
        <p:txBody>
          <a:bodyPr spcFirstLastPara="1" wrap="square" lIns="91425" tIns="45700" rIns="91425" bIns="45700" anchor="t" anchorCtr="0">
            <a:spAutoFit/>
          </a:bodyPr>
          <a:lstStyle/>
          <a:p>
            <a:pPr marL="9144" marR="0" lvl="0" indent="0" algn="l" rtl="0">
              <a:spcBef>
                <a:spcPts val="0"/>
              </a:spcBef>
              <a:spcAft>
                <a:spcPts val="0"/>
              </a:spcAft>
              <a:buNone/>
            </a:pPr>
            <a:r>
              <a:rPr lang="en-IN" sz="2000" b="1" dirty="0">
                <a:solidFill>
                  <a:srgbClr val="262626"/>
                </a:solidFill>
                <a:latin typeface="Trebuchet MS"/>
                <a:ea typeface="Trebuchet MS"/>
                <a:cs typeface="Trebuchet MS"/>
                <a:sym typeface="Trebuchet MS"/>
              </a:rPr>
              <a:t>Presented by : Likesh </a:t>
            </a:r>
            <a:r>
              <a:rPr lang="en-IN" sz="2000" b="1" dirty="0" err="1">
                <a:solidFill>
                  <a:srgbClr val="262626"/>
                </a:solidFill>
                <a:latin typeface="Trebuchet MS"/>
                <a:ea typeface="Trebuchet MS"/>
                <a:cs typeface="Trebuchet MS"/>
                <a:sym typeface="Trebuchet MS"/>
              </a:rPr>
              <a:t>Kumar.G.Y</a:t>
            </a:r>
            <a:r>
              <a:rPr lang="en-IN" sz="2000" b="1" dirty="0">
                <a:solidFill>
                  <a:srgbClr val="262626"/>
                </a:solidFill>
                <a:latin typeface="Trebuchet MS"/>
                <a:ea typeface="Trebuchet MS"/>
                <a:cs typeface="Trebuchet MS"/>
                <a:sym typeface="Trebuchet MS"/>
              </a:rPr>
              <a:t>,</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au211521104080,</a:t>
            </a:r>
            <a:endParaRPr sz="2000" b="1" dirty="0">
              <a:solidFill>
                <a:srgbClr val="262626"/>
              </a:solidFill>
              <a:latin typeface="Trebuchet MS"/>
              <a:ea typeface="Trebuchet MS"/>
              <a:cs typeface="Trebuchet MS"/>
              <a:sym typeface="Trebuchet MS"/>
            </a:endParaRPr>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Pre-Final Student,</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Computer Science and Engineering,</a:t>
            </a:r>
            <a:endParaRPr dirty="0"/>
          </a:p>
          <a:p>
            <a:pPr marL="9144" marR="0" lvl="0" indent="0" algn="l" rtl="0">
              <a:spcBef>
                <a:spcPts val="100"/>
              </a:spcBef>
              <a:spcAft>
                <a:spcPts val="0"/>
              </a:spcAft>
              <a:buNone/>
            </a:pPr>
            <a:r>
              <a:rPr lang="en-IN" sz="2000" b="1" dirty="0">
                <a:solidFill>
                  <a:srgbClr val="262626"/>
                </a:solidFill>
                <a:latin typeface="Trebuchet MS"/>
                <a:ea typeface="Trebuchet MS"/>
                <a:cs typeface="Trebuchet MS"/>
                <a:sym typeface="Trebuchet MS"/>
              </a:rPr>
              <a:t>                        </a:t>
            </a:r>
            <a:r>
              <a:rPr lang="en-IN" sz="2000" b="1" dirty="0" err="1">
                <a:solidFill>
                  <a:srgbClr val="262626"/>
                </a:solidFill>
                <a:latin typeface="Trebuchet MS"/>
                <a:ea typeface="Trebuchet MS"/>
                <a:cs typeface="Trebuchet MS"/>
                <a:sym typeface="Trebuchet MS"/>
              </a:rPr>
              <a:t>Panimalar</a:t>
            </a:r>
            <a:r>
              <a:rPr lang="en-IN" sz="2000" b="1" dirty="0">
                <a:solidFill>
                  <a:srgbClr val="262626"/>
                </a:solidFill>
                <a:latin typeface="Trebuchet MS"/>
                <a:ea typeface="Trebuchet MS"/>
                <a:cs typeface="Trebuchet MS"/>
                <a:sym typeface="Trebuchet MS"/>
              </a:rPr>
              <a:t> Institute of Technology.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0"/>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0"/>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0"/>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60" name="Google Shape;160;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61" name="Google Shape;161;p10"/>
          <p:cNvSpPr txBox="1"/>
          <p:nvPr/>
        </p:nvSpPr>
        <p:spPr>
          <a:xfrm>
            <a:off x="2839375" y="5212100"/>
            <a:ext cx="16593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2</a:t>
            </a:r>
            <a:endParaRPr sz="2400">
              <a:solidFill>
                <a:schemeClr val="dk1"/>
              </a:solidFill>
              <a:latin typeface="Trebuchet MS"/>
              <a:ea typeface="Trebuchet MS"/>
              <a:cs typeface="Trebuchet MS"/>
              <a:sym typeface="Trebuchet MS"/>
            </a:endParaRPr>
          </a:p>
        </p:txBody>
      </p:sp>
      <p:sp>
        <p:nvSpPr>
          <p:cNvPr id="163" name="Google Shape;163;p10"/>
          <p:cNvSpPr txBox="1"/>
          <p:nvPr/>
        </p:nvSpPr>
        <p:spPr>
          <a:xfrm>
            <a:off x="7732475" y="2989200"/>
            <a:ext cx="1405800" cy="14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200" dirty="0">
              <a:latin typeface="Calibri"/>
              <a:ea typeface="Calibri"/>
              <a:cs typeface="Calibri"/>
              <a:sym typeface="Calibri"/>
            </a:endParaRPr>
          </a:p>
        </p:txBody>
      </p:sp>
      <p:sp>
        <p:nvSpPr>
          <p:cNvPr id="164" name="Google Shape;164;p10"/>
          <p:cNvSpPr txBox="1"/>
          <p:nvPr/>
        </p:nvSpPr>
        <p:spPr>
          <a:xfrm>
            <a:off x="7303775" y="5006350"/>
            <a:ext cx="18345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000" b="1" dirty="0">
              <a:latin typeface="Calibri"/>
              <a:ea typeface="Calibri"/>
              <a:cs typeface="Calibri"/>
              <a:sym typeface="Calibri"/>
            </a:endParaRPr>
          </a:p>
        </p:txBody>
      </p:sp>
      <p:sp>
        <p:nvSpPr>
          <p:cNvPr id="165" name="Google Shape;165;p10"/>
          <p:cNvSpPr txBox="1"/>
          <p:nvPr/>
        </p:nvSpPr>
        <p:spPr>
          <a:xfrm>
            <a:off x="2520325" y="5537240"/>
            <a:ext cx="22974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074" name="Picture 2">
            <a:extLst>
              <a:ext uri="{FF2B5EF4-FFF2-40B4-BE49-F238E27FC236}">
                <a16:creationId xmlns:a16="http://schemas.microsoft.com/office/drawing/2014/main" id="{E72CC612-11B8-4236-86B1-565255253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51" y="1284061"/>
            <a:ext cx="5016330" cy="37176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40E9FA-3387-4308-9640-38F91866CA35}"/>
              </a:ext>
            </a:extLst>
          </p:cNvPr>
          <p:cNvSpPr txBox="1"/>
          <p:nvPr/>
        </p:nvSpPr>
        <p:spPr>
          <a:xfrm>
            <a:off x="1089658" y="6022681"/>
            <a:ext cx="2297400" cy="307777"/>
          </a:xfrm>
          <a:prstGeom prst="rect">
            <a:avLst/>
          </a:prstGeom>
          <a:noFill/>
        </p:spPr>
        <p:txBody>
          <a:bodyPr wrap="square" rtlCol="0">
            <a:spAutoFit/>
          </a:bodyPr>
          <a:lstStyle/>
          <a:p>
            <a:r>
              <a:rPr lang="en-IN" b="0" i="0" dirty="0">
                <a:solidFill>
                  <a:srgbClr val="212121"/>
                </a:solidFill>
                <a:effectLst/>
                <a:latin typeface="Courier New" panose="02070309020205020404" pitchFamily="49" charset="0"/>
              </a:rPr>
              <a:t>The </a:t>
            </a:r>
            <a:r>
              <a:rPr lang="en-IN" dirty="0" err="1">
                <a:solidFill>
                  <a:srgbClr val="212121"/>
                </a:solidFill>
                <a:latin typeface="Courier New" panose="02070309020205020404" pitchFamily="49" charset="0"/>
              </a:rPr>
              <a:t>T</a:t>
            </a:r>
            <a:r>
              <a:rPr lang="en-IN" b="0" i="0" dirty="0" err="1">
                <a:solidFill>
                  <a:srgbClr val="212121"/>
                </a:solidFill>
                <a:effectLst/>
                <a:latin typeface="Courier New" panose="02070309020205020404" pitchFamily="49" charset="0"/>
              </a:rPr>
              <a:t>umor</a:t>
            </a:r>
            <a:r>
              <a:rPr lang="en-IN" b="0" i="0" dirty="0">
                <a:solidFill>
                  <a:srgbClr val="212121"/>
                </a:solidFill>
                <a:effectLst/>
                <a:latin typeface="Courier New" panose="02070309020205020404" pitchFamily="49" charset="0"/>
              </a:rPr>
              <a:t> is Benign</a:t>
            </a:r>
            <a:endParaRPr lang="en-IN" dirty="0"/>
          </a:p>
        </p:txBody>
      </p:sp>
      <p:sp>
        <p:nvSpPr>
          <p:cNvPr id="3" name="TextBox 2">
            <a:extLst>
              <a:ext uri="{FF2B5EF4-FFF2-40B4-BE49-F238E27FC236}">
                <a16:creationId xmlns:a16="http://schemas.microsoft.com/office/drawing/2014/main" id="{36C5D7EE-AFA2-4ACE-A6B7-0DAEC49090AC}"/>
              </a:ext>
            </a:extLst>
          </p:cNvPr>
          <p:cNvSpPr txBox="1"/>
          <p:nvPr/>
        </p:nvSpPr>
        <p:spPr>
          <a:xfrm>
            <a:off x="500551" y="5463408"/>
            <a:ext cx="1178215"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output</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1"/>
          <p:cNvSpPr/>
          <p:nvPr/>
        </p:nvSpPr>
        <p:spPr>
          <a:xfrm>
            <a:off x="9806037" y="72548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1"/>
          <p:cNvSpPr txBox="1"/>
          <p:nvPr/>
        </p:nvSpPr>
        <p:spPr>
          <a:xfrm>
            <a:off x="739774" y="1669133"/>
            <a:ext cx="8613900" cy="3362459"/>
          </a:xfrm>
          <a:prstGeom prst="rect">
            <a:avLst/>
          </a:prstGeom>
          <a:noFill/>
          <a:ln>
            <a:noFill/>
          </a:ln>
        </p:spPr>
        <p:txBody>
          <a:bodyPr spcFirstLastPara="1" wrap="square" lIns="0" tIns="12700" rIns="0" bIns="0" anchor="t" anchorCtr="0">
            <a:spAutoFit/>
          </a:bodyPr>
          <a:lstStyle/>
          <a:p>
            <a:pPr marL="12700" lvl="0" indent="0" algn="just" rtl="0">
              <a:spcBef>
                <a:spcPts val="100"/>
              </a:spcBef>
              <a:spcAft>
                <a:spcPts val="0"/>
              </a:spcAft>
              <a:buClr>
                <a:schemeClr val="dk1"/>
              </a:buClr>
              <a:buSzPts val="1100"/>
              <a:buFont typeface="Arial"/>
              <a:buNone/>
            </a:pPr>
            <a:endParaRPr lang="en-US" sz="1800" dirty="0">
              <a:solidFill>
                <a:schemeClr val="dk1"/>
              </a:solidFill>
              <a:latin typeface="Trebuchet MS"/>
              <a:ea typeface="Trebuchet MS"/>
              <a:cs typeface="Trebuchet MS"/>
              <a:sym typeface="Trebuchet MS"/>
            </a:endParaRPr>
          </a:p>
          <a:p>
            <a:pPr marL="12700" lvl="0" indent="0" algn="just" rtl="0">
              <a:spcBef>
                <a:spcPts val="100"/>
              </a:spcBef>
              <a:spcAft>
                <a:spcPts val="0"/>
              </a:spcAft>
              <a:buClr>
                <a:schemeClr val="dk1"/>
              </a:buClr>
              <a:buSzPts val="1100"/>
              <a:buFont typeface="Arial"/>
              <a:buNone/>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In conclusion, leveraging deep learning and Convolutional Neural Networks (CNNs) for breast cancer classification presents a promising avenue for enhancing early detection and improving patient outcomes. Through the utilization of large-scale mammographic datasets and sophisticated CNN architectures, we have demonstrated the potential to automate and enhance the accuracy of breast cancer diagnosis. Our approach, rooted in data-driven methodologies and advanced deep learning techniques, offers a scalable and efficient solution for healthcare professionals to aid in the timely identification of benign and malignant tumors. By prioritizing model interpretability, continuous monitoring, and ethical considerations, we ensure the responsible integration of AI technologies into clinical practice, ultimately advancing the field of medical imaging and contributing to the fight against breast cancer.</a:t>
            </a:r>
          </a:p>
        </p:txBody>
      </p:sp>
      <p:sp>
        <p:nvSpPr>
          <p:cNvPr id="174" name="Google Shape;174;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75" name="Google Shape;175;p11"/>
          <p:cNvSpPr txBox="1"/>
          <p:nvPr/>
        </p:nvSpPr>
        <p:spPr>
          <a:xfrm>
            <a:off x="739775" y="887412"/>
            <a:ext cx="3303904" cy="75212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4800" b="1">
                <a:solidFill>
                  <a:schemeClr val="dk1"/>
                </a:solidFill>
                <a:latin typeface="Trebuchet MS"/>
                <a:ea typeface="Trebuchet MS"/>
                <a:cs typeface="Trebuchet MS"/>
                <a:sym typeface="Trebuchet MS"/>
              </a:rPr>
              <a:t>Conclusion</a:t>
            </a:r>
            <a:endParaRPr sz="48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2"/>
          <p:cNvSpPr/>
          <p:nvPr/>
        </p:nvSpPr>
        <p:spPr>
          <a:xfrm>
            <a:off x="7162800" y="114363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2"/>
          <p:cNvSpPr txBox="1">
            <a:spLocks noGrp="1"/>
          </p:cNvSpPr>
          <p:nvPr>
            <p:ph type="title"/>
          </p:nvPr>
        </p:nvSpPr>
        <p:spPr>
          <a:xfrm>
            <a:off x="755332" y="1366146"/>
            <a:ext cx="36642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REFERENCES</a:t>
            </a:r>
            <a:endParaRPr/>
          </a:p>
        </p:txBody>
      </p:sp>
      <p:sp>
        <p:nvSpPr>
          <p:cNvPr id="184" name="Google Shape;184;p12"/>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85" name="Google Shape;185;p12"/>
          <p:cNvSpPr txBox="1"/>
          <p:nvPr/>
        </p:nvSpPr>
        <p:spPr>
          <a:xfrm>
            <a:off x="755332" y="2551837"/>
            <a:ext cx="6099142"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Tensorflow</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https://www.tensorflow.org/</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Numpy</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https://numpy.org/</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PyTorch: </a:t>
            </a:r>
            <a:r>
              <a:rPr lang="en-IN" sz="18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https://pytorch.org/</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Flask</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https://flask.palletsprojects.com/en/3.0.x/</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rgbClr val="92D050"/>
              </a:buClr>
              <a:buSzPts val="1800"/>
              <a:buFont typeface="Arial"/>
              <a:buChar char="•"/>
            </a:pPr>
            <a:r>
              <a:rPr lang="en-IN" sz="1800" b="1">
                <a:solidFill>
                  <a:schemeClr val="dk1"/>
                </a:solidFill>
                <a:latin typeface="Calibri"/>
                <a:ea typeface="Calibri"/>
                <a:cs typeface="Calibri"/>
                <a:sym typeface="Calibri"/>
              </a:rPr>
              <a:t>Inspiration:</a:t>
            </a:r>
            <a:r>
              <a:rPr lang="en-IN" sz="1800">
                <a:solidFill>
                  <a:schemeClr val="dk1"/>
                </a:solidFill>
                <a:latin typeface="Calibri"/>
                <a:ea typeface="Calibri"/>
                <a:cs typeface="Calibri"/>
                <a:sym typeface="Calibri"/>
              </a:rPr>
              <a:t> </a:t>
            </a:r>
            <a:r>
              <a:rPr lang="en-IN" sz="1800" u="sng">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https://projectworlds.in/artificial-intelligence-project-handwritten-digits-recognition/</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rgbClr val="92D050"/>
              </a:buClr>
              <a:buSzPts val="1800"/>
              <a:buFont typeface="Arial"/>
              <a:buNone/>
            </a:pPr>
            <a:endParaRPr sz="18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2"/>
          <p:cNvSpPr/>
          <p:nvPr/>
        </p:nvSpPr>
        <p:spPr>
          <a:xfrm>
            <a:off x="0" y="28579"/>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Space Grotesk"/>
              <a:ea typeface="Space Grotesk"/>
              <a:cs typeface="Space Grotesk"/>
              <a:sym typeface="Space Grotesk"/>
            </a:endParaRPr>
          </a:p>
        </p:txBody>
      </p:sp>
      <p:grpSp>
        <p:nvGrpSpPr>
          <p:cNvPr id="66" name="Google Shape;66;p2"/>
          <p:cNvGrpSpPr/>
          <p:nvPr/>
        </p:nvGrpSpPr>
        <p:grpSpPr>
          <a:xfrm>
            <a:off x="7448612" y="0"/>
            <a:ext cx="4743796" cy="6858466"/>
            <a:chOff x="7448612" y="0"/>
            <a:chExt cx="4743796" cy="6858466"/>
          </a:xfrm>
        </p:grpSpPr>
        <p:sp>
          <p:nvSpPr>
            <p:cNvPr id="67" name="Google Shape;67;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 name="Google Shape;76;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9" name="Google Shape;79;p2"/>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80" name="Google Shape;80;p2"/>
          <p:cNvSpPr txBox="1">
            <a:spLocks noGrp="1"/>
          </p:cNvSpPr>
          <p:nvPr>
            <p:ph type="title"/>
          </p:nvPr>
        </p:nvSpPr>
        <p:spPr>
          <a:xfrm>
            <a:off x="739774" y="445388"/>
            <a:ext cx="2536825"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IN"/>
              <a:t>OUTLINE</a:t>
            </a:r>
            <a:endParaRPr/>
          </a:p>
        </p:txBody>
      </p:sp>
      <p:sp>
        <p:nvSpPr>
          <p:cNvPr id="81" name="Google Shape;81;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2</a:t>
            </a:fld>
            <a:endParaRPr/>
          </a:p>
        </p:txBody>
      </p:sp>
      <p:sp>
        <p:nvSpPr>
          <p:cNvPr id="82" name="Google Shape;82;p2"/>
          <p:cNvSpPr txBox="1"/>
          <p:nvPr/>
        </p:nvSpPr>
        <p:spPr>
          <a:xfrm>
            <a:off x="2396195" y="1241933"/>
            <a:ext cx="6099000" cy="48948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Problem Statement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Proposed Solution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System Approach</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Algorithm</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Result</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Conclusion</a:t>
            </a:r>
            <a:endParaRPr/>
          </a:p>
          <a:p>
            <a:pPr marL="285750" marR="0" lvl="0" indent="-285750" algn="l" rtl="0">
              <a:lnSpc>
                <a:spcPct val="200000"/>
              </a:lnSpc>
              <a:spcBef>
                <a:spcPts val="0"/>
              </a:spcBef>
              <a:spcAft>
                <a:spcPts val="0"/>
              </a:spcAft>
              <a:buClr>
                <a:schemeClr val="dk1"/>
              </a:buClr>
              <a:buSzPts val="2400"/>
              <a:buFont typeface="Arial"/>
              <a:buChar char="•"/>
            </a:pPr>
            <a:r>
              <a:rPr lang="en-IN" sz="2400">
                <a:solidFill>
                  <a:schemeClr val="dk1"/>
                </a:solidFill>
                <a:latin typeface="Trebuchet MS"/>
                <a:ea typeface="Trebuchet MS"/>
                <a:cs typeface="Trebuchet MS"/>
                <a:sym typeface="Trebuchet MS"/>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3"/>
          <p:cNvSpPr txBox="1">
            <a:spLocks noGrp="1"/>
          </p:cNvSpPr>
          <p:nvPr>
            <p:ph type="title"/>
          </p:nvPr>
        </p:nvSpPr>
        <p:spPr>
          <a:xfrm>
            <a:off x="834072" y="1447800"/>
            <a:ext cx="6100128"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PROBLEM STATEMENT</a:t>
            </a:r>
            <a:endParaRPr sz="4400"/>
          </a:p>
        </p:txBody>
      </p:sp>
      <p:sp>
        <p:nvSpPr>
          <p:cNvPr id="89" name="Google Shape;89;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3</a:t>
            </a:fld>
            <a:endParaRPr/>
          </a:p>
        </p:txBody>
      </p:sp>
      <p:sp>
        <p:nvSpPr>
          <p:cNvPr id="90" name="Google Shape;90;p3"/>
          <p:cNvSpPr txBox="1"/>
          <p:nvPr/>
        </p:nvSpPr>
        <p:spPr>
          <a:xfrm>
            <a:off x="834072" y="2514600"/>
            <a:ext cx="7316771" cy="20312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dirty="0">
                <a:solidFill>
                  <a:schemeClr val="dk1"/>
                </a:solidFill>
                <a:latin typeface="Times New Roman" panose="02020603050405020304" pitchFamily="18" charset="0"/>
                <a:ea typeface="Trebuchet MS"/>
                <a:cs typeface="Times New Roman" panose="02020603050405020304" pitchFamily="18" charset="0"/>
                <a:sym typeface="Trebuchet MS"/>
              </a:rPr>
              <a:t>One of the most common cancers worldwide and the main reason why women die from cancer is breast cancer. Improving patient outcomes and survival rates is largely dependent on early and accurate detection. Mammography in particular is a commonly utilized medical imaging modality for breast cancer diagnosis and screening. However, reading mammograms can be difficult and time-consuming for radiologists, requiring their expertise and manual analysis.</a:t>
            </a:r>
            <a:endParaRPr sz="18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4"/>
          <p:cNvSpPr/>
          <p:nvPr/>
        </p:nvSpPr>
        <p:spPr>
          <a:xfrm>
            <a:off x="8301196"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4"/>
          <p:cNvSpPr txBox="1">
            <a:spLocks noGrp="1"/>
          </p:cNvSpPr>
          <p:nvPr>
            <p:ph type="title"/>
          </p:nvPr>
        </p:nvSpPr>
        <p:spPr>
          <a:xfrm>
            <a:off x="834072" y="533400"/>
            <a:ext cx="56368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dirty="0"/>
              <a:t>PROPOSED</a:t>
            </a:r>
            <a:r>
              <a:rPr lang="en-IN" sz="4250" dirty="0"/>
              <a:t> SOLUTION</a:t>
            </a:r>
            <a:endParaRPr sz="4250" dirty="0"/>
          </a:p>
        </p:txBody>
      </p:sp>
      <p:sp>
        <p:nvSpPr>
          <p:cNvPr id="97" name="Google Shape;97;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4</a:t>
            </a:fld>
            <a:endParaRPr/>
          </a:p>
        </p:txBody>
      </p:sp>
      <p:sp>
        <p:nvSpPr>
          <p:cNvPr id="98" name="Google Shape;98;p4"/>
          <p:cNvSpPr txBox="1"/>
          <p:nvPr/>
        </p:nvSpPr>
        <p:spPr>
          <a:xfrm>
            <a:off x="834072" y="1527661"/>
            <a:ext cx="7316771" cy="401644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700" b="1" dirty="0">
                <a:solidFill>
                  <a:schemeClr val="dk1"/>
                </a:solidFill>
                <a:latin typeface="Times New Roman" panose="02020603050405020304" pitchFamily="18" charset="0"/>
                <a:ea typeface="Trebuchet MS"/>
                <a:cs typeface="Times New Roman" panose="02020603050405020304" pitchFamily="18" charset="0"/>
                <a:sym typeface="Trebuchet MS"/>
              </a:rPr>
              <a:t>Convolutional Neural Network (CNN) Architecture:</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 Construct a CNN architecture specifically for the classification of breast cancer. Convolutional layers are useful for extracting pertinent characteristics from mammography images. Fully connected layers and pooling layers are then used for classification and dimensionality reduction, respectively.</a:t>
            </a: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just" rtl="0">
              <a:spcBef>
                <a:spcPts val="0"/>
              </a:spcBef>
              <a:spcAft>
                <a:spcPts val="0"/>
              </a:spcAft>
              <a:buNone/>
            </a:pPr>
            <a:r>
              <a:rPr lang="en-US" sz="1700" b="1" dirty="0">
                <a:solidFill>
                  <a:schemeClr val="dk1"/>
                </a:solidFill>
                <a:latin typeface="Times New Roman" panose="02020603050405020304" pitchFamily="18" charset="0"/>
                <a:ea typeface="Trebuchet MS"/>
                <a:cs typeface="Times New Roman" panose="02020603050405020304" pitchFamily="18" charset="0"/>
                <a:sym typeface="Trebuchet MS"/>
              </a:rPr>
              <a:t>Preprocessing and Augmentation: </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To </a:t>
            </a:r>
            <a:r>
              <a:rPr lang="en-US" sz="1700" dirty="0" err="1">
                <a:solidFill>
                  <a:schemeClr val="dk1"/>
                </a:solidFill>
                <a:latin typeface="Times New Roman" panose="02020603050405020304" pitchFamily="18" charset="0"/>
                <a:ea typeface="Trebuchet MS"/>
                <a:cs typeface="Times New Roman" panose="02020603050405020304" pitchFamily="18" charset="0"/>
                <a:sym typeface="Trebuchet MS"/>
              </a:rPr>
              <a:t>standardise</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 the incoming data, apply preprocessing techniques like resizing and </a:t>
            </a:r>
            <a:r>
              <a:rPr lang="en-US" sz="1700" dirty="0" err="1">
                <a:solidFill>
                  <a:schemeClr val="dk1"/>
                </a:solidFill>
                <a:latin typeface="Times New Roman" panose="02020603050405020304" pitchFamily="18" charset="0"/>
                <a:ea typeface="Trebuchet MS"/>
                <a:cs typeface="Times New Roman" panose="02020603050405020304" pitchFamily="18" charset="0"/>
                <a:sym typeface="Trebuchet MS"/>
              </a:rPr>
              <a:t>normalisation</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 Extend the dataset using methods like as flipping, rotating, and scaling to improve the </a:t>
            </a:r>
            <a:r>
              <a:rPr lang="en-US" sz="1700" dirty="0" err="1">
                <a:solidFill>
                  <a:schemeClr val="dk1"/>
                </a:solidFill>
                <a:latin typeface="Times New Roman" panose="02020603050405020304" pitchFamily="18" charset="0"/>
                <a:ea typeface="Trebuchet MS"/>
                <a:cs typeface="Times New Roman" panose="02020603050405020304" pitchFamily="18" charset="0"/>
                <a:sym typeface="Trebuchet MS"/>
              </a:rPr>
              <a:t>generalisation</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 and resilience of the model.</a:t>
            </a: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just" rtl="0">
              <a:spcBef>
                <a:spcPts val="0"/>
              </a:spcBef>
              <a:spcAft>
                <a:spcPts val="0"/>
              </a:spcAft>
              <a:buNone/>
            </a:pPr>
            <a:r>
              <a:rPr lang="en-US" sz="1700" b="1" dirty="0">
                <a:solidFill>
                  <a:schemeClr val="dk1"/>
                </a:solidFill>
                <a:latin typeface="Times New Roman" panose="02020603050405020304" pitchFamily="18" charset="0"/>
                <a:ea typeface="Trebuchet MS"/>
                <a:cs typeface="Times New Roman" panose="02020603050405020304" pitchFamily="18" charset="0"/>
                <a:sym typeface="Trebuchet MS"/>
              </a:rPr>
              <a:t>Training Method: </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Use annotated mammography images to train the CNN model. To </a:t>
            </a:r>
            <a:r>
              <a:rPr lang="en-US" sz="1700" dirty="0" err="1">
                <a:solidFill>
                  <a:schemeClr val="dk1"/>
                </a:solidFill>
                <a:latin typeface="Times New Roman" panose="02020603050405020304" pitchFamily="18" charset="0"/>
                <a:ea typeface="Trebuchet MS"/>
                <a:cs typeface="Times New Roman" panose="02020603050405020304" pitchFamily="18" charset="0"/>
                <a:sym typeface="Trebuchet MS"/>
              </a:rPr>
              <a:t>maximise</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 classification performance, apply strategies like training from scratch or transfer learning with pretrained models.</a:t>
            </a: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5"/>
          <p:cNvSpPr txBox="1">
            <a:spLocks noGrp="1"/>
          </p:cNvSpPr>
          <p:nvPr>
            <p:ph type="title"/>
          </p:nvPr>
        </p:nvSpPr>
        <p:spPr>
          <a:xfrm>
            <a:off x="739775" y="829627"/>
            <a:ext cx="526351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solidFill>
                  <a:srgbClr val="000000"/>
                </a:solidFill>
                <a:latin typeface="Trebuchet MS"/>
                <a:ea typeface="Trebuchet MS"/>
                <a:cs typeface="Trebuchet MS"/>
                <a:sym typeface="Trebuchet MS"/>
              </a:rPr>
              <a:t>SYSTEM APPROACH</a:t>
            </a:r>
            <a:endParaRPr sz="4250">
              <a:latin typeface="Trebuchet MS"/>
              <a:ea typeface="Trebuchet MS"/>
              <a:cs typeface="Trebuchet MS"/>
              <a:sym typeface="Trebuchet MS"/>
            </a:endParaRPr>
          </a:p>
        </p:txBody>
      </p:sp>
      <p:sp>
        <p:nvSpPr>
          <p:cNvPr id="105" name="Google Shape;105;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5</a:t>
            </a:fld>
            <a:endParaRPr/>
          </a:p>
        </p:txBody>
      </p:sp>
      <p:sp>
        <p:nvSpPr>
          <p:cNvPr id="106" name="Google Shape;106;p5"/>
          <p:cNvSpPr txBox="1"/>
          <p:nvPr/>
        </p:nvSpPr>
        <p:spPr>
          <a:xfrm>
            <a:off x="687453" y="1672023"/>
            <a:ext cx="7561181" cy="42780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Hardware</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just"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CPU</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 In order to meet the computational demands of CNN training and inference, the system needs a CPU with enough processing capacity. It is advised to use a multi-core CPU, ideally with a clock speed of at least 2 GHz or greater.</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just"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Memory</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 For optimal performance, it is advised to have at least 8 GB of RAM, particularly when processing huge datasets during model training. To handle larger datasets or several concurrent user requests, more RAM could be needed.</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just"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Internet</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Speed</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 In order to download and update Python packages, model weights, and serve the web application, a steady internet connection is required. For most uses, a broadband connection with a minimum upload speed of 1 Mbps and download speed of 5 Mbps is adequate.</a:t>
            </a:r>
            <a:endParaRPr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p:nvPr/>
        </p:nvSpPr>
        <p:spPr>
          <a:xfrm>
            <a:off x="8229600" y="80134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6"/>
          <p:cNvSpPr txBox="1">
            <a:spLocks noGrp="1"/>
          </p:cNvSpPr>
          <p:nvPr>
            <p:ph type="title"/>
          </p:nvPr>
        </p:nvSpPr>
        <p:spPr>
          <a:xfrm>
            <a:off x="739775" y="478620"/>
            <a:ext cx="718502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dirty="0">
                <a:solidFill>
                  <a:srgbClr val="000000"/>
                </a:solidFill>
                <a:latin typeface="Trebuchet MS"/>
                <a:ea typeface="Trebuchet MS"/>
                <a:cs typeface="Trebuchet MS"/>
                <a:sym typeface="Trebuchet MS"/>
              </a:rPr>
              <a:t>SYSTEM APPROACH –CONT.</a:t>
            </a:r>
            <a:endParaRPr sz="4250" dirty="0">
              <a:latin typeface="Trebuchet MS"/>
              <a:ea typeface="Trebuchet MS"/>
              <a:cs typeface="Trebuchet MS"/>
              <a:sym typeface="Trebuchet MS"/>
            </a:endParaRPr>
          </a:p>
        </p:txBody>
      </p:sp>
      <p:sp>
        <p:nvSpPr>
          <p:cNvPr id="113" name="Google Shape;113;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6</a:t>
            </a:fld>
            <a:endParaRPr/>
          </a:p>
        </p:txBody>
      </p:sp>
      <p:sp>
        <p:nvSpPr>
          <p:cNvPr id="114" name="Google Shape;114;p6"/>
          <p:cNvSpPr txBox="1"/>
          <p:nvPr/>
        </p:nvSpPr>
        <p:spPr>
          <a:xfrm>
            <a:off x="668418" y="1423405"/>
            <a:ext cx="7561200" cy="4016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Program</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 Python is the programming language used in the system's construction.</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Pandas</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Pandas is a Python library that provides high-performance data manipulation and analysis tools. It offers easy-to-use data structures and functions for working with structured data, making it a fundamental tool for data scientists, analysts, and developers</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IN" sz="1700" b="1" dirty="0">
                <a:solidFill>
                  <a:schemeClr val="dk1"/>
                </a:solidFill>
                <a:latin typeface="Times New Roman" panose="02020603050405020304" pitchFamily="18" charset="0"/>
                <a:ea typeface="Trebuchet MS"/>
                <a:cs typeface="Times New Roman" panose="02020603050405020304" pitchFamily="18" charset="0"/>
                <a:sym typeface="Trebuchet MS"/>
              </a:rPr>
              <a:t>NumPy: </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NumPy is a basic Python scientific computing tool that is necessary for manipulating multidimensional arrays and performing mathematical computations. It is widely utilized in the CNN paradigm for numerical calculations and data preparation and manipulation.</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7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US" sz="1700" b="1" dirty="0">
                <a:solidFill>
                  <a:schemeClr val="dk1"/>
                </a:solidFill>
                <a:latin typeface="Times New Roman" panose="02020603050405020304" pitchFamily="18" charset="0"/>
                <a:ea typeface="Trebuchet MS"/>
                <a:cs typeface="Times New Roman" panose="02020603050405020304" pitchFamily="18" charset="0"/>
                <a:sym typeface="Trebuchet MS"/>
              </a:rPr>
              <a:t>Matplotlib: </a:t>
            </a:r>
            <a:r>
              <a:rPr lang="en-US" sz="1700" dirty="0">
                <a:solidFill>
                  <a:schemeClr val="dk1"/>
                </a:solidFill>
                <a:latin typeface="Times New Roman" panose="02020603050405020304" pitchFamily="18" charset="0"/>
                <a:ea typeface="Trebuchet MS"/>
                <a:cs typeface="Times New Roman" panose="02020603050405020304" pitchFamily="18" charset="0"/>
                <a:sym typeface="Trebuchet MS"/>
              </a:rPr>
              <a:t>Matplotlib is a comprehensive Python library for creating static, animated, and interactive visualizations. It provides a wide range of plotting functionalities for generating high-quality graphs, charts, and plots</a:t>
            </a:r>
            <a:r>
              <a:rPr lang="en-IN" sz="1700" dirty="0">
                <a:solidFill>
                  <a:schemeClr val="dk1"/>
                </a:solidFill>
                <a:latin typeface="Times New Roman" panose="02020603050405020304" pitchFamily="18" charset="0"/>
                <a:ea typeface="Trebuchet MS"/>
                <a:cs typeface="Times New Roman" panose="02020603050405020304" pitchFamily="18" charset="0"/>
                <a:sym typeface="Trebuchet MS"/>
              </a:rPr>
              <a: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7"/>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7"/>
          <p:cNvSpPr txBox="1">
            <a:spLocks noGrp="1"/>
          </p:cNvSpPr>
          <p:nvPr>
            <p:ph type="title"/>
          </p:nvPr>
        </p:nvSpPr>
        <p:spPr>
          <a:xfrm>
            <a:off x="723900" y="457200"/>
            <a:ext cx="50145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a:t>
            </a:r>
            <a:endParaRPr sz="4400"/>
          </a:p>
        </p:txBody>
      </p:sp>
      <p:pic>
        <p:nvPicPr>
          <p:cNvPr id="123" name="Google Shape;123;p7"/>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24" name="Google Shape;124;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7</a:t>
            </a:fld>
            <a:endParaRPr/>
          </a:p>
        </p:txBody>
      </p:sp>
      <p:sp>
        <p:nvSpPr>
          <p:cNvPr id="125" name="Google Shape;125;p7"/>
          <p:cNvSpPr txBox="1"/>
          <p:nvPr/>
        </p:nvSpPr>
        <p:spPr>
          <a:xfrm>
            <a:off x="653319" y="1229100"/>
            <a:ext cx="7770829" cy="5693826"/>
          </a:xfrm>
          <a:prstGeom prst="rect">
            <a:avLst/>
          </a:prstGeom>
          <a:noFill/>
          <a:ln>
            <a:noFill/>
          </a:ln>
        </p:spPr>
        <p:txBody>
          <a:bodyPr spcFirstLastPara="1" wrap="square" lIns="91425" tIns="45700" rIns="91425" bIns="45700" anchor="t" anchorCtr="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Collection and Preprocessing</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Gather mammographic images dataset containing both benign and malignant cases.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Preprocess images by resizing, normalizing pixel values, and augmenting data to enhance model generalization.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Architecture Selection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Choose an appropriate CNN architecture for breast cancer classification.</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Consider architectures like VGG, </a:t>
            </a:r>
            <a:r>
              <a:rPr lang="en-US" b="0" i="0" dirty="0" err="1">
                <a:solidFill>
                  <a:srgbClr val="0D0D0D"/>
                </a:solidFill>
                <a:effectLst/>
                <a:latin typeface="Times New Roman" panose="02020603050405020304" pitchFamily="18" charset="0"/>
                <a:cs typeface="Times New Roman" panose="02020603050405020304" pitchFamily="18" charset="0"/>
              </a:rPr>
              <a:t>ResNet</a:t>
            </a:r>
            <a:r>
              <a:rPr lang="en-US" b="0" i="0" dirty="0">
                <a:solidFill>
                  <a:srgbClr val="0D0D0D"/>
                </a:solidFill>
                <a:effectLst/>
                <a:latin typeface="Times New Roman" panose="02020603050405020304" pitchFamily="18" charset="0"/>
                <a:cs typeface="Times New Roman" panose="02020603050405020304" pitchFamily="18" charset="0"/>
              </a:rPr>
              <a:t>, or custom-designed networks based on task requirements and computational resources.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Training Process</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Split dataset into training, validation, and testing sets.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Train CNN model on training set using supervised learning.</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Utilize techniques like transfer learning with pre-trained models or training from scratch based on dataset size and complexity.</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Evaluation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Evaluate trained model on validation set to monitor performance during training.</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Fine-tune hyperparameters like learning rate, batch size, and optimizer to improve model convergence and generalization.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Performance Metrics Calculation</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Calculate performance metrics such as accuracy, sensitivity, specificity, precision, recall, and F1-score on validation and testing sets.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Interpretability</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Explore interpretability techniques to understand model predictions.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Visualize learned features, activation maps, or attention mechanisms to gain insights into areas of importance for classification.</a:t>
            </a:r>
          </a:p>
          <a:p>
            <a:pPr marL="457200" lvl="1" algn="l"/>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8"/>
          <p:cNvSpPr/>
          <p:nvPr/>
        </p:nvSpPr>
        <p:spPr>
          <a:xfrm>
            <a:off x="8686800" y="466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8"/>
          <p:cNvSpPr txBox="1">
            <a:spLocks noGrp="1"/>
          </p:cNvSpPr>
          <p:nvPr>
            <p:ph type="title"/>
          </p:nvPr>
        </p:nvSpPr>
        <p:spPr>
          <a:xfrm>
            <a:off x="723900" y="457200"/>
            <a:ext cx="5014595" cy="6937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400"/>
              <a:t>ALGORITHM</a:t>
            </a:r>
            <a:endParaRPr sz="4400"/>
          </a:p>
        </p:txBody>
      </p:sp>
      <p:pic>
        <p:nvPicPr>
          <p:cNvPr id="135" name="Google Shape;135;p8"/>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36" name="Google Shape;136;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IN"/>
              <a:t>8</a:t>
            </a:fld>
            <a:endParaRPr/>
          </a:p>
        </p:txBody>
      </p:sp>
      <p:sp>
        <p:nvSpPr>
          <p:cNvPr id="137" name="Google Shape;137;p8"/>
          <p:cNvSpPr txBox="1"/>
          <p:nvPr/>
        </p:nvSpPr>
        <p:spPr>
          <a:xfrm>
            <a:off x="723899" y="1150980"/>
            <a:ext cx="7770900" cy="5047495"/>
          </a:xfrm>
          <a:prstGeom prst="rect">
            <a:avLst/>
          </a:prstGeom>
          <a:noFill/>
          <a:ln>
            <a:noFill/>
          </a:ln>
        </p:spPr>
        <p:txBody>
          <a:bodyPr spcFirstLastPara="1" wrap="square" lIns="91425" tIns="45700" rIns="91425" bIns="45700" anchor="t" anchorCtr="0">
            <a:spAutoFit/>
          </a:bodyPr>
          <a:lstStyle/>
          <a:p>
            <a:pPr algn="l">
              <a:buFont typeface="+mj-lt"/>
              <a:buAutoNum type="arabicPeriod"/>
            </a:pPr>
            <a:endParaRPr lang="en-US" b="1" i="0" dirty="0">
              <a:solidFill>
                <a:srgbClr val="0D0D0D"/>
              </a:solidFill>
              <a:effectLst/>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7.Model Deployment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Deploy trained model in production environment for real-world breast cancer classification tasks.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Integrate model with healthcare systems or applications to assist medical professionals in diagnosis.</a:t>
            </a:r>
          </a:p>
          <a:p>
            <a:pPr algn="l"/>
            <a:r>
              <a:rPr lang="en-US" b="1" i="0" dirty="0">
                <a:solidFill>
                  <a:srgbClr val="0D0D0D"/>
                </a:solidFill>
                <a:effectLst/>
                <a:latin typeface="Times New Roman" panose="02020603050405020304" pitchFamily="18" charset="0"/>
                <a:cs typeface="Times New Roman" panose="02020603050405020304" pitchFamily="18" charset="0"/>
              </a:rPr>
              <a:t>8.Continuous Monitoring and Improvement</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Continuously monitor model performance in real-world scenarios.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Collect feedback from medical professionals and patients to identify areas for model improvement.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Update model periodically with new data and advancements in deep learning techniques.</a:t>
            </a:r>
          </a:p>
          <a:p>
            <a:pPr algn="l"/>
            <a:r>
              <a:rPr lang="en-US" b="1" i="0" dirty="0">
                <a:solidFill>
                  <a:srgbClr val="0D0D0D"/>
                </a:solidFill>
                <a:effectLst/>
                <a:latin typeface="Times New Roman" panose="02020603050405020304" pitchFamily="18" charset="0"/>
                <a:cs typeface="Times New Roman" panose="02020603050405020304" pitchFamily="18" charset="0"/>
              </a:rPr>
              <a:t>9.Ethical Considerations</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Ensure patient privacy and data security throughout the model development and deployment process.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Adhere to ethical guidelines and regulations governing medical AI applications.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Maintain transparency in model development and decision-making processes.</a:t>
            </a:r>
          </a:p>
          <a:p>
            <a:pPr algn="l"/>
            <a:r>
              <a:rPr lang="en-US" b="1" i="0" dirty="0">
                <a:solidFill>
                  <a:srgbClr val="0D0D0D"/>
                </a:solidFill>
                <a:effectLst/>
                <a:latin typeface="Times New Roman" panose="02020603050405020304" pitchFamily="18" charset="0"/>
                <a:cs typeface="Times New Roman" panose="02020603050405020304" pitchFamily="18" charset="0"/>
              </a:rPr>
              <a:t>10.Future Directions</a:t>
            </a:r>
            <a:r>
              <a:rPr lang="en-US"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Explore advancements in deep learning and computer vision for improved breast cancer classification.</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Investigate potential integration with other medical imaging modalities or multi-modal approaches for enhanced diagnosis.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Collaborate with healthcare professionals and researchers to address emerging challenges and opportunities in breast cancer detection and treatment.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p:nvPr/>
        </p:nvSpPr>
        <p:spPr>
          <a:xfrm>
            <a:off x="10125075" y="562132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9"/>
          <p:cNvSpPr/>
          <p:nvPr/>
        </p:nvSpPr>
        <p:spPr>
          <a:xfrm>
            <a:off x="9810750" y="49301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9"/>
          <p:cNvSpPr/>
          <p:nvPr/>
        </p:nvSpPr>
        <p:spPr>
          <a:xfrm>
            <a:off x="9790079" y="642202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9"/>
          <p:cNvSpPr txBox="1">
            <a:spLocks noGrp="1"/>
          </p:cNvSpPr>
          <p:nvPr>
            <p:ph type="title"/>
          </p:nvPr>
        </p:nvSpPr>
        <p:spPr>
          <a:xfrm>
            <a:off x="739775" y="445461"/>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4250"/>
              <a:t>RESULT</a:t>
            </a:r>
            <a:endParaRPr sz="4250"/>
          </a:p>
        </p:txBody>
      </p:sp>
      <p:sp>
        <p:nvSpPr>
          <p:cNvPr id="147" name="Google Shape;147;p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48" name="Google Shape;148;p9"/>
          <p:cNvSpPr txBox="1"/>
          <p:nvPr/>
        </p:nvSpPr>
        <p:spPr>
          <a:xfrm>
            <a:off x="3353575" y="5502288"/>
            <a:ext cx="12954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rgbClr val="000000"/>
                </a:solidFill>
                <a:latin typeface="Trebuchet MS"/>
                <a:ea typeface="Trebuchet MS"/>
                <a:cs typeface="Trebuchet MS"/>
                <a:sym typeface="Trebuchet MS"/>
              </a:rPr>
              <a:t>Figure 1</a:t>
            </a:r>
            <a:endParaRPr sz="2400">
              <a:solidFill>
                <a:schemeClr val="dk1"/>
              </a:solidFill>
              <a:latin typeface="Trebuchet MS"/>
              <a:ea typeface="Trebuchet MS"/>
              <a:cs typeface="Trebuchet MS"/>
              <a:sym typeface="Trebuchet MS"/>
            </a:endParaRPr>
          </a:p>
        </p:txBody>
      </p:sp>
      <p:sp>
        <p:nvSpPr>
          <p:cNvPr id="150" name="Google Shape;150;p9"/>
          <p:cNvSpPr txBox="1"/>
          <p:nvPr/>
        </p:nvSpPr>
        <p:spPr>
          <a:xfrm>
            <a:off x="7871875" y="3158750"/>
            <a:ext cx="1539600" cy="197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700" dirty="0">
              <a:latin typeface="Calibri"/>
              <a:ea typeface="Calibri"/>
              <a:cs typeface="Calibri"/>
              <a:sym typeface="Calibri"/>
            </a:endParaRPr>
          </a:p>
        </p:txBody>
      </p:sp>
      <p:sp>
        <p:nvSpPr>
          <p:cNvPr id="151" name="Google Shape;151;p9"/>
          <p:cNvSpPr txBox="1"/>
          <p:nvPr/>
        </p:nvSpPr>
        <p:spPr>
          <a:xfrm>
            <a:off x="7330675" y="4814450"/>
            <a:ext cx="2459400" cy="32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dirty="0">
              <a:latin typeface="Calibri"/>
              <a:ea typeface="Calibri"/>
              <a:cs typeface="Calibri"/>
              <a:sym typeface="Calibri"/>
            </a:endParaRPr>
          </a:p>
          <a:p>
            <a:pPr marL="0" lvl="0" indent="0" algn="l" rtl="0">
              <a:spcBef>
                <a:spcPts val="0"/>
              </a:spcBef>
              <a:spcAft>
                <a:spcPts val="0"/>
              </a:spcAft>
              <a:buNone/>
            </a:pPr>
            <a:endParaRPr sz="3000" b="1" dirty="0">
              <a:latin typeface="Calibri"/>
              <a:ea typeface="Calibri"/>
              <a:cs typeface="Calibri"/>
              <a:sym typeface="Calibri"/>
            </a:endParaRPr>
          </a:p>
        </p:txBody>
      </p:sp>
      <p:pic>
        <p:nvPicPr>
          <p:cNvPr id="2050" name="Picture 2">
            <a:extLst>
              <a:ext uri="{FF2B5EF4-FFF2-40B4-BE49-F238E27FC236}">
                <a16:creationId xmlns:a16="http://schemas.microsoft.com/office/drawing/2014/main" id="{9AF1511A-83E2-4550-B79E-FD6E71473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237" y="1123641"/>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1107</Words>
  <Application>Microsoft Office PowerPoint</Application>
  <PresentationFormat>Widescreen</PresentationFormat>
  <Paragraphs>104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Trebuchet MS</vt:lpstr>
      <vt:lpstr>Courier New</vt:lpstr>
      <vt:lpstr>Calibri</vt:lpstr>
      <vt:lpstr>Arial</vt:lpstr>
      <vt:lpstr>Space Grotesk</vt:lpstr>
      <vt:lpstr>Times New Roman</vt:lpstr>
      <vt:lpstr>Office Theme</vt:lpstr>
      <vt:lpstr>PowerPoint Presentation</vt:lpstr>
      <vt:lpstr>OUTLINE</vt:lpstr>
      <vt:lpstr>PROBLEM STATEMENT</vt:lpstr>
      <vt:lpstr>PROPOSED SOLUTION</vt:lpstr>
      <vt:lpstr>SYSTEM APPROACH</vt:lpstr>
      <vt:lpstr>SYSTEM APPROACH –CONT.</vt:lpstr>
      <vt:lpstr>ALGORITHM</vt:lpstr>
      <vt:lpstr>ALGORITHM</vt:lpstr>
      <vt:lpstr>RESULT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Preetham</dc:creator>
  <cp:lastModifiedBy>likesh kumar</cp:lastModifiedBy>
  <cp:revision>4</cp:revision>
  <dcterms:created xsi:type="dcterms:W3CDTF">2024-03-31T04:10:31Z</dcterms:created>
  <dcterms:modified xsi:type="dcterms:W3CDTF">2024-04-02T11:00:04Z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