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9" r:id="rId3"/>
    <p:sldId id="260" r:id="rId4"/>
    <p:sldId id="262" r:id="rId5"/>
    <p:sldId id="265" r:id="rId6"/>
    <p:sldId id="264" r:id="rId7"/>
    <p:sldId id="266" r:id="rId8"/>
    <p:sldId id="267" r:id="rId9"/>
    <p:sldId id="287" r:id="rId10"/>
    <p:sldId id="279" r:id="rId11"/>
    <p:sldId id="281" r:id="rId12"/>
    <p:sldId id="275" r:id="rId13"/>
    <p:sldId id="269" r:id="rId14"/>
    <p:sldId id="272" r:id="rId15"/>
    <p:sldId id="274" r:id="rId16"/>
    <p:sldId id="278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42BBF-1218-40C2-8E89-6EC1E678D723}" type="doc">
      <dgm:prSet loTypeId="urn:microsoft.com/office/officeart/2005/8/layout/matrix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2355080A-C2EE-4F98-A501-DEA842E8250C}">
      <dgm:prSet phldrT="[Текст]" custT="1"/>
      <dgm:spPr/>
      <dgm:t>
        <a:bodyPr/>
        <a:lstStyle/>
        <a:p>
          <a:r>
            <a:rPr lang="ru-RU" sz="1600" dirty="0" smtClean="0">
              <a:latin typeface="Arial" pitchFamily="34" charset="0"/>
              <a:cs typeface="Arial" pitchFamily="34" charset="0"/>
            </a:rPr>
            <a:t>Судьей конституционного суда РФ может быть гражданин, достигший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возраста 40 лет </a:t>
          </a:r>
          <a:r>
            <a:rPr lang="ru-RU" sz="16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не менее 15 лет</a:t>
          </a:r>
          <a:endParaRPr lang="ru-RU" sz="1600" b="1" dirty="0">
            <a:latin typeface="Arial" pitchFamily="34" charset="0"/>
            <a:cs typeface="Arial" pitchFamily="34" charset="0"/>
          </a:endParaRPr>
        </a:p>
      </dgm:t>
    </dgm:pt>
    <dgm:pt modelId="{AD166D0D-C79B-403B-9D64-B5EB15AE5918}" type="parTrans" cxnId="{A6B77663-3481-4907-99A8-221F3285E50B}">
      <dgm:prSet/>
      <dgm:spPr/>
      <dgm:t>
        <a:bodyPr/>
        <a:lstStyle/>
        <a:p>
          <a:endParaRPr lang="ru-RU"/>
        </a:p>
      </dgm:t>
    </dgm:pt>
    <dgm:pt modelId="{2A526AC1-72FE-4CB5-8A2F-4E21582DBDD4}" type="sibTrans" cxnId="{A6B77663-3481-4907-99A8-221F3285E50B}">
      <dgm:prSet/>
      <dgm:spPr/>
      <dgm:t>
        <a:bodyPr/>
        <a:lstStyle/>
        <a:p>
          <a:endParaRPr lang="ru-RU"/>
        </a:p>
      </dgm:t>
    </dgm:pt>
    <dgm:pt modelId="{B54F0E46-6690-4887-A069-532074E17819}">
      <dgm:prSet phldrT="[Текст]" custT="1"/>
      <dgm:spPr/>
      <dgm:t>
        <a:bodyPr/>
        <a:lstStyle/>
        <a:p>
          <a:r>
            <a:rPr lang="ru-RU" sz="1600" dirty="0" smtClean="0">
              <a:latin typeface="Arial" pitchFamily="34" charset="0"/>
              <a:cs typeface="Arial" pitchFamily="34" charset="0"/>
            </a:rPr>
            <a:t>Судьей верховного суда РФ может быть гражданин, достигший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возраста 35 лет </a:t>
          </a:r>
          <a:r>
            <a:rPr lang="ru-RU" sz="16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не менее 10 лет</a:t>
          </a:r>
          <a:endParaRPr lang="ru-RU" sz="1600" b="1" dirty="0">
            <a:latin typeface="Arial" pitchFamily="34" charset="0"/>
            <a:cs typeface="Arial" pitchFamily="34" charset="0"/>
          </a:endParaRPr>
        </a:p>
      </dgm:t>
    </dgm:pt>
    <dgm:pt modelId="{F632AFE5-8BA9-4CA3-BF9B-8D1449BA7269}" type="parTrans" cxnId="{21585E45-D0BB-4483-93E7-EE4F106B977C}">
      <dgm:prSet/>
      <dgm:spPr/>
      <dgm:t>
        <a:bodyPr/>
        <a:lstStyle/>
        <a:p>
          <a:endParaRPr lang="ru-RU"/>
        </a:p>
      </dgm:t>
    </dgm:pt>
    <dgm:pt modelId="{7FA2EC25-142C-47E9-A038-D60427339667}" type="sibTrans" cxnId="{21585E45-D0BB-4483-93E7-EE4F106B977C}">
      <dgm:prSet/>
      <dgm:spPr/>
      <dgm:t>
        <a:bodyPr/>
        <a:lstStyle/>
        <a:p>
          <a:endParaRPr lang="ru-RU"/>
        </a:p>
      </dgm:t>
    </dgm:pt>
    <dgm:pt modelId="{6E5E8668-2BA5-4281-A396-A1C3F297CFD8}">
      <dgm:prSet phldrT="[Текст]" custT="1"/>
      <dgm:spPr/>
      <dgm:t>
        <a:bodyPr/>
        <a:lstStyle/>
        <a:p>
          <a:r>
            <a:rPr lang="ru-RU" sz="1600" dirty="0" smtClean="0">
              <a:latin typeface="Arial" pitchFamily="34" charset="0"/>
              <a:cs typeface="Arial" pitchFamily="34" charset="0"/>
            </a:rPr>
            <a:t>Судьей областного  суда может быть гражданин,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достигший возраста 30 </a:t>
          </a:r>
          <a:r>
            <a:rPr lang="ru-RU" sz="1600" dirty="0" smtClean="0">
              <a:latin typeface="Arial" pitchFamily="34" charset="0"/>
              <a:cs typeface="Arial" pitchFamily="34" charset="0"/>
            </a:rPr>
            <a:t>лет и имеющий стаж работы в области юриспруденции не </a:t>
          </a:r>
          <a:r>
            <a:rPr lang="ru-RU" sz="1600" b="1" dirty="0" smtClean="0">
              <a:latin typeface="Arial" pitchFamily="34" charset="0"/>
              <a:cs typeface="Arial" pitchFamily="34" charset="0"/>
            </a:rPr>
            <a:t>менее 7 лет</a:t>
          </a:r>
          <a:endParaRPr lang="ru-RU" sz="1600" b="1" dirty="0">
            <a:latin typeface="Arial" pitchFamily="34" charset="0"/>
            <a:cs typeface="Arial" pitchFamily="34" charset="0"/>
          </a:endParaRPr>
        </a:p>
      </dgm:t>
    </dgm:pt>
    <dgm:pt modelId="{EF723B68-FEB7-4BD5-A822-6A06EC986967}" type="parTrans" cxnId="{051F6DB4-1801-4D0F-B8F4-ED9FB4C39B20}">
      <dgm:prSet/>
      <dgm:spPr/>
      <dgm:t>
        <a:bodyPr/>
        <a:lstStyle/>
        <a:p>
          <a:endParaRPr lang="ru-RU"/>
        </a:p>
      </dgm:t>
    </dgm:pt>
    <dgm:pt modelId="{F5B8EFF5-EA26-4B8B-B4FF-8443319BBFE2}" type="sibTrans" cxnId="{051F6DB4-1801-4D0F-B8F4-ED9FB4C39B20}">
      <dgm:prSet/>
      <dgm:spPr/>
      <dgm:t>
        <a:bodyPr/>
        <a:lstStyle/>
        <a:p>
          <a:endParaRPr lang="ru-RU"/>
        </a:p>
      </dgm:t>
    </dgm:pt>
    <dgm:pt modelId="{B5046F80-D451-4998-96E8-D8FFF3D8F879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1400" dirty="0" smtClean="0">
              <a:latin typeface="Arial" pitchFamily="34" charset="0"/>
              <a:cs typeface="Arial" pitchFamily="34" charset="0"/>
            </a:rPr>
            <a:t>Судьей арбитражного суда субъекта РФ, конституционного (уставного) суда субъекта РФ,</a:t>
          </a:r>
        </a:p>
        <a:p>
          <a:pPr>
            <a:spcAft>
              <a:spcPts val="0"/>
            </a:spcAft>
          </a:pPr>
          <a:r>
            <a:rPr lang="ru-RU" sz="1400" dirty="0" smtClean="0">
              <a:latin typeface="Arial" pitchFamily="34" charset="0"/>
              <a:cs typeface="Arial" pitchFamily="34" charset="0"/>
            </a:rPr>
            <a:t> районного суда,</a:t>
          </a:r>
        </a:p>
        <a:p>
          <a:pPr>
            <a:spcAft>
              <a:spcPts val="0"/>
            </a:spcAft>
          </a:pPr>
          <a:r>
            <a:rPr lang="ru-RU" sz="1400" dirty="0" smtClean="0">
              <a:latin typeface="Arial" pitchFamily="34" charset="0"/>
              <a:cs typeface="Arial" pitchFamily="34" charset="0"/>
            </a:rPr>
            <a:t> гарнизонного военного суда, </a:t>
          </a:r>
        </a:p>
        <a:p>
          <a:pPr>
            <a:spcAft>
              <a:spcPts val="0"/>
            </a:spcAft>
          </a:pPr>
          <a:r>
            <a:rPr lang="ru-RU" sz="1400" dirty="0" smtClean="0">
              <a:latin typeface="Arial" pitchFamily="34" charset="0"/>
              <a:cs typeface="Arial" pitchFamily="34" charset="0"/>
            </a:rPr>
            <a:t>а также мировым судьей может быть гражданин, </a:t>
          </a:r>
          <a:r>
            <a:rPr lang="ru-RU" sz="1400" b="1" dirty="0" smtClean="0">
              <a:latin typeface="Arial" pitchFamily="34" charset="0"/>
              <a:cs typeface="Arial" pitchFamily="34" charset="0"/>
            </a:rPr>
            <a:t>достигший возраста 25 лет</a:t>
          </a:r>
        </a:p>
        <a:p>
          <a:pPr>
            <a:spcAft>
              <a:spcPts val="0"/>
            </a:spcAft>
          </a:pPr>
          <a:r>
            <a:rPr lang="ru-RU" sz="1400" b="1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4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400" b="1" dirty="0" smtClean="0">
              <a:latin typeface="Arial" pitchFamily="34" charset="0"/>
              <a:cs typeface="Arial" pitchFamily="34" charset="0"/>
            </a:rPr>
            <a:t>не менее 5 лет</a:t>
          </a:r>
          <a:endParaRPr lang="ru-RU" sz="1400" b="1" dirty="0">
            <a:latin typeface="Arial" pitchFamily="34" charset="0"/>
            <a:cs typeface="Arial" pitchFamily="34" charset="0"/>
          </a:endParaRPr>
        </a:p>
      </dgm:t>
    </dgm:pt>
    <dgm:pt modelId="{F225D466-EAE4-4F77-BAD7-D4526F76749E}" type="parTrans" cxnId="{694C70C7-FDB1-4C17-9360-9945BF666710}">
      <dgm:prSet/>
      <dgm:spPr/>
      <dgm:t>
        <a:bodyPr/>
        <a:lstStyle/>
        <a:p>
          <a:endParaRPr lang="ru-RU"/>
        </a:p>
      </dgm:t>
    </dgm:pt>
    <dgm:pt modelId="{10F297D8-91A6-43FF-B837-607469D45034}" type="sibTrans" cxnId="{694C70C7-FDB1-4C17-9360-9945BF666710}">
      <dgm:prSet/>
      <dgm:spPr/>
      <dgm:t>
        <a:bodyPr/>
        <a:lstStyle/>
        <a:p>
          <a:endParaRPr lang="ru-RU"/>
        </a:p>
      </dgm:t>
    </dgm:pt>
    <dgm:pt modelId="{49D0DB55-9831-455F-8440-B4BBE63BCB38}" type="pres">
      <dgm:prSet presAssocID="{33542BBF-1218-40C2-8E89-6EC1E678D72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BB1B519-4A66-4DE0-A2F9-9876D76B55D4}" type="pres">
      <dgm:prSet presAssocID="{33542BBF-1218-40C2-8E89-6EC1E678D723}" presName="axisShape" presStyleLbl="bgShp" presStyleIdx="0" presStyleCnt="1"/>
      <dgm:spPr/>
      <dgm:t>
        <a:bodyPr/>
        <a:lstStyle/>
        <a:p>
          <a:endParaRPr lang="ru-RU"/>
        </a:p>
      </dgm:t>
    </dgm:pt>
    <dgm:pt modelId="{1604D750-2E27-46DC-830D-209222D781A1}" type="pres">
      <dgm:prSet presAssocID="{33542BBF-1218-40C2-8E89-6EC1E678D723}" presName="rect1" presStyleLbl="node1" presStyleIdx="0" presStyleCnt="4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CC34F5-6674-4D95-B0B7-FC8E16A6F384}" type="pres">
      <dgm:prSet presAssocID="{33542BBF-1218-40C2-8E89-6EC1E678D723}" presName="rect2" presStyleLbl="node1" presStyleIdx="1" presStyleCnt="4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85BBC3-C647-4750-9CA6-2182C3BEBFA8}" type="pres">
      <dgm:prSet presAssocID="{33542BBF-1218-40C2-8E89-6EC1E678D723}" presName="rect3" presStyleLbl="node1" presStyleIdx="2" presStyleCnt="4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3E9344-70BD-4E45-AFA8-1CF98D137D7D}" type="pres">
      <dgm:prSet presAssocID="{33542BBF-1218-40C2-8E89-6EC1E678D723}" presName="rect4" presStyleLbl="node1" presStyleIdx="3" presStyleCnt="4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1F6DB4-1801-4D0F-B8F4-ED9FB4C39B20}" srcId="{33542BBF-1218-40C2-8E89-6EC1E678D723}" destId="{6E5E8668-2BA5-4281-A396-A1C3F297CFD8}" srcOrd="2" destOrd="0" parTransId="{EF723B68-FEB7-4BD5-A822-6A06EC986967}" sibTransId="{F5B8EFF5-EA26-4B8B-B4FF-8443319BBFE2}"/>
    <dgm:cxn modelId="{5F1BA36D-CF1F-4200-9B63-DA53FB8AA53A}" type="presOf" srcId="{33542BBF-1218-40C2-8E89-6EC1E678D723}" destId="{49D0DB55-9831-455F-8440-B4BBE63BCB38}" srcOrd="0" destOrd="0" presId="urn:microsoft.com/office/officeart/2005/8/layout/matrix2"/>
    <dgm:cxn modelId="{A6B77663-3481-4907-99A8-221F3285E50B}" srcId="{33542BBF-1218-40C2-8E89-6EC1E678D723}" destId="{2355080A-C2EE-4F98-A501-DEA842E8250C}" srcOrd="0" destOrd="0" parTransId="{AD166D0D-C79B-403B-9D64-B5EB15AE5918}" sibTransId="{2A526AC1-72FE-4CB5-8A2F-4E21582DBDD4}"/>
    <dgm:cxn modelId="{694C70C7-FDB1-4C17-9360-9945BF666710}" srcId="{33542BBF-1218-40C2-8E89-6EC1E678D723}" destId="{B5046F80-D451-4998-96E8-D8FFF3D8F879}" srcOrd="3" destOrd="0" parTransId="{F225D466-EAE4-4F77-BAD7-D4526F76749E}" sibTransId="{10F297D8-91A6-43FF-B837-607469D45034}"/>
    <dgm:cxn modelId="{21585E45-D0BB-4483-93E7-EE4F106B977C}" srcId="{33542BBF-1218-40C2-8E89-6EC1E678D723}" destId="{B54F0E46-6690-4887-A069-532074E17819}" srcOrd="1" destOrd="0" parTransId="{F632AFE5-8BA9-4CA3-BF9B-8D1449BA7269}" sibTransId="{7FA2EC25-142C-47E9-A038-D60427339667}"/>
    <dgm:cxn modelId="{CF69DC9B-6FE9-455A-A71B-38F5D29B81E7}" type="presOf" srcId="{2355080A-C2EE-4F98-A501-DEA842E8250C}" destId="{1604D750-2E27-46DC-830D-209222D781A1}" srcOrd="0" destOrd="0" presId="urn:microsoft.com/office/officeart/2005/8/layout/matrix2"/>
    <dgm:cxn modelId="{B0F0CD63-A95F-4B59-82A7-7D53FD09DE23}" type="presOf" srcId="{B54F0E46-6690-4887-A069-532074E17819}" destId="{3ECC34F5-6674-4D95-B0B7-FC8E16A6F384}" srcOrd="0" destOrd="0" presId="urn:microsoft.com/office/officeart/2005/8/layout/matrix2"/>
    <dgm:cxn modelId="{D93A0146-DC83-4DA3-AD8B-D7068E13F514}" type="presOf" srcId="{6E5E8668-2BA5-4281-A396-A1C3F297CFD8}" destId="{9685BBC3-C647-4750-9CA6-2182C3BEBFA8}" srcOrd="0" destOrd="0" presId="urn:microsoft.com/office/officeart/2005/8/layout/matrix2"/>
    <dgm:cxn modelId="{D91043A1-1CA6-4C52-A73B-8A1C473BCF3B}" type="presOf" srcId="{B5046F80-D451-4998-96E8-D8FFF3D8F879}" destId="{983E9344-70BD-4E45-AFA8-1CF98D137D7D}" srcOrd="0" destOrd="0" presId="urn:microsoft.com/office/officeart/2005/8/layout/matrix2"/>
    <dgm:cxn modelId="{9D3088D3-E3E5-488A-B469-82260A8F7469}" type="presParOf" srcId="{49D0DB55-9831-455F-8440-B4BBE63BCB38}" destId="{6BB1B519-4A66-4DE0-A2F9-9876D76B55D4}" srcOrd="0" destOrd="0" presId="urn:microsoft.com/office/officeart/2005/8/layout/matrix2"/>
    <dgm:cxn modelId="{3F6095CB-A9DA-486D-B140-ACF0FCBD9C36}" type="presParOf" srcId="{49D0DB55-9831-455F-8440-B4BBE63BCB38}" destId="{1604D750-2E27-46DC-830D-209222D781A1}" srcOrd="1" destOrd="0" presId="urn:microsoft.com/office/officeart/2005/8/layout/matrix2"/>
    <dgm:cxn modelId="{CCCB2768-4A48-4D5D-8EDE-7518B6D59B99}" type="presParOf" srcId="{49D0DB55-9831-455F-8440-B4BBE63BCB38}" destId="{3ECC34F5-6674-4D95-B0B7-FC8E16A6F384}" srcOrd="2" destOrd="0" presId="urn:microsoft.com/office/officeart/2005/8/layout/matrix2"/>
    <dgm:cxn modelId="{1E97BC8A-3A23-4DE6-9761-2644543109F4}" type="presParOf" srcId="{49D0DB55-9831-455F-8440-B4BBE63BCB38}" destId="{9685BBC3-C647-4750-9CA6-2182C3BEBFA8}" srcOrd="3" destOrd="0" presId="urn:microsoft.com/office/officeart/2005/8/layout/matrix2"/>
    <dgm:cxn modelId="{6D2E0FCB-187C-47C7-A7E6-A0BCF40F30A7}" type="presParOf" srcId="{49D0DB55-9831-455F-8440-B4BBE63BCB38}" destId="{983E9344-70BD-4E45-AFA8-1CF98D137D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B1B519-4A66-4DE0-A2F9-9876D76B55D4}">
      <dsp:nvSpPr>
        <dsp:cNvPr id="0" name=""/>
        <dsp:cNvSpPr/>
      </dsp:nvSpPr>
      <dsp:spPr>
        <a:xfrm>
          <a:off x="1464447" y="0"/>
          <a:ext cx="6215106" cy="621510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4D750-2E27-46DC-830D-209222D781A1}">
      <dsp:nvSpPr>
        <dsp:cNvPr id="0" name=""/>
        <dsp:cNvSpPr/>
      </dsp:nvSpPr>
      <dsp:spPr>
        <a:xfrm>
          <a:off x="1607394" y="142947"/>
          <a:ext cx="3008111" cy="30081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Судьей конституционного суда РФ может быть гражданин, достигший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возраста 40 лет </a:t>
          </a:r>
          <a:r>
            <a:rPr lang="ru-RU" sz="1600" kern="12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не менее 15 лет</a:t>
          </a:r>
          <a:endParaRPr lang="ru-RU" sz="1600" b="1" kern="1200" dirty="0">
            <a:latin typeface="Arial" pitchFamily="34" charset="0"/>
            <a:cs typeface="Arial" pitchFamily="34" charset="0"/>
          </a:endParaRPr>
        </a:p>
      </dsp:txBody>
      <dsp:txXfrm>
        <a:off x="1607394" y="142947"/>
        <a:ext cx="3008111" cy="3008111"/>
      </dsp:txXfrm>
    </dsp:sp>
    <dsp:sp modelId="{3ECC34F5-6674-4D95-B0B7-FC8E16A6F384}">
      <dsp:nvSpPr>
        <dsp:cNvPr id="0" name=""/>
        <dsp:cNvSpPr/>
      </dsp:nvSpPr>
      <dsp:spPr>
        <a:xfrm>
          <a:off x="4528494" y="142947"/>
          <a:ext cx="3008111" cy="30081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Судьей верховного суда РФ может быть гражданин, достигший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возраста 35 лет </a:t>
          </a:r>
          <a:r>
            <a:rPr lang="ru-RU" sz="1600" kern="12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не менее 10 лет</a:t>
          </a:r>
          <a:endParaRPr lang="ru-RU" sz="1600" b="1" kern="1200" dirty="0">
            <a:latin typeface="Arial" pitchFamily="34" charset="0"/>
            <a:cs typeface="Arial" pitchFamily="34" charset="0"/>
          </a:endParaRPr>
        </a:p>
      </dsp:txBody>
      <dsp:txXfrm>
        <a:off x="4528494" y="142947"/>
        <a:ext cx="3008111" cy="3008111"/>
      </dsp:txXfrm>
    </dsp:sp>
    <dsp:sp modelId="{9685BBC3-C647-4750-9CA6-2182C3BEBFA8}">
      <dsp:nvSpPr>
        <dsp:cNvPr id="0" name=""/>
        <dsp:cNvSpPr/>
      </dsp:nvSpPr>
      <dsp:spPr>
        <a:xfrm>
          <a:off x="1607394" y="3064047"/>
          <a:ext cx="3008111" cy="30081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Судьей областного  суда может быть гражданин,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достигший возраста 30 </a:t>
          </a:r>
          <a:r>
            <a:rPr lang="ru-RU" sz="1600" kern="1200" dirty="0" smtClean="0">
              <a:latin typeface="Arial" pitchFamily="34" charset="0"/>
              <a:cs typeface="Arial" pitchFamily="34" charset="0"/>
            </a:rPr>
            <a:t>лет и имеющий стаж работы в области юриспруденции не </a:t>
          </a:r>
          <a:r>
            <a:rPr lang="ru-RU" sz="1600" b="1" kern="1200" dirty="0" smtClean="0">
              <a:latin typeface="Arial" pitchFamily="34" charset="0"/>
              <a:cs typeface="Arial" pitchFamily="34" charset="0"/>
            </a:rPr>
            <a:t>менее 7 лет</a:t>
          </a:r>
          <a:endParaRPr lang="ru-RU" sz="1600" b="1" kern="1200" dirty="0">
            <a:latin typeface="Arial" pitchFamily="34" charset="0"/>
            <a:cs typeface="Arial" pitchFamily="34" charset="0"/>
          </a:endParaRPr>
        </a:p>
      </dsp:txBody>
      <dsp:txXfrm>
        <a:off x="1607394" y="3064047"/>
        <a:ext cx="3008111" cy="3008111"/>
      </dsp:txXfrm>
    </dsp:sp>
    <dsp:sp modelId="{983E9344-70BD-4E45-AFA8-1CF98D137D7D}">
      <dsp:nvSpPr>
        <dsp:cNvPr id="0" name=""/>
        <dsp:cNvSpPr/>
      </dsp:nvSpPr>
      <dsp:spPr>
        <a:xfrm>
          <a:off x="4528494" y="3064047"/>
          <a:ext cx="3008111" cy="30081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Судьей арбитражного суда субъекта РФ, конституционного (уставного) суда субъекта РФ,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 районного суда,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 гарнизонного военного суда,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а также мировым судьей может быть гражданин, </a:t>
          </a: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достигший возраста 25 лет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и имеющий стаж работы в области юриспруденции </a:t>
          </a: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не менее 5 лет</a:t>
          </a:r>
          <a:endParaRPr lang="ru-RU" sz="1400" b="1" kern="1200" dirty="0">
            <a:latin typeface="Arial" pitchFamily="34" charset="0"/>
            <a:cs typeface="Arial" pitchFamily="34" charset="0"/>
          </a:endParaRPr>
        </a:p>
      </dsp:txBody>
      <dsp:txXfrm>
        <a:off x="4528494" y="3064047"/>
        <a:ext cx="3008111" cy="3008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C6D9-6C54-4CE6-B595-FCD3778240BE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84C6-46A1-4903-BC42-D26ED0EDC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1060;&#1077;&#1076;&#1077;&#1088;&#1072;&#1083;&#1100;&#1085;&#1099;&#1081;%20&#1082;&#1086;&#1085;&#1089;&#1090;&#1080;&#1090;&#1091;&#1094;&#1080;&#1086;&#1085;&#1085;&#1099;&#1081;%20&#1079;&#1072;&#1082;&#1086;&#1085;%20&#1086;%20&#1042;&#1077;&#1088;&#1093;&#1086;&#1074;&#1085;&#1086;&#1084;%20&#1057;&#1091;&#1076;&#1077;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1060;&#1077;&#1076;&#1077;&#1088;&#1072;&#1083;&#1100;&#1085;&#1099;&#1081;%20&#1082;&#1086;&#1085;&#1089;&#1090;&#1080;&#1090;&#1091;&#1094;&#1080;&#1086;&#1085;&#1085;&#1099;&#1081;%20&#1079;&#1072;&#1082;&#1086;&#1085;%20&#1086;%20&#1089;&#1091;&#1076;&#1072;&#1093;%20&#1086;&#1073;&#1097;&#1077;&#1081;%20&#1102;&#1088;&#1080;&#1089;&#1076;&#1080;&#1082;&#1094;&#1080;&#1080;%20%20&#1072;&#1087;&#1077;&#1083;&#1083;&#1103;&#1094;&#1080;&#1086;&#1085;&#1085;&#1099;&#1077;%20&#1089;&#1091;&#1076;&#1099;docx.docx" TargetMode="External"/><Relationship Id="rId2" Type="http://schemas.openxmlformats.org/officeDocument/2006/relationships/hyperlink" Target="&#1060;&#1077;&#1076;&#1077;&#1088;&#1072;&#1083;&#1100;&#1085;&#1099;&#1081;%20&#1082;&#1086;&#1085;&#1089;&#1090;&#1080;&#1090;&#1091;&#1094;&#1080;&#1086;&#1085;&#1085;&#1099;&#1081;%20&#1079;&#1072;&#1082;&#1086;&#1085;%20&#1086;%20&#1089;&#1091;&#1076;&#1072;&#1093;%20&#1086;&#1073;&#1097;&#1077;&#1081;%20&#1102;&#1088;&#1080;&#1089;&#1076;&#1080;&#1082;&#1094;&#1080;&#1080;%20&#1082;&#1072;&#1089;&#1089;&#1072;&#1094;&#1080;&#1086;&#1085;&#1085;&#1099;&#1077;%20&#1089;&#1091;&#1076;&#1099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1060;&#1077;&#1076;&#1077;&#1088;&#1072;&#1083;&#1100;&#1085;&#1099;&#1081;%20&#1079;&#1072;&#1082;&#1086;&#1085;%20&#1086;&#1090;%20&#1084;&#1080;&#1088;&#1086;&#1074;&#1099;&#1093;%20&#1089;&#1091;&#1076;&#1100;&#1103;&#1093;%20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b="1" smtClean="0">
                <a:solidFill>
                  <a:srgbClr val="FF0000"/>
                </a:solidFill>
              </a:rPr>
              <a:t>Тема 5.1. Судебная система РФ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4810" y="3886200"/>
            <a:ext cx="4786315" cy="17526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dirty="0">
                <a:solidFill>
                  <a:schemeClr val="tx1"/>
                </a:solidFill>
              </a:rPr>
              <a:t>П</a:t>
            </a:r>
            <a:r>
              <a:rPr lang="ru-RU" sz="2800" dirty="0" smtClean="0">
                <a:solidFill>
                  <a:schemeClr val="tx1"/>
                </a:solidFill>
              </a:rPr>
              <a:t>реподаватель Якушева Л.В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2" name="Рисунок 3" descr="H:\Аграрный\Аграрный\Мои методички\Рабочая тетрадь\ФОТО\b530de5d2dfd6ff7abf7d974d72998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24138"/>
            <a:ext cx="4500562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57158" y="0"/>
            <a:ext cx="8143932" cy="785818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2800" b="1" dirty="0" smtClean="0"/>
              <a:t>Судебная реформа 2019 г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291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1 октября 2019 года начали работу 5 апелляционных и 9 кассационных судов, а также 1 апелляционный военный суд и 1 кассационный военный суд. Каждый из новых судов будет действовать в пределах соответствующего судебного округа, включающего несколько регионов</a:t>
            </a:r>
            <a:endParaRPr lang="ru-RU" dirty="0"/>
          </a:p>
        </p:txBody>
      </p:sp>
      <p:pic>
        <p:nvPicPr>
          <p:cNvPr id="5" name="Рисунок 4" descr="Kassatsionnye_sudy1-483x302.jp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t="7692" r="1709"/>
          <a:stretch>
            <a:fillRect/>
          </a:stretch>
        </p:blipFill>
        <p:spPr>
          <a:xfrm>
            <a:off x="0" y="1785926"/>
            <a:ext cx="8215338" cy="45720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500430" y="1857364"/>
            <a:ext cx="5643570" cy="3385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endParaRPr lang="ru-RU" sz="1600" dirty="0" smtClean="0"/>
          </a:p>
          <a:p>
            <a:pPr algn="just" fontAlgn="base"/>
            <a:r>
              <a:rPr lang="ru-RU" b="1" dirty="0" smtClean="0"/>
              <a:t>Пример седьмой кассационный суд — город Челябинск</a:t>
            </a:r>
            <a:r>
              <a:rPr lang="ru-RU" dirty="0" smtClean="0"/>
              <a:t>;</a:t>
            </a:r>
          </a:p>
          <a:p>
            <a:pPr algn="just" fontAlgn="base"/>
            <a:r>
              <a:rPr lang="ru-RU" dirty="0" smtClean="0"/>
              <a:t>Осуществляет пересмотр судебных актов, принятых судами Пермского края, Курганской области, Свердловской области, Тюменской области, Челябинской области, Ханты-Мансийского автономного округа - </a:t>
            </a:r>
            <a:r>
              <a:rPr lang="ru-RU" dirty="0" err="1" smtClean="0"/>
              <a:t>Югры</a:t>
            </a:r>
            <a:r>
              <a:rPr lang="ru-RU" dirty="0" smtClean="0"/>
              <a:t>, Ямало-Ненецкого автономного округа, а также судебных актов апелляционных судов общей юрисдикции, принятых по жалобам и представлениям на судебные акты указанных судов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64357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Кассационный суд будет являться вышестоящей инстанцией для федеральных судов общей юрисдикции и мировых судей на территории соответствующего кассационного судебного округа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/>
              <a:t>Верховный Суд Российской Федерации</a:t>
            </a:r>
            <a:endParaRPr lang="ru-RU" sz="24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высшим судебным органом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 гражданским делам, делам по разрешению экономических споров, уголовным, административным и иным делам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осуществляет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судебный надзор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 деятельностью судов, рассматривая гражданские дела, дела по разрешению экономических споров, уголовные, административные и иные дела, подсудные указанным судам, в качестве суда надзорной инстанции, а также в пределах своей компетенции в качестве суда апелляционной и кассационной инстанций.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рассматривает отнесенные к его подсудности дела в качестве суда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первой инстанции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 по новым или вновь открывшимся обстоятельствам.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целях обеспечения единообразного применения законодательства РФ дает судам разъяснения по вопросам судебной практики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latin typeface="Arial" pitchFamily="34" charset="0"/>
                <a:cs typeface="Arial" pitchFamily="34" charset="0"/>
              </a:rPr>
              <a:t>Суды общей юрисдикции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857232"/>
          <a:ext cx="8929718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46"/>
                <a:gridCol w="6715172"/>
              </a:tblGrid>
              <a:tr h="950612">
                <a:tc>
                  <a:txBody>
                    <a:bodyPr/>
                    <a:lstStyle/>
                    <a:p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Кассационный суд общей юрисдикции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суд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кассационной инстанции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 жалобам и представлениям на вступившие в законную силу судебные акты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Апелляционный суд общей юрисдикции 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суд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апелляционной инстанции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 жалобам, представлениям на судебные акты судов</a:t>
                      </a:r>
                      <a:r>
                        <a:rPr lang="ru-RU" sz="2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субъектов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принятые ими в качестве суда первой инстанции и не вступившие в законную силу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Суды субъектов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рассматривают дела в качестве суда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первой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апелляционной инстанций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Районный суд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рассматривает все уголовные, гражданские и административные дела в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первой инстанции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за исключением дел, отнесенных федеральными законами к подсудности других судов.</a:t>
                      </a:r>
                      <a:endParaRPr lang="ru-RU" sz="20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рассматривает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апелляционные жалобы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представления на решения мировых судей, действующих на территории соответствующего судебного района.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Мировой судья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рассматривает  дела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в </a:t>
                      </a:r>
                      <a:r>
                        <a:rPr lang="ru-RU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первой инстанции</a:t>
                      </a:r>
                      <a:endParaRPr lang="ru-RU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7158" y="0"/>
            <a:ext cx="8229600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Конституционный суд РФ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4294967295"/>
          </p:nvPr>
        </p:nvGraphicFramePr>
        <p:xfrm>
          <a:off x="214282" y="928670"/>
          <a:ext cx="8729667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454"/>
                <a:gridCol w="3286148"/>
                <a:gridCol w="3086065"/>
              </a:tblGrid>
              <a:tr h="857255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разрешает дела о соответствии 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Конституции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РФ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разрешает споры о компетенции: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проверяет конституционность закона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Нормативно правовых актов всех уровней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а) между федеральными органами государственной власти;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б) между органами государственной власти РФ и органами государственной власти субъектов РФ;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в) между высшими государственными органами субъектов РФ;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 жалобам на нарушение конституционных прав и свобод граждан</a:t>
                      </a:r>
                      <a:endParaRPr lang="ru-RU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дает толкование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Конституции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РФ</a:t>
                      </a:r>
                      <a:endParaRPr lang="ru-RU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выступает с законодательной инициативой по вопросам своего ведения и т.д.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4282" y="5214950"/>
            <a:ext cx="8929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ст.3  Федеральный конституционный закон от 21.07.1994 N 1-ФКЗ (ред. от 29.07.2018) "О Конституционном Суде Российской Федерации"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сохраненные данные 1"/>
          <p:cNvSpPr/>
          <p:nvPr/>
        </p:nvSpPr>
        <p:spPr>
          <a:xfrm>
            <a:off x="0" y="2714625"/>
            <a:ext cx="3857625" cy="248443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Состав, порядок образования и срок полномочий Конституционного Суда Российской Федерации</a:t>
            </a:r>
          </a:p>
          <a:p>
            <a:pPr>
              <a:defRPr/>
            </a:pPr>
            <a:r>
              <a:rPr lang="ru-RU" b="1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57625" y="2643188"/>
            <a:ext cx="52863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состоит из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19 судей</a:t>
            </a:r>
            <a:r>
              <a:rPr lang="ru-RU" dirty="0">
                <a:latin typeface="Arial" pitchFamily="34" charset="0"/>
                <a:cs typeface="Arial" pitchFamily="34" charset="0"/>
              </a:rPr>
              <a:t>, назначаемых на должность Советом Федерации по представлению Президента РФ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7625" y="3714750"/>
            <a:ext cx="5286375" cy="646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правомочен осуществлять свою деятельность при наличии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2/3 от общего числа судей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7625" y="4572000"/>
            <a:ext cx="5286375" cy="646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Полномочия  не ограничены определенным сроком</a:t>
            </a:r>
          </a:p>
        </p:txBody>
      </p:sp>
      <p:sp>
        <p:nvSpPr>
          <p:cNvPr id="6" name="Блок-схема: сохраненные данные 5"/>
          <p:cNvSpPr/>
          <p:nvPr/>
        </p:nvSpPr>
        <p:spPr>
          <a:xfrm>
            <a:off x="0" y="5286375"/>
            <a:ext cx="3786188" cy="1477963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Решения Конституционного Суда РФ</a:t>
            </a: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7625" y="6488113"/>
            <a:ext cx="5286375" cy="369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обязательны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всей территории РФ для всех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857625" y="6000750"/>
            <a:ext cx="5286375" cy="3698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окончательны 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не подлежат обжалованию</a:t>
            </a:r>
          </a:p>
        </p:txBody>
      </p:sp>
      <p:sp>
        <p:nvSpPr>
          <p:cNvPr id="9" name="Блок-схема: сохраненные данные 8"/>
          <p:cNvSpPr/>
          <p:nvPr/>
        </p:nvSpPr>
        <p:spPr>
          <a:xfrm>
            <a:off x="0" y="428625"/>
            <a:ext cx="3743325" cy="2087563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Компетенция Конституционного Суда РФ</a:t>
            </a: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86188" y="500063"/>
            <a:ext cx="5357812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решает исключительно вопросы права.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786188" y="1071563"/>
            <a:ext cx="5357812" cy="1477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при осуществлении конституционного судопроизводства воздерживается от установления и исследования фактических обстоятельств во всех случаях, когда это входит в компетенцию других судов или иных органов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857625" y="5286375"/>
            <a:ext cx="5286375" cy="646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вступает в силу немедленно после его провозглашения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001125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b="1" i="1" dirty="0"/>
              <a:t> СТАТУС КОНСТИТУЦИОННОГО СУДА РОССИЙСКОЙ ФЕДЕРАЦИИ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/>
          <p:cNvCxnSpPr/>
          <p:nvPr/>
        </p:nvCxnSpPr>
        <p:spPr>
          <a:xfrm rot="5400000">
            <a:off x="3177382" y="2464594"/>
            <a:ext cx="250190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214678" y="1714488"/>
            <a:ext cx="2786063" cy="14779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 Финансирование производится за счет средств бюджета соответствующего субъекта РФ</a:t>
            </a:r>
          </a:p>
        </p:txBody>
      </p:sp>
      <p:sp>
        <p:nvSpPr>
          <p:cNvPr id="2" name="Волна 1"/>
          <p:cNvSpPr/>
          <p:nvPr/>
        </p:nvSpPr>
        <p:spPr>
          <a:xfrm>
            <a:off x="1357290" y="0"/>
            <a:ext cx="6215106" cy="1406188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Конституционный (уставный) суд субъекта Российской Федерации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3786188"/>
            <a:ext cx="6858048" cy="19389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Может создаваться субъектом РФ для рассмотрения вопросов соответствия законов субъекта РФ, НПА органов государственной власти субъекта РФ органов местного самоуправления субъекта РФ конституции (уставу) субъекта РФ а также для толкования конституции (устава) субъекта РФ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643050"/>
            <a:ext cx="2670175" cy="17541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Рассматривает отнесенные к его компетенции вопросы в порядке, установленном законом субъекта РФ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15074" y="1571612"/>
            <a:ext cx="2714625" cy="175418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Решение конституционного (уставного) суда субъекта РФ не может быть пересмотрено иным судом</a:t>
            </a:r>
          </a:p>
        </p:txBody>
      </p:sp>
      <p:sp>
        <p:nvSpPr>
          <p:cNvPr id="7" name="Левая фигурная скобка 6"/>
          <p:cNvSpPr/>
          <p:nvPr/>
        </p:nvSpPr>
        <p:spPr>
          <a:xfrm rot="5400000">
            <a:off x="4250512" y="-1250172"/>
            <a:ext cx="357187" cy="52863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/>
              <a:t>Арбитражные суды в Российской Федерации </a:t>
            </a:r>
            <a:endParaRPr lang="ru-RU" sz="2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214423"/>
          <a:ext cx="8229600" cy="5517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58"/>
                <a:gridCol w="5300642"/>
              </a:tblGrid>
              <a:tr h="1807566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Арбитражные</a:t>
                      </a:r>
                      <a:r>
                        <a:rPr lang="ru-RU" sz="18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суды округов</a:t>
                      </a:r>
                      <a:endParaRPr lang="ru-RU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в 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кассационной инстанции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законность судебных актов по делам, рассмотренным арбитражными судами субъектов РФ и арбитражными апелляционными судами, рассматривает в качестве суда первой инстанции  подведомственные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ему дела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1522161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 арбитражные апелляционные суды </a:t>
                      </a:r>
                      <a:endParaRPr lang="ru-RU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в 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апелляционной инстанции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законность и обоснованность судебных актов, не вступивших в законную силу, по делам, рассмотренным арбитражными судами субъектов РФ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первой инстанции, повторно рассматривая дело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665945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арбитражные суды субъектов</a:t>
                      </a:r>
                      <a:r>
                        <a:rPr lang="ru-RU" sz="18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РФ</a:t>
                      </a:r>
                      <a:endParaRPr lang="ru-RU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рассматриваются дела в 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первой инстанции.</a:t>
                      </a:r>
                      <a:endParaRPr lang="ru-RU" b="1" dirty="0">
                        <a:latin typeface="+mn-lt"/>
                      </a:endParaRPr>
                    </a:p>
                  </a:txBody>
                  <a:tcPr/>
                </a:tc>
              </a:tr>
              <a:tr h="1522161">
                <a:tc>
                  <a:txBody>
                    <a:bodyPr/>
                    <a:lstStyle/>
                    <a:p>
                      <a:r>
                        <a:rPr lang="ru-RU" b="1" i="0" smtClean="0">
                          <a:solidFill>
                            <a:srgbClr val="333333"/>
                          </a:solidFill>
                          <a:latin typeface="+mj-lt"/>
                        </a:rPr>
                        <a:t>Суд по интеллектуальным правам</a:t>
                      </a:r>
                      <a:endParaRPr lang="ru-RU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специализированный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арбитражный суд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рассматривающий в пределах своей компетенции в качестве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суда 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первой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кассационной инстанций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дела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 спорам, связанными с защитой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интеллектуальных прав</a:t>
                      </a:r>
                      <a:endParaRPr lang="ru-RU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9FD33FCAEBFEB19275DE9E1C77B078DB_DSC_2373_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857232"/>
            <a:ext cx="3786182" cy="578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/>
              <a:t> 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Судьей может быть гражданин РФ: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4000" dirty="0" smtClean="0">
                <a:latin typeface="Arial" pitchFamily="34" charset="0"/>
                <a:cs typeface="Arial" pitchFamily="34" charset="0"/>
              </a:rPr>
            </a:b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2214563"/>
            <a:ext cx="5214938" cy="10207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/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Имеющий высшее юридическое образование по специальности "юриспруденция"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0" y="785813"/>
            <a:ext cx="5214938" cy="132873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Не имеющий или не имевший судимости либо уголовное преследование в отношении, которого прекращено по реабилитирующим основаниям;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0" y="6143625"/>
            <a:ext cx="5214938" cy="7143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/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Не имеющий гражданства иностранного государства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0" y="3286125"/>
            <a:ext cx="5214938" cy="7143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/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Не признанный судом недееспособным или ограниченно дееспособным;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5286375"/>
            <a:ext cx="5214938" cy="7143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Не состоящий на учете в наркологическом или психоневрологическом диспансере</a:t>
            </a:r>
            <a:r>
              <a:rPr lang="ru-RU" dirty="0"/>
              <a:t>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4143375"/>
            <a:ext cx="5214938" cy="10223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Не имеющий иных заболеваний, препятствующих осуществлению полномочий судьи.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2800" b="1" smtClean="0">
                <a:latin typeface="Arial" charset="0"/>
                <a:cs typeface="Arial" charset="0"/>
              </a:rPr>
              <a:t/>
            </a:r>
            <a:br>
              <a:rPr lang="ru-RU" sz="2800" b="1" smtClean="0">
                <a:latin typeface="Arial" charset="0"/>
                <a:cs typeface="Arial" charset="0"/>
              </a:rPr>
            </a:br>
            <a:r>
              <a:rPr lang="ru-RU" sz="2800" b="1" smtClean="0">
                <a:latin typeface="Arial" charset="0"/>
                <a:cs typeface="Arial" charset="0"/>
              </a:rPr>
              <a:t>Требования, предъявляемые к кандидатам на должность судьи</a:t>
            </a:r>
            <a:r>
              <a:rPr lang="ru-RU" sz="2800" smtClean="0"/>
              <a:t/>
            </a:r>
            <a:br>
              <a:rPr lang="ru-RU" sz="2800" smtClean="0"/>
            </a:br>
            <a:endParaRPr lang="ru-RU" sz="2800" smtClean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642894"/>
          <a:ext cx="9144000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images (27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0211" y="571480"/>
            <a:ext cx="2423789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305846_origin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28605"/>
            <a:ext cx="2143140" cy="1500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images (31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3429000"/>
            <a:ext cx="2000232" cy="1500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zahita_v_sude.jpg.pagespeed.ce.bVruQGi406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60941" y="5572140"/>
            <a:ext cx="1883059" cy="1285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Содержимое 13" descr="7f19b42841a80712d49987ef86927570.gi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3786188" cy="4143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3829050" cy="1162050"/>
          </a:xfrm>
          <a:prstGeom prst="wave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b="1" dirty="0" smtClean="0"/>
              <a:t>Судья не вправе:</a:t>
            </a:r>
            <a:endParaRPr lang="ru-RU" sz="3200" dirty="0"/>
          </a:p>
        </p:txBody>
      </p:sp>
      <p:sp>
        <p:nvSpPr>
          <p:cNvPr id="9" name="Содержимое 8"/>
          <p:cNvSpPr>
            <a:spLocks noGrp="1"/>
          </p:cNvSpPr>
          <p:nvPr>
            <p:ph idx="4294967295"/>
          </p:nvPr>
        </p:nvSpPr>
        <p:spPr>
          <a:xfrm>
            <a:off x="3357554" y="0"/>
            <a:ext cx="5786447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замещать иные должности, государственной и муниципальной службы;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2) принадлежать к политическим партиям;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3) публично выражать свое отношение к политическим партиям и иным общественным объединениям;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4) заниматься предпринимательской деятельностью лично или через доверенных лиц;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5) заниматься другой оплачиваемой деятельностью, кроме педагогической, научной и иной творческой деятельности,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5.1) открывать и иметь счета  в иностранных банках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6) быть поверенным или представителем  по делам физических или юридических лиц;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7) допускать публичные высказывания по вопросу, который является предметом рассмотрения в суде,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и т.д.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Судебная система РФ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- совокупность государственных органов - судов, осуществляющие судебную власть, правосудие на территории РФ.</a:t>
            </a:r>
          </a:p>
        </p:txBody>
      </p:sp>
      <p:pic>
        <p:nvPicPr>
          <p:cNvPr id="3075" name="Содержимое 10" descr="001109732_1-3c19bcc8cc49fe32efb4e440a3d6a39f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20" y="3268663"/>
            <a:ext cx="2357468" cy="3303609"/>
          </a:xfr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00063" y="2000250"/>
            <a:ext cx="8286750" cy="830263"/>
          </a:xfrm>
          <a:prstGeom prst="homePlate">
            <a:avLst/>
          </a:prstGeom>
          <a:ln w="3810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ru-RU" sz="12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Устанавливается Конституцией РФ и </a:t>
            </a:r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ФКЗ</a:t>
            </a:r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«О судебной системе РФ</a:t>
            </a:r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», «О судах общей юрисдикции»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Рисунок 13" descr="depositphotos_8738577-Just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4011920"/>
            <a:ext cx="3571868" cy="24174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Нашивка 14"/>
          <p:cNvSpPr/>
          <p:nvPr/>
        </p:nvSpPr>
        <p:spPr>
          <a:xfrm rot="5400000">
            <a:off x="4286250" y="1500188"/>
            <a:ext cx="484187" cy="484188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и по запросу закон о судебной системе рф 20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214686"/>
            <a:ext cx="2214578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1214414" y="0"/>
            <a:ext cx="6800872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Судебная власть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0034" y="1311132"/>
            <a:ext cx="80724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осуществляется только судами в лице судей и привлекаемых в установленном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законом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порядке к осуществлению правосудия присяжных и арбитражных заседателей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1472" y="2571744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самостоятельна и действует независимо от законодательной и исполнительной властей.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1472" y="3500438"/>
            <a:ext cx="81439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осуществляется посредством конституционного, гражданского, административного и уголовного судопроизводства.</a:t>
            </a:r>
          </a:p>
          <a:p>
            <a:pPr algn="just"/>
            <a:r>
              <a:rPr lang="ru-RU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63" y="214313"/>
            <a:ext cx="8215312" cy="128428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Единство судебной системы Российской Федерации обеспечивается путем: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0063" y="1643063"/>
            <a:ext cx="8208962" cy="714375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соблюдения всеми федеральными судами и мировыми судьями установленных ФЗ правил судопроизводства;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0063" y="2500313"/>
            <a:ext cx="8215312" cy="1020762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Применения всеми судами конституции РФ, ФКЗ, ФЗ, общепризнанных принципов и норм международного права , а также конституций (уставов) и других законов субъектов РФ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0063" y="3786188"/>
            <a:ext cx="8208962" cy="7143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Признания обязательности исполнения на всей территории РФ судебных постановлений, вступивших в законную силу;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063" y="4714875"/>
            <a:ext cx="8215312" cy="4079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законодательного закрепления единства статуса судей;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0063" y="5357813"/>
            <a:ext cx="8215312" cy="7143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финансирования федеральных судов и мировых судей из федерального бюджета</a:t>
            </a:r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5400000">
            <a:off x="-2213769" y="3571082"/>
            <a:ext cx="5000625" cy="1588"/>
          </a:xfrm>
          <a:prstGeom prst="bentConnector3">
            <a:avLst>
              <a:gd name="adj1" fmla="val 497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3" descr="femida20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88"/>
            <a:ext cx="316865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</a:t>
            </a: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Принципы правосудия: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700" dirty="0" smtClean="0">
                <a:latin typeface="Arial" pitchFamily="34" charset="0"/>
                <a:cs typeface="Arial" pitchFamily="34" charset="0"/>
              </a:rPr>
            </a:b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143250" y="1000125"/>
            <a:ext cx="6000750" cy="90963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Самостоятельность судов и независимость судей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14688" y="1928813"/>
            <a:ext cx="5929312" cy="90963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Обязательность судебных постановлений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214688" y="2928938"/>
            <a:ext cx="5929312" cy="909637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Равенство всех перед законом и судом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14688" y="3857625"/>
            <a:ext cx="5929312" cy="90963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Участие граждан в осуществлении правосудия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14688" y="4857750"/>
            <a:ext cx="5929312" cy="68421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Гласность в деятельности судов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Овал 12"/>
          <p:cNvSpPr/>
          <p:nvPr/>
        </p:nvSpPr>
        <p:spPr>
          <a:xfrm>
            <a:off x="3286125" y="5643563"/>
            <a:ext cx="5857875" cy="90963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Arial" pitchFamily="34" charset="0"/>
                <a:cs typeface="Arial" pitchFamily="34" charset="0"/>
              </a:rPr>
              <a:t>Язык судопроизводства и делопроизводства в судах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l="820" t="27384" r="820"/>
          <a:stretch>
            <a:fillRect/>
          </a:stretch>
        </p:blipFill>
        <p:spPr bwMode="auto">
          <a:xfrm>
            <a:off x="285720" y="3286124"/>
            <a:ext cx="8572560" cy="3409941"/>
          </a:xfrm>
          <a:prstGeom prst="rect">
            <a:avLst/>
          </a:prstGeom>
          <a:noFill/>
        </p:spPr>
      </p:pic>
      <p:pic>
        <p:nvPicPr>
          <p:cNvPr id="4" name="Picture 2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t="30223" r="89916" b="43914"/>
          <a:stretch>
            <a:fillRect/>
          </a:stretch>
        </p:blipFill>
        <p:spPr bwMode="auto">
          <a:xfrm>
            <a:off x="214282" y="2357430"/>
            <a:ext cx="857256" cy="1214446"/>
          </a:xfrm>
          <a:prstGeom prst="rect">
            <a:avLst/>
          </a:prstGeom>
          <a:noFill/>
        </p:spPr>
      </p:pic>
      <p:pic>
        <p:nvPicPr>
          <p:cNvPr id="5" name="Picture 2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t="30223" r="89916" b="43914"/>
          <a:stretch>
            <a:fillRect/>
          </a:stretch>
        </p:blipFill>
        <p:spPr bwMode="auto">
          <a:xfrm>
            <a:off x="214282" y="1142984"/>
            <a:ext cx="857256" cy="1214446"/>
          </a:xfrm>
          <a:prstGeom prst="rect">
            <a:avLst/>
          </a:prstGeom>
          <a:noFill/>
        </p:spPr>
      </p:pic>
      <p:pic>
        <p:nvPicPr>
          <p:cNvPr id="6" name="Picture 2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l="23214" t="30223" r="65179" b="50000"/>
          <a:stretch>
            <a:fillRect/>
          </a:stretch>
        </p:blipFill>
        <p:spPr bwMode="auto">
          <a:xfrm>
            <a:off x="2285984" y="2571744"/>
            <a:ext cx="928694" cy="928694"/>
          </a:xfrm>
          <a:prstGeom prst="rect">
            <a:avLst/>
          </a:prstGeom>
          <a:noFill/>
        </p:spPr>
      </p:pic>
      <p:pic>
        <p:nvPicPr>
          <p:cNvPr id="7" name="Picture 2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l="23214" t="30223" r="65179" b="50000"/>
          <a:stretch>
            <a:fillRect/>
          </a:stretch>
        </p:blipFill>
        <p:spPr bwMode="auto">
          <a:xfrm>
            <a:off x="2285984" y="1714488"/>
            <a:ext cx="928694" cy="928694"/>
          </a:xfrm>
          <a:prstGeom prst="rect">
            <a:avLst/>
          </a:prstGeom>
          <a:noFill/>
        </p:spPr>
      </p:pic>
      <p:pic>
        <p:nvPicPr>
          <p:cNvPr id="8" name="Picture 2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l="22900" t="2840" r="52198" b="77383"/>
          <a:stretch>
            <a:fillRect/>
          </a:stretch>
        </p:blipFill>
        <p:spPr bwMode="auto">
          <a:xfrm>
            <a:off x="1928794" y="214290"/>
            <a:ext cx="5429288" cy="1500198"/>
          </a:xfrm>
          <a:prstGeom prst="rect">
            <a:avLst/>
          </a:prstGeom>
          <a:noFill/>
        </p:spPr>
      </p:pic>
      <p:pic>
        <p:nvPicPr>
          <p:cNvPr id="9" name="Picture 3" descr="F:\суд\vse_sudy (1).jpg"/>
          <p:cNvPicPr>
            <a:picLocks noChangeAspect="1" noChangeArrowheads="1"/>
          </p:cNvPicPr>
          <p:nvPr/>
        </p:nvPicPr>
        <p:blipFill>
          <a:blip r:embed="rId2" cstate="print"/>
          <a:srcRect l="73437" t="5882" r="195" b="75863"/>
          <a:stretch>
            <a:fillRect/>
          </a:stretch>
        </p:blipFill>
        <p:spPr bwMode="auto">
          <a:xfrm>
            <a:off x="6572232" y="2285992"/>
            <a:ext cx="2571768" cy="857256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714348" y="2000240"/>
            <a:ext cx="1928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Кассационные суды общей юрисдикции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3143248"/>
            <a:ext cx="2016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Апелляционные суды общей юрисдикции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14678" y="2143116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Кассационный военный суд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3240" y="2928934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Апелляционный военный суд</a:t>
            </a:r>
            <a:endParaRPr lang="ru-RU" sz="12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4143372" y="2571744"/>
            <a:ext cx="171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0"/>
          </p:cNvCxnSpPr>
          <p:nvPr/>
        </p:nvCxnSpPr>
        <p:spPr>
          <a:xfrm rot="5400000" flipH="1" flipV="1">
            <a:off x="1500166" y="285728"/>
            <a:ext cx="0" cy="171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357950" y="4357694"/>
            <a:ext cx="2786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Относится  к судам субъектов РФ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14282" y="6143644"/>
            <a:ext cx="285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Относится к  судам субъектов РФ</a:t>
            </a:r>
            <a:endParaRPr lang="ru-RU" sz="1400" b="1" dirty="0">
              <a:solidFill>
                <a:srgbClr val="FF0000"/>
              </a:solidFill>
            </a:endParaRP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 rot="10800000" flipH="1">
            <a:off x="6286512" y="4214818"/>
            <a:ext cx="500066" cy="296765"/>
          </a:xfrm>
          <a:prstGeom prst="bentConnector3">
            <a:avLst>
              <a:gd name="adj1" fmla="val -457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0800000" flipH="1">
            <a:off x="357158" y="6143644"/>
            <a:ext cx="500066" cy="296765"/>
          </a:xfrm>
          <a:prstGeom prst="bentConnector3">
            <a:avLst>
              <a:gd name="adj1" fmla="val -457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Компетенция судов по рассмотрению дел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285860"/>
          <a:ext cx="840108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4384"/>
                <a:gridCol w="5076696"/>
              </a:tblGrid>
              <a:tr h="900000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Конституционные суды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Соответствие нормативных правовых актов всех уровней действующей Конституции РФ 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Соответствие нормативных правовых актов субъектов Федерации их Конституциям (уставам) — Конституционные (уставные) суды субъектов РФ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Суды общей юрисдикции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Уголовные, административные, гражданские и иные дела, подведомственные судам общей юрисдикции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Военные суды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Уголовные, административные, гражданские и иные дела, подведомственные судам общей юрисдикции, имеющие отношение к военнослужащим и организациям, в которых имеется военная и приравненная к ней служба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Арбитражные суды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Судебные споры в сфере предпринимательской и иной экономической деятельности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Стадии производства в суде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14282" y="1071546"/>
          <a:ext cx="8715436" cy="566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48"/>
                <a:gridCol w="5429288"/>
              </a:tblGrid>
              <a:tr h="1733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Судебное разбирательство</a:t>
                      </a:r>
                    </a:p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ru-RU" sz="1600" b="0" baseline="0" dirty="0" smtClean="0">
                          <a:latin typeface="Arial" pitchFamily="34" charset="0"/>
                          <a:cs typeface="Arial" pitchFamily="34" charset="0"/>
                        </a:rPr>
                        <a:t> первая инстанция)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Основная стадия гражданского, арбитражного и административного процесса, в которой:</a:t>
                      </a:r>
                    </a:p>
                    <a:p>
                      <a:pPr lvl="0" algn="just">
                        <a:buFont typeface="Arial" pitchFamily="34" charset="0"/>
                        <a:buChar char="•"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определяются права и обязанности сторон в рамках конкретного правоотношения;</a:t>
                      </a:r>
                    </a:p>
                    <a:p>
                      <a:pPr lvl="0" algn="just">
                        <a:buFont typeface="Arial" pitchFamily="34" charset="0"/>
                        <a:buChar char="•"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устанавливаются фактические обстоятельства дела;</a:t>
                      </a:r>
                    </a:p>
                    <a:p>
                      <a:pPr lvl="0" algn="just">
                        <a:buFont typeface="Arial" pitchFamily="34" charset="0"/>
                        <a:buChar char="•"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выносится решение суда по существу спора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733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Апелляционное производство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вторая инстанция)</a:t>
                      </a:r>
                    </a:p>
                    <a:p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Возбуждаемая апелляционной жалобой лиц, участвующих в деле, деятельность суда апелляционной инстанции по вторичному рассмотрению и разрешению дела по существу с целью проверки законности и обоснованности не вступивших в законную силу решений и определений суда I инстанции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Кассационное производство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вторая инстанция)</a:t>
                      </a:r>
                    </a:p>
                    <a:p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Способ проверки законности вступивших в силу судебных актов первой и апелляционной инстанции только на основании имеющихся материалов дела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63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Судебный надзор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(вышестоящая инстанция)</a:t>
                      </a:r>
                    </a:p>
                    <a:p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Функция Верховного Суда РФ в лице Президиума по проверке вступивших в силу постановлений нижестоящих судов, исправлению судебных ошибок и руководству судебной практикой</a:t>
                      </a:r>
                    </a:p>
                    <a:p>
                      <a:pPr algn="just"/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уд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8786842" cy="6429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1371</Words>
  <Application>Microsoft Office PowerPoint</Application>
  <PresentationFormat>Экран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Тема 5.1. Судебная система РФ </vt:lpstr>
      <vt:lpstr>Судебная система РФ - совокупность государственных органов - судов, осуществляющие судебную власть, правосудие на территории РФ.</vt:lpstr>
      <vt:lpstr>Судебная власть</vt:lpstr>
      <vt:lpstr>Слайд 4</vt:lpstr>
      <vt:lpstr> Принципы правосудия: </vt:lpstr>
      <vt:lpstr>Слайд 6</vt:lpstr>
      <vt:lpstr>Компетенция судов по рассмотрению дел</vt:lpstr>
      <vt:lpstr>Стадии производства в суде</vt:lpstr>
      <vt:lpstr>Слайд 9</vt:lpstr>
      <vt:lpstr>Судебная реформа 2019 г</vt:lpstr>
      <vt:lpstr>Верховный Суд Российской Федерации</vt:lpstr>
      <vt:lpstr>Суды общей юрисдикции </vt:lpstr>
      <vt:lpstr>Слайд 13</vt:lpstr>
      <vt:lpstr>Слайд 14</vt:lpstr>
      <vt:lpstr>Слайд 15</vt:lpstr>
      <vt:lpstr>Арбитражные суды в Российской Федерации </vt:lpstr>
      <vt:lpstr> Судьей может быть гражданин РФ: </vt:lpstr>
      <vt:lpstr> Требования, предъявляемые к кандидатам на должность судьи </vt:lpstr>
      <vt:lpstr>Судья не вправе: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5.1. Судебная система РФ</dc:title>
  <dc:creator>111</dc:creator>
  <cp:lastModifiedBy>111</cp:lastModifiedBy>
  <cp:revision>51</cp:revision>
  <dcterms:created xsi:type="dcterms:W3CDTF">2020-01-11T11:26:35Z</dcterms:created>
  <dcterms:modified xsi:type="dcterms:W3CDTF">2020-01-15T15:07:59Z</dcterms:modified>
</cp:coreProperties>
</file>