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9/9/2020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ngimg.com/download/28692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magnifying-glass-facts-examine-1607160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williamsjd.wordpress.com/2014/12/04/no-anomaly-police-shootings-of-unarmed-black-men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197D-383D-471A-9086-D2BDD1829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MURDErer</a:t>
            </a:r>
            <a:r>
              <a:rPr lang="en-US" dirty="0"/>
              <a:t> 101</a:t>
            </a:r>
            <a:br>
              <a:rPr lang="en-US" dirty="0"/>
            </a:br>
            <a:r>
              <a:rPr lang="en-US" sz="5400" dirty="0"/>
              <a:t>dun...</a:t>
            </a:r>
            <a:r>
              <a:rPr lang="en-US" sz="5400" dirty="0" err="1"/>
              <a:t>dunN</a:t>
            </a:r>
            <a:r>
              <a:rPr lang="en-US" sz="5400" dirty="0"/>
              <a:t>...</a:t>
            </a:r>
            <a:r>
              <a:rPr lang="en-US" sz="5400" dirty="0" err="1"/>
              <a:t>DunNN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51E97-F969-4DF8-AC7D-2F1CCE173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IST 652 Final Project</a:t>
            </a:r>
          </a:p>
          <a:p>
            <a:r>
              <a:rPr lang="en-US" dirty="0"/>
              <a:t>Kathryn Egan</a:t>
            </a:r>
          </a:p>
          <a:p>
            <a:r>
              <a:rPr lang="en-US" dirty="0"/>
              <a:t>September 6, 2020</a:t>
            </a:r>
          </a:p>
        </p:txBody>
      </p:sp>
    </p:spTree>
    <p:extLst>
      <p:ext uri="{BB962C8B-B14F-4D97-AF65-F5344CB8AC3E}">
        <p14:creationId xmlns:p14="http://schemas.microsoft.com/office/powerpoint/2010/main" val="401293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5FBDA-1E2B-4328-A8FA-6DDED4D4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The Crime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5D58F-590F-4EBB-8775-25CAD29F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743576" cy="4050792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</a:rPr>
              <a:t>24 columns and 638454 rows of US homicide cases</a:t>
            </a:r>
          </a:p>
          <a:p>
            <a:pPr marL="0" indent="0">
              <a:buNone/>
            </a:pPr>
            <a:endParaRPr lang="en-US" sz="1800" dirty="0">
              <a:effectLst/>
              <a:ea typeface="Calibri" panose="020F0502020204030204" pitchFamily="34" charset="0"/>
            </a:endParaRPr>
          </a:p>
          <a:p>
            <a:r>
              <a:rPr lang="en-US" sz="1800"/>
              <a:t>Data spans 1980-2014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From The Murder Accountability Project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FBI and State Agency Reports</a:t>
            </a:r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87E2CD-D2CC-46BA-98BD-F932B8E98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40997"/>
              </p:ext>
            </p:extLst>
          </p:nvPr>
        </p:nvGraphicFramePr>
        <p:xfrm>
          <a:off x="633999" y="732029"/>
          <a:ext cx="5112462" cy="540422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281420">
                  <a:extLst>
                    <a:ext uri="{9D8B030D-6E8A-4147-A177-3AD203B41FA5}">
                      <a16:colId xmlns:a16="http://schemas.microsoft.com/office/drawing/2014/main" val="767905689"/>
                    </a:ext>
                  </a:extLst>
                </a:gridCol>
                <a:gridCol w="2108403">
                  <a:extLst>
                    <a:ext uri="{9D8B030D-6E8A-4147-A177-3AD203B41FA5}">
                      <a16:colId xmlns:a16="http://schemas.microsoft.com/office/drawing/2014/main" val="4192416083"/>
                    </a:ext>
                  </a:extLst>
                </a:gridCol>
                <a:gridCol w="1722639">
                  <a:extLst>
                    <a:ext uri="{9D8B030D-6E8A-4147-A177-3AD203B41FA5}">
                      <a16:colId xmlns:a16="http://schemas.microsoft.com/office/drawing/2014/main" val="2291246493"/>
                    </a:ext>
                  </a:extLst>
                </a:gridCol>
              </a:tblGrid>
              <a:tr h="2552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700" b="0" cap="all" spc="150">
                          <a:solidFill>
                            <a:schemeClr val="lt1"/>
                          </a:solidFill>
                          <a:effectLst/>
                        </a:rPr>
                        <a:t>Variable</a:t>
                      </a:r>
                      <a:endParaRPr lang="en-US" sz="7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700" b="0" cap="all" spc="150">
                          <a:solidFill>
                            <a:schemeClr val="lt1"/>
                          </a:solidFill>
                          <a:effectLst/>
                        </a:rPr>
                        <a:t>Description</a:t>
                      </a:r>
                      <a:endParaRPr lang="en-US" sz="7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700" b="0" cap="all" spc="150">
                          <a:solidFill>
                            <a:schemeClr val="lt1"/>
                          </a:solidFill>
                          <a:effectLst/>
                        </a:rPr>
                        <a:t>Example</a:t>
                      </a:r>
                      <a:endParaRPr lang="en-US" sz="700" b="0" cap="all" spc="15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474055"/>
                  </a:ext>
                </a:extLst>
              </a:tr>
              <a:tr h="234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Record ID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unique identifier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1…2….3...4 etc.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09226"/>
                  </a:ext>
                </a:extLst>
              </a:tr>
              <a:tr h="234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Agency Name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name of responding agency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NYPD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468704"/>
                  </a:ext>
                </a:extLst>
              </a:tr>
              <a:tr h="234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Agency Type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jurisdiction 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municipal/state/federal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924989"/>
                  </a:ext>
                </a:extLst>
              </a:tr>
              <a:tr h="234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City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city of crime's occurrence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NYC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278532"/>
                  </a:ext>
                </a:extLst>
              </a:tr>
              <a:tr h="234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State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state of crime's occurrence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NY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323055"/>
                  </a:ext>
                </a:extLst>
              </a:tr>
              <a:tr h="234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Year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year of crime's occurrence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1980-2020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836619"/>
                  </a:ext>
                </a:extLst>
              </a:tr>
              <a:tr h="234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Month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month of crime's occurrence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January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250756"/>
                  </a:ext>
                </a:extLst>
              </a:tr>
              <a:tr h="234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Crime Type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type of crime committed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Manslaughter by Negligence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714121"/>
                  </a:ext>
                </a:extLst>
              </a:tr>
              <a:tr h="234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Crime Solved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was the crime solved or not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Yes /No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91214"/>
                  </a:ext>
                </a:extLst>
              </a:tr>
              <a:tr h="234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Victim Sex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sex of the victim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Male/ Female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782722"/>
                  </a:ext>
                </a:extLst>
              </a:tr>
              <a:tr h="234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Victim Age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age of victim at time of crime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243659"/>
                  </a:ext>
                </a:extLst>
              </a:tr>
              <a:tr h="234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Victim Race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the race of the victim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Native American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634875"/>
                  </a:ext>
                </a:extLst>
              </a:tr>
              <a:tr h="234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Victim Ethnicity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the ethnicity of the victim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Hispanic/ Not Hispanic/Unknown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927931"/>
                  </a:ext>
                </a:extLst>
              </a:tr>
              <a:tr h="234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Perpetrator Sex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sex of the perpetrator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Male/ Female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229188"/>
                  </a:ext>
                </a:extLst>
              </a:tr>
              <a:tr h="234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Perpetrator Age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ago of the perp at time of crime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40694"/>
                  </a:ext>
                </a:extLst>
              </a:tr>
              <a:tr h="234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Perpetrator Race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the race of the perp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White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059688"/>
                  </a:ext>
                </a:extLst>
              </a:tr>
              <a:tr h="234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Perpetrator Ethnicity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the ethnicity of the perp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Hispanic/ Not Hispanic/Unknown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448563"/>
                  </a:ext>
                </a:extLst>
              </a:tr>
              <a:tr h="234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Relationship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relationship between victim and perp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acquaintance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96009"/>
                  </a:ext>
                </a:extLst>
              </a:tr>
              <a:tr h="234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Weapon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weapon used to commit the crime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handgun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748095"/>
                  </a:ext>
                </a:extLst>
              </a:tr>
              <a:tr h="234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Victim Count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the number of victims during this crime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307487"/>
                  </a:ext>
                </a:extLst>
              </a:tr>
              <a:tr h="234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Perpetrator Count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the number of perps committing the crime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809942"/>
                  </a:ext>
                </a:extLst>
              </a:tr>
              <a:tr h="2340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b="1" cap="none" spc="0">
                          <a:solidFill>
                            <a:schemeClr val="tx1"/>
                          </a:solidFill>
                          <a:effectLst/>
                        </a:rPr>
                        <a:t>Record Source</a:t>
                      </a:r>
                      <a:endParaRPr lang="en-US" sz="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where was this crime case obtained from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600" cap="none" spc="0">
                          <a:solidFill>
                            <a:schemeClr val="tx1"/>
                          </a:solidFill>
                          <a:effectLst/>
                        </a:rPr>
                        <a:t>FBI</a:t>
                      </a:r>
                      <a:endParaRPr lang="en-US" sz="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75" marR="62675" marT="62675" marB="6267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767475"/>
                  </a:ext>
                </a:extLst>
              </a:tr>
            </a:tbl>
          </a:graphicData>
        </a:graphic>
      </p:graphicFrame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CB4AEEB-1DCA-4710-96B7-7EC9D4F04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20738445">
            <a:off x="6616307" y="5375225"/>
            <a:ext cx="5219815" cy="84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0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65208-C8D3-4133-BA61-ACEFA1E8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24" y="685800"/>
            <a:ext cx="4920019" cy="202155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Crime Scene Investigation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picture containing microscope, mirror&#10;&#10;Description automatically generated">
            <a:extLst>
              <a:ext uri="{FF2B5EF4-FFF2-40B4-BE49-F238E27FC236}">
                <a16:creationId xmlns:a16="http://schemas.microsoft.com/office/drawing/2014/main" id="{394E8E4B-69CF-42D2-8808-FE00DBB41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7578" r="22869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6B28-ACF6-49ED-B30B-439243313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924" y="2927444"/>
            <a:ext cx="4920019" cy="3244755"/>
          </a:xfrm>
        </p:spPr>
        <p:txBody>
          <a:bodyPr>
            <a:normAutofit/>
          </a:bodyPr>
          <a:lstStyle/>
          <a:p>
            <a:r>
              <a:rPr lang="en-US"/>
              <a:t>Removal of Unnecessary Columns</a:t>
            </a:r>
          </a:p>
          <a:p>
            <a:r>
              <a:rPr lang="en-US"/>
              <a:t>Removal of the Unknown</a:t>
            </a:r>
          </a:p>
          <a:p>
            <a:r>
              <a:rPr lang="en-US"/>
              <a:t>Creation of new data frames from homicide counts</a:t>
            </a:r>
          </a:p>
          <a:p>
            <a:r>
              <a:rPr lang="en-US"/>
              <a:t>Conversion of Columns to Dictionary Keys and Values for Correlation Analysis</a:t>
            </a:r>
          </a:p>
          <a:p>
            <a:r>
              <a:rPr lang="en-US"/>
              <a:t>Scaling Data for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927763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4C6A80A-C3F4-48DE-80ED-845C8B3E1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39E13-9DFE-49F8-BC6C-9C124269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800"/>
              <a:t>Victim Count</a:t>
            </a:r>
          </a:p>
        </p:txBody>
      </p:sp>
      <p:pic>
        <p:nvPicPr>
          <p:cNvPr id="4" name="Content Placeholder 3" descr="A picture containing fence, drawing&#10;&#10;Description automatically generated">
            <a:extLst>
              <a:ext uri="{FF2B5EF4-FFF2-40B4-BE49-F238E27FC236}">
                <a16:creationId xmlns:a16="http://schemas.microsoft.com/office/drawing/2014/main" id="{6F595EB7-5808-4BBB-AA0C-FC4E3C32D145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2" y="785192"/>
            <a:ext cx="4441348" cy="1828036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40EB0AD-B506-4F84-BB54-1639F254172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2101"/>
            <a:ext cx="4650070" cy="234702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16CB44-185E-42DE-8455-C8DEB2B3D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pd.DataFrame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(df, columns = [‘Year'])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year.stack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value_counts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Avg_num_homicides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= sum(homicides)/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len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(homicides) output[1]18241.54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=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pd.DataFrame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(df, columns = ['State'])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tate.stack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value_counts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endParaRPr lang="en-US" sz="18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E2417C7-A82F-44F7-A96F-B751F330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41F7344-9C8B-4289-B22F-5A9BE386F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D44D01D-A2CB-4AC9-9D70-A4DC027D1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504F4E5-45E5-410D-AD13-590FFEC82E2B}"/>
              </a:ext>
            </a:extLst>
          </p:cNvPr>
          <p:cNvSpPr txBox="1"/>
          <p:nvPr/>
        </p:nvSpPr>
        <p:spPr>
          <a:xfrm>
            <a:off x="491615" y="536713"/>
            <a:ext cx="383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Homicide Counts by 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764EB-4B9C-452E-862F-B4CE5B5D0912}"/>
              </a:ext>
            </a:extLst>
          </p:cNvPr>
          <p:cNvSpPr txBox="1"/>
          <p:nvPr/>
        </p:nvSpPr>
        <p:spPr>
          <a:xfrm>
            <a:off x="320039" y="3244333"/>
            <a:ext cx="383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Homicide Counts by State</a:t>
            </a:r>
          </a:p>
        </p:txBody>
      </p:sp>
    </p:spTree>
    <p:extLst>
      <p:ext uri="{BB962C8B-B14F-4D97-AF65-F5344CB8AC3E}">
        <p14:creationId xmlns:p14="http://schemas.microsoft.com/office/powerpoint/2010/main" val="232855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7E40-940B-42C7-ADB3-709078F7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48" y="246507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Victimology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3355-2049-4ECB-B3EB-72880B942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2" y="2205891"/>
            <a:ext cx="5657288" cy="618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murder_by_gender</a:t>
            </a:r>
            <a:r>
              <a:rPr lang="en-US" sz="1800" dirty="0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df.groupby</a:t>
            </a:r>
            <a:r>
              <a:rPr lang="en-US" sz="1800" dirty="0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(['</a:t>
            </a:r>
            <a:r>
              <a:rPr lang="en-US" sz="1800" dirty="0" err="1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Victim_Sex</a:t>
            </a:r>
            <a:r>
              <a:rPr lang="en-US" sz="1800" dirty="0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US" sz="1800" dirty="0" err="1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Perpetrator_Sex</a:t>
            </a:r>
            <a:r>
              <a:rPr lang="en-US" sz="1800" dirty="0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', 'Weapon', 'Relationship']).size()</a:t>
            </a:r>
          </a:p>
          <a:p>
            <a:endParaRPr lang="en-US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B26C74-3A97-4193-A177-FD40072F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971077"/>
              </p:ext>
            </p:extLst>
          </p:nvPr>
        </p:nvGraphicFramePr>
        <p:xfrm>
          <a:off x="6278880" y="2957513"/>
          <a:ext cx="4902849" cy="347117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99275">
                  <a:extLst>
                    <a:ext uri="{9D8B030D-6E8A-4147-A177-3AD203B41FA5}">
                      <a16:colId xmlns:a16="http://schemas.microsoft.com/office/drawing/2014/main" val="765105423"/>
                    </a:ext>
                  </a:extLst>
                </a:gridCol>
                <a:gridCol w="1047427">
                  <a:extLst>
                    <a:ext uri="{9D8B030D-6E8A-4147-A177-3AD203B41FA5}">
                      <a16:colId xmlns:a16="http://schemas.microsoft.com/office/drawing/2014/main" val="1058075088"/>
                    </a:ext>
                  </a:extLst>
                </a:gridCol>
                <a:gridCol w="1109696">
                  <a:extLst>
                    <a:ext uri="{9D8B030D-6E8A-4147-A177-3AD203B41FA5}">
                      <a16:colId xmlns:a16="http://schemas.microsoft.com/office/drawing/2014/main" val="1753635898"/>
                    </a:ext>
                  </a:extLst>
                </a:gridCol>
                <a:gridCol w="852973">
                  <a:extLst>
                    <a:ext uri="{9D8B030D-6E8A-4147-A177-3AD203B41FA5}">
                      <a16:colId xmlns:a16="http://schemas.microsoft.com/office/drawing/2014/main" val="1694990363"/>
                    </a:ext>
                  </a:extLst>
                </a:gridCol>
                <a:gridCol w="693478">
                  <a:extLst>
                    <a:ext uri="{9D8B030D-6E8A-4147-A177-3AD203B41FA5}">
                      <a16:colId xmlns:a16="http://schemas.microsoft.com/office/drawing/2014/main" val="2275797734"/>
                    </a:ext>
                  </a:extLst>
                </a:gridCol>
              </a:tblGrid>
              <a:tr h="3687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Crime_Solved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Victim_Age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Victim_Race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496408"/>
                  </a:ext>
                </a:extLst>
              </a:tr>
              <a:tr h="31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Texas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112179"/>
                  </a:ext>
                </a:extLst>
              </a:tr>
              <a:tr h="31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Virginia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024156"/>
                  </a:ext>
                </a:extLst>
              </a:tr>
              <a:tr h="31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298776"/>
                  </a:ext>
                </a:extLst>
              </a:tr>
              <a:tr h="31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Wisconsin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877138"/>
                  </a:ext>
                </a:extLst>
              </a:tr>
              <a:tr h="4597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Asian/Pacific Islander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Hawaii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147604"/>
                  </a:ext>
                </a:extLst>
              </a:tr>
              <a:tr h="45978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Asian/Pacific Islander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120860"/>
                  </a:ext>
                </a:extLst>
              </a:tr>
              <a:tr h="31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Alabama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783122"/>
                  </a:ext>
                </a:extLst>
              </a:tr>
              <a:tr h="31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Arizona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471530"/>
                  </a:ext>
                </a:extLst>
              </a:tr>
              <a:tr h="31183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22520" marR="91890" marT="61260" marB="6126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78689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A38952-3232-4C8F-8DB4-7608299DF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45384"/>
              </p:ext>
            </p:extLst>
          </p:nvPr>
        </p:nvGraphicFramePr>
        <p:xfrm>
          <a:off x="95812" y="2919531"/>
          <a:ext cx="4961962" cy="3420906"/>
        </p:xfrm>
        <a:graphic>
          <a:graphicData uri="http://schemas.openxmlformats.org/drawingml/2006/table">
            <a:tbl>
              <a:tblPr/>
              <a:tblGrid>
                <a:gridCol w="1068452">
                  <a:extLst>
                    <a:ext uri="{9D8B030D-6E8A-4147-A177-3AD203B41FA5}">
                      <a16:colId xmlns:a16="http://schemas.microsoft.com/office/drawing/2014/main" val="772585897"/>
                    </a:ext>
                  </a:extLst>
                </a:gridCol>
                <a:gridCol w="1285763">
                  <a:extLst>
                    <a:ext uri="{9D8B030D-6E8A-4147-A177-3AD203B41FA5}">
                      <a16:colId xmlns:a16="http://schemas.microsoft.com/office/drawing/2014/main" val="3982746896"/>
                    </a:ext>
                  </a:extLst>
                </a:gridCol>
                <a:gridCol w="869249">
                  <a:extLst>
                    <a:ext uri="{9D8B030D-6E8A-4147-A177-3AD203B41FA5}">
                      <a16:colId xmlns:a16="http://schemas.microsoft.com/office/drawing/2014/main" val="2878317727"/>
                    </a:ext>
                  </a:extLst>
                </a:gridCol>
                <a:gridCol w="869249">
                  <a:extLst>
                    <a:ext uri="{9D8B030D-6E8A-4147-A177-3AD203B41FA5}">
                      <a16:colId xmlns:a16="http://schemas.microsoft.com/office/drawing/2014/main" val="643888414"/>
                    </a:ext>
                  </a:extLst>
                </a:gridCol>
                <a:gridCol w="869249">
                  <a:extLst>
                    <a:ext uri="{9D8B030D-6E8A-4147-A177-3AD203B41FA5}">
                      <a16:colId xmlns:a16="http://schemas.microsoft.com/office/drawing/2014/main" val="2298713454"/>
                    </a:ext>
                  </a:extLst>
                </a:gridCol>
              </a:tblGrid>
              <a:tr h="17132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Victim_Sex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Perp_Sex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Weapon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Relationship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609033"/>
                  </a:ext>
                </a:extLst>
              </a:tr>
              <a:tr h="948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Drugs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In-Law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994645"/>
                  </a:ext>
                </a:extLst>
              </a:tr>
              <a:tr h="948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Drugs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Mother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94463"/>
                  </a:ext>
                </a:extLst>
              </a:tr>
              <a:tr h="948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Drugs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Neighbor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78226"/>
                  </a:ext>
                </a:extLst>
              </a:tr>
              <a:tr h="948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Drugs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Sister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25174"/>
                  </a:ext>
                </a:extLst>
              </a:tr>
              <a:tr h="948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Drugs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188290"/>
                  </a:ext>
                </a:extLst>
              </a:tr>
              <a:tr h="17132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Drugs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Stepdaughter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558055"/>
                  </a:ext>
                </a:extLst>
              </a:tr>
              <a:tr h="948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Drugs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Stranger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21600"/>
                  </a:ext>
                </a:extLst>
              </a:tr>
              <a:tr h="948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Drugs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787992"/>
                  </a:ext>
                </a:extLst>
              </a:tr>
              <a:tr h="948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Drugs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Wife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409461"/>
                  </a:ext>
                </a:extLst>
              </a:tr>
              <a:tr h="17132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Explosives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Acquaintance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565439"/>
                  </a:ext>
                </a:extLst>
              </a:tr>
              <a:tr h="948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Explosives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Brother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874822"/>
                  </a:ext>
                </a:extLst>
              </a:tr>
              <a:tr h="17132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Explosives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Common-Law Wife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636597"/>
                  </a:ext>
                </a:extLst>
              </a:tr>
              <a:tr h="948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Explosives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Daughter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284702"/>
                  </a:ext>
                </a:extLst>
              </a:tr>
              <a:tr h="948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Explosives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819166"/>
                  </a:ext>
                </a:extLst>
              </a:tr>
              <a:tr h="948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Explosives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Ex-Wife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754651"/>
                  </a:ext>
                </a:extLst>
              </a:tr>
              <a:tr h="948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Explosives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48892"/>
                  </a:ext>
                </a:extLst>
              </a:tr>
              <a:tr h="948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Explosives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Friend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211422"/>
                  </a:ext>
                </a:extLst>
              </a:tr>
              <a:tr h="948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Explosives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Girlfriend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848559"/>
                  </a:ext>
                </a:extLst>
              </a:tr>
              <a:tr h="948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Explosives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In-Law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477950"/>
                  </a:ext>
                </a:extLst>
              </a:tr>
              <a:tr h="948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Explosives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Mother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124127"/>
                  </a:ext>
                </a:extLst>
              </a:tr>
              <a:tr h="948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Explosives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Neighbor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664467"/>
                  </a:ext>
                </a:extLst>
              </a:tr>
              <a:tr h="948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Explosives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Stranger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632097"/>
                  </a:ext>
                </a:extLst>
              </a:tr>
              <a:tr h="948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Explosives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578686"/>
                  </a:ext>
                </a:extLst>
              </a:tr>
              <a:tr h="948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Explosives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Wife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141846"/>
                  </a:ext>
                </a:extLst>
              </a:tr>
              <a:tr h="17132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Acquaintance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627761"/>
                  </a:ext>
                </a:extLst>
              </a:tr>
              <a:tr h="17132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Common-Law Wife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775552"/>
                  </a:ext>
                </a:extLst>
              </a:tr>
              <a:tr h="9482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Fall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Daughter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091" marR="2091" marT="20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0184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4F67989-647D-44A6-A40D-4EC3BE01EE55}"/>
              </a:ext>
            </a:extLst>
          </p:cNvPr>
          <p:cNvSpPr txBox="1"/>
          <p:nvPr/>
        </p:nvSpPr>
        <p:spPr>
          <a:xfrm>
            <a:off x="6278880" y="2202579"/>
            <a:ext cx="6095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unsolved = </a:t>
            </a:r>
            <a:r>
              <a:rPr lang="en-US" sz="1800" dirty="0" err="1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df.groupby</a:t>
            </a:r>
            <a:r>
              <a:rPr lang="en-US" sz="1800" dirty="0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(['Crime_Solved','</a:t>
            </a:r>
            <a:r>
              <a:rPr lang="en-US" sz="1800" dirty="0" err="1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Victim_Age</a:t>
            </a:r>
            <a:r>
              <a:rPr lang="en-US" sz="1800" dirty="0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US" sz="1800" dirty="0" err="1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Victim_Race</a:t>
            </a:r>
            <a:r>
              <a:rPr lang="en-US" sz="1800" dirty="0">
                <a:solidFill>
                  <a:srgbClr val="C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', 'State']).size()</a:t>
            </a:r>
          </a:p>
        </p:txBody>
      </p:sp>
      <p:pic>
        <p:nvPicPr>
          <p:cNvPr id="9" name="Picture 8" descr="A close up of a blackboard&#10;&#10;Description automatically generated">
            <a:extLst>
              <a:ext uri="{FF2B5EF4-FFF2-40B4-BE49-F238E27FC236}">
                <a16:creationId xmlns:a16="http://schemas.microsoft.com/office/drawing/2014/main" id="{8104876E-F545-4ADF-8FBE-DE240111A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32846" y="391597"/>
            <a:ext cx="7370634" cy="119062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1DF0B7-6F30-4FD2-BFEE-EA5B71B5741E}"/>
              </a:ext>
            </a:extLst>
          </p:cNvPr>
          <p:cNvCxnSpPr>
            <a:cxnSpLocks/>
          </p:cNvCxnSpPr>
          <p:nvPr/>
        </p:nvCxnSpPr>
        <p:spPr>
          <a:xfrm>
            <a:off x="5853113" y="2295525"/>
            <a:ext cx="0" cy="44434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4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5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EC6B1-5BB3-47DA-AC4B-B34B16A8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Criminology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44FC293-0D8D-47FA-9E22-9AC2C56E9329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" r="-2" b="5185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grpSp>
        <p:nvGrpSpPr>
          <p:cNvPr id="33" name="Group 27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4" name="Oval 28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5" name="Oval 29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2" name="Content Placeholder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E83AE915-2309-4F4F-8527-3851078124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887" y="4110039"/>
            <a:ext cx="4070775" cy="2005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E13072-4276-49FB-A0FD-A9487E05757F}"/>
              </a:ext>
            </a:extLst>
          </p:cNvPr>
          <p:cNvSpPr txBox="1"/>
          <p:nvPr/>
        </p:nvSpPr>
        <p:spPr>
          <a:xfrm>
            <a:off x="7939088" y="1957388"/>
            <a:ext cx="3376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dictionary Conversion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df.corr</a:t>
            </a:r>
            <a:r>
              <a:rPr lang="en-US" dirty="0"/>
              <a:t>()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sns.heatmap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6F5B-221C-4D42-9B2F-AEA8E185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A7B6F-84D4-4C4A-B443-D6AEC6EF6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3752" y="1965960"/>
            <a:ext cx="4754880" cy="640080"/>
          </a:xfrm>
        </p:spPr>
        <p:txBody>
          <a:bodyPr/>
          <a:lstStyle/>
          <a:p>
            <a:r>
              <a:rPr lang="en-US" dirty="0"/>
              <a:t>Unemployment Rates?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D60600-4856-4980-A39C-C6D076D88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297" y="2606040"/>
            <a:ext cx="4754880" cy="3291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Merged annual homicide counts df with df from bls.gov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EFDE37-7D0F-482D-A245-4D0B90A94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967103"/>
            <a:ext cx="4754880" cy="640080"/>
          </a:xfrm>
        </p:spPr>
        <p:txBody>
          <a:bodyPr/>
          <a:lstStyle/>
          <a:p>
            <a:r>
              <a:rPr lang="en-US" dirty="0"/>
              <a:t>	Household Income?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B3095-7743-4ABA-8FF1-8F1E32C91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558415"/>
            <a:ext cx="4754880" cy="3291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Merged annual homicide counts df with df created from table scraped from economics website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5AD810D-3027-42BA-8ED8-FB0A5DBD60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32" y="3309366"/>
            <a:ext cx="4801235" cy="3328035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D70D5C2-8188-4B1E-B474-2EFD4A35D8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187" y="3309366"/>
            <a:ext cx="4860925" cy="33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8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6F5B-221C-4D42-9B2F-AEA8E185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A7B6F-84D4-4C4A-B443-D6AEC6EF6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3752" y="1965960"/>
            <a:ext cx="4754880" cy="640080"/>
          </a:xfrm>
        </p:spPr>
        <p:txBody>
          <a:bodyPr/>
          <a:lstStyle/>
          <a:p>
            <a:r>
              <a:rPr lang="en-US" dirty="0"/>
              <a:t>Unemployment Rates?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D60600-4856-4980-A39C-C6D076D88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297" y="2606040"/>
            <a:ext cx="4754880" cy="3291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Scaled data for linear regression</a:t>
            </a:r>
          </a:p>
          <a:p>
            <a:pPr marL="0" indent="0">
              <a:buNone/>
            </a:pPr>
            <a:r>
              <a:rPr lang="en-US" sz="1800" dirty="0"/>
              <a:t>Dependent Variable: Number of Homicides</a:t>
            </a:r>
          </a:p>
          <a:p>
            <a:pPr marL="0" indent="0">
              <a:buNone/>
            </a:pPr>
            <a:r>
              <a:rPr lang="en-US" sz="1800" dirty="0"/>
              <a:t>Independent Variable: Unemployment Rate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EFDE37-7D0F-482D-A245-4D0B90A94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967103"/>
            <a:ext cx="4754880" cy="640080"/>
          </a:xfrm>
        </p:spPr>
        <p:txBody>
          <a:bodyPr/>
          <a:lstStyle/>
          <a:p>
            <a:r>
              <a:rPr lang="en-US" dirty="0"/>
              <a:t>	Household Income?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B3095-7743-4ABA-8FF1-8F1E32C91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558415"/>
            <a:ext cx="4754880" cy="3291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Scaled data for linear regression</a:t>
            </a:r>
          </a:p>
          <a:p>
            <a:pPr marL="0" indent="0">
              <a:buNone/>
            </a:pPr>
            <a:r>
              <a:rPr lang="en-US" sz="1800" dirty="0"/>
              <a:t>Dependent Variable: Number of Homicides</a:t>
            </a:r>
          </a:p>
          <a:p>
            <a:pPr marL="0" indent="0">
              <a:buNone/>
            </a:pPr>
            <a:r>
              <a:rPr lang="en-US" sz="1800" dirty="0"/>
              <a:t>Independent Variable: Household Income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20CC38-0D7E-4D09-9CEF-44CF7343EA3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5" y="3734181"/>
            <a:ext cx="5648324" cy="290322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053199-A785-4C82-9451-73F23C1375B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49" y="3759581"/>
            <a:ext cx="5438775" cy="2877820"/>
          </a:xfrm>
          <a:prstGeom prst="rect">
            <a:avLst/>
          </a:prstGeom>
        </p:spPr>
      </p:pic>
      <p:pic>
        <p:nvPicPr>
          <p:cNvPr id="12" name="Graphic 11" descr="Robber">
            <a:extLst>
              <a:ext uri="{FF2B5EF4-FFF2-40B4-BE49-F238E27FC236}">
                <a16:creationId xmlns:a16="http://schemas.microsoft.com/office/drawing/2014/main" id="{C41F0A6E-3403-413C-B656-AB49DDBFD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3714" y="861135"/>
            <a:ext cx="2454965" cy="205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9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5266C8-9E50-452C-885E-A3CA1CFA4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2B2BAA6-D0AC-4FCD-9444-D3D68225D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1562255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690</Words>
  <Application>Microsoft Office PowerPoint</Application>
  <PresentationFormat>Widescreen</PresentationFormat>
  <Paragraphs>312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MURDErer 101 dun...dunN...DunNN</vt:lpstr>
      <vt:lpstr>The Crime Scene</vt:lpstr>
      <vt:lpstr>Crime Scene Investigation</vt:lpstr>
      <vt:lpstr>Victim Count</vt:lpstr>
      <vt:lpstr>Victimology</vt:lpstr>
      <vt:lpstr>Criminology</vt:lpstr>
      <vt:lpstr>Motive</vt:lpstr>
      <vt:lpstr>Motive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MURDErer 101 dun...dunN...DunNN</dc:title>
  <dc:creator>Kathryn Egan</dc:creator>
  <cp:lastModifiedBy>Kathryn Egan</cp:lastModifiedBy>
  <cp:revision>2</cp:revision>
  <dcterms:created xsi:type="dcterms:W3CDTF">2020-09-06T22:50:37Z</dcterms:created>
  <dcterms:modified xsi:type="dcterms:W3CDTF">2020-09-09T22:49:46Z</dcterms:modified>
</cp:coreProperties>
</file>