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9" r:id="rId9"/>
    <p:sldId id="261" r:id="rId10"/>
    <p:sldId id="267" r:id="rId11"/>
    <p:sldId id="270" r:id="rId12"/>
    <p:sldId id="262" r:id="rId13"/>
    <p:sldId id="271" r:id="rId14"/>
    <p:sldId id="263" r:id="rId15"/>
    <p:sldId id="268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48CAE4"/>
    <a:srgbClr val="023E8A"/>
    <a:srgbClr val="0077B6"/>
    <a:srgbClr val="00B4D8"/>
    <a:srgbClr val="0096C7"/>
    <a:srgbClr val="90E0EF"/>
    <a:srgbClr val="A8E6F2"/>
    <a:srgbClr val="C2EDF6"/>
    <a:srgbClr val="CAF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4660"/>
  </p:normalViewPr>
  <p:slideViewPr>
    <p:cSldViewPr snapToGrid="0">
      <p:cViewPr>
        <p:scale>
          <a:sx n="80" d="100"/>
          <a:sy n="80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94A1-4BF6-820A-24FE-E4A9B3146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15499-851D-E412-D944-E0E8F678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BC1A-3557-5F24-52F6-4D704F3B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8340-DD70-CCC3-7C7A-686CC1BC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7871E-025A-EA26-C66C-FE61815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CBB0-2917-BA7A-D1D0-97AC099B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64CB5-0FE4-640B-6285-8D5B9BE9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9565-637A-4304-3249-1B93E0BE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E26C-D3FC-84AD-EF64-B319BEDB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3247-741C-F236-CC47-EBE0BBA6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FF008-984E-A9EA-F6D2-1BBBD006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0437B-334D-5037-ADBE-2D2EA98C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A049-E956-E99A-C06F-810E492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CE05-FBEC-18FB-E14B-AFBF6E2B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569D-CE24-DE35-F70E-4B09A8AD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B86-1D60-5099-EF4D-5439D938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C1A2-E65D-DBC1-29AF-46A1A81D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62A6-C6BC-0DC9-AFE3-F9522BA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A34C-7D11-01D0-446F-86062182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83FF-B21B-EFF4-C0C6-DFCAB62B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2BA4-8F88-C197-8607-2E10216D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298E-C1D8-5B24-7E32-438F6FD2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87FF-790B-2531-E522-50D8F908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909A-FFA0-4E59-6ECA-F2E0C05D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EC70-6E3B-1968-3DB0-7CECC5F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D1A-529A-48E4-5F13-D05E7C21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232B-6B46-7DAD-48D2-FA08589FB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7B8C-31B7-0F36-9BC0-344CC726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07F60-F6D9-F205-2968-CEB453E4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A5F8F-BB98-FAAE-F19F-6642F399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EC48-424D-1ABC-E0AC-15D406A4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88A1-7A44-BE81-7DBE-84806998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C587-B15D-5469-07A0-E9B6F45DF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E3C8-4DC2-CFEF-D1E7-413B217A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A52F1-3ABD-77D3-64AA-BA1C798E9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D4D6-9774-631B-5B85-049AAA71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77556-EF66-C382-023F-C86AFA53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3A296-2B2A-29B7-842E-F0980689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2BCFF-0411-CF67-0CD0-0B4AE5BF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9DC0-60A6-8B63-A015-6CD6FCAB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1309C-E03A-73EC-23D7-9B821086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00569-0FA1-C49E-DDA5-698F47BC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3226-E401-0E6E-151C-0BBD0657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3A7BD-F68B-F6A6-27C6-67BF85C6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FD13D-196F-6A75-6CD6-A7E2AA79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E4FE-9473-2C79-ADAC-91378038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CD98-15C9-0973-34AF-A4FE7F4A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4FAE-927E-B1F0-8F38-0E0A352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BF5DA-80E6-015D-2B27-31A1B7B2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1E5A-7E44-09EC-6858-70D03065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FBC3C-D581-7EA1-7EB0-CF92FCD1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7F3B-7BCF-1262-875E-DC413456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8503-1393-1A99-41D9-5B4616E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A016-25E1-0F7B-D283-A53CC9B7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AE2D-FEFC-1BA9-77B8-6FC2F968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6874B-14FE-EC42-FC87-41C7CAC3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461-B091-3B05-09D8-63C4E29D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C557-32DF-F5EE-8D26-70D44609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47A4-7FC4-ADE3-867E-475A5E3B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6E77-CF25-5002-AA9C-0725B826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2D22-96C5-6D4A-A215-5B04FE300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B8C9-F1FE-419B-9DC9-3341A84390F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C531-1C8E-01FD-0C4C-B4E176829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DFC4-4593-4483-E22E-1A07EC7A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6D0C-F0A3-4979-9AB3-5D570CF4E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-6863594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4320460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4280885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-74785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3705553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3665978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-80934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3090646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2799028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549DF9-A3E0-F5A1-E467-E19779ECD7E7}"/>
              </a:ext>
            </a:extLst>
          </p:cNvPr>
          <p:cNvSpPr txBox="1"/>
          <p:nvPr/>
        </p:nvSpPr>
        <p:spPr>
          <a:xfrm>
            <a:off x="5518849" y="2673992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hadoop</a:t>
            </a:r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5000" b="1" dirty="0" err="1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mapreduce</a:t>
            </a:r>
            <a:endParaRPr lang="en-US" sz="5000" b="1" dirty="0">
              <a:solidFill>
                <a:srgbClr val="0077B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2F772-23F9-82BF-22AF-24383BBF284B}"/>
              </a:ext>
            </a:extLst>
          </p:cNvPr>
          <p:cNvSpPr txBox="1"/>
          <p:nvPr/>
        </p:nvSpPr>
        <p:spPr>
          <a:xfrm>
            <a:off x="6038245" y="3683521"/>
            <a:ext cx="5464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4D8"/>
                </a:solidFill>
                <a:latin typeface="Bookman Old Style" panose="02050604050505020204" pitchFamily="18" charset="0"/>
              </a:rPr>
              <a:t>Evaluation of Credit Card Fraud Detection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71594-3C0F-EFD6-4BDE-A0311A63F78F}"/>
              </a:ext>
            </a:extLst>
          </p:cNvPr>
          <p:cNvCxnSpPr>
            <a:cxnSpLocks/>
          </p:cNvCxnSpPr>
          <p:nvPr/>
        </p:nvCxnSpPr>
        <p:spPr>
          <a:xfrm>
            <a:off x="5716968" y="3624254"/>
            <a:ext cx="6155485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2670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54387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2F01CF-49DD-086B-B847-5FE337CEAAA4}"/>
              </a:ext>
            </a:extLst>
          </p:cNvPr>
          <p:cNvSpPr/>
          <p:nvPr/>
        </p:nvSpPr>
        <p:spPr>
          <a:xfrm>
            <a:off x="4736834" y="1492289"/>
            <a:ext cx="6371968" cy="4766310"/>
          </a:xfrm>
          <a:prstGeom prst="round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634E0-E5CA-C2AE-E6B0-7C67ED4D2881}"/>
              </a:ext>
            </a:extLst>
          </p:cNvPr>
          <p:cNvSpPr txBox="1"/>
          <p:nvPr/>
        </p:nvSpPr>
        <p:spPr>
          <a:xfrm>
            <a:off x="4852665" y="2641252"/>
            <a:ext cx="6128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Gain is derived by subtracting the entropy of the whole dataset from the entropy of the attribute used to separate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characteristic with the largest gain is chosen as the tree's starting point, and a decision tree is then constructed from there. </a:t>
            </a:r>
          </a:p>
          <a:p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4CA888-8845-1E52-4A39-EF42ED12E0F0}"/>
              </a:ext>
            </a:extLst>
          </p:cNvPr>
          <p:cNvSpPr/>
          <p:nvPr/>
        </p:nvSpPr>
        <p:spPr>
          <a:xfrm>
            <a:off x="2595901" y="2769819"/>
            <a:ext cx="1798903" cy="1915194"/>
          </a:xfrm>
          <a:prstGeom prst="ellipse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33400" dist="7366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F5652D-235D-02FC-5F42-3725EC304E9C}"/>
              </a:ext>
            </a:extLst>
          </p:cNvPr>
          <p:cNvSpPr/>
          <p:nvPr/>
        </p:nvSpPr>
        <p:spPr>
          <a:xfrm>
            <a:off x="2872344" y="903002"/>
            <a:ext cx="1945788" cy="20715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33400" dist="7366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0A2316-0EC4-43FA-C301-FE755F98446B}"/>
              </a:ext>
            </a:extLst>
          </p:cNvPr>
          <p:cNvSpPr txBox="1"/>
          <p:nvPr/>
        </p:nvSpPr>
        <p:spPr>
          <a:xfrm>
            <a:off x="2659413" y="3207474"/>
            <a:ext cx="1688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It is possible to derive an equation for the entropy of each possible state.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F4F9F46-6956-D1BE-706F-9959FBDE34C4}"/>
              </a:ext>
            </a:extLst>
          </p:cNvPr>
          <p:cNvSpPr/>
          <p:nvPr/>
        </p:nvSpPr>
        <p:spPr>
          <a:xfrm rot="17876313">
            <a:off x="3335084" y="2582334"/>
            <a:ext cx="638089" cy="470151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85D102D-FF0A-89C6-D977-C37A6CB13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4853" y="1551716"/>
            <a:ext cx="1761981" cy="781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FB20E5B-27E1-B626-6D4C-95227CF6BF47}"/>
              </a:ext>
            </a:extLst>
          </p:cNvPr>
          <p:cNvSpPr txBox="1"/>
          <p:nvPr/>
        </p:nvSpPr>
        <p:spPr>
          <a:xfrm>
            <a:off x="3944148" y="326871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90605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70099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D4F1F-C14B-CA83-6C95-2C0D608E8CAD}"/>
              </a:ext>
            </a:extLst>
          </p:cNvPr>
          <p:cNvSpPr/>
          <p:nvPr/>
        </p:nvSpPr>
        <p:spPr>
          <a:xfrm>
            <a:off x="6791593" y="1321283"/>
            <a:ext cx="4394595" cy="5319547"/>
          </a:xfrm>
          <a:prstGeom prst="round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61EB-ACC1-B503-776D-65CE0C07EE8D}"/>
              </a:ext>
            </a:extLst>
          </p:cNvPr>
          <p:cNvSpPr txBox="1"/>
          <p:nvPr/>
        </p:nvSpPr>
        <p:spPr>
          <a:xfrm>
            <a:off x="7000114" y="1540993"/>
            <a:ext cx="38091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Accuracy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 0.9816069412254116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Precision: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0.20672137553731926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Recall: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0.7948910593538693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F1 Score: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0.32811288571871605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 AUC Score: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0.8887794635160019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Confusion Matrix: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&lt;sklearn.metrics._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plot.confusion_matrix.ConfusionMatrixDisplay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object at 0x7f959256ef70&gt;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 Curve: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&lt;sklearn.metrics._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plot.roc_curve.RocCurveDisplay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object at 0x7f9598593310&gt;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D02590-6A22-4520-6EF3-1D892608A72D}"/>
              </a:ext>
            </a:extLst>
          </p:cNvPr>
          <p:cNvSpPr txBox="1"/>
          <p:nvPr/>
        </p:nvSpPr>
        <p:spPr>
          <a:xfrm>
            <a:off x="3944148" y="326871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decision tree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62078B-F66D-9E4F-A949-50B67DBC52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9926" y="1672371"/>
            <a:ext cx="3485385" cy="36751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440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54387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10954386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8948BE-CE6F-5A19-B0C9-1E84697CEAB5}"/>
              </a:ext>
            </a:extLst>
          </p:cNvPr>
          <p:cNvSpPr/>
          <p:nvPr/>
        </p:nvSpPr>
        <p:spPr>
          <a:xfrm>
            <a:off x="2222447" y="1492289"/>
            <a:ext cx="6371968" cy="4766310"/>
          </a:xfrm>
          <a:prstGeom prst="round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27BC-7442-2D5E-CEF5-8B7098F78F12}"/>
              </a:ext>
            </a:extLst>
          </p:cNvPr>
          <p:cNvSpPr txBox="1"/>
          <p:nvPr/>
        </p:nvSpPr>
        <p:spPr>
          <a:xfrm>
            <a:off x="2440625" y="1924879"/>
            <a:ext cx="612870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attempting to forecast fraudulent transactions, the random forest approach makes use of the pseudocode presented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anticipate the outcome of a transaction and record that prediction, we must Extract the test aspects of incoming transactions; (target)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 is necessary to tally support for each anticipated target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Takes into account the highest-ranked forecast from each decision tree when making predictions.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48F2B-83FF-D27B-50D7-F121EDEBA9D1}"/>
              </a:ext>
            </a:extLst>
          </p:cNvPr>
          <p:cNvSpPr txBox="1"/>
          <p:nvPr/>
        </p:nvSpPr>
        <p:spPr>
          <a:xfrm>
            <a:off x="3944148" y="341695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random forest</a:t>
            </a:r>
          </a:p>
        </p:txBody>
      </p:sp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0F1BE5CA-DFA9-0B51-14BE-0F8D3BF3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33" y="3952673"/>
            <a:ext cx="2932914" cy="238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665D0DEA-EE98-B01A-0F27-98E3D4DF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01" y="1352426"/>
            <a:ext cx="1218106" cy="21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7299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125705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10995562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D4F1F-C14B-CA83-6C95-2C0D608E8CAD}"/>
              </a:ext>
            </a:extLst>
          </p:cNvPr>
          <p:cNvSpPr/>
          <p:nvPr/>
        </p:nvSpPr>
        <p:spPr>
          <a:xfrm>
            <a:off x="3207830" y="1321283"/>
            <a:ext cx="4394595" cy="5319547"/>
          </a:xfrm>
          <a:prstGeom prst="round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61EB-ACC1-B503-776D-65CE0C07EE8D}"/>
              </a:ext>
            </a:extLst>
          </p:cNvPr>
          <p:cNvSpPr txBox="1"/>
          <p:nvPr/>
        </p:nvSpPr>
        <p:spPr>
          <a:xfrm>
            <a:off x="3416351" y="1632268"/>
            <a:ext cx="38091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Accuracy: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0.9965658932497942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Precision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 0.6673076923076923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Recall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 0.7821187077385424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F1 Score: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0.7201660325147007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 AUC Score: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0.8899515488600288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Confusion Matrix: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&lt;sklearn.metrics._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plot.confusion_matrix.ConfusionMatrixDisplay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object at 0x7f955a54b580&gt;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 Curve: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&lt;sklearn.metrics._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plot.roc_curve.RocCurveDisplay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object at 0x7f955b35dbb0&gt;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9FE7D-8939-BE9E-CD60-45CBBDD08224}"/>
              </a:ext>
            </a:extLst>
          </p:cNvPr>
          <p:cNvSpPr txBox="1"/>
          <p:nvPr/>
        </p:nvSpPr>
        <p:spPr>
          <a:xfrm>
            <a:off x="3944148" y="341695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random forest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48888F-0CDD-3E8C-802C-7EFFE93377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19648" y="1632268"/>
            <a:ext cx="3711941" cy="4218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297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54387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10954386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11027297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pic>
        <p:nvPicPr>
          <p:cNvPr id="5" name="Picture 2" descr="Final Implemented Model with Mapreduce | Download Scientific Diagram">
            <a:extLst>
              <a:ext uri="{FF2B5EF4-FFF2-40B4-BE49-F238E27FC236}">
                <a16:creationId xmlns:a16="http://schemas.microsoft.com/office/drawing/2014/main" id="{583FC90C-4135-01F9-2844-263A8EBB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4" y="673914"/>
            <a:ext cx="3896751" cy="5631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AEE07B-1254-6ACB-446F-16043E6D8B25}"/>
              </a:ext>
            </a:extLst>
          </p:cNvPr>
          <p:cNvSpPr/>
          <p:nvPr/>
        </p:nvSpPr>
        <p:spPr>
          <a:xfrm>
            <a:off x="6435561" y="187187"/>
            <a:ext cx="4136426" cy="1481731"/>
          </a:xfrm>
          <a:prstGeom prst="round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1EBC1-2C45-86B8-C40F-05D9375C774B}"/>
              </a:ext>
            </a:extLst>
          </p:cNvPr>
          <p:cNvSpPr txBox="1"/>
          <p:nvPr/>
        </p:nvSpPr>
        <p:spPr>
          <a:xfrm>
            <a:off x="6416042" y="249708"/>
            <a:ext cx="4244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"MapReduce System" acts as a conductor by coordinating the system's dispersed servers, executing tasks in parallel, controlling data transfers and communications, and ensuring the system's resilience in the face of failure.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3197A4-DB9B-21C1-3EBE-D27CE36F08FD}"/>
              </a:ext>
            </a:extLst>
          </p:cNvPr>
          <p:cNvSpPr/>
          <p:nvPr/>
        </p:nvSpPr>
        <p:spPr>
          <a:xfrm>
            <a:off x="6427705" y="1798188"/>
            <a:ext cx="4136426" cy="1481731"/>
          </a:xfrm>
          <a:prstGeom prst="round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3E20B7-EEA9-E744-4544-F9B309BA797F}"/>
              </a:ext>
            </a:extLst>
          </p:cNvPr>
          <p:cNvSpPr txBox="1"/>
          <p:nvPr/>
        </p:nvSpPr>
        <p:spPr>
          <a:xfrm>
            <a:off x="6465647" y="2176187"/>
            <a:ext cx="390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Map, Reduce, and Finalize are the three phases of </a:t>
            </a:r>
            <a:r>
              <a:rPr lang="en-US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Mapreduce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D24149-1B8F-CB36-1627-C03036C934A7}"/>
              </a:ext>
            </a:extLst>
          </p:cNvPr>
          <p:cNvSpPr/>
          <p:nvPr/>
        </p:nvSpPr>
        <p:spPr>
          <a:xfrm>
            <a:off x="6427705" y="3405172"/>
            <a:ext cx="4136426" cy="1481731"/>
          </a:xfrm>
          <a:prstGeom prst="round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CBB98-1F52-F0AC-6A0C-DAD4D738DE42}"/>
              </a:ext>
            </a:extLst>
          </p:cNvPr>
          <p:cNvSpPr txBox="1"/>
          <p:nvPr/>
        </p:nvSpPr>
        <p:spPr>
          <a:xfrm>
            <a:off x="6532676" y="3670197"/>
            <a:ext cx="390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identify the fraudulent transactions, Hadoop has been utilized to verify all reported transactions.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4FC877-5C67-3006-30D8-A91F21DCF3DC}"/>
              </a:ext>
            </a:extLst>
          </p:cNvPr>
          <p:cNvSpPr/>
          <p:nvPr/>
        </p:nvSpPr>
        <p:spPr>
          <a:xfrm>
            <a:off x="6416042" y="5025696"/>
            <a:ext cx="4136426" cy="1481731"/>
          </a:xfrm>
          <a:prstGeom prst="roundRect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BCC13-5C69-4882-27CD-9C44FEBC3DCC}"/>
              </a:ext>
            </a:extLst>
          </p:cNvPr>
          <p:cNvSpPr txBox="1"/>
          <p:nvPr/>
        </p:nvSpPr>
        <p:spPr>
          <a:xfrm>
            <a:off x="6532797" y="5166396"/>
            <a:ext cx="390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Whether or not the transaction is valid, FDS will get paper details on the sum needed to purchase the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69265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54387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10954386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11027297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9A705-D601-79F4-E0DB-AF54EA0D971F}"/>
              </a:ext>
            </a:extLst>
          </p:cNvPr>
          <p:cNvSpPr txBox="1"/>
          <p:nvPr/>
        </p:nvSpPr>
        <p:spPr>
          <a:xfrm>
            <a:off x="3358268" y="274242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D301DAE-8635-9A6F-382D-CE0AAD711F55}"/>
              </a:ext>
            </a:extLst>
          </p:cNvPr>
          <p:cNvSpPr/>
          <p:nvPr/>
        </p:nvSpPr>
        <p:spPr>
          <a:xfrm>
            <a:off x="1571307" y="1375967"/>
            <a:ext cx="9368420" cy="4992139"/>
          </a:xfrm>
          <a:prstGeom prst="round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3301B-F9C6-F582-B8A6-D24C1F2CDDE6}"/>
              </a:ext>
            </a:extLst>
          </p:cNvPr>
          <p:cNvSpPr txBox="1"/>
          <p:nvPr/>
        </p:nvSpPr>
        <p:spPr>
          <a:xfrm>
            <a:off x="1789484" y="1808558"/>
            <a:ext cx="901076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results of our EDA, which are presented in the previous slide, reveal that various features of credit card transactions are connected with varying degrees of fraud.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transaction amount, the age of the credit card user, the spending category, the time of the transaction, and the location of the transaction are all included in these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Following the application of all 3 models to the charge card extortion dataset, the disarray framework is used to evaluate the precision of the logical model. Using the disarray framework as a guide, it is important to learn how well your models can organize tuples in the correct order for both training and evaluation.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Rules such as precession, review, accuracy, and the F1 score are utilized to place the models. The disordered lattice provides an exhaustive discussion of the limits.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6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54387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10954386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11027297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3182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1121587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11054257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16132-B7FD-CE44-77A1-CD273F6CB61D}"/>
              </a:ext>
            </a:extLst>
          </p:cNvPr>
          <p:cNvSpPr txBox="1"/>
          <p:nvPr/>
        </p:nvSpPr>
        <p:spPr>
          <a:xfrm>
            <a:off x="3358268" y="274242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final thoughts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50DA3-87FB-3DFE-B0DD-B5F812EF5765}"/>
              </a:ext>
            </a:extLst>
          </p:cNvPr>
          <p:cNvSpPr/>
          <p:nvPr/>
        </p:nvSpPr>
        <p:spPr>
          <a:xfrm>
            <a:off x="1571307" y="1375967"/>
            <a:ext cx="9368420" cy="4992139"/>
          </a:xfrm>
          <a:prstGeom prst="round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1AB9B-D2C6-67B3-1B62-449A58A4DD78}"/>
              </a:ext>
            </a:extLst>
          </p:cNvPr>
          <p:cNvSpPr txBox="1"/>
          <p:nvPr/>
        </p:nvSpPr>
        <p:spPr>
          <a:xfrm>
            <a:off x="1789484" y="1808558"/>
            <a:ext cx="901076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models are validated by utilizing the data from the credit cards, and their degree of accuracy is determined with the use of a confusion matrix.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Choose the random forest decision tree as your model of choice if you wish to get the best levels of accuracy, precision, and recall among the three options.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only other issue that arises with random forest is one of overfitting the tree that is stored in memory when the amount of data increases, but that's about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long-term objective of this work is to solve the overfitting problem of the decision tree and all the other models by using Hadoop </a:t>
            </a:r>
            <a:r>
              <a:rPr lang="en-US" sz="19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Mapreduce</a:t>
            </a: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and to identify fraudulent transactions in real time for high-rate, streaming, real-world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These are all aspects of the problem that need to be addressed.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-6863594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4320460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4280885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-74785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3705553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3665978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-80934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3090646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2799028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549DF9-A3E0-F5A1-E467-E19779ECD7E7}"/>
              </a:ext>
            </a:extLst>
          </p:cNvPr>
          <p:cNvSpPr txBox="1"/>
          <p:nvPr/>
        </p:nvSpPr>
        <p:spPr>
          <a:xfrm>
            <a:off x="5518849" y="2673992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Thank You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2F772-23F9-82BF-22AF-24383BBF284B}"/>
              </a:ext>
            </a:extLst>
          </p:cNvPr>
          <p:cNvSpPr txBox="1"/>
          <p:nvPr/>
        </p:nvSpPr>
        <p:spPr>
          <a:xfrm>
            <a:off x="6038245" y="3683521"/>
            <a:ext cx="5464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4D8"/>
                </a:solidFill>
                <a:latin typeface="Bookman Old Style" panose="02050604050505020204" pitchFamily="18" charset="0"/>
              </a:rPr>
              <a:t>Lakshmi Dheeraj </a:t>
            </a:r>
            <a:r>
              <a:rPr lang="en-US" sz="2800" b="1" dirty="0" err="1">
                <a:solidFill>
                  <a:srgbClr val="00B4D8"/>
                </a:solidFill>
                <a:latin typeface="Bookman Old Style" panose="02050604050505020204" pitchFamily="18" charset="0"/>
              </a:rPr>
              <a:t>Ponduri</a:t>
            </a:r>
            <a:endParaRPr lang="en-US" sz="2800" b="1" dirty="0">
              <a:solidFill>
                <a:srgbClr val="00B4D8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800" b="1" dirty="0" err="1">
                <a:solidFill>
                  <a:srgbClr val="00B4D8"/>
                </a:solidFill>
                <a:latin typeface="Bookman Old Style" panose="02050604050505020204" pitchFamily="18" charset="0"/>
              </a:rPr>
              <a:t>Sivakrishna</a:t>
            </a:r>
            <a:r>
              <a:rPr lang="en-US" sz="2800" b="1" dirty="0">
                <a:solidFill>
                  <a:srgbClr val="00B4D8"/>
                </a:solidFill>
                <a:latin typeface="Bookman Old Style" panose="02050604050505020204" pitchFamily="18" charset="0"/>
              </a:rPr>
              <a:t> </a:t>
            </a:r>
            <a:r>
              <a:rPr lang="en-US" sz="2800" b="1" dirty="0" err="1">
                <a:solidFill>
                  <a:srgbClr val="00B4D8"/>
                </a:solidFill>
                <a:latin typeface="Bookman Old Style" panose="02050604050505020204" pitchFamily="18" charset="0"/>
              </a:rPr>
              <a:t>Upputuri</a:t>
            </a:r>
            <a:endParaRPr lang="en-US" sz="2800" b="1" dirty="0">
              <a:solidFill>
                <a:srgbClr val="00B4D8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800" b="1" dirty="0">
                <a:solidFill>
                  <a:srgbClr val="00B4D8"/>
                </a:solidFill>
                <a:latin typeface="Bookman Old Style" panose="02050604050505020204" pitchFamily="18" charset="0"/>
              </a:rPr>
              <a:t>Venkatesh </a:t>
            </a:r>
            <a:r>
              <a:rPr lang="en-US" sz="2800" b="1" dirty="0" err="1">
                <a:solidFill>
                  <a:srgbClr val="00B4D8"/>
                </a:solidFill>
                <a:latin typeface="Bookman Old Style" panose="02050604050505020204" pitchFamily="18" charset="0"/>
              </a:rPr>
              <a:t>Vankayalapati</a:t>
            </a:r>
            <a:endParaRPr lang="en-US" sz="2800" b="1" dirty="0">
              <a:solidFill>
                <a:srgbClr val="00B4D8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800" b="1" dirty="0">
                <a:solidFill>
                  <a:srgbClr val="00B4D8"/>
                </a:solidFill>
                <a:latin typeface="Bookman Old Style" panose="02050604050505020204" pitchFamily="18" charset="0"/>
              </a:rPr>
              <a:t>Kathryn White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71594-3C0F-EFD6-4BDE-A0311A63F78F}"/>
              </a:ext>
            </a:extLst>
          </p:cNvPr>
          <p:cNvCxnSpPr>
            <a:cxnSpLocks/>
          </p:cNvCxnSpPr>
          <p:nvPr/>
        </p:nvCxnSpPr>
        <p:spPr>
          <a:xfrm>
            <a:off x="5716968" y="3624254"/>
            <a:ext cx="6155485" cy="0"/>
          </a:xfrm>
          <a:prstGeom prst="line">
            <a:avLst/>
          </a:prstGeom>
          <a:ln w="349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-74785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3705553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3665978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-80934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3090646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2799028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BA22F-7F24-35C5-0346-5DD5A35540B9}"/>
              </a:ext>
            </a:extLst>
          </p:cNvPr>
          <p:cNvSpPr txBox="1"/>
          <p:nvPr/>
        </p:nvSpPr>
        <p:spPr>
          <a:xfrm>
            <a:off x="5050596" y="521420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what is fraud?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DD7C81-A9EA-1344-E783-A45853061116}"/>
              </a:ext>
            </a:extLst>
          </p:cNvPr>
          <p:cNvSpPr/>
          <p:nvPr/>
        </p:nvSpPr>
        <p:spPr>
          <a:xfrm>
            <a:off x="7905318" y="1456229"/>
            <a:ext cx="2779727" cy="2779727"/>
          </a:xfrm>
          <a:prstGeom prst="ellipse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79B07-D820-EF2D-2AF3-F45546D13EE3}"/>
              </a:ext>
            </a:extLst>
          </p:cNvPr>
          <p:cNvSpPr txBox="1"/>
          <p:nvPr/>
        </p:nvSpPr>
        <p:spPr>
          <a:xfrm>
            <a:off x="8019956" y="2007792"/>
            <a:ext cx="2461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illegal and unwelcome use of a card by someone other than the card's rightful owner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A3052B-1E4A-BF47-2D78-FC348AE6A991}"/>
              </a:ext>
            </a:extLst>
          </p:cNvPr>
          <p:cNvSpPr/>
          <p:nvPr/>
        </p:nvSpPr>
        <p:spPr>
          <a:xfrm>
            <a:off x="5364922" y="3765984"/>
            <a:ext cx="3018717" cy="2779727"/>
          </a:xfrm>
          <a:prstGeom prst="ellipse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F53F2F-40EC-22B4-8BC2-39EC49189C1C}"/>
              </a:ext>
            </a:extLst>
          </p:cNvPr>
          <p:cNvSpPr txBox="1"/>
          <p:nvPr/>
        </p:nvSpPr>
        <p:spPr>
          <a:xfrm rot="20868437">
            <a:off x="4967032" y="3542454"/>
            <a:ext cx="3547183" cy="2779727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prstTxWarp prst="textArchUp">
              <a:avLst>
                <a:gd name="adj" fmla="val 12747263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fraud detection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86FB0E-A856-2395-D0F2-86AF55804372}"/>
              </a:ext>
            </a:extLst>
          </p:cNvPr>
          <p:cNvSpPr txBox="1"/>
          <p:nvPr/>
        </p:nvSpPr>
        <p:spPr>
          <a:xfrm>
            <a:off x="5661434" y="4140184"/>
            <a:ext cx="2362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Monitoring user activity, with an eye toward estimating, perceiving, or avoiding fraudulent, intrusive, or defaulting behavior.</a:t>
            </a: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F5653E-F59B-E3AE-EF62-B6F36E92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60" y="3907293"/>
            <a:ext cx="3531833" cy="2173436"/>
          </a:xfrm>
          <a:prstGeom prst="rect">
            <a:avLst/>
          </a:prstGeom>
        </p:spPr>
      </p:pic>
      <p:pic>
        <p:nvPicPr>
          <p:cNvPr id="41" name="Picture 40" descr="A picture containing shape&#10;&#10;Description automatically generated">
            <a:extLst>
              <a:ext uri="{FF2B5EF4-FFF2-40B4-BE49-F238E27FC236}">
                <a16:creationId xmlns:a16="http://schemas.microsoft.com/office/drawing/2014/main" id="{87ECBDFD-B474-CE58-E35A-105A5754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67" y="1510169"/>
            <a:ext cx="1407014" cy="16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78959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-74785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3705553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3665978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-80934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3090646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2799028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B549-57DF-8981-3729-71CE7BF7772D}"/>
              </a:ext>
            </a:extLst>
          </p:cNvPr>
          <p:cNvSpPr txBox="1"/>
          <p:nvPr/>
        </p:nvSpPr>
        <p:spPr>
          <a:xfrm>
            <a:off x="4668822" y="472542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our goal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41B1FB-4610-174E-4492-887B86D446FF}"/>
              </a:ext>
            </a:extLst>
          </p:cNvPr>
          <p:cNvSpPr/>
          <p:nvPr/>
        </p:nvSpPr>
        <p:spPr>
          <a:xfrm>
            <a:off x="5229648" y="1673624"/>
            <a:ext cx="5811497" cy="1389247"/>
          </a:xfrm>
          <a:prstGeom prst="round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9C7F4-87CE-F314-4E0A-555B1931B9E2}"/>
              </a:ext>
            </a:extLst>
          </p:cNvPr>
          <p:cNvSpPr txBox="1"/>
          <p:nvPr/>
        </p:nvSpPr>
        <p:spPr>
          <a:xfrm>
            <a:off x="5279923" y="1752893"/>
            <a:ext cx="5761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examine previous transaction information of customers and extract behavioral patterns, therefore a unique fraud detection approach for Streaming Transaction Data is also being designed and developed.</a:t>
            </a:r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6B525F-803C-5226-15C4-D2F2A876CB6F}"/>
              </a:ext>
            </a:extLst>
          </p:cNvPr>
          <p:cNvSpPr/>
          <p:nvPr/>
        </p:nvSpPr>
        <p:spPr>
          <a:xfrm>
            <a:off x="5208300" y="3924125"/>
            <a:ext cx="1921398" cy="1921398"/>
          </a:xfrm>
          <a:prstGeom prst="ellipse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B1263C-2188-73E7-8C3F-D7BE197C1C9A}"/>
              </a:ext>
            </a:extLst>
          </p:cNvPr>
          <p:cNvSpPr/>
          <p:nvPr/>
        </p:nvSpPr>
        <p:spPr>
          <a:xfrm>
            <a:off x="7264030" y="3912276"/>
            <a:ext cx="1921398" cy="1921398"/>
          </a:xfrm>
          <a:prstGeom prst="ellipse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BEE266-4E19-A57D-1D8A-CE4515546813}"/>
              </a:ext>
            </a:extLst>
          </p:cNvPr>
          <p:cNvSpPr/>
          <p:nvPr/>
        </p:nvSpPr>
        <p:spPr>
          <a:xfrm>
            <a:off x="9339045" y="3875819"/>
            <a:ext cx="1921398" cy="1921398"/>
          </a:xfrm>
          <a:prstGeom prst="ellipse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6D0DF5-4F90-73FF-EF14-CA718289902D}"/>
              </a:ext>
            </a:extLst>
          </p:cNvPr>
          <p:cNvSpPr txBox="1"/>
          <p:nvPr/>
        </p:nvSpPr>
        <p:spPr>
          <a:xfrm>
            <a:off x="5252781" y="4340348"/>
            <a:ext cx="1832436" cy="1015663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random forest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0008B8-E50B-B5FD-FDB7-2D45B7EF80FD}"/>
              </a:ext>
            </a:extLst>
          </p:cNvPr>
          <p:cNvSpPr txBox="1"/>
          <p:nvPr/>
        </p:nvSpPr>
        <p:spPr>
          <a:xfrm>
            <a:off x="7308511" y="4365143"/>
            <a:ext cx="1832436" cy="1015663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logistic regression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A5A36D-392B-F9B8-7D9D-2797BE43D8DD}"/>
              </a:ext>
            </a:extLst>
          </p:cNvPr>
          <p:cNvSpPr txBox="1"/>
          <p:nvPr/>
        </p:nvSpPr>
        <p:spPr>
          <a:xfrm>
            <a:off x="9367729" y="4453630"/>
            <a:ext cx="1832436" cy="707886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confusion matrix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5BDBA8F-719F-4897-0F4E-AD52D5F6F126}"/>
              </a:ext>
            </a:extLst>
          </p:cNvPr>
          <p:cNvSpPr/>
          <p:nvPr/>
        </p:nvSpPr>
        <p:spPr>
          <a:xfrm rot="5400000">
            <a:off x="5519751" y="3241766"/>
            <a:ext cx="1216531" cy="564409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C8BD75-1909-D100-D7E7-68669117DEA6}"/>
              </a:ext>
            </a:extLst>
          </p:cNvPr>
          <p:cNvSpPr/>
          <p:nvPr/>
        </p:nvSpPr>
        <p:spPr>
          <a:xfrm rot="5400000">
            <a:off x="7636517" y="3276526"/>
            <a:ext cx="1147012" cy="564409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91DCC47-FF0A-0D05-A30E-743B8733667D}"/>
              </a:ext>
            </a:extLst>
          </p:cNvPr>
          <p:cNvSpPr/>
          <p:nvPr/>
        </p:nvSpPr>
        <p:spPr>
          <a:xfrm rot="5400000">
            <a:off x="9737657" y="3266248"/>
            <a:ext cx="1167568" cy="564409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-80934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3090646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2799028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33380-5AE9-CFC4-1D8C-EEA0165B95ED}"/>
              </a:ext>
            </a:extLst>
          </p:cNvPr>
          <p:cNvSpPr txBox="1"/>
          <p:nvPr/>
        </p:nvSpPr>
        <p:spPr>
          <a:xfrm>
            <a:off x="4478378" y="599401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data sets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C49A1A-AE2F-35CF-99E0-2C2A49EC577F}"/>
              </a:ext>
            </a:extLst>
          </p:cNvPr>
          <p:cNvSpPr/>
          <p:nvPr/>
        </p:nvSpPr>
        <p:spPr>
          <a:xfrm>
            <a:off x="4317372" y="1289461"/>
            <a:ext cx="3392127" cy="339212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5DD2D-C908-527F-9B43-11468C808CCD}"/>
              </a:ext>
            </a:extLst>
          </p:cNvPr>
          <p:cNvSpPr txBox="1"/>
          <p:nvPr/>
        </p:nvSpPr>
        <p:spPr>
          <a:xfrm>
            <a:off x="5335669" y="1873465"/>
            <a:ext cx="154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7B6"/>
                </a:solidFill>
                <a:latin typeface="Bookman Old Style" panose="02050604050505020204" pitchFamily="18" charset="0"/>
              </a:rPr>
              <a:t>unique</a:t>
            </a:r>
            <a:r>
              <a:rPr lang="en-US" b="1" dirty="0">
                <a:solidFill>
                  <a:srgbClr val="0077B6"/>
                </a:solidFill>
                <a:latin typeface="Bookman Old Style" panose="02050604050505020204" pitchFamily="18" charset="0"/>
              </a:rPr>
              <a:t> data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0730A-3B45-A155-D7E4-39E15C1156A1}"/>
              </a:ext>
            </a:extLst>
          </p:cNvPr>
          <p:cNvSpPr txBox="1"/>
          <p:nvPr/>
        </p:nvSpPr>
        <p:spPr>
          <a:xfrm>
            <a:off x="5306518" y="2647943"/>
            <a:ext cx="180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B6"/>
                </a:solidFill>
                <a:latin typeface="Bookman Old Style" panose="02050604050505020204" pitchFamily="18" charset="0"/>
              </a:rPr>
              <a:t>columns representing different fields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16932-A32B-2248-DA8E-4404B9C6C93B}"/>
              </a:ext>
            </a:extLst>
          </p:cNvPr>
          <p:cNvSpPr txBox="1"/>
          <p:nvPr/>
        </p:nvSpPr>
        <p:spPr>
          <a:xfrm>
            <a:off x="4726158" y="1825626"/>
            <a:ext cx="52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DF8EC4-D146-AD01-DB99-DD0EB2977698}"/>
              </a:ext>
            </a:extLst>
          </p:cNvPr>
          <p:cNvSpPr txBox="1"/>
          <p:nvPr/>
        </p:nvSpPr>
        <p:spPr>
          <a:xfrm>
            <a:off x="4557100" y="2889662"/>
            <a:ext cx="86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17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4A64E4-C8FC-08BF-4D05-D67AEA80500C}"/>
              </a:ext>
            </a:extLst>
          </p:cNvPr>
          <p:cNvSpPr/>
          <p:nvPr/>
        </p:nvSpPr>
        <p:spPr>
          <a:xfrm>
            <a:off x="7168372" y="1730099"/>
            <a:ext cx="3697690" cy="2130246"/>
          </a:xfrm>
          <a:prstGeom prst="round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1F9F6F-73A5-1587-15A4-BB16CB288F15}"/>
              </a:ext>
            </a:extLst>
          </p:cNvPr>
          <p:cNvSpPr txBox="1"/>
          <p:nvPr/>
        </p:nvSpPr>
        <p:spPr>
          <a:xfrm>
            <a:off x="7182128" y="1925464"/>
            <a:ext cx="3670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Credit card transactions from a large Brazilian bank and the Kaggle website covering the entire year of 2019 were collected into a massive dataset.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9274814-2A70-B8CF-34C1-E2BFD3AFD079}"/>
              </a:ext>
            </a:extLst>
          </p:cNvPr>
          <p:cNvSpPr/>
          <p:nvPr/>
        </p:nvSpPr>
        <p:spPr>
          <a:xfrm>
            <a:off x="4583471" y="4129269"/>
            <a:ext cx="6371968" cy="2130246"/>
          </a:xfrm>
          <a:prstGeom prst="roundRect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1E36A6-9445-A55E-4FC1-F29E4D52D726}"/>
              </a:ext>
            </a:extLst>
          </p:cNvPr>
          <p:cNvSpPr txBox="1"/>
          <p:nvPr/>
        </p:nvSpPr>
        <p:spPr>
          <a:xfrm>
            <a:off x="4645147" y="4417894"/>
            <a:ext cx="61287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data sample is generated for evaluation purposes.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the data from the sample tests and the outcomes of the combined algorithm, a forecast can be made.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-8093408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3090646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2799028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33380-5AE9-CFC4-1D8C-EEA0165B95ED}"/>
              </a:ext>
            </a:extLst>
          </p:cNvPr>
          <p:cNvSpPr txBox="1"/>
          <p:nvPr/>
        </p:nvSpPr>
        <p:spPr>
          <a:xfrm>
            <a:off x="4478378" y="599401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data sets cont.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9274814-2A70-B8CF-34C1-E2BFD3AFD079}"/>
              </a:ext>
            </a:extLst>
          </p:cNvPr>
          <p:cNvSpPr/>
          <p:nvPr/>
        </p:nvSpPr>
        <p:spPr>
          <a:xfrm>
            <a:off x="4663102" y="1600200"/>
            <a:ext cx="6371968" cy="4766310"/>
          </a:xfrm>
          <a:prstGeom prst="round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3D95C-B156-6E9A-182B-3833D02B98ED}"/>
              </a:ext>
            </a:extLst>
          </p:cNvPr>
          <p:cNvSpPr txBox="1"/>
          <p:nvPr/>
        </p:nvSpPr>
        <p:spPr>
          <a:xfrm>
            <a:off x="4784733" y="1795839"/>
            <a:ext cx="612870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first do an exploratory data analysis in order to determine which elements of the training data could be connected to fraudulent behaviors.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next attempt to build models with these features and evaluate their predictive efficacy.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After, bar charts depicting the accuracy and efficiency test outcomes are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built-in check makes sure the results are correct by confirming the legitimacy of the deal.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If suspicious behavior is detected, the bank is informed.</a:t>
            </a:r>
          </a:p>
          <a:p>
            <a:endParaRPr lang="en-US" dirty="0"/>
          </a:p>
        </p:txBody>
      </p:sp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A145F564-1E91-FD87-8548-86629102E9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727" y="637317"/>
            <a:ext cx="1215421" cy="12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8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-8676891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2507163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2245675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9615E-D9DE-342C-7716-4CEBA4196624}"/>
              </a:ext>
            </a:extLst>
          </p:cNvPr>
          <p:cNvSpPr txBox="1"/>
          <p:nvPr/>
        </p:nvSpPr>
        <p:spPr>
          <a:xfrm>
            <a:off x="4478378" y="599401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method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F21229-2547-D487-229F-4F0772640147}"/>
              </a:ext>
            </a:extLst>
          </p:cNvPr>
          <p:cNvSpPr/>
          <p:nvPr/>
        </p:nvSpPr>
        <p:spPr>
          <a:xfrm>
            <a:off x="6267898" y="1475171"/>
            <a:ext cx="2471062" cy="2471062"/>
          </a:xfrm>
          <a:prstGeom prst="ellipse">
            <a:avLst/>
          </a:pr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462027-6CD2-9466-FFB9-1D28A5142E66}"/>
              </a:ext>
            </a:extLst>
          </p:cNvPr>
          <p:cNvSpPr/>
          <p:nvPr/>
        </p:nvSpPr>
        <p:spPr>
          <a:xfrm>
            <a:off x="6234960" y="4054143"/>
            <a:ext cx="2471062" cy="2471062"/>
          </a:xfrm>
          <a:prstGeom prst="ellipse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FB404-EE3C-1E17-6E74-CE63F5EBC5D3}"/>
              </a:ext>
            </a:extLst>
          </p:cNvPr>
          <p:cNvSpPr/>
          <p:nvPr/>
        </p:nvSpPr>
        <p:spPr>
          <a:xfrm>
            <a:off x="3796836" y="2499353"/>
            <a:ext cx="2471062" cy="2471062"/>
          </a:xfrm>
          <a:prstGeom prst="ellipse">
            <a:avLst/>
          </a:pr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C9067-0B1B-CEE5-02C2-F48C57876E93}"/>
              </a:ext>
            </a:extLst>
          </p:cNvPr>
          <p:cNvSpPr txBox="1"/>
          <p:nvPr/>
        </p:nvSpPr>
        <p:spPr>
          <a:xfrm>
            <a:off x="6428732" y="1851574"/>
            <a:ext cx="21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Machine learning techniques such as logistic regression and decision trees are used to identify fraudulent activity.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D689E3-430D-C32F-35B7-CA1B7F1E0FD5}"/>
              </a:ext>
            </a:extLst>
          </p:cNvPr>
          <p:cNvSpPr txBox="1"/>
          <p:nvPr/>
        </p:nvSpPr>
        <p:spPr>
          <a:xfrm>
            <a:off x="6416934" y="4438800"/>
            <a:ext cx="216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model was developed using information from financial institutions that accept credit cards.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ABA7C8-0C32-95B1-2214-75A47BBF42B7}"/>
              </a:ext>
            </a:extLst>
          </p:cNvPr>
          <p:cNvSpPr txBox="1"/>
          <p:nvPr/>
        </p:nvSpPr>
        <p:spPr>
          <a:xfrm>
            <a:off x="3953287" y="2918663"/>
            <a:ext cx="2161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Whether or not a pending transaction is legitimate depends on an analytical model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DADFBE-0C8A-65E6-26E4-83B63AED480E}"/>
              </a:ext>
            </a:extLst>
          </p:cNvPr>
          <p:cNvSpPr/>
          <p:nvPr/>
        </p:nvSpPr>
        <p:spPr>
          <a:xfrm>
            <a:off x="8770385" y="2776707"/>
            <a:ext cx="2471062" cy="2471062"/>
          </a:xfrm>
          <a:prstGeom prst="ellipse">
            <a:avLst/>
          </a:pr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00F9A6-2F38-B6FC-B0F5-3830C659DB33}"/>
              </a:ext>
            </a:extLst>
          </p:cNvPr>
          <p:cNvSpPr txBox="1"/>
          <p:nvPr/>
        </p:nvSpPr>
        <p:spPr>
          <a:xfrm>
            <a:off x="8952359" y="3161364"/>
            <a:ext cx="2161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Specifically, we employ a pair of models for classifying potential instances of fraud.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938FE9E-8AB9-AFD1-1C42-3C26A2F0340D}"/>
              </a:ext>
            </a:extLst>
          </p:cNvPr>
          <p:cNvSpPr/>
          <p:nvPr/>
        </p:nvSpPr>
        <p:spPr>
          <a:xfrm rot="19792411">
            <a:off x="5923211" y="2658666"/>
            <a:ext cx="609579" cy="372734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D24E4BD-A8F5-2FB6-EBFD-FE80E5B9DE92}"/>
              </a:ext>
            </a:extLst>
          </p:cNvPr>
          <p:cNvSpPr/>
          <p:nvPr/>
        </p:nvSpPr>
        <p:spPr>
          <a:xfrm rot="5400000">
            <a:off x="7219281" y="3804964"/>
            <a:ext cx="609579" cy="372734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48990AE-1BE9-492D-4974-CFD533FF1D9F}"/>
              </a:ext>
            </a:extLst>
          </p:cNvPr>
          <p:cNvSpPr/>
          <p:nvPr/>
        </p:nvSpPr>
        <p:spPr>
          <a:xfrm rot="19792411">
            <a:off x="8439573" y="4365683"/>
            <a:ext cx="609579" cy="372734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D4F1F-C14B-CA83-6C95-2C0D608E8CAD}"/>
              </a:ext>
            </a:extLst>
          </p:cNvPr>
          <p:cNvSpPr/>
          <p:nvPr/>
        </p:nvSpPr>
        <p:spPr>
          <a:xfrm>
            <a:off x="3207830" y="1492289"/>
            <a:ext cx="6371968" cy="4766310"/>
          </a:xfrm>
          <a:prstGeom prst="round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61EB-ACC1-B503-776D-65CE0C07EE8D}"/>
              </a:ext>
            </a:extLst>
          </p:cNvPr>
          <p:cNvSpPr txBox="1"/>
          <p:nvPr/>
        </p:nvSpPr>
        <p:spPr>
          <a:xfrm>
            <a:off x="3426008" y="1924879"/>
            <a:ext cx="612870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order to classify potential instances of fraud, we are using Logistic Regression.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logistic curve is used in the fraud detection technique known as logistic regression, which is a sort of probabilistic statistical classification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likelihood that a given tuple belongs to a certain class is denoted by P, whereas the opposite, 1-P, represents the likelihood that it does not.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increase the likelihood of incoming transactions, the model optimizes the values of coefficients C0 and C1.</a:t>
            </a:r>
          </a:p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A2F3F4-C80B-F381-B04D-F84D83FB5A85}"/>
              </a:ext>
            </a:extLst>
          </p:cNvPr>
          <p:cNvSpPr/>
          <p:nvPr/>
        </p:nvSpPr>
        <p:spPr>
          <a:xfrm>
            <a:off x="9857149" y="4644401"/>
            <a:ext cx="1798903" cy="1915194"/>
          </a:xfrm>
          <a:prstGeom prst="ellipse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33400" dist="7366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F63ADC-5E2C-9EDA-EA91-8C16D7B96463}"/>
              </a:ext>
            </a:extLst>
          </p:cNvPr>
          <p:cNvSpPr/>
          <p:nvPr/>
        </p:nvSpPr>
        <p:spPr>
          <a:xfrm>
            <a:off x="9221156" y="2994888"/>
            <a:ext cx="1945788" cy="20715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33400" dist="7366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D8A8D-4A37-0718-2378-B1796B1CDD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09633" y="3498151"/>
            <a:ext cx="1619004" cy="9923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5AB5E5B-2D8D-EB5D-9961-BDA6C7C20B05}"/>
              </a:ext>
            </a:extLst>
          </p:cNvPr>
          <p:cNvSpPr txBox="1"/>
          <p:nvPr/>
        </p:nvSpPr>
        <p:spPr>
          <a:xfrm>
            <a:off x="9913452" y="5194489"/>
            <a:ext cx="16880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For a univariate logistic curve, use the following formula.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F489E08-56D5-4767-F4FC-9ED87F948A3E}"/>
              </a:ext>
            </a:extLst>
          </p:cNvPr>
          <p:cNvSpPr/>
          <p:nvPr/>
        </p:nvSpPr>
        <p:spPr>
          <a:xfrm rot="14958754">
            <a:off x="10350332" y="4584585"/>
            <a:ext cx="638089" cy="470151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FEA283-A00E-39F7-FDD8-B1A18E9ADC26}"/>
              </a:ext>
            </a:extLst>
          </p:cNvPr>
          <p:cNvSpPr txBox="1"/>
          <p:nvPr/>
        </p:nvSpPr>
        <p:spPr>
          <a:xfrm>
            <a:off x="3817620" y="368440"/>
            <a:ext cx="7223525" cy="707886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23490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-9291798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892256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630766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A077D-8EE1-5084-A013-0D0209D32FD3}"/>
              </a:ext>
            </a:extLst>
          </p:cNvPr>
          <p:cNvSpPr txBox="1"/>
          <p:nvPr/>
        </p:nvSpPr>
        <p:spPr>
          <a:xfrm>
            <a:off x="3817620" y="368440"/>
            <a:ext cx="7223525" cy="707886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logistic regression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D4F1F-C14B-CA83-6C95-2C0D608E8CAD}"/>
              </a:ext>
            </a:extLst>
          </p:cNvPr>
          <p:cNvSpPr/>
          <p:nvPr/>
        </p:nvSpPr>
        <p:spPr>
          <a:xfrm>
            <a:off x="3207830" y="1321283"/>
            <a:ext cx="4394595" cy="5319547"/>
          </a:xfrm>
          <a:prstGeom prst="round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61EB-ACC1-B503-776D-65CE0C07EE8D}"/>
              </a:ext>
            </a:extLst>
          </p:cNvPr>
          <p:cNvSpPr txBox="1"/>
          <p:nvPr/>
        </p:nvSpPr>
        <p:spPr>
          <a:xfrm>
            <a:off x="3416351" y="1632268"/>
            <a:ext cx="38091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Accuracy: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0.005649933355406702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Precision: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0.005649933355406702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Recall: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F1 Score: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0.011236381901911703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 AUC Score: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Confusion Matrix: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&lt;sklearn.metrics._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plot.confusion_matrix.ConfusionMatrixDisplay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object at 0x7f9592a372b0&gt;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ROC Curve: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&lt;sklearn.metrics._</a:t>
            </a:r>
            <a:r>
              <a:rPr lang="en-US" sz="1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plot.roc_curve.RocCurveDisplay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object at 0x7f959331bb80&gt;</a:t>
            </a:r>
          </a:p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70CCE50-039D-AAD0-D066-9FB223323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1851" y="1990596"/>
            <a:ext cx="4006545" cy="37429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735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83A50-2C34-7BAA-A970-51E7DDD8E4CF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5CC2E0-23F8-8535-D6E3-CC833EEBF350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2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2C183-A77D-1EAF-8725-43BCE570C971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FC71-0EFD-5E57-5039-C584FA4D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31944" y="1122363"/>
            <a:ext cx="10907904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413-96DA-268F-E503-D8D55C846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1944" y="3602038"/>
            <a:ext cx="10907904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65ECD-9633-774E-AD24-BAB9EA401DDC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912A9D-7C24-D690-E4D3-158B8BCA144A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F0A5-80B1-AC31-58C2-B20C3887AAD9}"/>
              </a:ext>
            </a:extLst>
          </p:cNvPr>
          <p:cNvSpPr txBox="1"/>
          <p:nvPr/>
        </p:nvSpPr>
        <p:spPr>
          <a:xfrm rot="16200000">
            <a:off x="11192014" y="3105834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CADA2-B5FD-C549-498E-82542C2778E6}"/>
              </a:ext>
            </a:extLst>
          </p:cNvPr>
          <p:cNvSpPr/>
          <p:nvPr/>
        </p:nvSpPr>
        <p:spPr>
          <a:xfrm>
            <a:off x="47535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2C88FA-35B4-74B8-6FE4-7A022C6DEEF7}"/>
              </a:ext>
            </a:extLst>
          </p:cNvPr>
          <p:cNvSpPr/>
          <p:nvPr/>
        </p:nvSpPr>
        <p:spPr>
          <a:xfrm>
            <a:off x="11231589" y="2375262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23EEB-82E3-4CA3-5740-B3916EB66BEF}"/>
              </a:ext>
            </a:extLst>
          </p:cNvPr>
          <p:cNvSpPr txBox="1"/>
          <p:nvPr/>
        </p:nvSpPr>
        <p:spPr>
          <a:xfrm rot="16200000">
            <a:off x="10939971" y="3215443"/>
            <a:ext cx="195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D5D6A-374E-A378-4F4E-B360EF48F708}"/>
              </a:ext>
            </a:extLst>
          </p:cNvPr>
          <p:cNvSpPr/>
          <p:nvPr/>
        </p:nvSpPr>
        <p:spPr>
          <a:xfrm>
            <a:off x="47535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8027A7-FDEA-7FBD-E34A-202B34B18E69}"/>
              </a:ext>
            </a:extLst>
          </p:cNvPr>
          <p:cNvSpPr/>
          <p:nvPr/>
        </p:nvSpPr>
        <p:spPr>
          <a:xfrm>
            <a:off x="11231589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A1EABA-6210-717D-5815-C533CA1D80B5}"/>
              </a:ext>
            </a:extLst>
          </p:cNvPr>
          <p:cNvSpPr txBox="1"/>
          <p:nvPr/>
        </p:nvSpPr>
        <p:spPr>
          <a:xfrm rot="16200000">
            <a:off x="10970101" y="3215441"/>
            <a:ext cx="195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lg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106DFD-B8C0-99B5-140C-F4F2412C8EF4}"/>
              </a:ext>
            </a:extLst>
          </p:cNvPr>
          <p:cNvSpPr/>
          <p:nvPr/>
        </p:nvSpPr>
        <p:spPr>
          <a:xfrm>
            <a:off x="31823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5590C6-F29A-8843-1B6E-162F7450140B}"/>
              </a:ext>
            </a:extLst>
          </p:cNvPr>
          <p:cNvSpPr/>
          <p:nvPr/>
        </p:nvSpPr>
        <p:spPr>
          <a:xfrm>
            <a:off x="11215877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48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AA27E-DD9B-E1D5-4A26-1E3C3392CB91}"/>
              </a:ext>
            </a:extLst>
          </p:cNvPr>
          <p:cNvSpPr txBox="1"/>
          <p:nvPr/>
        </p:nvSpPr>
        <p:spPr>
          <a:xfrm rot="16200000">
            <a:off x="10954387" y="3276995"/>
            <a:ext cx="195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decision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DE1E8-AB21-3840-3D2E-B80D0C651097}"/>
              </a:ext>
            </a:extLst>
          </p:cNvPr>
          <p:cNvSpPr/>
          <p:nvPr/>
        </p:nvSpPr>
        <p:spPr>
          <a:xfrm>
            <a:off x="-993812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EAFBF6B-E459-E315-188C-AF96F3C85A21}"/>
              </a:ext>
            </a:extLst>
          </p:cNvPr>
          <p:cNvSpPr/>
          <p:nvPr/>
        </p:nvSpPr>
        <p:spPr>
          <a:xfrm>
            <a:off x="124592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90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201A8-89B3-4E88-FD02-DB0CEE293615}"/>
              </a:ext>
            </a:extLst>
          </p:cNvPr>
          <p:cNvSpPr txBox="1"/>
          <p:nvPr/>
        </p:nvSpPr>
        <p:spPr>
          <a:xfrm rot="16200000">
            <a:off x="984434" y="3292383"/>
            <a:ext cx="195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15052E-5FD5-F403-224D-E6C0F7280574}"/>
              </a:ext>
            </a:extLst>
          </p:cNvPr>
          <p:cNvSpPr/>
          <p:nvPr/>
        </p:nvSpPr>
        <p:spPr>
          <a:xfrm>
            <a:off x="-10553036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D4AAE0C-5FC9-82E6-FCC3-932C5D472333}"/>
              </a:ext>
            </a:extLst>
          </p:cNvPr>
          <p:cNvSpPr/>
          <p:nvPr/>
        </p:nvSpPr>
        <p:spPr>
          <a:xfrm>
            <a:off x="631018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A8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F216F-9C60-0F9F-2058-40CA66644A0E}"/>
              </a:ext>
            </a:extLst>
          </p:cNvPr>
          <p:cNvSpPr txBox="1"/>
          <p:nvPr/>
        </p:nvSpPr>
        <p:spPr>
          <a:xfrm rot="16200000">
            <a:off x="426726" y="3096687"/>
            <a:ext cx="184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D60461-7058-1CD9-2FAA-A766FBED968C}"/>
              </a:ext>
            </a:extLst>
          </p:cNvPr>
          <p:cNvSpPr/>
          <p:nvPr/>
        </p:nvSpPr>
        <p:spPr>
          <a:xfrm>
            <a:off x="-11136519" y="-13996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06987-B720-C2CC-5908-28431499E58B}"/>
              </a:ext>
            </a:extLst>
          </p:cNvPr>
          <p:cNvSpPr/>
          <p:nvPr/>
        </p:nvSpPr>
        <p:spPr>
          <a:xfrm>
            <a:off x="47535" y="2361266"/>
            <a:ext cx="1007946" cy="2257064"/>
          </a:xfrm>
          <a:custGeom>
            <a:avLst/>
            <a:gdLst>
              <a:gd name="connsiteX0" fmla="*/ 1137213 w 1137213"/>
              <a:gd name="connsiteY0" fmla="*/ 0 h 2274426"/>
              <a:gd name="connsiteX1" fmla="*/ 1137213 w 1137213"/>
              <a:gd name="connsiteY1" fmla="*/ 2274426 h 2274426"/>
              <a:gd name="connsiteX2" fmla="*/ 0 w 1137213"/>
              <a:gd name="connsiteY2" fmla="*/ 1137213 h 2274426"/>
              <a:gd name="connsiteX3" fmla="*/ 1137213 w 1137213"/>
              <a:gd name="connsiteY3" fmla="*/ 0 h 227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213" h="2274426">
                <a:moveTo>
                  <a:pt x="1137213" y="0"/>
                </a:moveTo>
                <a:lnTo>
                  <a:pt x="1137213" y="2274426"/>
                </a:lnTo>
                <a:cubicBezTo>
                  <a:pt x="509148" y="2274426"/>
                  <a:pt x="0" y="1765278"/>
                  <a:pt x="0" y="1137213"/>
                </a:cubicBezTo>
                <a:cubicBezTo>
                  <a:pt x="0" y="509148"/>
                  <a:pt x="509148" y="0"/>
                  <a:pt x="1137213" y="0"/>
                </a:cubicBezTo>
                <a:close/>
              </a:path>
            </a:pathLst>
          </a:custGeom>
          <a:solidFill>
            <a:srgbClr val="C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0353A5-6D77-9E55-9398-137E81D70CF0}"/>
              </a:ext>
            </a:extLst>
          </p:cNvPr>
          <p:cNvSpPr txBox="1"/>
          <p:nvPr/>
        </p:nvSpPr>
        <p:spPr>
          <a:xfrm rot="16200000">
            <a:off x="-114083" y="3262470"/>
            <a:ext cx="17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2F01CF-49DD-086B-B847-5FE337CEAAA4}"/>
              </a:ext>
            </a:extLst>
          </p:cNvPr>
          <p:cNvSpPr/>
          <p:nvPr/>
        </p:nvSpPr>
        <p:spPr>
          <a:xfrm>
            <a:off x="4736834" y="1492288"/>
            <a:ext cx="6371968" cy="4775161"/>
          </a:xfrm>
          <a:prstGeom prst="round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634E0-E5CA-C2AE-E6B0-7C67ED4D2881}"/>
              </a:ext>
            </a:extLst>
          </p:cNvPr>
          <p:cNvSpPr txBox="1"/>
          <p:nvPr/>
        </p:nvSpPr>
        <p:spPr>
          <a:xfrm>
            <a:off x="4940919" y="2499353"/>
            <a:ext cx="6128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While constructing the decision tree, the ID3 method considers the entropy of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set of data's entropy can be used as a measure of its uncertainty. In decision tree design, the entropy of each characteristic is used to determine the criterion for branching.</a:t>
            </a:r>
          </a:p>
          <a:p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If we denote the characteristics of the dataset by their probabilities (P1, P2,..., Ps), we get the following. 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F65FAE-9870-7C07-3500-850BCF0D9966}"/>
              </a:ext>
            </a:extLst>
          </p:cNvPr>
          <p:cNvSpPr/>
          <p:nvPr/>
        </p:nvSpPr>
        <p:spPr>
          <a:xfrm>
            <a:off x="2595901" y="2769819"/>
            <a:ext cx="1798903" cy="1915194"/>
          </a:xfrm>
          <a:prstGeom prst="ellipse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33400" dist="7366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D6B655-4DCA-062E-F7C0-C17836974927}"/>
              </a:ext>
            </a:extLst>
          </p:cNvPr>
          <p:cNvSpPr/>
          <p:nvPr/>
        </p:nvSpPr>
        <p:spPr>
          <a:xfrm>
            <a:off x="2872344" y="903002"/>
            <a:ext cx="1945788" cy="20715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33400" dist="736600" dir="2700000" algn="tl" rotWithShape="0">
                  <a:prstClr val="black">
                    <a:alpha val="85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37C22-8659-D562-7CE8-EC130FC87A3E}"/>
              </a:ext>
            </a:extLst>
          </p:cNvPr>
          <p:cNvSpPr txBox="1"/>
          <p:nvPr/>
        </p:nvSpPr>
        <p:spPr>
          <a:xfrm>
            <a:off x="2659413" y="3207474"/>
            <a:ext cx="1688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It is possible to derive an equation for the entropy of each possible state.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EBBF881-1700-F7D8-8E1A-C504DEC469DD}"/>
              </a:ext>
            </a:extLst>
          </p:cNvPr>
          <p:cNvSpPr/>
          <p:nvPr/>
        </p:nvSpPr>
        <p:spPr>
          <a:xfrm rot="17876313">
            <a:off x="3335084" y="2582334"/>
            <a:ext cx="638089" cy="470151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0709EA-DE32-40EB-F75A-A56D791476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4853" y="1551716"/>
            <a:ext cx="1761981" cy="7816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6207B04-0442-2570-B43B-081C1D3C06F8}"/>
              </a:ext>
            </a:extLst>
          </p:cNvPr>
          <p:cNvSpPr txBox="1"/>
          <p:nvPr/>
        </p:nvSpPr>
        <p:spPr>
          <a:xfrm>
            <a:off x="3944148" y="326871"/>
            <a:ext cx="6562767" cy="861774"/>
          </a:xfrm>
          <a:prstGeom prst="rect">
            <a:avLst/>
          </a:prstGeom>
          <a:noFill/>
          <a:effectLst>
            <a:outerShdw blurRad="406400" dist="38100" dir="5400000" sx="30000" sy="30000" algn="tl" rotWithShape="0">
              <a:prstClr val="black">
                <a:alpha val="1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77B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1161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1400</Words>
  <Application>Microsoft Office PowerPoint</Application>
  <PresentationFormat>Widescreen</PresentationFormat>
  <Paragraphs>271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White</dc:creator>
  <cp:lastModifiedBy>Kathryn White</cp:lastModifiedBy>
  <cp:revision>16</cp:revision>
  <dcterms:created xsi:type="dcterms:W3CDTF">2022-12-01T18:47:24Z</dcterms:created>
  <dcterms:modified xsi:type="dcterms:W3CDTF">2022-12-02T03:23:54Z</dcterms:modified>
</cp:coreProperties>
</file>