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57" d="100"/>
          <a:sy n="57" d="100"/>
        </p:scale>
        <p:origin x="90" y="9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5/29/2020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74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050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23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5/29/2020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4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6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05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817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05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57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01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5/29/2020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49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5/29/2020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0531855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2" r:id="rId6"/>
    <p:sldLayoutId id="2147483758" r:id="rId7"/>
    <p:sldLayoutId id="2147483759" r:id="rId8"/>
    <p:sldLayoutId id="2147483760" r:id="rId9"/>
    <p:sldLayoutId id="2147483761"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Building windows lined in a pattern">
            <a:extLst>
              <a:ext uri="{FF2B5EF4-FFF2-40B4-BE49-F238E27FC236}">
                <a16:creationId xmlns:a16="http://schemas.microsoft.com/office/drawing/2014/main" id="{ADE6E21C-B595-4E54-A742-1A3C35C1514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9442" b="6289"/>
          <a:stretch/>
        </p:blipFill>
        <p:spPr>
          <a:xfrm>
            <a:off x="20" y="10"/>
            <a:ext cx="12191980" cy="6857990"/>
          </a:xfrm>
          <a:prstGeom prst="rect">
            <a:avLst/>
          </a:prstGeom>
        </p:spPr>
      </p:pic>
      <p:sp>
        <p:nvSpPr>
          <p:cNvPr id="32" name="Rectangle: Rounded Corners 22">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3859952"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61C10-FC7D-48AC-B9DF-E189D1BE27FA}"/>
              </a:ext>
            </a:extLst>
          </p:cNvPr>
          <p:cNvSpPr>
            <a:spLocks noGrp="1"/>
          </p:cNvSpPr>
          <p:nvPr>
            <p:ph type="ctrTitle"/>
          </p:nvPr>
        </p:nvSpPr>
        <p:spPr>
          <a:xfrm>
            <a:off x="826219" y="795509"/>
            <a:ext cx="3507023" cy="3011340"/>
          </a:xfrm>
        </p:spPr>
        <p:txBody>
          <a:bodyPr>
            <a:normAutofit/>
          </a:bodyPr>
          <a:lstStyle/>
          <a:p>
            <a:r>
              <a:rPr lang="en-US" sz="5000"/>
              <a:t>Isolation in the states	</a:t>
            </a:r>
          </a:p>
        </p:txBody>
      </p:sp>
      <p:sp>
        <p:nvSpPr>
          <p:cNvPr id="3" name="Subtitle 2">
            <a:extLst>
              <a:ext uri="{FF2B5EF4-FFF2-40B4-BE49-F238E27FC236}">
                <a16:creationId xmlns:a16="http://schemas.microsoft.com/office/drawing/2014/main" id="{F9EE58DB-80E5-4B19-8C9F-40D85E4017B3}"/>
              </a:ext>
            </a:extLst>
          </p:cNvPr>
          <p:cNvSpPr>
            <a:spLocks noGrp="1"/>
          </p:cNvSpPr>
          <p:nvPr>
            <p:ph type="subTitle" idx="1"/>
          </p:nvPr>
        </p:nvSpPr>
        <p:spPr>
          <a:xfrm>
            <a:off x="826219" y="3898924"/>
            <a:ext cx="3507023" cy="1777878"/>
          </a:xfrm>
        </p:spPr>
        <p:txBody>
          <a:bodyPr>
            <a:normAutofit/>
          </a:bodyPr>
          <a:lstStyle/>
          <a:p>
            <a:r>
              <a:rPr lang="en-US"/>
              <a:t>Stay at home orders in the United States and their effect on testing</a:t>
            </a:r>
          </a:p>
        </p:txBody>
      </p:sp>
      <p:sp>
        <p:nvSpPr>
          <p:cNvPr id="25" name="Arc 24">
            <a:extLst>
              <a:ext uri="{FF2B5EF4-FFF2-40B4-BE49-F238E27FC236}">
                <a16:creationId xmlns:a16="http://schemas.microsoft.com/office/drawing/2014/main" id="{AE9ADF75-5F35-4ED5-BCC5-F91FC616F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6218" y="8305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42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BE5095-FE7E-47E6-8709-9A94D56E4CE2}"/>
              </a:ext>
            </a:extLst>
          </p:cNvPr>
          <p:cNvSpPr>
            <a:spLocks noGrp="1"/>
          </p:cNvSpPr>
          <p:nvPr>
            <p:ph type="title"/>
          </p:nvPr>
        </p:nvSpPr>
        <p:spPr>
          <a:xfrm>
            <a:off x="686834" y="1153572"/>
            <a:ext cx="3200400" cy="4461163"/>
          </a:xfrm>
        </p:spPr>
        <p:txBody>
          <a:bodyPr>
            <a:normAutofit fontScale="90000"/>
          </a:bodyPr>
          <a:lstStyle/>
          <a:p>
            <a:r>
              <a:rPr lang="en-US" sz="3200" dirty="0">
                <a:solidFill>
                  <a:srgbClr val="FFFFFF"/>
                </a:solidFill>
              </a:rPr>
              <a:t>Hypothesis: early statewide</a:t>
            </a:r>
            <a:br>
              <a:rPr lang="en-US" sz="3200" dirty="0">
                <a:solidFill>
                  <a:srgbClr val="FFFFFF"/>
                </a:solidFill>
              </a:rPr>
            </a:br>
            <a:r>
              <a:rPr lang="en-US" sz="3200" dirty="0">
                <a:solidFill>
                  <a:srgbClr val="FFFFFF"/>
                </a:solidFill>
              </a:rPr>
              <a:t>stay-at-home orders will have a significant negative correlation to absolute positive and positive test ratio.</a:t>
            </a:r>
          </a:p>
        </p:txBody>
      </p:sp>
      <p:sp>
        <p:nvSpPr>
          <p:cNvPr id="3" name="Content Placeholder 2">
            <a:extLst>
              <a:ext uri="{FF2B5EF4-FFF2-40B4-BE49-F238E27FC236}">
                <a16:creationId xmlns:a16="http://schemas.microsoft.com/office/drawing/2014/main" id="{AFC381F6-9AC9-41B1-830F-632E8B6EBC9F}"/>
              </a:ext>
            </a:extLst>
          </p:cNvPr>
          <p:cNvSpPr>
            <a:spLocks noGrp="1"/>
          </p:cNvSpPr>
          <p:nvPr>
            <p:ph idx="1"/>
          </p:nvPr>
        </p:nvSpPr>
        <p:spPr>
          <a:xfrm>
            <a:off x="4447308" y="591344"/>
            <a:ext cx="6906491" cy="5585619"/>
          </a:xfrm>
        </p:spPr>
        <p:txBody>
          <a:bodyPr anchor="ctr">
            <a:normAutofit/>
          </a:bodyPr>
          <a:lstStyle/>
          <a:p>
            <a:pPr marL="0" indent="0">
              <a:buNone/>
            </a:pPr>
            <a:r>
              <a:rPr lang="en-US" dirty="0"/>
              <a:t>The COVID-19 pandemic has affected every state in the United States of America. Each state has chosen to pursue a different strategy when it comes to dealing with this pandemic. While most have instituted stay-at-home orders several have not.  Here I will examine the relationship between stay-at-home orders and the absolute number of positive tests performed as well as the ratio of positive tests to negative.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41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74C7-F88B-4D77-8D5C-36DC866CF43E}"/>
              </a:ext>
            </a:extLst>
          </p:cNvPr>
          <p:cNvSpPr>
            <a:spLocks noGrp="1"/>
          </p:cNvSpPr>
          <p:nvPr>
            <p:ph type="title"/>
          </p:nvPr>
        </p:nvSpPr>
        <p:spPr/>
        <p:txBody>
          <a:bodyPr/>
          <a:lstStyle/>
          <a:p>
            <a:r>
              <a:rPr lang="en-US" dirty="0"/>
              <a:t>Variables to be explored:</a:t>
            </a:r>
          </a:p>
        </p:txBody>
      </p:sp>
      <p:sp>
        <p:nvSpPr>
          <p:cNvPr id="3" name="Content Placeholder 2">
            <a:extLst>
              <a:ext uri="{FF2B5EF4-FFF2-40B4-BE49-F238E27FC236}">
                <a16:creationId xmlns:a16="http://schemas.microsoft.com/office/drawing/2014/main" id="{0C19431C-C6DF-4D5B-BBBE-902118365EAB}"/>
              </a:ext>
            </a:extLst>
          </p:cNvPr>
          <p:cNvSpPr>
            <a:spLocks noGrp="1"/>
          </p:cNvSpPr>
          <p:nvPr>
            <p:ph idx="1"/>
          </p:nvPr>
        </p:nvSpPr>
        <p:spPr/>
        <p:txBody>
          <a:bodyPr>
            <a:normAutofit fontScale="55000" lnSpcReduction="20000"/>
          </a:bodyPr>
          <a:lstStyle/>
          <a:p>
            <a:r>
              <a:rPr lang="en-US" b="1" dirty="0"/>
              <a:t>Date</a:t>
            </a:r>
          </a:p>
          <a:p>
            <a:r>
              <a:rPr lang="en-US" dirty="0"/>
              <a:t>This variable will allow us to see how COVID-19 data has changed over time. Hopefully this will help us visualize and quantify the effect of social distancing measures on virus transmission.</a:t>
            </a:r>
          </a:p>
          <a:p>
            <a:r>
              <a:rPr lang="en-US" b="1" dirty="0"/>
              <a:t>State</a:t>
            </a:r>
          </a:p>
          <a:p>
            <a:r>
              <a:rPr lang="en-US" dirty="0"/>
              <a:t>This is the geographic location I will use in this analysis. For future exploration, looking at county or country level data could be very useful. Some interesting expansions of this examination could involve counties in states without statewide policies who chose to </a:t>
            </a:r>
            <a:r>
              <a:rPr lang="en-US" dirty="0" err="1"/>
              <a:t>inplement</a:t>
            </a:r>
            <a:r>
              <a:rPr lang="en-US" dirty="0"/>
              <a:t> county-wide stay-at-home policies. Similarly, countries with country wide stay-at-home policies as compared to countries without federal guidelines.</a:t>
            </a:r>
          </a:p>
          <a:p>
            <a:r>
              <a:rPr lang="en-US" b="1" dirty="0" err="1"/>
              <a:t>New_negative</a:t>
            </a:r>
            <a:r>
              <a:rPr lang="en-US" b="1" dirty="0"/>
              <a:t>, </a:t>
            </a:r>
            <a:r>
              <a:rPr lang="en-US" b="1" dirty="0" err="1"/>
              <a:t>new_positives</a:t>
            </a:r>
            <a:r>
              <a:rPr lang="en-US" b="1" dirty="0"/>
              <a:t>, </a:t>
            </a:r>
            <a:r>
              <a:rPr lang="en-US" b="1" dirty="0" err="1"/>
              <a:t>new_tests</a:t>
            </a:r>
            <a:endParaRPr lang="en-US" b="1" dirty="0"/>
          </a:p>
          <a:p>
            <a:r>
              <a:rPr lang="en-US" dirty="0"/>
              <a:t>Given the lack of extensive contact tracing and testing in the United States, it is difficult to get an accurate picture of COVID-19 transmission in our communities. Often only the most sick qualify for testing and many with known exposures and mild symptoms go without testing due to lack of resources. To help negate this complication, I have chosen to examine the ratio of new positive to new negative cases in the hopes that this statistic will help provide insight into the not just the raw number of cases isolated but also the proportion of the cases tested that are positive. I would expect to see both absolute positive and positive ratio to decrease in states with effective and early social distancing measures.</a:t>
            </a:r>
          </a:p>
          <a:p>
            <a:pPr marL="0" indent="0">
              <a:buNone/>
            </a:pPr>
            <a:endParaRPr lang="en-US" dirty="0"/>
          </a:p>
        </p:txBody>
      </p:sp>
    </p:spTree>
    <p:extLst>
      <p:ext uri="{BB962C8B-B14F-4D97-AF65-F5344CB8AC3E}">
        <p14:creationId xmlns:p14="http://schemas.microsoft.com/office/powerpoint/2010/main" val="317890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0DE5-A6BA-4B14-9BBA-227D71DF3523}"/>
              </a:ext>
            </a:extLst>
          </p:cNvPr>
          <p:cNvSpPr>
            <a:spLocks noGrp="1"/>
          </p:cNvSpPr>
          <p:nvPr>
            <p:ph type="title"/>
          </p:nvPr>
        </p:nvSpPr>
        <p:spPr>
          <a:xfrm>
            <a:off x="838200" y="263770"/>
            <a:ext cx="6180117" cy="472500"/>
          </a:xfrm>
        </p:spPr>
        <p:txBody>
          <a:bodyPr>
            <a:normAutofit fontScale="90000"/>
          </a:bodyPr>
          <a:lstStyle/>
          <a:p>
            <a:r>
              <a:rPr lang="en-US" dirty="0"/>
              <a:t>Histograms</a:t>
            </a:r>
          </a:p>
        </p:txBody>
      </p:sp>
      <p:pic>
        <p:nvPicPr>
          <p:cNvPr id="8" name="Content Placeholder 7">
            <a:extLst>
              <a:ext uri="{FF2B5EF4-FFF2-40B4-BE49-F238E27FC236}">
                <a16:creationId xmlns:a16="http://schemas.microsoft.com/office/drawing/2014/main" id="{D7FEDEC6-3622-474E-9B63-8908905D8FC0}"/>
              </a:ext>
            </a:extLst>
          </p:cNvPr>
          <p:cNvPicPr>
            <a:picLocks noGrp="1" noChangeAspect="1"/>
          </p:cNvPicPr>
          <p:nvPr>
            <p:ph idx="1"/>
          </p:nvPr>
        </p:nvPicPr>
        <p:blipFill>
          <a:blip r:embed="rId2"/>
          <a:stretch>
            <a:fillRect/>
          </a:stretch>
        </p:blipFill>
        <p:spPr>
          <a:xfrm>
            <a:off x="357012" y="942975"/>
            <a:ext cx="3971925" cy="2486025"/>
          </a:xfrm>
          <a:prstGeom prst="rect">
            <a:avLst/>
          </a:prstGeom>
        </p:spPr>
      </p:pic>
      <p:pic>
        <p:nvPicPr>
          <p:cNvPr id="9" name="Picture 8">
            <a:extLst>
              <a:ext uri="{FF2B5EF4-FFF2-40B4-BE49-F238E27FC236}">
                <a16:creationId xmlns:a16="http://schemas.microsoft.com/office/drawing/2014/main" id="{2A912211-E454-4401-83F3-0221D9DF9113}"/>
              </a:ext>
            </a:extLst>
          </p:cNvPr>
          <p:cNvPicPr>
            <a:picLocks noChangeAspect="1"/>
          </p:cNvPicPr>
          <p:nvPr/>
        </p:nvPicPr>
        <p:blipFill>
          <a:blip r:embed="rId3"/>
          <a:stretch>
            <a:fillRect/>
          </a:stretch>
        </p:blipFill>
        <p:spPr>
          <a:xfrm>
            <a:off x="4114801" y="900112"/>
            <a:ext cx="4219575" cy="2571750"/>
          </a:xfrm>
          <a:prstGeom prst="rect">
            <a:avLst/>
          </a:prstGeom>
        </p:spPr>
      </p:pic>
      <p:pic>
        <p:nvPicPr>
          <p:cNvPr id="10" name="Picture 9">
            <a:extLst>
              <a:ext uri="{FF2B5EF4-FFF2-40B4-BE49-F238E27FC236}">
                <a16:creationId xmlns:a16="http://schemas.microsoft.com/office/drawing/2014/main" id="{146362CB-D616-4DAF-AAD2-EBAEF62A8755}"/>
              </a:ext>
            </a:extLst>
          </p:cNvPr>
          <p:cNvPicPr>
            <a:picLocks noChangeAspect="1"/>
          </p:cNvPicPr>
          <p:nvPr/>
        </p:nvPicPr>
        <p:blipFill>
          <a:blip r:embed="rId4"/>
          <a:stretch>
            <a:fillRect/>
          </a:stretch>
        </p:blipFill>
        <p:spPr>
          <a:xfrm>
            <a:off x="8077200" y="942975"/>
            <a:ext cx="4114800" cy="2628900"/>
          </a:xfrm>
          <a:prstGeom prst="rect">
            <a:avLst/>
          </a:prstGeom>
        </p:spPr>
      </p:pic>
      <p:pic>
        <p:nvPicPr>
          <p:cNvPr id="11" name="Picture 10">
            <a:extLst>
              <a:ext uri="{FF2B5EF4-FFF2-40B4-BE49-F238E27FC236}">
                <a16:creationId xmlns:a16="http://schemas.microsoft.com/office/drawing/2014/main" id="{495C823E-2247-4315-8063-E5C38E06EBB0}"/>
              </a:ext>
            </a:extLst>
          </p:cNvPr>
          <p:cNvPicPr>
            <a:picLocks noChangeAspect="1"/>
          </p:cNvPicPr>
          <p:nvPr/>
        </p:nvPicPr>
        <p:blipFill>
          <a:blip r:embed="rId5"/>
          <a:stretch>
            <a:fillRect/>
          </a:stretch>
        </p:blipFill>
        <p:spPr>
          <a:xfrm>
            <a:off x="838200" y="3898323"/>
            <a:ext cx="4048125" cy="2552700"/>
          </a:xfrm>
          <a:prstGeom prst="rect">
            <a:avLst/>
          </a:prstGeom>
        </p:spPr>
      </p:pic>
      <p:pic>
        <p:nvPicPr>
          <p:cNvPr id="12" name="Picture 11">
            <a:extLst>
              <a:ext uri="{FF2B5EF4-FFF2-40B4-BE49-F238E27FC236}">
                <a16:creationId xmlns:a16="http://schemas.microsoft.com/office/drawing/2014/main" id="{3FA0DB62-C492-4AEC-B88F-0510D511E277}"/>
              </a:ext>
            </a:extLst>
          </p:cNvPr>
          <p:cNvPicPr>
            <a:picLocks noChangeAspect="1"/>
          </p:cNvPicPr>
          <p:nvPr/>
        </p:nvPicPr>
        <p:blipFill>
          <a:blip r:embed="rId6"/>
          <a:stretch>
            <a:fillRect/>
          </a:stretch>
        </p:blipFill>
        <p:spPr>
          <a:xfrm>
            <a:off x="6096000" y="3841173"/>
            <a:ext cx="4229100" cy="2609850"/>
          </a:xfrm>
          <a:prstGeom prst="rect">
            <a:avLst/>
          </a:prstGeom>
        </p:spPr>
      </p:pic>
    </p:spTree>
    <p:extLst>
      <p:ext uri="{BB962C8B-B14F-4D97-AF65-F5344CB8AC3E}">
        <p14:creationId xmlns:p14="http://schemas.microsoft.com/office/powerpoint/2010/main" val="209719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6254EC-EE04-4C3A-BCFD-77B00B1D8918}"/>
              </a:ext>
            </a:extLst>
          </p:cNvPr>
          <p:cNvSpPr>
            <a:spLocks noGrp="1"/>
          </p:cNvSpPr>
          <p:nvPr>
            <p:ph type="title"/>
          </p:nvPr>
        </p:nvSpPr>
        <p:spPr>
          <a:xfrm>
            <a:off x="838200" y="365125"/>
            <a:ext cx="5558489" cy="1325563"/>
          </a:xfrm>
        </p:spPr>
        <p:txBody>
          <a:bodyPr>
            <a:normAutofit/>
          </a:bodyPr>
          <a:lstStyle/>
          <a:p>
            <a:r>
              <a:rPr lang="en-US" dirty="0"/>
              <a:t>Mean, Var, and Std</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89BC8D27-53B0-4817-B837-C7C25780BB70}"/>
              </a:ext>
            </a:extLst>
          </p:cNvPr>
          <p:cNvGraphicFramePr>
            <a:graphicFrameLocks noGrp="1"/>
          </p:cNvGraphicFramePr>
          <p:nvPr>
            <p:ph idx="1"/>
            <p:extLst>
              <p:ext uri="{D42A27DB-BD31-4B8C-83A1-F6EECF244321}">
                <p14:modId xmlns:p14="http://schemas.microsoft.com/office/powerpoint/2010/main" val="796706241"/>
              </p:ext>
            </p:extLst>
          </p:nvPr>
        </p:nvGraphicFramePr>
        <p:xfrm>
          <a:off x="319645" y="3211519"/>
          <a:ext cx="5776355" cy="2387600"/>
        </p:xfrm>
        <a:graphic>
          <a:graphicData uri="http://schemas.openxmlformats.org/drawingml/2006/table">
            <a:tbl>
              <a:tblPr>
                <a:tableStyleId>{5C22544A-7EE6-4342-B048-85BDC9FD1C3A}</a:tableStyleId>
              </a:tblPr>
              <a:tblGrid>
                <a:gridCol w="735451">
                  <a:extLst>
                    <a:ext uri="{9D8B030D-6E8A-4147-A177-3AD203B41FA5}">
                      <a16:colId xmlns:a16="http://schemas.microsoft.com/office/drawing/2014/main" val="1789760424"/>
                    </a:ext>
                  </a:extLst>
                </a:gridCol>
                <a:gridCol w="1727689">
                  <a:extLst>
                    <a:ext uri="{9D8B030D-6E8A-4147-A177-3AD203B41FA5}">
                      <a16:colId xmlns:a16="http://schemas.microsoft.com/office/drawing/2014/main" val="1435151579"/>
                    </a:ext>
                  </a:extLst>
                </a:gridCol>
                <a:gridCol w="1152827">
                  <a:extLst>
                    <a:ext uri="{9D8B030D-6E8A-4147-A177-3AD203B41FA5}">
                      <a16:colId xmlns:a16="http://schemas.microsoft.com/office/drawing/2014/main" val="3885072286"/>
                    </a:ext>
                  </a:extLst>
                </a:gridCol>
                <a:gridCol w="1057211">
                  <a:extLst>
                    <a:ext uri="{9D8B030D-6E8A-4147-A177-3AD203B41FA5}">
                      <a16:colId xmlns:a16="http://schemas.microsoft.com/office/drawing/2014/main" val="3395888643"/>
                    </a:ext>
                  </a:extLst>
                </a:gridCol>
                <a:gridCol w="1103177">
                  <a:extLst>
                    <a:ext uri="{9D8B030D-6E8A-4147-A177-3AD203B41FA5}">
                      <a16:colId xmlns:a16="http://schemas.microsoft.com/office/drawing/2014/main" val="1045870958"/>
                    </a:ext>
                  </a:extLst>
                </a:gridCol>
              </a:tblGrid>
              <a:tr h="611458">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positive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negative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new_positive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new_negative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7106787"/>
                  </a:ext>
                </a:extLst>
              </a:tr>
              <a:tr h="582342">
                <a:tc>
                  <a:txBody>
                    <a:bodyPr/>
                    <a:lstStyle/>
                    <a:p>
                      <a:pPr algn="l" fontAlgn="b"/>
                      <a:r>
                        <a:rPr lang="en-US" sz="1100" u="none" strike="noStrike">
                          <a:effectLst/>
                        </a:rPr>
                        <a:t>Mean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12976.11388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76926.21436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363.2461796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3008.679506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3677977"/>
                  </a:ext>
                </a:extLst>
              </a:tr>
              <a:tr h="582342">
                <a:tc>
                  <a:txBody>
                    <a:bodyPr/>
                    <a:lstStyle/>
                    <a:p>
                      <a:pPr algn="l" fontAlgn="b"/>
                      <a:r>
                        <a:rPr lang="en-US" sz="1100" u="none" strike="noStrike">
                          <a:effectLst/>
                        </a:rPr>
                        <a:t>Var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1322322743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25203108511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739131.5813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45225882.9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9366695"/>
                  </a:ext>
                </a:extLst>
              </a:tr>
              <a:tr h="611458">
                <a:tc>
                  <a:txBody>
                    <a:bodyPr/>
                    <a:lstStyle/>
                    <a:p>
                      <a:pPr algn="l" fontAlgn="b"/>
                      <a:r>
                        <a:rPr lang="en-US" sz="1100" u="none" strike="noStrike">
                          <a:effectLst/>
                        </a:rPr>
                        <a:t>Std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36363.7559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158754.8693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859.7276204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6725.019175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8284882"/>
                  </a:ext>
                </a:extLst>
              </a:tr>
            </a:tbl>
          </a:graphicData>
        </a:graphic>
      </p:graphicFrame>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39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CD0B-121E-4432-A536-C777F3DB95D7}"/>
              </a:ext>
            </a:extLst>
          </p:cNvPr>
          <p:cNvSpPr>
            <a:spLocks noGrp="1"/>
          </p:cNvSpPr>
          <p:nvPr>
            <p:ph type="title"/>
          </p:nvPr>
        </p:nvSpPr>
        <p:spPr/>
        <p:txBody>
          <a:bodyPr/>
          <a:lstStyle/>
          <a:p>
            <a:r>
              <a:rPr lang="en-US" dirty="0"/>
              <a:t>Other visualizations</a:t>
            </a:r>
          </a:p>
        </p:txBody>
      </p:sp>
      <p:pic>
        <p:nvPicPr>
          <p:cNvPr id="4" name="Content Placeholder 3">
            <a:extLst>
              <a:ext uri="{FF2B5EF4-FFF2-40B4-BE49-F238E27FC236}">
                <a16:creationId xmlns:a16="http://schemas.microsoft.com/office/drawing/2014/main" id="{80EF5637-90F8-4DE4-A503-2A1005A900CE}"/>
              </a:ext>
            </a:extLst>
          </p:cNvPr>
          <p:cNvPicPr>
            <a:picLocks noGrp="1" noChangeAspect="1"/>
          </p:cNvPicPr>
          <p:nvPr>
            <p:ph idx="1"/>
          </p:nvPr>
        </p:nvPicPr>
        <p:blipFill>
          <a:blip r:embed="rId2"/>
          <a:stretch>
            <a:fillRect/>
          </a:stretch>
        </p:blipFill>
        <p:spPr>
          <a:xfrm>
            <a:off x="838200" y="1690688"/>
            <a:ext cx="5257800" cy="4429516"/>
          </a:xfrm>
          <a:prstGeom prst="rect">
            <a:avLst/>
          </a:prstGeom>
        </p:spPr>
      </p:pic>
      <p:pic>
        <p:nvPicPr>
          <p:cNvPr id="5" name="Picture 4">
            <a:extLst>
              <a:ext uri="{FF2B5EF4-FFF2-40B4-BE49-F238E27FC236}">
                <a16:creationId xmlns:a16="http://schemas.microsoft.com/office/drawing/2014/main" id="{078C486B-2873-46F2-AC51-F567B47F0C80}"/>
              </a:ext>
            </a:extLst>
          </p:cNvPr>
          <p:cNvPicPr>
            <a:picLocks noChangeAspect="1"/>
          </p:cNvPicPr>
          <p:nvPr/>
        </p:nvPicPr>
        <p:blipFill>
          <a:blip r:embed="rId3"/>
          <a:stretch>
            <a:fillRect/>
          </a:stretch>
        </p:blipFill>
        <p:spPr>
          <a:xfrm>
            <a:off x="6096000" y="1690688"/>
            <a:ext cx="5377156" cy="4399491"/>
          </a:xfrm>
          <a:prstGeom prst="rect">
            <a:avLst/>
          </a:prstGeom>
        </p:spPr>
      </p:pic>
    </p:spTree>
    <p:extLst>
      <p:ext uri="{BB962C8B-B14F-4D97-AF65-F5344CB8AC3E}">
        <p14:creationId xmlns:p14="http://schemas.microsoft.com/office/powerpoint/2010/main" val="273326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1499-4D8B-4BCC-8C89-4A5B0501EE91}"/>
              </a:ext>
            </a:extLst>
          </p:cNvPr>
          <p:cNvSpPr>
            <a:spLocks noGrp="1"/>
          </p:cNvSpPr>
          <p:nvPr>
            <p:ph type="title"/>
          </p:nvPr>
        </p:nvSpPr>
        <p:spPr/>
        <p:txBody>
          <a:bodyPr/>
          <a:lstStyle/>
          <a:p>
            <a:r>
              <a:rPr lang="en-US" dirty="0"/>
              <a:t>More misc. visualizations</a:t>
            </a:r>
          </a:p>
        </p:txBody>
      </p:sp>
      <p:pic>
        <p:nvPicPr>
          <p:cNvPr id="4" name="Content Placeholder 3">
            <a:extLst>
              <a:ext uri="{FF2B5EF4-FFF2-40B4-BE49-F238E27FC236}">
                <a16:creationId xmlns:a16="http://schemas.microsoft.com/office/drawing/2014/main" id="{94FC5CE2-15E5-4705-BF1E-1BA2FDD9F09B}"/>
              </a:ext>
            </a:extLst>
          </p:cNvPr>
          <p:cNvPicPr>
            <a:picLocks noGrp="1" noChangeAspect="1"/>
          </p:cNvPicPr>
          <p:nvPr>
            <p:ph idx="1"/>
          </p:nvPr>
        </p:nvPicPr>
        <p:blipFill>
          <a:blip r:embed="rId2"/>
          <a:stretch>
            <a:fillRect/>
          </a:stretch>
        </p:blipFill>
        <p:spPr>
          <a:xfrm>
            <a:off x="622753" y="1944159"/>
            <a:ext cx="4240893" cy="3859213"/>
          </a:xfrm>
          <a:prstGeom prst="rect">
            <a:avLst/>
          </a:prstGeom>
        </p:spPr>
      </p:pic>
    </p:spTree>
    <p:extLst>
      <p:ext uri="{BB962C8B-B14F-4D97-AF65-F5344CB8AC3E}">
        <p14:creationId xmlns:p14="http://schemas.microsoft.com/office/powerpoint/2010/main" val="2081097145"/>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24</TotalTime>
  <Words>392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Tw Cen MT</vt:lpstr>
      <vt:lpstr>ShapesVTI</vt:lpstr>
      <vt:lpstr>Isolation in the states </vt:lpstr>
      <vt:lpstr>Hypothesis: early statewide stay-at-home orders will have a significant negative correlation to absolute positive and positive test ratio.</vt:lpstr>
      <vt:lpstr>Variables to be explored:</vt:lpstr>
      <vt:lpstr>Histograms</vt:lpstr>
      <vt:lpstr>Mean, Var, and Std</vt:lpstr>
      <vt:lpstr>Other visualizations</vt:lpstr>
      <vt:lpstr>More misc. visualizations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Isolation in the states</dc:title>
  <dc:creator>Katherine Barrett</dc:creator>
  <cp:lastModifiedBy>Katherine Barrett</cp:lastModifiedBy>
  <cp:revision>4</cp:revision>
  <dcterms:created xsi:type="dcterms:W3CDTF">2020-05-31T03:57:25Z</dcterms:created>
  <dcterms:modified xsi:type="dcterms:W3CDTF">2020-05-31T04:21:49Z</dcterms:modified>
</cp:coreProperties>
</file>