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40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600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25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56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7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530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33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8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78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06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39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8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0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D6E177-F458-4323-BC4B-1FCF877D3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Современная Методология Разработка программного обеспечения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C0FA2EB-BD04-47A0-810B-F9C49553B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Авторы: Яковлев Виталий, Ефименкова Екатерина</a:t>
            </a:r>
          </a:p>
          <a:p>
            <a:pPr algn="l"/>
            <a:r>
              <a:rPr lang="ru-RU" dirty="0"/>
              <a:t>Группа 20 П-3</a:t>
            </a:r>
          </a:p>
        </p:txBody>
      </p:sp>
    </p:spTree>
    <p:extLst>
      <p:ext uri="{BB962C8B-B14F-4D97-AF65-F5344CB8AC3E}">
        <p14:creationId xmlns:p14="http://schemas.microsoft.com/office/powerpoint/2010/main" val="2603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A9D3DC0-767B-4F63-B12D-11D5ABCA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5803"/>
            <a:ext cx="7729728" cy="1032170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Концептуализация современной методологии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FA3DD53-2B71-45B1-BED9-736823649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2043" y="1183704"/>
            <a:ext cx="8691239" cy="5588493"/>
          </a:xfrm>
        </p:spPr>
        <p:txBody>
          <a:bodyPr>
            <a:normAutofit fontScale="92500"/>
          </a:bodyPr>
          <a:lstStyle/>
          <a:p>
            <a:pPr indent="228600" algn="just">
              <a:spcBef>
                <a:spcPts val="600"/>
              </a:spcBef>
            </a:pP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Это с новой силой дока­зывает, что за методологией закреплена </a:t>
            </a:r>
            <a:r>
              <a:rPr lang="ru-RU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функция определения стратегии научного познания. 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Первый постулат в выработке подобной стратегии мо­жет носить название </a:t>
            </a:r>
            <a:r>
              <a:rPr lang="ru-RU" sz="12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«против подмены методов». 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Уже достаточно триви­альным для современной методологии является суждение, что исследо­вание предмета требует «своих», адекватных его природе методов. Эту мысль высказывал Э.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Гуссерль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объясняя, что «толчок к исследованию должен исходить... от вещей и проблем», что наука должна стремиться достичь «в самом смысле этих проблем предначертанных методов». Сочетание пред­мета и метода, их органичность выделяется методологией как одно из самых необходимых условий успеха научного исследования. Если предпо­ложить противную ситуацию, когда дисциплины пытаются изучить свой предмет с использованием неадекватных ему методов исследования, то сразу станет понятной правомерность данного методологического посту­лата. Подмена методов может обречь исследование на провал или облечь его в одежды антинауки, чему особенно способствуют приемы аналогии, редуцирования, связанные с переносом особенностей и характеристик одной предметной сферы на другую, либо принципиальное их упрощение.</a:t>
            </a:r>
          </a:p>
          <a:p>
            <a:pPr indent="228600" algn="just"/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Когда проблемы не могут быть разрешены старыми методами или изу­чаемый объект обладает такой природой, к которой старые методы не­применимы, тогда условием решения задачи становится создание новых средств и методов. Методы в исследовании являются одновременно и пред­посылкой, и продуктом, и залогом успеха, оставаясь непременным и не­обходимым орудием анализа.</a:t>
            </a:r>
          </a:p>
          <a:p>
            <a:pPr indent="228600" algn="just"/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Налицо попытки разработать теории, суммирующие типичные мето­дологические достижения или просчеты, например, теория ошибок, те­ория измерений, теория выбора гипотез, теория планирования экспери­мента, теория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многрфакторного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анализа. Все эти теории базируются в основном на статистических закономерностях и свидетельствуют о кон­цептуализации современной методологии, которая не удовлетворяется только эмпирическим исследованием и применением многообразных ме­тодов, а пытается создать порождающую модель инноваций и сопутству­ющих им процессов.</a:t>
            </a:r>
          </a:p>
          <a:p>
            <a:pPr indent="228600" algn="just"/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Для методологии характерно изучение не только методов, но и про­чих средств, обеспечивающих исследование, к которым можно отнести принципы,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регулятивы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ориентации, а также категории и понятия. Весь­ма актуально на современном этапе развития науки, который именуют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постнеклассическим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выделение ориентации как специфических средств методологического освоения действительности в условиях неравновесно­го, нестабильного мира, когда о жестких нормативах и детерминациях вряд ли правомерно вести речь. Можно сказать, что на смену детермина­ции приходят ориентации.</a:t>
            </a:r>
          </a:p>
          <a:p>
            <a:pPr indent="228600" algn="just"/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Весомым компонентом современного методологического исследова­ния являются средства познания. Считается, что в средствах познания находит свое материальное воплощение специфика методов отдельных наук: ускорители частиц в микрофизике, различные датчики, фиксирую­щие работу органов, — в медицине и т.п.</a:t>
            </a:r>
          </a:p>
          <a:p>
            <a:endParaRPr lang="ru-RU" sz="1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C514689-44C1-43AB-9B41-A2B41460E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769" y="2645545"/>
            <a:ext cx="3665231" cy="23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4020437A-FE24-4E1B-AC38-5ECEDBE7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41" y="2741614"/>
            <a:ext cx="5187950" cy="388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1C68D56-57E6-4080-81D8-929416CE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8" y="115410"/>
            <a:ext cx="11887200" cy="6742590"/>
          </a:xfrm>
        </p:spPr>
        <p:txBody>
          <a:bodyPr>
            <a:normAutofit/>
          </a:bodyPr>
          <a:lstStyle/>
          <a:p>
            <a:r>
              <a:rPr lang="ru-RU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Понятия «</a:t>
            </a:r>
            <a:r>
              <a:rPr lang="ru-RU" sz="12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куматоид</a:t>
            </a:r>
            <a:r>
              <a:rPr lang="ru-RU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», «</a:t>
            </a:r>
            <a:r>
              <a:rPr lang="ru-RU" sz="12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</a:t>
            </a:r>
            <a:r>
              <a:rPr lang="ru-RU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2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studies</a:t>
            </a:r>
            <a:r>
              <a:rPr lang="ru-RU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», «абдукция» 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кажутся чуждыми слу­ху, воспитанному на звучании привычных методологических языковых кон-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структовА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Вместе с тем именно они указывают на то, что отличительная особенность современного этапа развития методологии заключена во вве­дении принципиально новых понятийных образований, которые часто уходят своим происхождением в сферу конкретных или частных наук. К таким понятиям можно отнести весьма популярные ныне понятия би­фуркации, флуктуации, диссипации, аттрактора, а также инновационное понятие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куматоида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Означая определенного рода плавающий объект (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куматоид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от греч. «волна»), он отражает системное качество объектов и характеризуется тем, что может появляться, образовывать­ся, а может исчезать, распадаться. Он не репрезентирует всех своих эле­ментов одновременно, а как бы представляет их своеобразным «чувствен­но-сверхчувственным» образом. Скажем, такой системный объект, как русский народ, не может быть представим и локализован в определенном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пространствен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но-временном участке. Невозможно, иными словами, со­брать всех представителей русского народа с тем, чтобы объект был це­лостно представлен. И вместе с тем этот объект не фиктивен, а реален, наблюдаем и изучаем. Этот объект во многом определяет направление всего цивилизационно-исторического процесса в целом.</a:t>
            </a:r>
          </a:p>
          <a:p>
            <a:pPr algn="just"/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Другой наиболее простой и легкодоступный пример — студенческая группа. Она представляет собой некий плавающий объект, то исчезаю­щий, то появляющийся, который обнаруживает себя не во всех системах взаимодействий. Так, после окончания учебных занятий группы как цело­стного объекта уже нет, тогда как в определенных, институционально запрограммированных ситуациях (номер группы, количество студентов, структура, общие характеристики) она как объект обнаруживается и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са­моидентифицируется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Кроме того, такой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куматоид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поддерживается и вне-институционально, подпитываемый многообразными импульсами: друж­бой, соперничеством и прочими отношениями между членами группы.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0297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667BC4D-4206-46EA-88C8-B8218CA1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73674"/>
            <a:ext cx="9756678" cy="557135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Особенность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куматоида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том, что он не только безразличен к про­странственно-временной локализации, но и не привязан жестко к само­му субстрату — материалу, его составляющему. Его качества системные, а следовательно, зависят от входящих в него элементов, от их присут­ствия либо отсутствия и, в особенности, от траектории их развития или поведения.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Куматоид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нельзя однозначно идентифицировать с одним опре­деленным качеством или же с набором подобных качеств, веществен­ным образом закрепленных. Вся социальная жизнь сплошь наводнена эта­кими плавающими объектами—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куматоидами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Еще одной характеристи­кой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куматоида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следует признать определенную предикативность его фун­кционирования, например: быть народом, быть учителем, быть той или иной социальной группой. От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куматоида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даже с учетом его динамики ожи­дается некое воспроизведение наиболее типических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характериологических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особенностей и образцов поведения.</a:t>
            </a:r>
          </a:p>
          <a:p>
            <a:pPr algn="just"/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Другой принципиальной новацией в современной методологии явля­ется ведение исследований по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тшгу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«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studies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» — ситуационных исследований. Последние опираются на методологию междисциплинар­ных исследований, но предполагают изучение индивидуальных субъек­тов, локальных групповых мировоззрений и ситуаций. Термин «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studies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» отражает наличие прецедента, т.е. такого индивидуализированного объек­та, который находится под наблюдением и не вписывается в устоявшиеся каноны объяснения. Считается, что сама идея ситуационной методоло­гии восходит и «идеографическому методу»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баденской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школы. Известно весьма положительное к ней отношение основоположника социологии знания К. Мангейма. «Нам придется принять во внимание ситуационную детерминацию в качестве неотъемлемого фактора познания— подобно тому, как мы должны будем принять теорию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рёляционизма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теорию меняющегося базиса мышления, мы должны отвергнуть представление о существовании «сферы истины в себе» как вредную и недоказуемую гипо­тезу. Различают два типа ситуационных исследований: текстуальные и по­левые. В обоих придается первостепенное значение локальной детермина­ции. Последняя конкретизируется понятием «внутренней социальности» и понимается как замкнутая система неявных предпосылок знания, скла­дывающихся под влиянием специфических для данной группы и ситуации форм деятельности и общения, как «концептуальный каркас» и социо-культурный контекст, определяющий значение и смысл отдельных слов и поступков. Преимущества ситуационных исследований состоят в том, что в них содержание системы знания раскрывается в контексте конеч­ного набора условий, конкретных и особых форм жизненных ситуаций, приоткрывая тем самым завесу над тайнами реального познавательного процесса.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4D938A8-D5B4-4983-824A-E9D5B8182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707" y="3998650"/>
            <a:ext cx="3267828" cy="28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6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9516A78-3B98-49C6-9E44-7FC6EA9E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4277"/>
            <a:ext cx="7729728" cy="1188720"/>
          </a:xfr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CD3C9E8-0914-4BF9-B30D-20BDA024F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93289"/>
            <a:ext cx="7729728" cy="493598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В первую очередь, необходимо дать определение понятию разработки программного обеспечения.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Программное обеспечение (ПО) — это исполняемый код, который осуществляет те или иные вычислительные операции. ПО является совокупностью элементов, в которую входит исполняемый программный код, связанные библиотеки и документация. Если оно создается в целях выполнения конкретных задач, то речь уже идёт о программном продукте (ПП).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Ещё одним важным понятием, которое необходимо рассмотреть в рамках этой темы, является инжиниринг. Данная область представляет собой разработку продуктов с применением конкретной научной методологии.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Программная инженерия — это отдельная область деятельности, внутри которой разрабатываются программные продукты. При этом используются максимально конкретизированные научные методы и принципы. Конечной целью является создание высококачественного и полезного программного продукта.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По определению IEEE разработка программного обеспечения представляет собой применение систематического, дисциплинированного, количественного подхода к разработке, а также дальнейшее использование и обслуживание полученного результата.</a:t>
            </a: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8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368CD22-9C7D-4A63-85E8-8618878E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9989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>Методы структурного анализа для проектирования ПО</a:t>
            </a:r>
            <a:b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B7C2B78-1C44-41B1-A4FE-CF2AD49A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544715"/>
            <a:ext cx="11691891" cy="3861785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Структурные методы составляют дисциплину системного анализа и проектирования. Благодаря таким методам появляется возможность устранить различные затруднения, связанные со спецификой больших систем. Достигается это за счёт их дифференцирования на составные части, которые еще называют «черными ящиками», а также иерархической организации таких «черных ящиков».</a:t>
            </a:r>
          </a:p>
          <a:p>
            <a:r>
              <a:rPr lang="ru-RU" dirty="0"/>
              <a:t>Практическая польза дифференциации состоит в том, что при использовании полученных частей необязательно понимать принцип их работы. Пользователю достаточно лишь знать их входы и выходы, а также назначение. Проще говоря, необходимо понимать, какие именно задачи должен выполнять тот или иной «черный ящик».</a:t>
            </a:r>
          </a:p>
          <a:p>
            <a:r>
              <a:rPr lang="ru-RU" dirty="0"/>
              <a:t>Исходя из всего этого, следует, что на первом этапе процесса упрощения сложной системы ее разделяют на несколько «черных ящиков». Однако деление должно соответствовать нескольким основным критериям:</a:t>
            </a:r>
          </a:p>
          <a:p>
            <a:r>
              <a:rPr lang="ru-RU" dirty="0"/>
              <a:t>У каждого «черного ящика» должна быть одна единственная функция.</a:t>
            </a:r>
          </a:p>
          <a:p>
            <a:r>
              <a:rPr lang="ru-RU" dirty="0"/>
              <a:t>Функции этих «ящиков» должны быть просты для понимания, даже если их сложно реализовать на практике.</a:t>
            </a:r>
          </a:p>
          <a:p>
            <a:r>
              <a:rPr lang="ru-RU" dirty="0"/>
              <a:t>Взаимосвязь между элементами системы должна создаваться только в том случае, если взаимосвязаны их функции. Скажем, в бухгалтерии один из таких «черных ящиков» нужен для определения размера общей заработной платы работника, а другой — для определения размера налогов. Очевидно, что между ними должна быть связь. Ведь чтобы высчитать размер налогов, необходимо знать размер зарплаты.</a:t>
            </a:r>
          </a:p>
          <a:p>
            <a:r>
              <a:rPr lang="ru-RU" dirty="0"/>
              <a:t>Любые взаимосвязи между «черными ящиками» должны быть максимально простыми. Благодаря этому они становятся независимыми друг от друга.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3676A8C-1324-44A8-9895-BD990F2C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13" y="5038007"/>
            <a:ext cx="6540173" cy="15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27BB14A6-D9B0-4078-92C2-2356DBB25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318" y="3457852"/>
            <a:ext cx="3365065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A4C3D8D-2F6D-4360-B631-2839195B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7" y="204186"/>
            <a:ext cx="11603115" cy="65073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Если задуматься, то любая сложная система в нашем мире, будь то элементарная частица или целая галактика, обязательно устроена в определенной иерархии. Если сложную систему разрабатывает сам человек, то он использует этот природный принцип в своей сфере деятельности.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Например, каждая компания имеет директора, заместителей по направлениям, иерархию руководителей подразделений, рядовых служащих. Помимо этого, структурные методы часто применяют визуальное моделирование, которое необходимо для простоты понимания сложных структур.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Структурный анализ — это способ изучения системы. В первую очередь, производится ее общий обзор, а затем выполняется детализация полученной информации. В конечном итоге исследователи получают иерархическую структуру с большим числом уровней.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IBM Plex Mono" panose="020B0604020202020204" pitchFamily="49" charset="-52"/>
              </a:rPr>
              <a:t>Функциональная декомпозиция — важнейший метод дифференциации на уровни абстракций в рамках структурного анализа. Декомпозиция представляет собой разделение целого на части. В данном случае речь идёт о разбиении системы на функциональные подсистемы, которые затем делятся на подфункции. Последние, в свою очередь, разделяются на задачи, а те — на конкретные процедуры.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Вместе с тем система все еще будет являться целостной, а все ее составляющие — связаны между собой. Если система разрабатывается «снизу-вверх» (от конкретных задач к общей системе), то утрачивается ее целостное представление. Кроме того, появляются трудности связанные с описанием информационного взаимодействия отдельных элементов.</a:t>
            </a:r>
            <a:endParaRPr lang="ru-RU" dirty="0">
              <a:solidFill>
                <a:srgbClr val="333333"/>
              </a:solidFill>
              <a:latin typeface="IBM Plex Mono" panose="020B0604020202020204" pitchFamily="49" charset="-52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В процессе структурного анализа и проектирования применяется множество моделей, которые описывают: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функциональную структуру системы;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последовательность производимых операций;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передачу данных между функциональными процессами;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отношения между данными.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Выделим несколько самых часто встречаемых моделей из первых трёх категорий: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функциональная модель SADT (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Structured</a:t>
            </a: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 Analysis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and</a:t>
            </a: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 Design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Technique</a:t>
            </a: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модель IDEF3;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DFD (Data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Flow</a:t>
            </a: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Diagrams</a:t>
            </a: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) — диаграммы потоков данных. Модель «сущность — связь» (ERM —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Entity-Relationship</a:t>
            </a: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 Model), которая описывает отношения между данными. Обычно применяется в структурном анализе и проектировании. При этом она является подмножеством объектной модели предметной области.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63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A992E3-EF0F-4370-823D-543DEE6E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3558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/>
            </a:r>
            <a:b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</a:br>
            <a: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>Этапы разработки программного обеспечения</a:t>
            </a:r>
            <a:b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</a:br>
            <a:r>
              <a:rPr lang="ru-RU" sz="1600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>Первая стадия работы над ПО — подготовка</a:t>
            </a:r>
            <a: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/>
            </a:r>
            <a:b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AD98520-00ED-4053-9F57-82AF918B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" y="1393794"/>
            <a:ext cx="11842812" cy="4980373"/>
          </a:xfrm>
        </p:spPr>
        <p:txBody>
          <a:bodyPr>
            <a:normAutofit fontScale="85000" lnSpcReduction="20000"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Основная задача, которую необходимо выполнить на данном этапе, заключается в формировании концепции будущей системы на основе требований заказчика. Ориентируясь на эту концепцию, разработчики дают оценку тому, насколько проект востребован и реализуем. Если решение о привлечении исполнителя принимается на основании проведенного конкурса, то речь идет об этапе подготовки потенциального сотрудника к этому конкурсу (включая формирование всех документов).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Бывают ситуации, при которых необходима определенная итеративная работа с заказчиком по корректировке концепции проекта вплоть до момента, когда будет достигнуто достаточное соотношение требований заказчика и затрат исполнителя, либо когда будет принято решение о завершении разработки.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Если в основе проекта лежит реализуемая концепция, то наступает этап разработки требований. Данная стадия предполагает определение явных и неявных потребностей заказчика. Зачастую заказчики не имеют четкого представления о своих нуждах. В некоторых ситуациях их нужды не соотносятся с реальными возможностями разработчиков. Иногда потребности заказчиков имеют внутренние противоречия.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Именно для устранения таких проблем и нужен этап разработки требований. Необходимо максимально конкретизировать потребности заказчика и выявить его скрытые нужды. Кроме того, на данной стадии устраняются противоречия между требованиями, создаётся целостное техническое решение и производится анализ его реализуемости.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Конкретизация требований нередко влечёт за собой корректировку концепции проекта. Однако в некоторых ситуациях не получается найти эффективное техническое решение, и тогда проект либо закрывают, либо замораживают до появления выгодных условий.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Если же решение удалась найти, то исполнитель переходит на этап разработки архитектуры будущей системы. Главная задача данной стадии — определение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верхнеуровневой</a:t>
            </a: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 логической и физической архитектуры, которая способна всецело закрыть потребности заказчика. В процессе разработки архитектуры выполняется рецензирование и уточнение концепции, требований и предварительного технического решения. Это позволяет снизить самые выраженные риски.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20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8779078-6B76-4C82-BD85-6BD458EB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023" y="3429000"/>
            <a:ext cx="3429000" cy="3429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B7161C-C0D7-4835-AA0F-7062BC9F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111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>Следующий этап — опытная эксплуатация</a:t>
            </a:r>
            <a:b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772DCAD-8ED5-4D7B-BCF1-4566B807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1597981"/>
            <a:ext cx="11665259" cy="2645545"/>
          </a:xfrm>
        </p:spPr>
        <p:txBody>
          <a:bodyPr>
            <a:normAutofit fontScale="92500"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Главная задача данной стадии — проверка качества работы системы в реальных условиях. Проверка чаще всего состоит из измерения количественных метрик, с помощью которых определяется качество продукта. Сначала испытываются функциональные показатели качества, а после этого — нефункциональные. Если в ходе проверки выявляются какие-либо расхождения, то исполнитель вносит коррективы в системный код.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Когда систему удается правильно настроить, ее вводят в эксплуатацию. Обычно исполнитель некоторое время сопровождает разработанный им продукт (как минимум во время гарантийного срока). При обнаружении тех или иных ошибок система корректируется. Пользователям и обслуживающему персоналу заказчика должна своевременно оказываться поддержка в виде консультаций.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E56CE4C-E75B-4E67-A367-BC1C1D7A4A02}"/>
              </a:ext>
            </a:extLst>
          </p:cNvPr>
          <p:cNvSpPr txBox="1"/>
          <p:nvPr/>
        </p:nvSpPr>
        <p:spPr>
          <a:xfrm>
            <a:off x="486792" y="3906175"/>
            <a:ext cx="884216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/>
              <a:t>Рано или поздно система потеряет свою актуальность для заказчика. С этого момента можно говорит об этапе ее вывода из эксплуатации. Однако для программного обеспечения, которое разрабатывается под заказ, этот этап может и не наступить. Дело в том, что заказчик, опираясь на свои эксклюзивные права, может не допустить исполнителя к дальнейшему сопровождению и настройке системы ещё до потери ее актуальности.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92581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xmlns="" id="{9B7B5F9F-7C0C-47C6-9A7F-6928CF3C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15" y="4403325"/>
            <a:ext cx="2575749" cy="201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C3A2C1-697B-430F-8952-2538429B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/>
            </a:r>
            <a:b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</a:br>
            <a: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>Конечный этап любого проекта — завершение</a:t>
            </a:r>
            <a:b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0F019EE-67B4-4921-B37A-42536C9FD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На этой стадии производится анализ результатов и внесение корректировок в процесс разработки программного обеспечения с опорой на полученный опыт. Кроме того, осуществляется пополнение базы знаний разработчиков новыми решениями, которые доказали свою эффективность, а также различными предостережениями и новыми компонентами. В дальнейшем все это должно применяться при разработке других проектов.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08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D90966-7ED7-422D-A265-140D3273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1313"/>
            <a:ext cx="7729728" cy="1188720"/>
          </a:xfrm>
        </p:spPr>
        <p:txBody>
          <a:bodyPr/>
          <a:lstStyle/>
          <a:p>
            <a:r>
              <a:rPr lang="ru-RU" dirty="0"/>
              <a:t>Процесс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418AC3E-24C7-4B08-903A-557FDD83E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44" y="1455939"/>
            <a:ext cx="7729728" cy="4248578"/>
          </a:xfrm>
        </p:spPr>
        <p:txBody>
          <a:bodyPr/>
          <a:lstStyle/>
          <a:p>
            <a:r>
              <a:rPr lang="ru-RU" dirty="0"/>
              <a:t>Процесс разработки (</a:t>
            </a:r>
            <a:r>
              <a:rPr lang="ru-RU" dirty="0" err="1"/>
              <a:t>development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 предусматривает действия  и задачи, выполняемые разработчиком, и охватывает  работы по созданию  ПС и его компонентов в соответствии с заданными требованиями, включая оформления проектной и </a:t>
            </a:r>
            <a:r>
              <a:rPr lang="ru-RU" dirty="0" err="1"/>
              <a:t>эксплутационной</a:t>
            </a:r>
            <a:r>
              <a:rPr lang="ru-RU" dirty="0"/>
              <a:t> документации подготовку  материалов, необходимых для проверки работоспособности и соответствующего качества программных продуктов, необходимых для организации обучения персонала и т.д.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314D5E2-1432-4C8C-86DD-CF1833CB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555" y="3295834"/>
            <a:ext cx="4903434" cy="323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8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652B7E61-A66F-49CC-8A55-D2849DB32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212" y="3071674"/>
            <a:ext cx="2935631" cy="198113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B41399F-B3A0-497E-80F5-20A02263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2436"/>
            <a:ext cx="7640833" cy="846352"/>
          </a:xfrm>
        </p:spPr>
        <p:txBody>
          <a:bodyPr/>
          <a:lstStyle/>
          <a:p>
            <a:r>
              <a:rPr lang="ru-RU" dirty="0"/>
              <a:t>Современная методология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A52A9D8-0032-46B5-B310-F01EB0BC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0932"/>
            <a:ext cx="12192000" cy="5140171"/>
          </a:xfrm>
        </p:spPr>
        <p:txBody>
          <a:bodyPr>
            <a:noAutofit/>
          </a:bodyPr>
          <a:lstStyle/>
          <a:p>
            <a:r>
              <a:rPr lang="ru-RU" sz="1200" dirty="0"/>
              <a:t>Многоуровневая концепция методологического знания. — Концептуа­лизация современной методологии. — Понятия: «</a:t>
            </a:r>
            <a:r>
              <a:rPr lang="ru-RU" sz="1200" dirty="0" err="1"/>
              <a:t>куматоид</a:t>
            </a:r>
            <a:r>
              <a:rPr lang="ru-RU" sz="1200" dirty="0"/>
              <a:t>», «</a:t>
            </a:r>
            <a:r>
              <a:rPr lang="ru-RU" sz="1200" dirty="0" err="1"/>
              <a:t>case</a:t>
            </a:r>
            <a:r>
              <a:rPr lang="ru-RU" sz="1200" dirty="0"/>
              <a:t> </a:t>
            </a:r>
            <a:r>
              <a:rPr lang="ru-RU" sz="1200" dirty="0" err="1"/>
              <a:t>studies</a:t>
            </a:r>
            <a:r>
              <a:rPr lang="ru-RU" sz="1200" dirty="0"/>
              <a:t>», «абдукция». — Методологический постулат «против подме­ны методов». — Методологические новации. — Методология — фило­софия научного метода. — Основная классификация методов научного познания. — Понятие «методологическая культура». — Методологи­ческие барьеры. — Экспликация теоретического и эмпирического.</a:t>
            </a:r>
          </a:p>
          <a:p>
            <a:r>
              <a:rPr lang="ru-RU" sz="1200" dirty="0"/>
              <a:t>Современная методология — наиболее стойкая и сопротивляющаяся изменениям сфера. Независимо от того, насколько осознают данную си­туацию сами методологи, в целом вся теоретико-концептуальная конст­рукция методологии базируется на принятии научного знания как прин­ципиально </a:t>
            </a:r>
            <a:r>
              <a:rPr lang="ru-RU" sz="1200" dirty="0" err="1"/>
              <a:t>интерсубъективного</a:t>
            </a:r>
            <a:r>
              <a:rPr lang="ru-RU" sz="1200" dirty="0"/>
              <a:t> и </a:t>
            </a:r>
            <a:r>
              <a:rPr lang="ru-RU" sz="1200" dirty="0" err="1"/>
              <a:t>деперсонифицированного</a:t>
            </a:r>
            <a:r>
              <a:rPr lang="ru-RU" sz="1200" dirty="0"/>
              <a:t>. Те методы, которые она изучает и обобщает, рассчитаны на фиксацию данного без примесей субъективных наслоений. В современной методологии наиболее сильна абстракция (отвлечение) или демаркация (разграничение) от ин­дивидуальных, психологических, коллективистских или исторических и культурных условий. Можно сказать, что сфера методологии — это та до­статочно устойчивая среда, в которой арсенал средств, методов, прин­ципов и ориентации имеется в наличии, готов к применению, а не изго­товляется для каждого случая отдельно. Поэтому можно встретиться с определением методологии, которое отождествляет ее с предельной ра­ционализацией мировоззрения.</a:t>
            </a:r>
          </a:p>
          <a:p>
            <a:r>
              <a:rPr lang="ru-RU" sz="1200" dirty="0"/>
              <a:t>Принято различать общую и частную методологию. В первой анализи­руются методы, общие для многих наук, во второй — для отдельных групп наук. Многоуровневая концепция методологического знания обосновывает выделение следующих </a:t>
            </a:r>
            <a:r>
              <a:rPr lang="ru-RU" sz="1200" dirty="0" err="1"/>
              <a:t>ступеней:науки</a:t>
            </a:r>
            <a:r>
              <a:rPr lang="ru-RU" sz="1200" dirty="0"/>
              <a:t>.</a:t>
            </a:r>
          </a:p>
          <a:p>
            <a:pPr marL="228600" lvl="1" indent="0">
              <a:buNone/>
            </a:pPr>
            <a:r>
              <a:rPr lang="ru-RU" sz="1200" dirty="0"/>
              <a:t>• философских методов;</a:t>
            </a:r>
          </a:p>
          <a:p>
            <a:pPr marL="228600" lvl="1" indent="0">
              <a:buNone/>
            </a:pPr>
            <a:r>
              <a:rPr lang="ru-RU" sz="1200" dirty="0"/>
              <a:t>• общенаучных;</a:t>
            </a:r>
          </a:p>
          <a:p>
            <a:pPr marL="228600" lvl="1" indent="0">
              <a:buNone/>
            </a:pPr>
            <a:r>
              <a:rPr lang="ru-RU" sz="1200" dirty="0"/>
              <a:t>• </a:t>
            </a:r>
            <a:r>
              <a:rPr lang="ru-RU" sz="1200" dirty="0" err="1"/>
              <a:t>частнонаучных</a:t>
            </a:r>
            <a:r>
              <a:rPr lang="ru-RU" sz="1200" dirty="0"/>
              <a:t>;</a:t>
            </a:r>
          </a:p>
          <a:p>
            <a:pPr marL="228600" lvl="1" indent="0">
              <a:buNone/>
            </a:pPr>
            <a:r>
              <a:rPr lang="ru-RU" sz="1200" dirty="0"/>
              <a:t>• дисциплинарных;</a:t>
            </a:r>
          </a:p>
          <a:p>
            <a:pPr marL="228600" lvl="1" indent="0">
              <a:buNone/>
            </a:pPr>
            <a:r>
              <a:rPr lang="ru-RU" sz="1200" dirty="0"/>
              <a:t>• методов междисциплинарного исследования.</a:t>
            </a:r>
          </a:p>
          <a:p>
            <a:r>
              <a:rPr lang="ru-RU" sz="1200" dirty="0"/>
              <a:t>Считается, что каждый </a:t>
            </a:r>
            <a:r>
              <a:rPr lang="ru-RU" sz="1200" dirty="0" err="1"/>
              <a:t>уровнь</a:t>
            </a:r>
            <a:r>
              <a:rPr lang="ru-RU" sz="1200" dirty="0"/>
              <a:t> обладает относительной автономией и не дедуцируется из других. Однако наиболее общий уровень выступает в качестве возможной предпосылки развития более низшего уровня.</a:t>
            </a:r>
          </a:p>
          <a:p>
            <a:r>
              <a:rPr lang="ru-RU" sz="1200" dirty="0" err="1"/>
              <a:t>Многоуровневость</a:t>
            </a:r>
            <a:r>
              <a:rPr lang="ru-RU" sz="1200" dirty="0"/>
              <a:t> методологии, как и сама необходимость ее разви­тия, связана с тем, что в настоящее время исследователь, как правило, сталкивается с исключительно сложными познавательными конструкци­ями и ситуациями. Поэтому с очевидностью просматривается тенденция усиления методологических изысканий внутри самой</a:t>
            </a:r>
          </a:p>
          <a:p>
            <a:pPr marL="228600" lvl="1" indent="0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0952598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81</TotalTime>
  <Words>2054</Words>
  <Application>Microsoft Office PowerPoint</Application>
  <PresentationFormat>Произвольный</PresentationFormat>
  <Paragraphs>67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Посылка</vt:lpstr>
      <vt:lpstr>Современная Методология Разработка программного обеспечения</vt:lpstr>
      <vt:lpstr>Разработка ПО</vt:lpstr>
      <vt:lpstr>Методы структурного анализа для проектирования ПО </vt:lpstr>
      <vt:lpstr>Презентация PowerPoint</vt:lpstr>
      <vt:lpstr> Этапы разработки программного обеспечения Первая стадия работы над ПО — подготовка </vt:lpstr>
      <vt:lpstr>Следующий этап — опытная эксплуатация </vt:lpstr>
      <vt:lpstr> Конечный этап любого проекта — завершение </vt:lpstr>
      <vt:lpstr>Процесс разработки</vt:lpstr>
      <vt:lpstr>Современная методология</vt:lpstr>
      <vt:lpstr>Концептуализация современной методологии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Ефименкова</dc:creator>
  <cp:lastModifiedBy>Екатерина Ефименкова</cp:lastModifiedBy>
  <cp:revision>9</cp:revision>
  <dcterms:created xsi:type="dcterms:W3CDTF">2023-01-18T04:28:54Z</dcterms:created>
  <dcterms:modified xsi:type="dcterms:W3CDTF">2023-01-18T07:48:03Z</dcterms:modified>
</cp:coreProperties>
</file>