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40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C52-863E-4FF4-A508-448E770EF63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0DA-D2EF-42E2-8D28-2B08FCEC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35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C52-863E-4FF4-A508-448E770EF63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0DA-D2EF-42E2-8D28-2B08FCEC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93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C52-863E-4FF4-A508-448E770EF63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0DA-D2EF-42E2-8D28-2B08FCEC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561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C52-863E-4FF4-A508-448E770EF63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0DA-D2EF-42E2-8D28-2B08FCEC839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5893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C52-863E-4FF4-A508-448E770EF63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0DA-D2EF-42E2-8D28-2B08FCEC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677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C52-863E-4FF4-A508-448E770EF63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0DA-D2EF-42E2-8D28-2B08FCEC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130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C52-863E-4FF4-A508-448E770EF63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0DA-D2EF-42E2-8D28-2B08FCEC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776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C52-863E-4FF4-A508-448E770EF63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0DA-D2EF-42E2-8D28-2B08FCEC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444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C52-863E-4FF4-A508-448E770EF63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0DA-D2EF-42E2-8D28-2B08FCEC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2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C52-863E-4FF4-A508-448E770EF63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0DA-D2EF-42E2-8D28-2B08FCEC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02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C52-863E-4FF4-A508-448E770EF63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0DA-D2EF-42E2-8D28-2B08FCEC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57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C52-863E-4FF4-A508-448E770EF63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0DA-D2EF-42E2-8D28-2B08FCEC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6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C52-863E-4FF4-A508-448E770EF63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0DA-D2EF-42E2-8D28-2B08FCEC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17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C52-863E-4FF4-A508-448E770EF63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0DA-D2EF-42E2-8D28-2B08FCEC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68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C52-863E-4FF4-A508-448E770EF63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0DA-D2EF-42E2-8D28-2B08FCEC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08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C52-863E-4FF4-A508-448E770EF63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0DA-D2EF-42E2-8D28-2B08FCEC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02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C52-863E-4FF4-A508-448E770EF63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0DA-D2EF-42E2-8D28-2B08FCEC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16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80DAC52-863E-4FF4-A508-448E770EF63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F0DA-D2EF-42E2-8D28-2B08FCEC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714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B9B8C1E-A42D-4F54-B4F8-1CCF6B8C6A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/>
              <a:t>Понятие</a:t>
            </a:r>
            <a:br>
              <a:rPr lang="ru-RU" sz="3600" dirty="0"/>
            </a:br>
            <a:r>
              <a:rPr lang="ru-RU" sz="3600" dirty="0"/>
              <a:t>программного обеспечения, классификация требований, уровни требований.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2AEF32B9-05D7-414D-B986-B33257AA4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1"/>
            <a:ext cx="8825658" cy="861420"/>
          </a:xfrm>
        </p:spPr>
        <p:txBody>
          <a:bodyPr/>
          <a:lstStyle/>
          <a:p>
            <a:r>
              <a:rPr lang="ru-RU" dirty="0"/>
              <a:t>Авторы: Яковлев Виталий, Ефименкова екатерина</a:t>
            </a:r>
          </a:p>
          <a:p>
            <a:r>
              <a:rPr lang="ru-RU" dirty="0"/>
              <a:t>Группа: 20 П-3</a:t>
            </a:r>
          </a:p>
        </p:txBody>
      </p:sp>
    </p:spTree>
    <p:extLst>
      <p:ext uri="{BB962C8B-B14F-4D97-AF65-F5344CB8AC3E}">
        <p14:creationId xmlns:p14="http://schemas.microsoft.com/office/powerpoint/2010/main" val="76331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xmlns="" id="{A6D32918-6130-4A82-8347-7473080DD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66" y="1376040"/>
            <a:ext cx="8330942" cy="49345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D4816CB-12DE-4E0A-8D6A-045B9F631C13}"/>
              </a:ext>
            </a:extLst>
          </p:cNvPr>
          <p:cNvSpPr txBox="1"/>
          <p:nvPr/>
        </p:nvSpPr>
        <p:spPr>
          <a:xfrm>
            <a:off x="150920" y="88777"/>
            <a:ext cx="10120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ru-RU" sz="1200" dirty="0"/>
              <a:t>Поскольку источниками требований на разных уровнях являются разные люди со своими интересами, между уровнями требований могут возникать противоречия. Выявление и устранение этих противоречий — важная часть процесса разработки требований. Чем лучше согласованы требования разных заинтересованных лиц, тем более цельным получится продукт. И наоборот, чем больше противоречий между требованиями разных уровней, тем выше риск получить проблемный продукт, сложный в использовании и требующий постоянных доработок.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E88A9CF-0AAD-4CA0-9285-8AFC141DF223}"/>
              </a:ext>
            </a:extLst>
          </p:cNvPr>
          <p:cNvSpPr txBox="1"/>
          <p:nvPr/>
        </p:nvSpPr>
        <p:spPr>
          <a:xfrm>
            <a:off x="8676443" y="1257969"/>
            <a:ext cx="335575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ru-RU" sz="1100" dirty="0"/>
              <a:t>Для первого уровня есть свои методы разработки требований, их можно обобщённо назвать разработкой Концепции продукта.</a:t>
            </a:r>
          </a:p>
          <a:p>
            <a:pPr indent="457200"/>
            <a:r>
              <a:rPr lang="ru-RU" sz="1100" dirty="0"/>
              <a:t>Для второго уровня тоже есть свои методы разработки требований — и они, как мы уже отметили, лучше всего проработаны. Например, известный, наверное, всем аналитикам метод </a:t>
            </a:r>
            <a:r>
              <a:rPr lang="ru-RU" sz="1100" dirty="0" err="1"/>
              <a:t>юзкейсов</a:t>
            </a:r>
            <a:r>
              <a:rPr lang="ru-RU" sz="1100" dirty="0"/>
              <a:t> (</a:t>
            </a:r>
            <a:r>
              <a:rPr lang="ru-RU" sz="1100" dirty="0" err="1"/>
              <a:t>use</a:t>
            </a:r>
            <a:r>
              <a:rPr lang="ru-RU" sz="1100" dirty="0"/>
              <a:t> </a:t>
            </a:r>
            <a:r>
              <a:rPr lang="ru-RU" sz="1100" dirty="0" err="1"/>
              <a:t>cases</a:t>
            </a:r>
            <a:r>
              <a:rPr lang="ru-RU" sz="1100" dirty="0"/>
              <a:t>, варианты использования) относится к этому уровню. Не менее известный и очень распространенный сейчас метод описания требований с помощью User </a:t>
            </a:r>
            <a:r>
              <a:rPr lang="ru-RU" sz="1100" dirty="0" err="1"/>
              <a:t>Stories</a:t>
            </a:r>
            <a:r>
              <a:rPr lang="ru-RU" sz="1100" dirty="0"/>
              <a:t> (пользовательских историй) тоже был разработан, в первую очередь, для описания требований пользовательского уровня. Хотя сейчас оба этих метода декларируются как универсальные и пригодные для разработки требований всех уровней.</a:t>
            </a:r>
          </a:p>
          <a:p>
            <a:pPr indent="457200"/>
            <a:r>
              <a:rPr lang="ru-RU" sz="1100" dirty="0"/>
              <a:t>На самом низком уровне требований, уровне требований к реализации, существует очень много разнообразных видов требований, способов их представления и специализированных методов разработки. С некоторыми форматами представления требований на этом уровне и методами их разработки мы тоже познакомимся.</a:t>
            </a:r>
          </a:p>
        </p:txBody>
      </p:sp>
    </p:spTree>
    <p:extLst>
      <p:ext uri="{BB962C8B-B14F-4D97-AF65-F5344CB8AC3E}">
        <p14:creationId xmlns:p14="http://schemas.microsoft.com/office/powerpoint/2010/main" val="176446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8FD41C5-9EC0-433D-AE40-29D702DC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Понятие программного обеспечения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FEDD054-2EF9-477E-8ADA-535A6FF1D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400" dirty="0"/>
              <a:t>Программное обеспечение — это совокупность всех программ на персональном компьютере.</a:t>
            </a:r>
          </a:p>
          <a:p>
            <a:r>
              <a:rPr lang="ru-RU" sz="1400" dirty="0"/>
              <a:t>Наряду с аппаратным обеспечением и информационными ресурсами, ПО является одной из составляющих частей компьютера. Современное программное обеспечение регулярно обновляется и дополняется разработчиками, чтобы соответствовать новейшим технологиям и радовать пользователей более совершенным функционалом. Именно поэтому время от времени его необходимо обновлять.</a:t>
            </a:r>
          </a:p>
          <a:p>
            <a:r>
              <a:rPr lang="ru-RU" sz="1400" dirty="0"/>
              <a:t>Наиболее яркий пример ПО — это операционная система Windows, объединяющая в себе множество других программ. Под программным обеспечением также иногда может подразумеваться любая программа, устанавливаемая на компьютер, но это не совсем верно.</a:t>
            </a:r>
          </a:p>
          <a:p>
            <a:r>
              <a:rPr lang="ru-RU" sz="1400" dirty="0"/>
              <a:t>Программа представляет собой одиночный продукт, имеющий ограниченный функционал и работающий в информационно-вычислительной сфере.</a:t>
            </a:r>
          </a:p>
          <a:p>
            <a:r>
              <a:rPr lang="ru-RU" sz="1400" dirty="0"/>
              <a:t>ПО является комплексом из отдельных программ, которые объединены друг с другом для достижения общего результата.</a:t>
            </a:r>
          </a:p>
        </p:txBody>
      </p:sp>
    </p:spTree>
    <p:extLst>
      <p:ext uri="{BB962C8B-B14F-4D97-AF65-F5344CB8AC3E}">
        <p14:creationId xmlns:p14="http://schemas.microsoft.com/office/powerpoint/2010/main" val="27921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26F8BF6-061F-45E5-AA85-05C5FE4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79351"/>
            <a:ext cx="9404723" cy="1400530"/>
          </a:xfrm>
        </p:spPr>
        <p:txBody>
          <a:bodyPr/>
          <a:lstStyle/>
          <a:p>
            <a:pPr algn="ctr"/>
            <a:r>
              <a:rPr lang="ru-RU" altLang="ru-RU" sz="3200" i="1" dirty="0"/>
              <a:t>Методологии, модели, средства и оценка качества процесса создания ПП</a:t>
            </a:r>
            <a:endParaRPr lang="ru-RU" sz="32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35D02D82-952F-4C73-935C-E008437E2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456" y="2034883"/>
            <a:ext cx="3975202" cy="4195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A21E1B6-4042-4F9B-9626-53040684C9EB}"/>
              </a:ext>
            </a:extLst>
          </p:cNvPr>
          <p:cNvSpPr txBox="1"/>
          <p:nvPr/>
        </p:nvSpPr>
        <p:spPr>
          <a:xfrm>
            <a:off x="7386221" y="2121763"/>
            <a:ext cx="4651899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/>
              <a:t>Стандартизация и обеспечение качества разработки ПП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ru-RU" alt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ea typeface="+mn-ea"/>
                <a:cs typeface="+mn-cs"/>
              </a:rPr>
              <a:t>К настоящему времени разработано много </a:t>
            </a:r>
            <a:r>
              <a:rPr kumimoji="0" lang="ru-RU" altLang="ru-RU" sz="140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ea typeface="+mn-ea"/>
                <a:cs typeface="+mn-cs"/>
              </a:rPr>
              <a:t>государственных, ведомственных, отраслевых и международных стандартов</a:t>
            </a:r>
            <a:r>
              <a:rPr kumimoji="0" lang="ru-RU" alt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+mn-cs"/>
              </a:rPr>
              <a:t>, </a:t>
            </a:r>
            <a:r>
              <a:rPr kumimoji="0" lang="ru-RU" alt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ea typeface="+mn-ea"/>
                <a:cs typeface="+mn-cs"/>
              </a:rPr>
              <a:t>регламентирующих разработку программного обеспечения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>
                <a:srgbClr val="FFFFCC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ru-RU" alt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ea typeface="+mn-ea"/>
                <a:cs typeface="+mn-cs"/>
              </a:rPr>
              <a:t>Стандарты отличаются друг от друга и содержат различные методы оценки качества.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99127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5B1B037-9958-47B6-848A-17CB3DF2D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требований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3972BA6-8FE8-4138-95C1-F8FB1A802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262805"/>
            <a:ext cx="8946541" cy="4195481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Что такое «Требование»?</a:t>
            </a:r>
          </a:p>
          <a:p>
            <a:r>
              <a:rPr lang="ru-RU" sz="1500" dirty="0">
                <a:latin typeface="+mn-lt"/>
              </a:rPr>
              <a:t>Условие или возможность требуемая пользователем для решения задач или достижения целей.</a:t>
            </a:r>
          </a:p>
          <a:p>
            <a:r>
              <a:rPr lang="ru-RU" sz="1500" dirty="0">
                <a:latin typeface="+mn-lt"/>
              </a:rPr>
              <a:t>Условие или возможность, которые должны удовлетворяться системой/компонентом системы или которыми система/компонент системы</a:t>
            </a:r>
          </a:p>
          <a:p>
            <a:r>
              <a:rPr lang="ru-RU" sz="1500" dirty="0">
                <a:latin typeface="+mn-lt"/>
              </a:rPr>
              <a:t>должна обладать для обеспечения условий контракта, стандартов, спецификаций или др. регулирующих документов.</a:t>
            </a:r>
          </a:p>
          <a:p>
            <a:r>
              <a:rPr lang="ru-RU" sz="1500" dirty="0">
                <a:latin typeface="+mn-lt"/>
              </a:rPr>
              <a:t>Документальная репрезентация условий или возможностей, перечисленных в пред. Пунктах</a:t>
            </a:r>
          </a:p>
          <a:p>
            <a:r>
              <a:rPr lang="ru-RU" sz="1500" dirty="0">
                <a:latin typeface="+mn-lt"/>
              </a:rPr>
              <a:t>«Требования это спецификация того что должно быть получено. Требования описывают поведение системы или атрибуты и свойства системы. Требования могут являться и ограничениями на процесс разработки системы»</a:t>
            </a:r>
          </a:p>
          <a:p>
            <a:endParaRPr lang="ru-RU" sz="1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737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77B7D0D-9C74-4912-B4C8-16C45CB24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требований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80B7E05-444F-40C9-B192-96C65548B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Классификация – система или способ группировки субъектов наблюдения или исследования в соответствии с их общими признаками</a:t>
            </a:r>
          </a:p>
          <a:p>
            <a:r>
              <a:rPr lang="ru-RU" dirty="0"/>
              <a:t>• Природа требований позволяет их классифицировать, остается только определить классификационные признаки.</a:t>
            </a:r>
          </a:p>
          <a:p>
            <a:r>
              <a:rPr lang="ru-RU" dirty="0"/>
              <a:t>• Наличие классификации позволяет использовать общие шаблоны (паттерны?) для работы с требованиями (общие наборы атрибутов, правила отношений и связей, …).</a:t>
            </a:r>
          </a:p>
        </p:txBody>
      </p:sp>
    </p:spTree>
    <p:extLst>
      <p:ext uri="{BB962C8B-B14F-4D97-AF65-F5344CB8AC3E}">
        <p14:creationId xmlns:p14="http://schemas.microsoft.com/office/powerpoint/2010/main" val="67769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3075337-C0D5-4B96-B148-7A917DC47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91" y="497107"/>
            <a:ext cx="9404723" cy="1400530"/>
          </a:xfrm>
        </p:spPr>
        <p:txBody>
          <a:bodyPr/>
          <a:lstStyle/>
          <a:p>
            <a:r>
              <a:rPr lang="ru-RU" dirty="0"/>
              <a:t>Пример: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8F431C2D-DB1D-46F1-BDA5-C33B3D74B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656" y="1296814"/>
            <a:ext cx="7102136" cy="5319204"/>
          </a:xfrm>
        </p:spPr>
      </p:pic>
    </p:spTree>
    <p:extLst>
      <p:ext uri="{BB962C8B-B14F-4D97-AF65-F5344CB8AC3E}">
        <p14:creationId xmlns:p14="http://schemas.microsoft.com/office/powerpoint/2010/main" val="386264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B2639A6-82D2-4E85-A52E-08C31DC8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требований к ПО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xmlns="" id="{5F928BF6-1A36-4DAF-9883-3C61323F9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024109"/>
            <a:ext cx="7464070" cy="4197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18F4BC0-E575-4802-A56F-6AF2D32EA75E}"/>
              </a:ext>
            </a:extLst>
          </p:cNvPr>
          <p:cNvSpPr txBox="1"/>
          <p:nvPr/>
        </p:nvSpPr>
        <p:spPr>
          <a:xfrm>
            <a:off x="8239789" y="1152983"/>
            <a:ext cx="362209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ru-RU" sz="1100" dirty="0"/>
              <a:t>На иллюстрации представлен перечень видов требований, который </a:t>
            </a:r>
            <a:r>
              <a:rPr lang="ru-RU" sz="1100" dirty="0" err="1"/>
              <a:t>Вигерс</a:t>
            </a:r>
            <a:r>
              <a:rPr lang="ru-RU" sz="1100" dirty="0"/>
              <a:t> предлагает вместо общего определения требований. Мы рассмотрим детально каждый вид требований позже, а пока сосредоточимся на уровнях требований, которые здесь обозначены:</a:t>
            </a:r>
          </a:p>
          <a:p>
            <a:r>
              <a:rPr lang="ru-RU" sz="1100" dirty="0"/>
              <a:t>1. Бизнес-требования</a:t>
            </a:r>
          </a:p>
          <a:p>
            <a:pPr marL="342900" indent="-342900">
              <a:buAutoNum type="arabicPeriod"/>
            </a:pPr>
            <a:endParaRPr lang="ru-RU" sz="1100" dirty="0"/>
          </a:p>
          <a:p>
            <a:r>
              <a:rPr lang="ru-RU" sz="1100" dirty="0"/>
              <a:t>2. Пользовательские требования</a:t>
            </a:r>
          </a:p>
          <a:p>
            <a:endParaRPr lang="ru-RU" sz="1100" dirty="0"/>
          </a:p>
          <a:p>
            <a:r>
              <a:rPr lang="ru-RU" sz="1100" dirty="0"/>
              <a:t>3. Функциональные требования.</a:t>
            </a:r>
          </a:p>
          <a:p>
            <a:endParaRPr lang="ru-RU" sz="1100" dirty="0"/>
          </a:p>
          <a:p>
            <a:pPr indent="457200"/>
            <a:r>
              <a:rPr lang="ru-RU" sz="1100" dirty="0"/>
              <a:t>Бизнес-требования в целом соответствуют уровню проблем или потребностей, который описан у </a:t>
            </a:r>
            <a:r>
              <a:rPr lang="ru-RU" sz="1100" dirty="0" err="1"/>
              <a:t>Леффингуэлла</a:t>
            </a:r>
            <a:r>
              <a:rPr lang="ru-RU" sz="1100" dirty="0"/>
              <a:t>.</a:t>
            </a:r>
          </a:p>
          <a:p>
            <a:pPr indent="457200"/>
            <a:r>
              <a:rPr lang="ru-RU" sz="1100" dirty="0"/>
              <a:t>Пользовательские требования — это требования к тому, как люди используют систему. Это уровень взаимодействия системы с внешним миром, который представлен её пользователями. В данном случае речь идёт именно о людях, хотя у системы могут быть и другие внешние пользователи (например, другие системы).</a:t>
            </a:r>
          </a:p>
          <a:p>
            <a:pPr indent="457200"/>
            <a:r>
              <a:rPr lang="ru-RU" sz="1100" dirty="0"/>
              <a:t>И, наконец, самый низкий и наиболее детальный уровень у </a:t>
            </a:r>
            <a:r>
              <a:rPr lang="ru-RU" sz="1100" dirty="0" err="1"/>
              <a:t>Вигерса</a:t>
            </a:r>
            <a:r>
              <a:rPr lang="ru-RU" sz="1100" dirty="0"/>
              <a:t> называется уровнем функциональных требований. Функциональные требования детально описывают ожидаемое поведение продукта в разных ситуациях.</a:t>
            </a:r>
          </a:p>
        </p:txBody>
      </p:sp>
    </p:spTree>
    <p:extLst>
      <p:ext uri="{BB962C8B-B14F-4D97-AF65-F5344CB8AC3E}">
        <p14:creationId xmlns:p14="http://schemas.microsoft.com/office/powerpoint/2010/main" val="235234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E99C142-078A-4897-A725-EF7F7E2F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требований к ПО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xmlns="" id="{F796EC2D-275B-4674-8928-AAF7235F1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331119"/>
            <a:ext cx="7460699" cy="4195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A69C532-0316-4BDD-9D39-D54551ACF620}"/>
              </a:ext>
            </a:extLst>
          </p:cNvPr>
          <p:cNvSpPr txBox="1"/>
          <p:nvPr/>
        </p:nvSpPr>
        <p:spPr>
          <a:xfrm>
            <a:off x="8333005" y="1071801"/>
            <a:ext cx="343565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ru-RU" sz="1000" dirty="0"/>
              <a:t>Мы будем использовать терминологию, похожую на терминологию </a:t>
            </a:r>
            <a:r>
              <a:rPr lang="ru-RU" sz="1000" dirty="0" err="1"/>
              <a:t>Вигерса</a:t>
            </a:r>
            <a:r>
              <a:rPr lang="ru-RU" sz="1000" dirty="0"/>
              <a:t>, но всё же немного отличающуюся. Мы тоже будем выделять три уровня требований:</a:t>
            </a:r>
          </a:p>
          <a:p>
            <a:endParaRPr lang="ru-RU" sz="1000" dirty="0"/>
          </a:p>
          <a:p>
            <a:r>
              <a:rPr lang="ru-RU" sz="1000" dirty="0"/>
              <a:t>1. Требования бизнес-уровня.</a:t>
            </a:r>
          </a:p>
          <a:p>
            <a:endParaRPr lang="ru-RU" sz="1000" dirty="0"/>
          </a:p>
          <a:p>
            <a:r>
              <a:rPr lang="ru-RU" sz="1000" dirty="0"/>
              <a:t>2. Требования пользовательского уровня.</a:t>
            </a:r>
          </a:p>
          <a:p>
            <a:endParaRPr lang="ru-RU" sz="1000" dirty="0"/>
          </a:p>
          <a:p>
            <a:r>
              <a:rPr lang="ru-RU" sz="1000" dirty="0"/>
              <a:t>3. Требования уровня реализации.</a:t>
            </a:r>
          </a:p>
          <a:p>
            <a:endParaRPr lang="ru-RU" sz="1000" dirty="0"/>
          </a:p>
          <a:p>
            <a:pPr indent="457200"/>
            <a:r>
              <a:rPr lang="ru-RU" sz="1000" dirty="0"/>
              <a:t>Требования бизнес-уровня отвечают на вопросы: зачем создаётся продукт, какие и чьи проблемы он решает, какие возможности и кому он предоставляет.</a:t>
            </a:r>
          </a:p>
          <a:p>
            <a:pPr indent="457200"/>
            <a:r>
              <a:rPr lang="ru-RU" sz="1000" dirty="0"/>
              <a:t>Требования пользовательского уровня описывают, кто как и зачем взаимодействует с продуктом.</a:t>
            </a:r>
          </a:p>
          <a:p>
            <a:pPr indent="457200"/>
            <a:r>
              <a:rPr lang="ru-RU" sz="1000" dirty="0"/>
              <a:t>И, наконец, требования уровня реализации — это очень многообразный класс требований, которые описывают, что и как должен делать продукт, а также, отчасти, как он должен быть устроен.</a:t>
            </a:r>
          </a:p>
          <a:p>
            <a:pPr indent="457200"/>
            <a:r>
              <a:rPr lang="ru-RU" sz="1000" dirty="0"/>
              <a:t>Как мы видим, у </a:t>
            </a:r>
            <a:r>
              <a:rPr lang="ru-RU" sz="1000" dirty="0" err="1"/>
              <a:t>Вигерса</a:t>
            </a:r>
            <a:r>
              <a:rPr lang="ru-RU" sz="1000" dirty="0"/>
              <a:t>, и у </a:t>
            </a:r>
            <a:r>
              <a:rPr lang="ru-RU" sz="1000" dirty="0" err="1"/>
              <a:t>Леффингуэла</a:t>
            </a:r>
            <a:r>
              <a:rPr lang="ru-RU" sz="1000" dirty="0"/>
              <a:t> несколько разные подходы к разбиению на уровни. Но они сходятся в одном: сначала нужно определиться с целями создания продукта (то есть с бизнес-требованиями), а потом, уже исходя из них, разрабатывать требования более низких уровней. Более низкий уровень требований, таким образом, является детализацией предыдущего.</a:t>
            </a:r>
          </a:p>
          <a:p>
            <a:pPr indent="457200"/>
            <a:r>
              <a:rPr lang="ru-RU" sz="1000" dirty="0"/>
              <a:t>Эта модель описывает идеальный случай, в котором верхние уровни требований являются источниками для нижних. Но в реальности требования разных уровней отражают потребности разных людей.</a:t>
            </a:r>
          </a:p>
        </p:txBody>
      </p:sp>
    </p:spTree>
    <p:extLst>
      <p:ext uri="{BB962C8B-B14F-4D97-AF65-F5344CB8AC3E}">
        <p14:creationId xmlns:p14="http://schemas.microsoft.com/office/powerpoint/2010/main" val="3317031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FB138DD-C3E1-40E0-8342-44705137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требований к ПО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xmlns="" id="{54FD95CC-3240-4C4E-A12F-C378CFC19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624613"/>
            <a:ext cx="6938821" cy="3902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ED28869-BDE1-4C1F-A4F7-7BA5C7B33FC9}"/>
              </a:ext>
            </a:extLst>
          </p:cNvPr>
          <p:cNvSpPr txBox="1"/>
          <p:nvPr/>
        </p:nvSpPr>
        <p:spPr>
          <a:xfrm>
            <a:off x="7776839" y="1233996"/>
            <a:ext cx="427903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• Источником бизнес-требований являются заказчики или так называемые бизнес-пользователи продукта. Они заказывают или приобретают программный продукт для решения своих проблем и достижения своих целей. При этом не обязательно эти люди сами будут пользоваться продуктом.</a:t>
            </a:r>
          </a:p>
          <a:p>
            <a:endParaRPr lang="ru-RU" sz="1100" dirty="0"/>
          </a:p>
          <a:p>
            <a:r>
              <a:rPr lang="ru-RU" sz="1100" dirty="0"/>
              <a:t>• Источником пользовательских требований являются люди, которые будут непосредственно работать с продуктом. Они лучше других представляют, какие задачи помогает решать продукт, в чём он должен быть эффективен, и как он должен выглядеть. Поэтому методы выявления пользовательских требований лучше всего проработаны и формализованы.</a:t>
            </a:r>
          </a:p>
          <a:p>
            <a:endParaRPr lang="ru-RU" sz="1100" dirty="0"/>
          </a:p>
          <a:p>
            <a:r>
              <a:rPr lang="ru-RU" sz="1100" dirty="0"/>
              <a:t>• Требования уровня реализации отражают потребности команды разработчиков продукта. С одной стороны, разработчики являются потребителями этих требований: им нужно детальное представление о том, как создавать продукт. С другой стороны, команда разработки отчасти является и источником этих требований. Потребности заказчиков и пользователей можно удовлетворить разными способами, и в процессе разработке принимается множество решений о выборе этих способов: как в продукте будут группироваться разные функции, как будет устроен пользовательский интерфейс, на какие категории будут делиться пользователи и т. п. Всё это неизбежно влияет на требования к реализации, и это влияние усиливается по мере развития продукта.</a:t>
            </a:r>
          </a:p>
        </p:txBody>
      </p:sp>
    </p:spTree>
    <p:extLst>
      <p:ext uri="{BB962C8B-B14F-4D97-AF65-F5344CB8AC3E}">
        <p14:creationId xmlns:p14="http://schemas.microsoft.com/office/powerpoint/2010/main" val="3497916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1104</Words>
  <Application>Microsoft Office PowerPoint</Application>
  <PresentationFormat>Произвольный</PresentationFormat>
  <Paragraphs>60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Ион</vt:lpstr>
      <vt:lpstr>Понятие программного обеспечения, классификация требований, уровни требований.</vt:lpstr>
      <vt:lpstr>Понятие программного обеспечения</vt:lpstr>
      <vt:lpstr>Методологии, модели, средства и оценка качества процесса создания ПП</vt:lpstr>
      <vt:lpstr>Классификация требований</vt:lpstr>
      <vt:lpstr>Классификация требований</vt:lpstr>
      <vt:lpstr>Пример:</vt:lpstr>
      <vt:lpstr>Уровни требований к ПО</vt:lpstr>
      <vt:lpstr>Уровни требований к ПО</vt:lpstr>
      <vt:lpstr>Уровни требований к ПО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Понятие программного обеспечения, классификация требований, уровни требований.</dc:title>
  <dc:creator>Екатерина Ефименкова</dc:creator>
  <cp:lastModifiedBy>Екатерина Ефименкова</cp:lastModifiedBy>
  <cp:revision>7</cp:revision>
  <dcterms:created xsi:type="dcterms:W3CDTF">2023-01-18T03:21:05Z</dcterms:created>
  <dcterms:modified xsi:type="dcterms:W3CDTF">2023-01-18T07:45:23Z</dcterms:modified>
</cp:coreProperties>
</file>