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90E7A22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7B40CF-6D14-456F-F716-AD61240C8986}" name="Екатерина Калашникова" initials="ЕК" userId="5ec710964beb2a5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3_90E7A2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BCA1FF-97A5-47C3-AC24-FA1BF45449F7}" authorId="{F77B40CF-6D14-456F-F716-AD61240C8986}" created="2023-12-05T16:36:26.8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2" creationId="{5A6B24D0-0790-97D4-2E95-0FDDD32CFACF}"/>
    </ac:deMkLst>
    <p188:txBody>
      <a:bodyPr/>
      <a:lstStyle/>
      <a:p>
        <a:r>
          <a:rPr lang="ru-RU"/>
          <a:t>Создаем новый проект оптимизации</a:t>
        </a:r>
      </a:p>
    </p188:txBody>
  </p188:cm>
  <p188:cm id="{08B70AAC-E880-490F-AC7F-F2B7F528E259}" authorId="{F77B40CF-6D14-456F-F716-AD61240C8986}" created="2023-12-05T16:36:55.4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3" creationId="{423CAA2A-209D-343B-925B-50338D87B874}"/>
    </ac:deMkLst>
    <p188:txBody>
      <a:bodyPr/>
      <a:lstStyle/>
      <a:p>
        <a:r>
          <a:rPr lang="ru-RU"/>
          <a:t>Добавляем варианты</a:t>
        </a:r>
      </a:p>
    </p188:txBody>
  </p188:cm>
  <p188:cm id="{1526847D-1735-4114-8069-CCD46517D189}" authorId="{F77B40CF-6D14-456F-F716-AD61240C8986}" created="2023-12-05T16:42:47.8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4" creationId="{88E39AEB-FAE8-A890-A878-FFAD3C8A031B}"/>
    </ac:deMkLst>
    <p188:txBody>
      <a:bodyPr/>
      <a:lstStyle/>
      <a:p>
        <a:r>
          <a:rPr lang="ru-RU"/>
          <a:t>Вносим изменения на главную</a:t>
        </a:r>
      </a:p>
    </p188:txBody>
  </p188:cm>
  <p188:cm id="{BAF13586-3FEE-4B2C-B642-C12A75E24F78}" authorId="{F77B40CF-6D14-456F-F716-AD61240C8986}" created="2023-12-05T16:47:15.3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10" creationId="{54296EA2-C8F5-0D78-B2D8-C732647D962D}"/>
    </ac:deMkLst>
    <p188:txBody>
      <a:bodyPr/>
      <a:lstStyle/>
      <a:p>
        <a:r>
          <a:rPr lang="ru-RU"/>
          <a:t>Выбор целевой аудитории</a:t>
        </a:r>
      </a:p>
    </p188:txBody>
  </p188:cm>
  <p188:cm id="{2B5ADDBC-ADCE-4EEA-8310-3094547485AC}" authorId="{F77B40CF-6D14-456F-F716-AD61240C8986}" created="2023-12-05T16:51:31.8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11" creationId="{CA544BD1-C89F-DB86-6359-4CF5CB0FB4E9}"/>
    </ac:deMkLst>
    <p188:txBody>
      <a:bodyPr/>
      <a:lstStyle/>
      <a:p>
        <a:r>
          <a:rPr lang="ru-RU"/>
          <a:t>Настраиваем цели</a:t>
        </a:r>
      </a:p>
    </p188:txBody>
  </p188:cm>
  <p188:cm id="{E6CE4AF9-9BEF-45B6-A0AA-FAE4DEC35B9F}" authorId="{F77B40CF-6D14-456F-F716-AD61240C8986}" created="2023-12-05T16:55:43.4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12" creationId="{833416DA-A636-FE3B-3E62-8CCF3BF01D15}"/>
    </ac:deMkLst>
    <p188:txBody>
      <a:bodyPr/>
      <a:lstStyle/>
      <a:p>
        <a:r>
          <a:rPr lang="ru-RU"/>
          <a:t>Распределение общего трафика</a:t>
        </a:r>
      </a:p>
    </p188:txBody>
  </p188:cm>
  <p188:cm id="{09CE8D19-934A-4572-8098-A5E6B9D2DADC}" authorId="{F77B40CF-6D14-456F-F716-AD61240C8986}" created="2023-12-05T16:57:43.6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13" creationId="{B6175E16-1218-5283-643C-BF20D630541E}"/>
    </ac:deMkLst>
    <p188:txBody>
      <a:bodyPr/>
      <a:lstStyle/>
      <a:p>
        <a:r>
          <a:rPr lang="ru-RU"/>
          <a:t>Расписание эксперимента</a:t>
        </a:r>
      </a:p>
    </p188:txBody>
  </p188:cm>
  <p188:cm id="{8D1EBE06-C6AD-4259-A3FE-904D5343AC8C}" authorId="{F77B40CF-6D14-456F-F716-AD61240C8986}" created="2023-12-05T18:50:09.1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31099433" sldId="259"/>
      <ac:picMk id="14" creationId="{657B7D40-8B6D-E3FF-734A-83B5330D10FF}"/>
    </ac:deMkLst>
    <p188:txBody>
      <a:bodyPr/>
      <a:lstStyle/>
      <a:p>
        <a:r>
          <a:rPr lang="ru-RU"/>
          <a:t>Запуск эксперимента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glish22.tilda.ws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-feedback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3_90E7A2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XYk_NrBvrpx9IEA-_0gSndcINuoGudW6/view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indbox.ru/tools/ab-test-calculator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indbox.ru/tools/ab-test-calculator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7D29-5529-4C00-B4AE-1BCEC980C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Итоговая контрольная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8A84F-0795-B63B-9352-095C60CDB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Калашникова 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3834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804672"/>
            <a:ext cx="4486656" cy="1141497"/>
          </a:xfrm>
        </p:spPr>
        <p:txBody>
          <a:bodyPr/>
          <a:lstStyle/>
          <a:p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КейС 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1CEF2-D80E-A573-4AB1-2B197990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7951"/>
            <a:ext cx="6096000" cy="6288833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данного кейса приведено в отдельном файле: 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Кейс 6.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(прикреплен)</a:t>
            </a:r>
            <a:endParaRPr lang="ru-RU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8" y="2283180"/>
            <a:ext cx="5746459" cy="4402845"/>
          </a:xfrm>
        </p:spPr>
        <p:txBody>
          <a:bodyPr>
            <a:noAutofit/>
          </a:bodyPr>
          <a:lstStyle/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техническую архитектуру проекта по а/б тестированию продукта он-лайн кинотеатра с учетом кросс-девайс аналитики по следующей гипотезе: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договориться с банком о 99%-ом </a:t>
            </a:r>
            <a:r>
              <a:rPr lang="ru-RU" sz="1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кэшбэке</a:t>
            </a:r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подписку первого месяца, то это повысит конверсию в подписку на 30% благодаря упрощенному принятию решения со стороны пользователя.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схеме необходимо отобразить:</a:t>
            </a:r>
          </a:p>
          <a:p>
            <a:pPr algn="l"/>
            <a:r>
              <a:rPr lang="ru-RU" sz="1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Управленческий процесс по договоренностям с внешними партнерами</a:t>
            </a:r>
          </a:p>
          <a:p>
            <a:pPr algn="l"/>
            <a:r>
              <a:rPr lang="ru-RU" sz="1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Архитектуру данных с указанием систем, из которых будем скачивать данные</a:t>
            </a:r>
          </a:p>
          <a:p>
            <a:pPr algn="l"/>
            <a:r>
              <a:rPr lang="ru-RU" sz="1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3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Внутрикомандное</a:t>
            </a:r>
            <a:r>
              <a:rPr lang="ru-RU" sz="1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взаимодействие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диаграмм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036F3C7-388C-01CE-1E9C-D333EF43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3385"/>
            <a:ext cx="6096000" cy="29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0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F671-E23F-439C-6096-4298F6BE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3628B-CF33-921E-02D7-B31DB364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728" y="2638044"/>
            <a:ext cx="3967890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Ваш продукт - это школа английского языка </a:t>
            </a:r>
            <a:r>
              <a:rPr lang="ru-RU" sz="16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Лендинг для языковой школы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Проанализируйте конкурентов на рынке (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SkyEng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Lingvoleo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прочие) и сформулируйте гипотезу по улучшению первого экрана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лендинг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АБ тест на первый экран обновленное предложение и обновленный призыв к действию и запустите его в Google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D680CA-6947-9291-90A2-0F926B1E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3366" y="1806151"/>
            <a:ext cx="6227064" cy="32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2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8AB165-2D95-FD0D-A81F-770FA7F10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12" y="144379"/>
            <a:ext cx="9529010" cy="6415811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Ввиду того, что 30 сентября 2023 г. сервис Google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прекратил свою работу,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данное задание возможности нет.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курсе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-тестирование» я все же работала с Google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Цель была та же: настроить и запустить эксперимент, но условие задания было другое:</a:t>
            </a:r>
          </a:p>
          <a:p>
            <a:pPr algn="l"/>
            <a:r>
              <a:rPr lang="ru-RU" b="0" i="0" dirty="0">
                <a:solidFill>
                  <a:srgbClr val="2C2D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а/б тест на сайте с 3-мя изменениями </a:t>
            </a:r>
            <a:r>
              <a:rPr lang="ru-RU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https://telegram-feedback.com/</a:t>
            </a:r>
            <a:r>
              <a:rPr lang="ru-RU" b="0" i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2C2D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/личном сайте (доступ по запросу)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данного задания: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тестирование веб-приложений.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(приложен)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я обратилась за помощью к коллегам с параллельных курсов (у которых в рамках курса по А/В-тестированию были задачи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лендингом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кейса 1), с просьбой предоставить скриншоты своих экспериментов.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того, что эксперимент не мой, возможности в полной мере проработать гипотезу я не получила – пришлось исходить из того, что предоставили коллеги</a:t>
            </a:r>
          </a:p>
        </p:txBody>
      </p:sp>
    </p:spTree>
    <p:extLst>
      <p:ext uri="{BB962C8B-B14F-4D97-AF65-F5344CB8AC3E}">
        <p14:creationId xmlns:p14="http://schemas.microsoft.com/office/powerpoint/2010/main" val="41697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344873E-BECC-6835-3C30-D85EE80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5" y="732848"/>
            <a:ext cx="5924939" cy="1006678"/>
          </a:xfrm>
        </p:spPr>
        <p:txBody>
          <a:bodyPr>
            <a:noAutofit/>
          </a:bodyPr>
          <a:lstStyle/>
          <a:p>
            <a:r>
              <a:rPr lang="ru-RU" sz="1400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Гипотеза:</a:t>
            </a:r>
            <a:br>
              <a:rPr lang="ru-RU" sz="1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главной сайта цвет текста кнопки изменить на зеленый, то конверсия пользователей увеличится на 3% потому что пользователям зеленый цвет нравится больше, чем синий.</a:t>
            </a:r>
            <a:endParaRPr lang="ru-RU" sz="1400" cap="none" spc="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B1BF672-9D61-4FA8-CADA-912439A1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01" y="2326734"/>
            <a:ext cx="5924939" cy="3490406"/>
          </a:xfrm>
        </p:spPr>
        <p:txBody>
          <a:bodyPr/>
          <a:lstStyle/>
          <a:p>
            <a:pPr algn="l"/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Создаем проект новый оптимизации и выбираем Эксперимент А/Б.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Добавляем варианты (что именно будем тестировать). Трафик оставляем 50/50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Вносим необходимые изменения на сайт</a:t>
            </a: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Выбор целевой аудитории оставим без изменения: все посетители сайта. Если не подключена - подключаем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Аналитика.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Настраиваем цели эксперимента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Настраиваем распределение общего трафика сайта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Настраиваем время запуска эксперимента (расписание)</a:t>
            </a:r>
          </a:p>
          <a:p>
            <a:pPr algn="l"/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Запускаем эксперимент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5A6B24D0-0790-97D4-2E95-0FDDD32C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3" r="2836"/>
          <a:stretch/>
        </p:blipFill>
        <p:spPr>
          <a:xfrm>
            <a:off x="6195529" y="107367"/>
            <a:ext cx="1908564" cy="16374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3CAA2A-209D-343B-925B-50338D87B8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r="5450"/>
          <a:stretch/>
        </p:blipFill>
        <p:spPr>
          <a:xfrm>
            <a:off x="8104093" y="107366"/>
            <a:ext cx="3511998" cy="16374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E39AEB-FAE8-A890-A878-FFAD3C8A03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r="11040"/>
          <a:stretch/>
        </p:blipFill>
        <p:spPr>
          <a:xfrm>
            <a:off x="6195529" y="1744824"/>
            <a:ext cx="2662722" cy="1327876"/>
          </a:xfrm>
          <a:prstGeom prst="rect">
            <a:avLst/>
          </a:prstGeom>
        </p:spPr>
      </p:pic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BDBE93D0-0B4E-FD21-8846-832AD7C0EF7B}"/>
              </a:ext>
            </a:extLst>
          </p:cNvPr>
          <p:cNvSpPr/>
          <p:nvPr/>
        </p:nvSpPr>
        <p:spPr>
          <a:xfrm>
            <a:off x="8027893" y="2815160"/>
            <a:ext cx="354107" cy="1714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296EA2-C8F5-0D78-B2D8-C732647D962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r="5223"/>
          <a:stretch/>
        </p:blipFill>
        <p:spPr>
          <a:xfrm>
            <a:off x="8858251" y="1744823"/>
            <a:ext cx="2838449" cy="13275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544BD1-C89F-DB86-6359-4CF5CB0FB4E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42117" b="10794"/>
          <a:stretch/>
        </p:blipFill>
        <p:spPr>
          <a:xfrm>
            <a:off x="6195528" y="3072335"/>
            <a:ext cx="1908565" cy="14324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3416DA-A636-FE3B-3E62-8CCF3BF01D1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855" t="9811" r="1275" b="54329"/>
          <a:stretch/>
        </p:blipFill>
        <p:spPr>
          <a:xfrm>
            <a:off x="8104093" y="3072335"/>
            <a:ext cx="2373407" cy="14294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175E16-1218-5283-643C-BF20D63054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8" r="2058" b="28619"/>
          <a:stretch/>
        </p:blipFill>
        <p:spPr>
          <a:xfrm>
            <a:off x="6195528" y="4501773"/>
            <a:ext cx="2276474" cy="14409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7B7D40-8B6D-E3FF-734A-83B5330D10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3535"/>
          <a:stretch/>
        </p:blipFill>
        <p:spPr>
          <a:xfrm>
            <a:off x="8472002" y="4501773"/>
            <a:ext cx="3062773" cy="1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94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909057"/>
            <a:ext cx="4486656" cy="1141497"/>
          </a:xfrm>
        </p:spPr>
        <p:txBody>
          <a:bodyPr/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1CEF2-D80E-A573-4AB1-2B197990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371" y="144379"/>
            <a:ext cx="5746459" cy="6545179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 значимых различий между группами нет, но показатели контрольной (А) группы значительно лучше, чем в тестовой группе (В).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 откатить эксперимент и вернуться текущей версии.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данного кейса приведено в отдельном файле: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ab_stats.xlsx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(приложен)</a:t>
            </a:r>
            <a:endParaRPr lang="ru-RU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9" y="2330166"/>
            <a:ext cx="5746459" cy="3839627"/>
          </a:xfrm>
        </p:spPr>
        <p:txBody>
          <a:bodyPr>
            <a:normAutofit/>
          </a:bodyPr>
          <a:lstStyle/>
          <a:p>
            <a:pPr algn="l"/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Подведите результаты эксперимента в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экселе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следующим данным: </a:t>
            </a:r>
            <a:r>
              <a:rPr lang="ru-RU" sz="16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ab_stats.csv - Google Диск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значимо ли отличается ARPPU в двух группах ? Какие рекомендации дадите менеджеру?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4D80FA-033D-583C-9F6F-A7ABC68D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1" y="2330167"/>
            <a:ext cx="5741769" cy="20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867415"/>
            <a:ext cx="4486656" cy="1141497"/>
          </a:xfrm>
        </p:spPr>
        <p:txBody>
          <a:bodyPr/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9" y="2329314"/>
            <a:ext cx="5746459" cy="4440602"/>
          </a:xfrm>
        </p:spPr>
        <p:txBody>
          <a:bodyPr>
            <a:noAutofit/>
          </a:bodyPr>
          <a:lstStyle/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Мы хотим провести А/Б-тест для трех источников трафика. Нынешняя конверсия равна 5%, мы ожидаем прирост в 0,2%.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доверия 97% и уровень мощности 87%.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на наш продукт заходит 40 000 пользователей в месяц.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сколько дней мы сможем протестировать гипотезу? И что вы можете посоветовать по результатам подсчета?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8669411-1A90-DFEC-2396-3E5113FB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373" y="144379"/>
            <a:ext cx="5746457" cy="6554804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данного кейса воспользуемся калькулятором достоверности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Mindbox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длительности теста: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уменьшить длительность теста, можно:</a:t>
            </a:r>
          </a:p>
          <a:p>
            <a:pPr lvl="1"/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снизить количество вариантов</a:t>
            </a:r>
          </a:p>
          <a:p>
            <a:pPr lvl="1"/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уровни доверия и мощности</a:t>
            </a:r>
          </a:p>
          <a:p>
            <a:pPr lvl="1"/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прирост</a:t>
            </a:r>
          </a:p>
          <a:p>
            <a:pPr lvl="1"/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актуальность и значимость гипотезы и, возможно, отказаться от нее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1D1AD6-FCA7-EE41-8070-A1B22B36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91" y="867415"/>
            <a:ext cx="5205619" cy="2155126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3970E20-D1FD-5FB9-2D5B-621094B26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19430"/>
              </p:ext>
            </p:extLst>
          </p:nvPr>
        </p:nvGraphicFramePr>
        <p:xfrm>
          <a:off x="7329676" y="3421781"/>
          <a:ext cx="36258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581255" imgH="961974" progId="Excel.Sheet.12">
                  <p:embed/>
                </p:oleObj>
              </mc:Choice>
              <mc:Fallback>
                <p:oleObj name="Worksheet" r:id="rId4" imgW="3581255" imgH="961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9676" y="3421781"/>
                        <a:ext cx="3625850" cy="97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8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867415"/>
            <a:ext cx="4486656" cy="1141497"/>
          </a:xfrm>
        </p:spPr>
        <p:txBody>
          <a:bodyPr/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9" y="2329314"/>
            <a:ext cx="5746459" cy="4440602"/>
          </a:xfrm>
        </p:spPr>
        <p:txBody>
          <a:bodyPr>
            <a:noAutofit/>
          </a:bodyPr>
          <a:lstStyle/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Мы хотим провести А/Б-тест для трех источников трафика. Нынешняя конверсия равна 5%, мы ожидаем прирост в 0,2%.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доверия 97% и уровень мощности 87%.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 в задаче нет проблемы с количеством посетителей на сайт, тогда подведите результаты тестирования, если у нас следующие результаты по количеству конверсии: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25 000 	2) 30 000 	3) 32 000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8669411-1A90-DFEC-2396-3E5113FB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373" y="144379"/>
            <a:ext cx="5746457" cy="6554804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данного кейса воспользуемся калькулятором достоверности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Mindbox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подведения итогов размер выборки взяла из первой части задачи.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С является лучшим среди трех.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BE7E1-8AC3-066E-F07B-4B1C29D9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54" y="1417409"/>
            <a:ext cx="5255494" cy="29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776938"/>
            <a:ext cx="4486656" cy="1141497"/>
          </a:xfrm>
        </p:spPr>
        <p:txBody>
          <a:bodyPr/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1CEF2-D80E-A573-4AB1-2B197990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Н0 – распределение является нормальным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Н1 – распределение не является нормальным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маленькое значение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говорит, что верна гипотеза Н1.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больше подойдет критерий Манна-Уитни.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большом объеме выборок хорошо работают графические методы оценки.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8" y="2436156"/>
            <a:ext cx="5746459" cy="4224526"/>
          </a:xfrm>
        </p:spPr>
        <p:txBody>
          <a:bodyPr>
            <a:noAutofit/>
          </a:bodyPr>
          <a:lstStyle/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решили сравнивать метрику CPA в двух группах. Размер выборки - 2350 элементов в каждой группе.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нормальности распределения на выборке в 2350 наблюдений применили критерий Шапиро-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Уилка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получили p-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равный 0.00002, 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5%.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Какой бы вывод мы могли сделать в данном случае?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случае какой статистический критерий для проверки первоначальной гипотезы лучше всего подойдёт и почему 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3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81D3-3C35-408F-10F8-026D394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0" y="805814"/>
            <a:ext cx="4486656" cy="1141497"/>
          </a:xfrm>
        </p:spPr>
        <p:txBody>
          <a:bodyPr/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1CEF2-D80E-A573-4AB1-2B197990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33553"/>
            <a:ext cx="4815840" cy="5248656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является статистически значимым (принимается гипотеза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Рекомендуется выкатить версию с изменениями в продакшн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данного кейса приведено в отдельном файле: 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Кейс 5.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(прикреплен)</a:t>
            </a:r>
            <a:endParaRPr lang="ru-RU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результатов выполнены с помощью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3E255-F8CD-302D-82C9-6171EE82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168" y="2337133"/>
            <a:ext cx="5746459" cy="4333173"/>
          </a:xfrm>
        </p:spPr>
        <p:txBody>
          <a:bodyPr>
            <a:noAutofit/>
          </a:bodyPr>
          <a:lstStyle/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провели АБ-тест на увеличение 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timespent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 итогам тестирования мы получили следующие данные.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 результат статистически значимым с уровнем доверия 80%? Какую версию мы выкатим на продакшн?</a:t>
            </a:r>
          </a:p>
          <a:p>
            <a:pPr algn="l"/>
            <a:endParaRPr lang="ru-RU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Средняя - 360, отклонение - 40, количество - 9802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Средняя - 352, отклонение - 58, количество - 9789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E40E5A-6E47-74EE-F890-0B38160F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79" y="2557801"/>
            <a:ext cx="2538248" cy="41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333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2327</TotalTime>
  <Words>922</Words>
  <Application>Microsoft Office PowerPoint</Application>
  <PresentationFormat>Широкоэкранный</PresentationFormat>
  <Paragraphs>96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Посылка</vt:lpstr>
      <vt:lpstr>Worksheet</vt:lpstr>
      <vt:lpstr>Итоговая контрольная работа</vt:lpstr>
      <vt:lpstr>КейС 1</vt:lpstr>
      <vt:lpstr>Презентация PowerPoint</vt:lpstr>
      <vt:lpstr>Гипотеза: Если на главной сайта цвет текста кнопки изменить на зеленый, то конверсия пользователей увеличится на 3% потому что пользователям зеленый цвет нравится больше, чем синий.</vt:lpstr>
      <vt:lpstr>КейС 2</vt:lpstr>
      <vt:lpstr>КейС 3.1</vt:lpstr>
      <vt:lpstr>КейС 3.2</vt:lpstr>
      <vt:lpstr>КейС 4</vt:lpstr>
      <vt:lpstr>КейС 5</vt:lpstr>
      <vt:lpstr>КейС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контрольная работа</dc:title>
  <dc:creator>Дарья Ка</dc:creator>
  <cp:lastModifiedBy>Екатерина Калашникова</cp:lastModifiedBy>
  <cp:revision>14</cp:revision>
  <dcterms:created xsi:type="dcterms:W3CDTF">2023-12-02T09:33:43Z</dcterms:created>
  <dcterms:modified xsi:type="dcterms:W3CDTF">2023-12-07T19:19:18Z</dcterms:modified>
</cp:coreProperties>
</file>