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DABA1-5288-4FE9-8250-D4D8523285F8}">
  <a:tblStyle styleId="{7AADABA1-5288-4FE9-8250-D4D8523285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4F5B4B-9A13-49DE-BEB1-AF873C3E7F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335941e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335941e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335941e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335941e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335941e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335941e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335941e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335941e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335941e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335941e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335941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335941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335941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335941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335941e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335941e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335941e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335941e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335941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6335941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335941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335941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335941e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335941e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Aeroport Cleaner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24675"/>
            <a:ext cx="8520600" cy="16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команда </a:t>
            </a:r>
            <a:r>
              <a:rPr lang="en-GB" sz="1700" b="1"/>
              <a:t>GrandTeam</a:t>
            </a:r>
            <a:r>
              <a:rPr lang="en-GB" sz="1700"/>
              <a:t>: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Варламова Екатерина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Илларионов Георгий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Наместник Анастасия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Фёдоров Виктор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Сервис Classification: классы объектов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 анализе объектов, которые могут быть обнаружены на взлётно-посадочной полосе, были выделены следующие классы объектов: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объекты дикой природы: животные и птицы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стекло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металл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бумага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пластиковые предметы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остальное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694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GB" sz="2420"/>
              <a:t>Сервис Classification: анализ алгоритмов классификации</a:t>
            </a:r>
            <a:endParaRPr sz="2420"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311688" y="1077500"/>
          <a:ext cx="8309275" cy="3739054"/>
        </p:xfrm>
        <a:graphic>
          <a:graphicData uri="http://schemas.openxmlformats.org/drawingml/2006/table">
            <a:tbl>
              <a:tblPr>
                <a:noFill/>
                <a:tableStyleId>{584F5B4B-9A13-49DE-BEB1-AF873C3E7F89}</a:tableStyleId>
              </a:tblPr>
              <a:tblGrid>
                <a:gridCol w="183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Нечувствительность к выбросам</a:t>
                      </a:r>
                      <a:endParaRPr sz="10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Построение модели на обучающих примерах</a:t>
                      </a:r>
                      <a:endParaRPr sz="10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Мультиклассовая классификация</a:t>
                      </a:r>
                      <a:endParaRPr sz="10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Отсутствие необходимости в кросс-валидации </a:t>
                      </a:r>
                      <a:endParaRPr sz="10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Дерево решений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 (нужно стричь дерево или строить не полностью)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</a:t>
                      </a:r>
                      <a:endParaRPr sz="11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Метод ближайших соседей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 (если соседей мало)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-(если данных много)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</a:t>
                      </a:r>
                      <a:endParaRPr sz="11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Метод опорных векторов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</a:t>
                      </a:r>
                      <a:endParaRPr sz="11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Логистическая регрессия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-+</a:t>
                      </a:r>
                      <a:endParaRPr sz="1100"/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+ (метод сам содержит максимизацию точности)</a:t>
                      </a:r>
                      <a:endParaRPr sz="110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Ансамбль деревьев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+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+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+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+ (точность достигается за счёт усреднения)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Стек технологий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язык программирования: Python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реализация межмодульного взаимодействия посредством HTTP: фреймворк Flask и библиотека requests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алгоритмы компьютерного зрения для работы с изображениями и видеоматериалами: библиотека OpenCV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нейросеть для классификации: Resnet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Метрики качества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Детекция: вероятность верного обнаружения составляет 85-90%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Классификация: вероятность верного обнаружения составляет 90-91%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Актуальность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Ежедневно в мире совершается около 100 тысяч гражданских авиарейсов, однако каждый полёт обязательно связан с рисками и опасностями. Одним из источников опасности является наличие мусора на взлётно-посадочной полосе. Кроме того, объекты на ВПП могут нанести существенный материальный ущерб из-за задержки рейсов и повреждения самолётов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6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Постановка задачи: входные данные и результат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12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Разработать WEB-приложение, позволяющее обнаружить и классифицировать посторонние объекты на взлётно-посадочной полосе по видеоматериалам, взятым с камер аэропорта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Входные данные</a:t>
            </a:r>
            <a:r>
              <a:rPr lang="en-GB"/>
              <a:t>: видеофайл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Выходные данные</a:t>
            </a:r>
            <a:r>
              <a:rPr lang="en-GB"/>
              <a:t>: охватывающая рамка обнаруженных объектов и их классы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Постановка задачи: ограничения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Ограничения для </a:t>
            </a:r>
            <a:r>
              <a:rPr lang="en-GB" u="sng"/>
              <a:t>детекции</a:t>
            </a:r>
            <a:r>
              <a:rPr lang="en-GB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ясное или пасмурное небо, светлое время суток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минимальный линейный размер объектов на кадре - 10 пикселей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Ограничения для </a:t>
            </a:r>
            <a:r>
              <a:rPr lang="en-GB" u="sng"/>
              <a:t>классификации</a:t>
            </a:r>
            <a:r>
              <a:rPr lang="en-GB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ясное или пасмурное небо, светлое время суток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минимальный линейный размер объектов на кадре - 20 пикселей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приложения: диаграмма компонентов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Микросервисная архитектура является более гибкой по сравнению с монолитной и имеет более существенные преимущества, поэтому для решения задачи была выбрана микросервисная архитектура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37" y="2248375"/>
            <a:ext cx="6794325" cy="26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Сервис Gateway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Ответственность: координация запросов и подготовка данных для остальных сервисов и интерфейса. Основные задачи: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получение и раскадровка видеоматериалов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направление каждого кадра на детекцию и получение ответа в виде фрагментов кадра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направление каждого фрагмента на классификацию и получение ответа в виде класса объекта;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обобщение всей полученной информации и её отображение на видеоматериале;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направление видеоматериала на интерфейс;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Сервис Detection: анализ алгоритмов обнаружения 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 наличии последовательности кадров, отражающих появление объекта в поле зрения камеры, целесообразно использовать модели фона для обнаружения объектов.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773025" y="244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{7AADABA1-5288-4FE9-8250-D4D8523285F8}</a:tableStyleId>
              </a:tblPr>
              <a:tblGrid>
                <a:gridCol w="19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Скорость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Влияние шума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Влияние освещения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Опорный кадр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очень высокая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очень высокое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очень высокое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Усреднённый фон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средняя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среднее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среднее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Модель фона по Гауссу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высокая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среднее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среднее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Смесь нормальных распределений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средняя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низкое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низкое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Сервис Detection: анализ алгоритмов удаления шума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77025" y="1289238"/>
            <a:ext cx="8520600" cy="15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При выборе метода фильтрации бинарного изображения был выбран метод морфологического фильтра, поскольку он более эффективен при удалении шума “соль и перец”.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377025" y="272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{7AADABA1-5288-4FE9-8250-D4D8523285F8}</a:tableStyleId>
              </a:tblPr>
              <a:tblGrid>
                <a:gridCol w="357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Эффективность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Время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Взвешенная ранговая фильтрация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Морфологический фильтр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Сервис Detection: общая структура модуля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l="1852" t="13400" r="4575" b="9271"/>
          <a:stretch/>
        </p:blipFill>
        <p:spPr>
          <a:xfrm>
            <a:off x="1072925" y="1017725"/>
            <a:ext cx="6998149" cy="38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Macintosh PowerPoint</Application>
  <PresentationFormat>Экран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Aeroport Cleaner </vt:lpstr>
      <vt:lpstr>Актуальность</vt:lpstr>
      <vt:lpstr>Постановка задачи: входные данные и результат</vt:lpstr>
      <vt:lpstr>Постановка задачи: ограничения</vt:lpstr>
      <vt:lpstr>Архитектура приложения: диаграмма компонентов</vt:lpstr>
      <vt:lpstr>Сервис Gateway</vt:lpstr>
      <vt:lpstr>Сервис Detection: анализ алгоритмов обнаружения </vt:lpstr>
      <vt:lpstr>Сервис Detection: анализ алгоритмов удаления шума</vt:lpstr>
      <vt:lpstr>Сервис Detection: общая структура модуля</vt:lpstr>
      <vt:lpstr>Сервис Classification: классы объектов</vt:lpstr>
      <vt:lpstr>Сервис Classification: анализ алгоритмов классификации</vt:lpstr>
      <vt:lpstr>Стек технологий</vt:lpstr>
      <vt:lpstr>Метрики качества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Aeroport Cleaner </dc:title>
  <cp:lastModifiedBy>Varlamova Ekaterina</cp:lastModifiedBy>
  <cp:revision>1</cp:revision>
  <dcterms:modified xsi:type="dcterms:W3CDTF">2021-07-26T08:12:27Z</dcterms:modified>
</cp:coreProperties>
</file>