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2EFD12-5FE8-409A-897A-D9F6EB399043}">
  <a:tblStyle styleId="{2A2EFD12-5FE8-409A-897A-D9F6EB3990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a3b0a3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fa3b0a3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97c08b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97c08b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f97c08b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f97c08b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fa3b0a3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fa3b0a3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97c08b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97c08b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a3b0a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a3b0a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a3b0a3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fa3b0a3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f97c08b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f97c08b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f97c08b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f97c08b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Библиотечная система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867600" y="3294200"/>
            <a:ext cx="4054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rgbClr val="595959"/>
                </a:solidFill>
              </a:rPr>
              <a:t>Студент: Е. А. Варламова, ИУ7-61Б</a:t>
            </a:r>
            <a:endParaRPr i="1" sz="2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rgbClr val="595959"/>
                </a:solidFill>
              </a:rPr>
              <a:t>Руководитель: К. Л. Тассов</a:t>
            </a:r>
            <a:endParaRPr i="1" sz="23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rgbClr val="595959"/>
                </a:solidFill>
              </a:rPr>
              <a:t> </a:t>
            </a:r>
            <a:endParaRPr i="1" sz="2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Экспериментальная часть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Эксперимент 1</a:t>
            </a:r>
            <a:r>
              <a:rPr lang="en-GB">
                <a:solidFill>
                  <a:schemeClr val="dk1"/>
                </a:solidFill>
              </a:rPr>
              <a:t>: создаем индекс для первичного ключа. Результат: время выполнения</a:t>
            </a:r>
            <a:r>
              <a:rPr b="1" lang="en-GB">
                <a:solidFill>
                  <a:schemeClr val="dk1"/>
                </a:solidFill>
              </a:rPr>
              <a:t> не изменилось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Эксперимент 2</a:t>
            </a:r>
            <a:r>
              <a:rPr lang="en-GB">
                <a:solidFill>
                  <a:schemeClr val="dk1"/>
                </a:solidFill>
              </a:rPr>
              <a:t>: создаем индекс для поля, по которому проводим фильтрацию. Результат: время выполнения </a:t>
            </a:r>
            <a:r>
              <a:rPr b="1" lang="en-GB">
                <a:solidFill>
                  <a:schemeClr val="dk1"/>
                </a:solidFill>
              </a:rPr>
              <a:t>уменьшилось в 2.2 раза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Эксперимент 3</a:t>
            </a:r>
            <a:r>
              <a:rPr lang="en-GB">
                <a:solidFill>
                  <a:schemeClr val="dk1"/>
                </a:solidFill>
              </a:rPr>
              <a:t>: создаем индекс для внешнего ключа. Результат: </a:t>
            </a:r>
            <a:r>
              <a:rPr lang="en-GB">
                <a:solidFill>
                  <a:schemeClr val="dk1"/>
                </a:solidFill>
              </a:rPr>
              <a:t>время выполнения</a:t>
            </a:r>
            <a:r>
              <a:rPr b="1" lang="en-GB">
                <a:solidFill>
                  <a:schemeClr val="dk1"/>
                </a:solidFill>
              </a:rPr>
              <a:t> уменьшилось в 2.95 раза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Постановка задачи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Задача: </a:t>
            </a:r>
            <a:r>
              <a:rPr lang="en-GB">
                <a:solidFill>
                  <a:schemeClr val="dk1"/>
                </a:solidFill>
              </a:rPr>
              <a:t>спроектировать и реализовать базу данных, содержащую данные о библиотечной системе. Разработать программный интерфейс приложения, который позволит: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администратору библиотеки – добавлять, удалять и редактировать информацию о книгах;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библиотекарю - выдавать книги читателям;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читателю - получать информацию о наличии книг в разных библиотеках и о книгах, выданных ему.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Обзор существующих решений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02025" y="13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{2A2EFD12-5FE8-409A-897A-D9F6EB399043}</a:tableStyleId>
              </a:tblPr>
              <a:tblGrid>
                <a:gridCol w="1474375"/>
                <a:gridCol w="2653900"/>
                <a:gridCol w="2064100"/>
                <a:gridCol w="2064100"/>
              </a:tblGrid>
              <a:tr h="129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ЭБС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Возможность использования в обычных библиотеках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Возможность разнообразной фильтрации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Возможность использования большой аудиторией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Лань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4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ЭБС Москвы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eLibrary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USE-CASE диаграмма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00" y="1110725"/>
            <a:ext cx="50031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 хранения данных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Для реализации библиотечной системы было решено использовать построчное хранение данных, так как: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предполагается большое количество коротких транзакций;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предполагается высокий уровень отзывчивости системы;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не предполагается выполнение сложных аналитических запросов.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ER-модель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725" y="337399"/>
            <a:ext cx="5423574" cy="44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Ролевая модель базы данных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администраторы, которые имеют полный доступ ко всем объектам базы данных;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библиотекари, которые имеют права на обновление таблицы экземпляров книг и на чтение всех остальных таблиц;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читатели, которые имеют права только на чтение всех таблиц.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Реализованные триггеры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136175"/>
            <a:ext cx="68793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Реализованные функции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50" y="1110700"/>
            <a:ext cx="66989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