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682108-55A9-4788-BF1F-BBA80D571717}">
  <a:tblStyle styleId="{F6682108-55A9-4788-BF1F-BBA80D5717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5bbd1e17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5bbd1e17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5bbd1e17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5bbd1e17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5bbd1e17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5bbd1e17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5bbd1e17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5bbd1e17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5bbd1e17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5bbd1e17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5bbd1e17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5bbd1e17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5bbd1e17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5bbd1e17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5bbd1e17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5bbd1e17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5bbd1e17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5bbd1e17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5bbd1e17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5bbd1e17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5bbd1e1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5bbd1e1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bbd1e17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65bbd1e17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5bbd1e17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65bbd1e17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5bbd1e17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5bbd1e17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5bbd1e17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5bbd1e17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5bbd1e1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5bbd1e1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5bbd1e1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5bbd1e1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5bbd1e1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5bbd1e1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5bbd1e17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5bbd1e17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5bbd1e17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5bbd1e17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Обнаружен (submitted) — начальное состояние отчёта (иногда называется «Новый» (new)), в котором он находится сразу после создания. Некоторые средства также позволяют сначала создавать черновик (draft) и лишь потом публиковать отчёт.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Назначен (assigned) — в это состояние отчёт переходит с момента, когда кто- то из проектной команды назначается ответственным за исправление де- фекта. Назначение ответственного производится или решением лидера ко- манды разработки, или коллегиально, или по добровольному принципу, или иным принятым в команде способом или выполняется автоматически на ос- нове определённых правил.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Исправлен (fixed) — в это состояние отчёт переводит ответственный за ис- правление дефекта член команды после выполнения соответствующих дей- ствий по исправлению.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Проверен (verified) — в это состояние отчёт переводит тестировщик, удосто- верившийся, что дефект на самом деле был устранён. Как правило, такую проверку выполняет тестировщик, изначально написавший отчёт о дефекте.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5bbd1e17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5bbd1e17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5bbd1e17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5bbd1e17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Отчёты о дефектах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Краткое описание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…должно: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содержать предельно краткую, но в то же время достаточную для понимания сути проблемы информацию о дефекте;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отвечать на вопросы «что, где и при каких условиях случилось», или как минимум на другие 1–2 вопроса, которые применимы к конкретной ситуации;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быть достаточно коротким, чтобы полностью помещаться на экране (в тех системах управления отчётами о дефектах, где конец этого поля обрезается или приводит к появлению скроллинга);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при необходимости содержать информацию об окружении, под которым был обнаружен дефект;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 возможности не дублировать краткие описания других дефектов (и даже не быть похожими на них), чтобы дефекты было сложно перепутать или посчитать дубликатами друг друга;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быть законченным предложением русского или английского (или иного) языка, построенным по соответствующим правилам грамматики.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написать хорошее КРАТКОЕ описание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Полноценно понять суть проблемы. До тех пор, пока у тестировщика нет чёткого, кристально чистого понимания того, «что сломалось», писать отчёт о дефекте вообще едва ли стоит.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Сформулировать подробное описание (description) дефекта — сначала без оглядки на длину получившегося текста.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Убрать из получившегося подробного описания всё лишнее, уточнить важные детали.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Выделить в подробном описании слова (словосочетания, фрагменты фраз), отвечающие на вопросы, «что, где и при каких условиях случилось».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Оформитьполучившеесявпункте4ввидезаконченногограмматическипра- вильного предложения.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Если предложение получилось слишком длинным, переформулировать его, сократив длину (за счёт подбора синонимов, использования общепринятых аббревиатур и сокращений). К слову, в английском языке предложение почти всегда будет короче русского аналога.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graphicFrame>
        <p:nvGraphicFramePr>
          <p:cNvPr id="121" name="Google Shape;121;p24"/>
          <p:cNvGraphicFramePr/>
          <p:nvPr/>
        </p:nvGraphicFramePr>
        <p:xfrm>
          <a:off x="446650" y="950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{F6682108-55A9-4788-BF1F-BBA80D571717}</a:tableStyleId>
              </a:tblPr>
              <a:tblGrid>
                <a:gridCol w="5614250"/>
                <a:gridCol w="2618350"/>
              </a:tblGrid>
              <a:tr h="56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Ситуация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Краткое описание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4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Тестированию подвергается некое веб- приложение, поле описания товара должно допускать ввод максимум 250 символов; в процессе тестирования оказалось, что этого ограничения нет.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Нет ограничения максимальной длины поля «О товаре».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5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Попытка открыть в приложении пустой файл приводит к краху клиентской части приложения и потере несохранённых пользовательских данных на сервере.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Крах клиента и потеря данных при открытии повреждённых/пустых файлов.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4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Крайне редко по совершенно непонятным причинам на сайте нарушается отображение всего русского текста (как статических надписей, так и данных из базы данных, генерируемых динамически и т.д. — всё «становится вопросиками»).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Неверный показ русского текста при недоступности внешних шрифтов.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Воспроизводимость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Это поле принимает всего два значения: </a:t>
            </a:r>
            <a:r>
              <a:rPr b="1" lang="ru" sz="1600"/>
              <a:t>всегда (always)</a:t>
            </a:r>
            <a:r>
              <a:rPr lang="ru" sz="1600"/>
              <a:t> или </a:t>
            </a:r>
            <a:r>
              <a:rPr b="1" lang="ru" sz="1600"/>
              <a:t>иногда (sometimes)</a:t>
            </a:r>
            <a:r>
              <a:rPr lang="ru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Сложности, которые возникают при значении “иногда”:</a:t>
            </a:r>
            <a:endParaRPr sz="16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z="1600"/>
              <a:t>Тестировщику нужно потратить много времени на то, чтобы удостовериться в наличии дефекта (т.к. однократный сбой в работе приложения мог быть вызван огромным количеством посторонних причин).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600"/>
              <a:t>Разработчику тоже нужно потратить время, чтобы добиться проявления дефекта и убедиться в его наличии. После внесения исправлений в приложение разработчик фактически должен полагаться только на свой профессиона- лизм, т.к. даже многократное прохождение по шагам воспроизведения в таком случае не гарантирует, что дефект был исправлен (возможно, через ещё 10–20 повторений он бы проявился).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600"/>
              <a:t>Тестировщику, верифицирующему исправление дефекта и вовсе остаётся верить разработчику на слово по той же самой причине: даже если он попытается воспроизвести дефект 100 раз и потом прекратит попытки, может так случиться, что на 101-й раз дефект всё же воспроизвёлся бы.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Важность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FF0000"/>
                </a:solidFill>
              </a:rPr>
              <a:t>Критическая (critical)</a:t>
            </a:r>
            <a:r>
              <a:rPr lang="ru">
                <a:solidFill>
                  <a:srgbClr val="FF0000"/>
                </a:solidFill>
              </a:rPr>
              <a:t> </a:t>
            </a:r>
            <a:r>
              <a:rPr lang="ru"/>
              <a:t>— существование дефекта приводит к масштабным последствиям катастрофического характера, например: потеря данных, раскрытие конфиденциальной информации, нарушение ключевой функциональности приложения и т.д.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F1C232"/>
                </a:solidFill>
              </a:rPr>
              <a:t>Высокая (major)</a:t>
            </a:r>
            <a:r>
              <a:rPr lang="ru"/>
              <a:t> — существование дефекта приносит ощутимые неудобства многим пользователям в рамках их типичной деятельности, например: недоступность вставки из буфера обмена, неработоспособность общепринятых клавиатурных комбинаций, необходимость перезапуска приложения при выполнении типичных сценариев работы.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00FF00"/>
                </a:solidFill>
              </a:rPr>
              <a:t>Средняя (medium)</a:t>
            </a:r>
            <a:r>
              <a:rPr lang="ru"/>
              <a:t> — существование дефекта слабо влияет на типичные сценарии работы пользователей, и/или существует обходной путь достижения цели, например: диалоговое окно не закрывается автоматически после нажатия кнопок «OK»/«Cancel», при распечатке нескольких документов подряд не сохраняется значение поля «Двусторонняя печать», перепутаны направле- ния сортировок по некоему полю таблицы.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>
                <a:solidFill>
                  <a:srgbClr val="38761D"/>
                </a:solidFill>
              </a:rPr>
              <a:t>Низкая (minor)</a:t>
            </a:r>
            <a:r>
              <a:rPr lang="ru">
                <a:solidFill>
                  <a:srgbClr val="38761D"/>
                </a:solidFill>
              </a:rPr>
              <a:t> </a:t>
            </a:r>
            <a:r>
              <a:rPr lang="ru"/>
              <a:t>— существование дефекта редко обнаруживается незначительным процентом пользователей и (почти) не влияет на их работу, например: опечатка в глубоко вложенном пункте меню настроек, некое окно сразу при отображении расположено неудобно (нужно перетянуть его в удобное место), неточно отображается время до завершения операции копирования файлов.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Срочность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FF0000"/>
                </a:solidFill>
              </a:rPr>
              <a:t>Наивысшая (ASAP, as soon as possible)</a:t>
            </a:r>
            <a:r>
              <a:rPr lang="ru"/>
              <a:t> срочность указывает на необходимость устранить дефект настолько быстро, насколько это возможно. В зависимости от контекста «настолько быстро, насколько возможно» может варьироваться от «в ближайшем билде» до единиц минут.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F1C232"/>
                </a:solidFill>
              </a:rPr>
              <a:t>Высокая (high)</a:t>
            </a:r>
            <a:r>
              <a:rPr lang="ru"/>
              <a:t> срочность означает, что дефект следует исправить вне очереди, т.к. его существование или уже объективно мешает работе, или начнёт создавать такие помехи в самом ближайшем будущем.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00FF00"/>
                </a:solidFill>
              </a:rPr>
              <a:t>Обычная (normal)</a:t>
            </a:r>
            <a:r>
              <a:rPr lang="ru"/>
              <a:t> срочность означает, что дефект следует исправить в порядке общей очерёдности. Такое значение срочности получает большинство дефектов.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>
                <a:solidFill>
                  <a:srgbClr val="38761D"/>
                </a:solidFill>
              </a:rPr>
              <a:t>Низкая (low)</a:t>
            </a:r>
            <a:r>
              <a:rPr lang="ru"/>
              <a:t> срочность означает, что в обозримом будущем исправление данного дефекта не окажет существенного влияния на повышение качества продукта.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Важность VS Срочность</a:t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 rotWithShape="1">
          <a:blip r:embed="rId3">
            <a:alphaModFix/>
          </a:blip>
          <a:srcRect b="-5309" l="0" r="0" t="5310"/>
          <a:stretch/>
        </p:blipFill>
        <p:spPr>
          <a:xfrm>
            <a:off x="1730025" y="1641475"/>
            <a:ext cx="5683956" cy="31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Важность VS Срочность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FF0000"/>
                </a:solidFill>
              </a:rPr>
              <a:t>Важность и срочность НЕ ИМЕЮТ прямой связи между собой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3875"/>
            <a:ext cx="8839204" cy="25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Симптом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… позволяет классифицировать дефекты по их типичному проявлению.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Примеры: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Косметический дефект (cosmetic flaw)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Повреждение/потеря данных (data corruption/loss)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Проблема в документации (documentation issue)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Некорректная операция (incorrect operation)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Проблема инсталляции (installation problem)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Ошибка локализации (localization issue)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Нереализованная функциональность (missing feature)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Проблема масштабируемости (scalability)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Низкая производительность (low performance)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Крах системы (system crash)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Неожиданное поведение (unexpected behavior)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Недружественное поведение (unfriendly behavior)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Расхождение с требованиями (variance from specs)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Предложение по улучшению (enhancement)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20"/>
              <a:t>Инструментальные средства управления отчётами о дефектах</a:t>
            </a:r>
            <a:endParaRPr sz="2220"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Наиболее часто реализуют функции: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• Создание отчётов о дефектах, управление их жизненным циклом с учётом контроля версий, прав доступа и разрешённых переходов из состояния в состояние.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• Сбор, анализ и предоставление статистики в удобной для восприятия человеком форме.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• Рассылка уведомлений, напоминаний и иных артефактов соответствующим сотрудникам.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• Организация взаимосвязей между отчётами о дефектах, тест-кейсами, требованиями и анализ таких связей с возможностью формирования рекомендаций.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• Подготовка информации для включения в отчёт о результатах тестирования.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• Интеграция с системами управления проектами.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Терминология: упрощенный взгляд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Дефект</a:t>
            </a:r>
            <a:r>
              <a:rPr lang="ru"/>
              <a:t> — расхождение ожидаемого и фактического результата.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Ожидаемый результат</a:t>
            </a:r>
            <a:r>
              <a:rPr lang="ru"/>
              <a:t> — поведение системы, описанное в требованиях.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Фактический результат</a:t>
            </a:r>
            <a:r>
              <a:rPr lang="ru"/>
              <a:t> — поведение системы, наблюдаемое в процессе тестирования.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Свойства качественных отчётов о дефектах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Тщательное заполнение всех полей точной и корректной информацией.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Правильный технический язык.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Специфичность описания шагов.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Отсутствие лишних действий и/или их длинных описаний.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Отсутствие дубликатов.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Очевидность и понятность.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Прослеживаемость.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Отдельные отчёты для каждого нового дефекта.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Соответствие принятым шаблонам оформления и традициям.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Логика создания эффективных отчётов о дефектах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0. Обнаружить дефект☺.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1. Понять суть проблемы.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2. Воспроизвести дефект.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3. Проверить наличие описания найденного вами дефекта в системе управления дефектами.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4. Сформулировать суть проблемы в виде: «что сделали,что получили,что ожидали получить».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5. Заполнить поля отчёта, начиная с подробного описания.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6. После заполнения всех полей внимательно перечитать отчёт, исправив неточности и добавив подробности.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7. Ещё раз перечитать отчёт, т.к. в пункте 6 вы точно что-то упустили☺.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Типичные ошибки при написании отчётов о дефектах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152475"/>
            <a:ext cx="8520600" cy="3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Ошибки оформления и формулировок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Плохие краткие описания (summary).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Идентичные краткое и подробное описания (summary и description).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Отсутствие в подробном описании явного указания фактического результата, ожидаемого результата и ссылки на требование, если они важны, и их представляется возможным указать.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Игнорирование кавычек, приводящее к искажению смысла.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Общие проблемы с формулировками фраз на русском и английском языках.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Лишние пункты в шагах воспроизведения.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Копии экрана в виде «копий всего экрана целиком».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Копии экрана, на которых не отмечена проблема.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Char char="●"/>
            </a:pPr>
            <a:r>
              <a:rPr lang="ru">
                <a:solidFill>
                  <a:srgbClr val="CC0000"/>
                </a:solidFill>
              </a:rPr>
              <a:t>Копии экрана и иные артефакты, размещённые на сторонних серверах.</a:t>
            </a:r>
            <a:endParaRPr>
              <a:solidFill>
                <a:srgbClr val="CC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Откладывание написания отчёта «на потом».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Пунктуационные, орфографические, синтаксические и им подобные ошибки.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Типичные ошибки при написании отчётов о дефектах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Логические ошибки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Выдуманные дефекты.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Отнесение расширенных возможностей приложения к дефектам.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Неверно указанные симптомы.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Чрезмерно заниженные (или завышенные) важность и срочность.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Концентрация на мелочах в ущерб главному.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Техническая безграмотность.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Указание в шагах воспроизведения информации, неважной для воспроизведения ошибки.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Отсутствие в шагах воспроизведения информации, важной для воспроизведения дефекта.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Игнорирование т.н. «последовательных дефектов».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Терминология: детально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838" y="1609676"/>
            <a:ext cx="7202324" cy="24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Терминология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Ошибка (error, mistake)</a:t>
            </a:r>
            <a:r>
              <a:rPr lang="ru"/>
              <a:t> — действие человека, приводящее к некорректным результатам.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Дефект (defect, bug, problem, fault)</a:t>
            </a:r>
            <a:r>
              <a:rPr lang="ru"/>
              <a:t> — недостаток в компоненте или системе, способный привести к ситуации сбоя или отказа.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/>
              <a:t>Сбой (interruption) или отказ (failure) </a:t>
            </a:r>
            <a:r>
              <a:rPr lang="ru"/>
              <a:t>— отклонение поведения системы от ожидаемого.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682"/>
              <a:t>В ГОСТ 27.002-89 даны хорошие и краткие определения сбоя и отказа:</a:t>
            </a:r>
            <a:r>
              <a:rPr lang="ru" sz="1682"/>
              <a:t> </a:t>
            </a:r>
            <a:endParaRPr sz="16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5384"/>
              <a:buFont typeface="Arial"/>
              <a:buNone/>
            </a:pPr>
            <a:r>
              <a:rPr b="1" lang="ru" sz="1682"/>
              <a:t>Сбой</a:t>
            </a:r>
            <a:r>
              <a:rPr lang="ru" sz="1682"/>
              <a:t> — самоустраняющийся отказ или однократный отказ, устраняемый незначительным вмешательством оператора.</a:t>
            </a:r>
            <a:endParaRPr sz="168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682"/>
              <a:t>Отказ</a:t>
            </a:r>
            <a:r>
              <a:rPr lang="ru" sz="1682"/>
              <a:t> — событие, заключающееся в нарушении работоспособного состояния объекта.</a:t>
            </a:r>
            <a:endParaRPr sz="168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Терминология: резюме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Аномалия (anomaly) или инцидент (incident, deviation)</a:t>
            </a:r>
            <a:r>
              <a:rPr lang="ru"/>
              <a:t> — любое отклонение наблюдаемого (фактического) состояния, поведения, значения, результата, свойства от ожиданий наблюдателя, сформированных на основе требований, спецификаций, иной документации или опыта и здравого смысла.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583">
                <a:solidFill>
                  <a:srgbClr val="CC0000"/>
                </a:solidFill>
              </a:rPr>
              <a:t>Ошибки, дефекты, сбои, отказы и т.д. являются проявлением аномалий — отклонений фактического результата от ожидаемого. </a:t>
            </a:r>
            <a:endParaRPr i="1" sz="1583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Дефект</a:t>
            </a:r>
            <a:r>
              <a:rPr lang="ru"/>
              <a:t> — отклонение (deviation) фактического результата (actual result) от ожиданий наблюдателя (expected result), сформированных на основе требований, спецификаций, иной документации или опыта и здравого смысла.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" sz="1583">
                <a:solidFill>
                  <a:srgbClr val="990000"/>
                </a:solidFill>
              </a:rPr>
              <a:t>Приведённое определение дефекта позволяет лишь поднять вопрос о том, является ли некое поведение приложения дефектом.</a:t>
            </a:r>
            <a:endParaRPr i="1" sz="1583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Отчет о дефекте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Отчёт о дефекте (defect report)</a:t>
            </a:r>
            <a:r>
              <a:rPr lang="ru"/>
              <a:t> — документ, описывающий и приоритизирующий обнаруженный дефект, а также содействующий его устранению.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83"/>
              <a:t>Цели:</a:t>
            </a:r>
            <a:endParaRPr sz="1583"/>
          </a:p>
          <a:p>
            <a:pPr indent="-329170" lvl="0" marL="457200" rtl="0" algn="l">
              <a:spcBef>
                <a:spcPts val="1200"/>
              </a:spcBef>
              <a:spcAft>
                <a:spcPts val="0"/>
              </a:spcAft>
              <a:buSzPts val="1584"/>
              <a:buChar char="●"/>
            </a:pPr>
            <a:r>
              <a:rPr lang="ru" sz="1583"/>
              <a:t>предоставить информацию о проблеме — уведомить проектную команду и иных заинтересованных лиц о наличии проблемы, описать суть проблемы;</a:t>
            </a:r>
            <a:endParaRPr sz="1583"/>
          </a:p>
          <a:p>
            <a:pPr indent="-329170" lvl="0" marL="457200" rtl="0" algn="l">
              <a:spcBef>
                <a:spcPts val="0"/>
              </a:spcBef>
              <a:spcAft>
                <a:spcPts val="0"/>
              </a:spcAft>
              <a:buSzPts val="1584"/>
              <a:buChar char="●"/>
            </a:pPr>
            <a:r>
              <a:rPr lang="ru" sz="1583"/>
              <a:t>приоритизировать проблему — определить степень опасности проблемы для проекта и желаемые сроки её устранения;</a:t>
            </a:r>
            <a:endParaRPr sz="1583"/>
          </a:p>
          <a:p>
            <a:pPr indent="-329170" lvl="0" marL="457200" rtl="0" algn="l">
              <a:spcBef>
                <a:spcPts val="0"/>
              </a:spcBef>
              <a:spcAft>
                <a:spcPts val="0"/>
              </a:spcAft>
              <a:buSzPts val="1584"/>
              <a:buChar char="●"/>
            </a:pPr>
            <a:r>
              <a:rPr lang="ru" sz="1583"/>
              <a:t>содействовать устранению проблемы — качественный отчёт о дефекте не только предоставляет все необходимые подробности для понимания сути случившегося, но также может содержать анализ причин возникновения проблемы и рекомендации по исправлению ситуации.</a:t>
            </a:r>
            <a:endParaRPr sz="1583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Жизненный цикл отчёта о дефекте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054" y="1152476"/>
            <a:ext cx="7591897" cy="35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Жизненный цикл отчёта о дефекте (в JIRA)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540" y="1152475"/>
            <a:ext cx="4944924" cy="384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Атрибуты (поля) отчёта о дефекте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538" y="1017725"/>
            <a:ext cx="4214923" cy="4040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