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5dcd57f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5dcd57f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5dcd57f2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5dcd57f2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5dcd57f26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5dcd57f26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5dcd57f2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5dcd57f2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5dcd57f2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5dcd57f2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5dcd57f2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5dcd57f2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5dcd57f2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5dcd57f2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5dcd57f2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5dcd57f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5dcd57f2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5dcd57f2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75dcd57f2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75dcd57f2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5dcd57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5dcd57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5dcd57f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5dcd57f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75dcd57f2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75dcd57f2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75dcd57f2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75dcd57f2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5dcd57f2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5dcd57f2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5dcd57f26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5dcd57f26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75dcd57f2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75dcd57f2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5dcd57f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5dcd57f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5dcd57f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5dcd57f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5dcd57f2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5dcd57f2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5dcd57f2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5dcd57f2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5dcd57f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5dcd57f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5dcd57f2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5dcd57f2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5dcd57f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5dcd57f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Техники тестирования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использования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Классы эквивалентности и граничные условия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Как протестировать недопустимые символы?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62123"/>
            <a:ext cx="5238725" cy="10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8850" y="1280848"/>
            <a:ext cx="2431571" cy="205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188" y="3370848"/>
            <a:ext cx="5815626" cy="17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эквивалентности и граничные условия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440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Г</a:t>
            </a:r>
            <a:r>
              <a:rPr lang="ru"/>
              <a:t>руппы свойств SOURCE_DIR, от которых зависит работа приложения («измерения»):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Существование каталога.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Длина имени.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Наборы символов в имени.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Комбинации символов в имени.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Расположение каталога (локальный или сетевой).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Права доступа к каталогу.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Зарезервированные имена.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 Поведение, зависящее от операционной системы.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Поведение, зависящее от работы сети.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400" y="957276"/>
            <a:ext cx="3448625" cy="4012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Доменное тестирование и комбинации параметров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/>
              <a:t>Доменное тестирование (domain testing, domain analysis)</a:t>
            </a:r>
            <a:r>
              <a:rPr lang="ru"/>
              <a:t> — техника создания эффективных и результативных тест-кейсов в случае, когда несколько переменных могут или должны быть протестированы одновременно.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Доменное тестирование и комбинации параметров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35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На предыдущем рисунке кружками отмечен один путь, но вариантов может быть много: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Семейство ОС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Windows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Linux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Расположение каталога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Локальный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Сетевой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Доступность имени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Зарезервированное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Свободное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Длина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Допустимая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Недопустимая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225" y="1017725"/>
            <a:ext cx="2540605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Доменное тестирование и комбинации параметров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1125"/>
            <a:ext cx="8839200" cy="247619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Попарное тестирование и поиск комбинаций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Попарное тестирование (pairwise testing) </a:t>
            </a:r>
            <a:r>
              <a:rPr lang="ru"/>
              <a:t>— техника тестирования, в которой вместо проверки всех возможных комбинаций значений всех параметров проверяются только комбинации значений каждой пары параметров.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Существует несколько тесно взаимосвязанных математических методов создания комбинаций всех пар: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ортогональных массивов;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латинских квадратов;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IPO (in parameter order) метод;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генетических алгоритмов;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 основе рекурсивных алгоритмов.</a:t>
            </a:r>
            <a:endParaRPr/>
          </a:p>
        </p:txBody>
      </p:sp>
      <p:sp>
        <p:nvSpPr>
          <p:cNvPr id="161" name="Google Shape;16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Попарное тестирование и поиск комбинаций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Список параметров, влияющих на работу приложения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5" y="1818300"/>
            <a:ext cx="8597948" cy="283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Попарное тестирование и поиск комбинаций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00" y="1202750"/>
            <a:ext cx="4622048" cy="323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850" y="1357428"/>
            <a:ext cx="4376626" cy="205752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Попарное тестирование и поиск комбинаций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Наборы значений, полученные методом попарных комбинаций (124 комбинации)</a:t>
            </a:r>
            <a:endParaRPr sz="1700"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088" y="1600800"/>
            <a:ext cx="5513825" cy="336535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Пример: ортогональные массивы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Ортогональный массив</a:t>
            </a:r>
            <a:r>
              <a:rPr lang="ru"/>
              <a:t> по сути — это таблица,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где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m</a:t>
            </a:r>
            <a:r>
              <a:rPr lang="ru"/>
              <a:t> — число строк,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n</a:t>
            </a:r>
            <a:r>
              <a:rPr lang="ru"/>
              <a:t> — число столбцов, которое соответствует числу входных параметров,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/>
              <a:t>k</a:t>
            </a:r>
            <a:r>
              <a:rPr lang="ru"/>
              <a:t> — количество вариантов значений элементов таблицы.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Таблица обладает следующими свойствами: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любые два столбца таблицы содержат все комбинации значений этих столбцов;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если какая-либо пара значений двух столбцов встречается несколько раз, то все возможные парные комбинации значений этих столбцов должны встретиться столько же раз.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Позитивные и негативные тест-кейсы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Что перед вами?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Кому и зачем оно нужно (и насколько это важно)?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оно обычно используется?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Как оно может сломаться, т.е. начать работать неверно?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/>
              <a:t>Продолжим тестировать «Конвертер файлов», выбрав для исследования первый параметр командной строки — </a:t>
            </a:r>
            <a:r>
              <a:rPr b="1" lang="ru"/>
              <a:t>SOURCE_DIR</a:t>
            </a:r>
            <a:r>
              <a:rPr i="1" lang="ru"/>
              <a:t> — имя каталога, в котором приложение ищет файлы, подлежащие конвертации.</a:t>
            </a:r>
            <a:endParaRPr i="1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Пример: ортогональные массивы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1226250"/>
            <a:ext cx="597550" cy="3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912675" y="1195675"/>
            <a:ext cx="7888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ru" sz="1300"/>
              <a:t>ортогональный массив с четырьмя строками и тремя столбцами (по количеству переменных). Цифра 2 означает, что все переменные принимают только два значения – 1 и 2.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9800" y="2211475"/>
            <a:ext cx="5744391" cy="262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Пример: ортогональные массивы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11700" y="1152475"/>
            <a:ext cx="539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00"/>
              <a:t>П</a:t>
            </a:r>
            <a:r>
              <a:rPr lang="ru" sz="1300"/>
              <a:t>редположим, что у нас есть приложение «Фонарик», которое: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работает с iOS и Android;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имеет ночной и дневной режим подсветки;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sz="1300"/>
              <a:t>позволяет светить постоянно или мигать в режиме стробоскопа.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325" y="1017725"/>
            <a:ext cx="3131826" cy="219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550" y="3247400"/>
            <a:ext cx="8316926" cy="1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Исследовательское тестирование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35">
                <a:solidFill>
                  <a:srgbClr val="CC0000"/>
                </a:solidFill>
              </a:rPr>
              <a:t>И</a:t>
            </a:r>
            <a:r>
              <a:rPr lang="ru" sz="2035">
                <a:solidFill>
                  <a:srgbClr val="CC0000"/>
                </a:solidFill>
              </a:rPr>
              <a:t>сследовательское тестирование — это одновременное изучение, планирование и тестирование.</a:t>
            </a:r>
            <a:endParaRPr sz="2035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Исследовательское же тестирование часто позволяет обнаружить дефекты, вызванные этими неучтёнными факторами. К тому же оно прекрасно показывает себя в следующих ситуациях: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Отсутствие или низкое качество необходимой документации.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Необходимость быстрой оценки качества при нехватке времени.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Подозрение на неэффективность имеющихся тест-кейсов.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Необходимость проверить компоненты, разработанные «третьими сторонами».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Верификация устранения дефекта (для проверки, что он не проявляется при незначительном отступлении от шагов воспроизведения).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Исследовательское тестирование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Факторы, которые могут быть пропущены тестированием на основе тест-кейсов</a:t>
            </a:r>
            <a:endParaRPr sz="1700"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50" y="1636351"/>
            <a:ext cx="6558502" cy="30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причин возникновения дефектов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51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Анализ первопричин (root cause analysis) </a:t>
            </a:r>
            <a:r>
              <a:rPr lang="ru"/>
              <a:t>— процесс исследования и классификации первопричин возникновения событий, негативно влияющих на безопасность, здоровье, окружающую среду, качество, надёжность и производственный процесс.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Нужно понять: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Что</a:t>
            </a:r>
            <a:r>
              <a:rPr lang="ru"/>
              <a:t> произошло.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ru"/>
              <a:t>Почему</a:t>
            </a:r>
            <a:r>
              <a:rPr lang="ru"/>
              <a:t> это произошло (найти первопричину).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Как </a:t>
            </a:r>
            <a:r>
              <a:rPr b="1" lang="ru"/>
              <a:t>снизить вероятность повторения</a:t>
            </a:r>
            <a:r>
              <a:rPr lang="ru"/>
              <a:t> такой ситуации.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700" y="1322525"/>
            <a:ext cx="3327900" cy="274029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Поиск причин возникновения дефектов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311700" y="1152475"/>
            <a:ext cx="5588700" cy="3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Определить проявление проблемы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Что именно происходит?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Почему это плохо?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Собрать необходимую информацию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Происходит ли то же самое в других ситуациях?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Всегда ли оно происходит одинаковым образом?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От чего зависит возникновение или исчезновение проблемы?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Выдвинуть гипотезу о причине проблемы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Что может являться причиной?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Какие действия или условия могут приводить к проявлению проблемы?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Какие другие проблемы могут быть причинами наблюдаемой проблемы?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Проверить гипотезу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Провести дополнительное исследование.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Если гипотеза не подтвердилась, проработать другие гипотезы.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Убедиться, что обнаружена именно первопричина, а не очередная причина в длинной цепи событий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Если обнаружена первопричина — сформировать рекомендации по её устранению.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Если обнаружена промежуточная причина, повторить алгоритм для неё.</a:t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925" y="307900"/>
            <a:ext cx="1716026" cy="45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Позитивные и негативные тест-кейсы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 перед нами?</a:t>
            </a:r>
            <a:r>
              <a:rPr lang="ru"/>
              <a:t> Путь к каталогу в ОС Linux и Windows. И, возможно, в сети.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Кому и зачем оно нужно (и насколько это важно)?</a:t>
            </a:r>
            <a:r>
              <a:rPr lang="ru"/>
              <a:t> Этот параметр нужен администратору (предположительно, это человек квалифицированный). Важность параметра критическая, т.к. при каких-то проблемах с ним есть риск полной потери работоспособности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Позитивные и негативные тест-кейсы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оно обычно используется?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Корректное имя существующего каталога: </a:t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Windows: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X:\dir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“X:\dir with spaces”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.\dir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..\dir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\\host\dir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Всё вышеперечисленное с “\” в конце пути. ▪ X:\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Linux: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/dir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“/dir with spaces”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host:/dir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smb://host/dir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./dir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../dir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Всё вышеперечисленное с “/” в конце пути. </a:t>
            </a:r>
            <a:endParaRPr/>
          </a:p>
          <a:p>
            <a:pPr indent="-29083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/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Позитивные и негативные тест-кейсы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Как оно может сломаться, т.е. начать работать неверно?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Указанный путь не является корректным именем каталога: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Пустое значение (“”).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Слишком длинное имя: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Для Windows: более 256 байт.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ru"/>
              <a:t>Для Linux: более 4096 байт.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Недопустимые символы, например: ? &lt; &gt; \ * | " \0.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Недопустимые комбинации допустимых символов, например: “....\dir”.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Каталог не существует: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На локальном диске.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В сети.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Каталог существует, но к нему нет прав доступа.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Доступ к каталогу утерян после запуска приложения: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Каталог удалён или переименован.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Изменены права доступа.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Потеря соединения с удалённым компьютером.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Использование зарезервированного имени: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Для Windows: com1-com9, lpt1-lpt9, con, nul, prn.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ru"/>
              <a:t>o Для Linux: “..”.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Проблемы с кодировками, например: имя указано верно, но не в той кодировке.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эквивалентности и граничные условия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Класс эквивалентности (equivalence class)</a:t>
            </a:r>
            <a:r>
              <a:rPr lang="ru"/>
              <a:t> — набор данных, обрабатываемых одинаковым образом и приводящих к одинаковому результату.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Граничное условие (border condition, boundary condition) </a:t>
            </a:r>
            <a:r>
              <a:rPr lang="ru"/>
              <a:t>— значение, находящееся на границе классов эквивалентности.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sz="1600"/>
              <a:t>Иногда под классом эквивалентности понимают набор тест-кейсов, пол- ное выполнение которого является избыточным. Это определение не противоречит предыдущему, т.к. показывает ту же ситуацию, но с другой точки зрения.</a:t>
            </a:r>
            <a:endParaRPr i="1" sz="16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Классы эквивалентности и граничные условия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/>
              <a:t>Допустим, нам нужно протестировать функцию, которая определяет, корректное или некорректное имя ввёл пользователь при регистрации. Требования к имени пользователя таковы: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От трёх до двадцати символов включительно.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Допускаются цифры, знак подчёркивания, буквы английского алфавита в верхнем и нижнем регистрах.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rgbClr val="CC0000"/>
                </a:solidFill>
              </a:rPr>
              <a:t>Если попытаться решить задачу «в лоб», нам для позитивного тестирования придётся перебрать все комбинации допустимых символов длиной [3, 20] (это 18-разрядное 63-ричное число, т.е. 2.4441614509104E+32)</a:t>
            </a:r>
            <a:endParaRPr sz="1600">
              <a:solidFill>
                <a:srgbClr val="CC0000"/>
              </a:solidFill>
            </a:endParaRPr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Классы эквивалентности и граничные условия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13" y="1065024"/>
            <a:ext cx="7148976" cy="24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459875" y="3782900"/>
            <a:ext cx="40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Мы получили три класса эквивалентности: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[0, 2] — недопустимая длина;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• [3, 20] — допустимая длина;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• [21, ∞] — недопустимая длина.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Классы эквивалентности и граничные условия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4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Итоговое разбиение на классы эквивалентности значений длины имени пользователя:</a:t>
            </a:r>
            <a:endParaRPr sz="1600"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963" y="1531900"/>
            <a:ext cx="6654076" cy="18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175" y="3328473"/>
            <a:ext cx="6763676" cy="17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