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07" r:id="rId3"/>
    <p:sldId id="304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5DD5-E5B2-4D49-AAD3-FA691A889E2B}" type="datetimeFigureOut">
              <a:rPr lang="ru-RU" smtClean="0"/>
              <a:t>04.03.2021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B544-CA9A-4EC0-9070-57D371F1E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9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F53A-2AF5-463C-92B1-1071743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2FD01-CD5C-4317-9CD4-9ADE5B47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1F0E-F2AC-4646-829D-24E7058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F7D-7898-4D90-9EA9-5A0D7254A81E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99AD0-0E96-40BA-8838-D8218B7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05FFE-F9A0-495D-80AB-780563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85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394EE-797B-45CF-8F58-40F3CD5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3B10-D893-4808-9ABE-6BE3B9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5B676-F3D6-483C-A3B5-B26835F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9F2-43D4-4235-A698-904930972754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8C76-D310-4D9F-BDB9-1B4E9D32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588FD-95F4-4D9E-9E00-B301927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1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60173-AB87-4B27-9E88-1F1FAF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FD96-E51F-48BD-8C6C-F76EFCF6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C6CB9-1746-4C03-B3A8-2ECCEC97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4321-C67C-40C9-9753-27ADF4AF3407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0FA68-EA71-4138-A57A-CEC07F1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1CFD-5F69-400A-B270-E23A678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67D1-71CE-4CCF-9A4D-97CE6BC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C748-3B46-49B6-85F9-DA7CA02A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3FD5-B39C-4EB6-8884-386AB424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561-37EF-44F1-98DF-FD5E7AF32612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5293C-E87C-4398-8499-62C4CA7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78DE0-6E7C-4D31-8FC3-27EA154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7420D-A2C0-483C-A459-7DFBF35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F84FB-0B9B-421D-AD6D-4C352F78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45676-2A62-4174-9BEC-DC9220D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8F4-A799-4024-B883-870D4983749C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ECE8-8601-430D-86E6-216E21D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13E3-7CED-4A72-84B4-0A38405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DFF1-1823-4A34-99EF-DA56957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B836-ED09-4855-BF50-610995F3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8C0F-1DEC-46E5-8873-CD6F06ED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01119-DBB0-4623-80C1-FFEFC0F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C82D-9A41-4D74-A1FC-13CDB8D52D0C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6B15D-B38B-4630-9C13-7C3002E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DDE75-8B65-446A-963A-6596E18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64FA-5A2F-4184-8E58-043F48E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A14EC-5F9C-42FA-8D17-1469041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5690-C625-4CEB-AF57-D22C320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64641-2F74-49BB-BBDE-3D7BCC08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5C5C18-67B1-4C35-BA87-728B5FE5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BCB29-ABF1-4A42-A244-4DF3EE7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AF8-5F78-4C7A-9439-4DA98B54306F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965D-9392-49D8-8C79-C1B9175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DA24BB-9402-4D5D-8A65-9EAD3D4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2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42B4-1DA4-43AA-9A89-DF0F534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67172-5904-4882-A195-BB2A8C8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44D-C2CB-4C93-A66E-26D782630291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3E7B0-B942-41A8-8FAC-0807DC9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C7F4-2B97-4BF8-B3A1-E30DF83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8C889C-CBD7-4640-8E3F-80F2E9D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780-D4E2-415F-A443-42ADD5F62E33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F3B0C-14D6-42FC-961B-8967B15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0691-8028-447A-8E71-30A3929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6FC9-334E-44AD-849C-999B4A19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D56A6-2295-413F-8B87-5CE5A0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52D9F-4FA5-4D1F-AF08-C1F68A5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3FB6B-1261-4883-BD5A-3E85670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0B9-7BF7-441E-B89E-090800E1ED9C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68C1C-4A57-4EA4-B1C4-026EDC9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0B2C6-1EF8-4FC8-9B48-BA82F97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C5E1-5DF8-486A-B1A8-42970FC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BE051-C7D1-42AE-94FE-A66594DE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EF7EE-D3F0-4811-A2C4-6A0A589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E566B-0C5A-4720-B410-CC666C3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76D9-7037-43F8-9CE8-E7EBB9FD9001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3DC3E-83BB-44AC-B66D-8FBF0E3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A194-B3AA-47C5-A35B-63C5349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6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5123-28FA-4115-A853-A7B497B0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DE11E-CF3C-463D-B991-1F7BC8F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333E-9A77-48B6-8A58-203BFA79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441-8A8C-4B12-88B0-6DA51F7814BA}" type="datetime1">
              <a:rPr lang="ru-RU" smtClean="0"/>
              <a:t>04.03.2021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F688-1367-40B2-BB2B-552F754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94B-49A9-4C0F-B14C-DE9E90AF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" TargetMode="External"/><Relationship Id="rId2" Type="http://schemas.openxmlformats.org/officeDocument/2006/relationships/hyperlink" Target="https://html5book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fessorweb.r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7FE01-E3DC-4880-AAF5-099C55686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749" y="1122363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olkienCyr" panose="020B7200000000000000" pitchFamily="34" charset="0"/>
              </a:rPr>
              <a:t>Основы </a:t>
            </a:r>
            <a:r>
              <a:rPr lang="en-US" dirty="0">
                <a:solidFill>
                  <a:schemeClr val="accent2"/>
                </a:solidFill>
                <a:latin typeface="TolkienCyr" panose="020B7200000000000000" pitchFamily="34" charset="0"/>
              </a:rPr>
              <a:t>CSS</a:t>
            </a:r>
            <a:endParaRPr lang="ru-RU" dirty="0">
              <a:solidFill>
                <a:schemeClr val="accent2"/>
              </a:solidFill>
              <a:latin typeface="TolkienCyr" panose="020B72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C6F52-8732-4859-B82C-084FFB7B8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749" y="3602038"/>
            <a:ext cx="9144000" cy="1655762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849A1-2C52-4FE9-B017-BD12B0F9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07641" cy="1325563"/>
          </a:xfrm>
        </p:spPr>
        <p:txBody>
          <a:bodyPr/>
          <a:lstStyle/>
          <a:p>
            <a:r>
              <a:rPr lang="ru-RU" b="1" dirty="0"/>
              <a:t>Селектор структурных </a:t>
            </a:r>
            <a:r>
              <a:rPr lang="ru-RU" b="1" dirty="0" err="1"/>
              <a:t>псевдоклассов</a:t>
            </a:r>
            <a:r>
              <a:rPr lang="ru-RU" b="1" dirty="0"/>
              <a:t> типа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15E54-7AA0-44E7-85B3-572ACAD4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:nth-of-type()</a:t>
            </a:r>
            <a:endParaRPr lang="ru-RU" sz="3600" dirty="0"/>
          </a:p>
          <a:p>
            <a:r>
              <a:rPr lang="en-US" sz="3600" dirty="0"/>
              <a:t>:first-of-type</a:t>
            </a:r>
            <a:endParaRPr lang="ru-RU" sz="3600" dirty="0"/>
          </a:p>
          <a:p>
            <a:r>
              <a:rPr lang="en-US" sz="3600" dirty="0"/>
              <a:t>:last-of-type</a:t>
            </a:r>
            <a:endParaRPr lang="ru-RU" sz="3600" dirty="0"/>
          </a:p>
          <a:p>
            <a:r>
              <a:rPr lang="en-US" sz="3600" dirty="0"/>
              <a:t>:nth-last-of-type()</a:t>
            </a:r>
          </a:p>
          <a:p>
            <a:r>
              <a:rPr lang="en-US" sz="3600" dirty="0"/>
              <a:t>:only-of-type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FD5389-166A-4199-A896-7035BFE9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2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2D91B-EDF4-4826-B327-D9D84BAF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Селектор </a:t>
            </a:r>
            <a:r>
              <a:rPr lang="ru-RU" b="1" dirty="0" err="1"/>
              <a:t>псевдоэлемента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13F01-A5FE-4F0E-B1B4-1B77BA6A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3769" cy="4351338"/>
          </a:xfrm>
        </p:spPr>
        <p:txBody>
          <a:bodyPr/>
          <a:lstStyle/>
          <a:p>
            <a:r>
              <a:rPr lang="en-US" dirty="0"/>
              <a:t>:first-letter</a:t>
            </a:r>
          </a:p>
          <a:p>
            <a:r>
              <a:rPr lang="en-US" dirty="0"/>
              <a:t>:first-line</a:t>
            </a:r>
          </a:p>
          <a:p>
            <a:r>
              <a:rPr lang="en-US" dirty="0"/>
              <a:t>:before</a:t>
            </a:r>
            <a:r>
              <a:rPr lang="ru-RU" dirty="0"/>
              <a:t> — вставляет генерируемое содержимое перед элементом</a:t>
            </a:r>
            <a:endParaRPr lang="en-US" dirty="0"/>
          </a:p>
          <a:p>
            <a:r>
              <a:rPr lang="en-US" dirty="0"/>
              <a:t>:after</a:t>
            </a:r>
            <a:r>
              <a:rPr lang="ru-RU" dirty="0"/>
              <a:t> — добавляет генерируемое содержимое после элемента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39CE3C-28CF-4169-B36B-5D009B5C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00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61847-81A0-4BA1-940E-7F97ABBE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и каскад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9A7F9-BA53-46DC-95E5-AC0D7CE1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27237" cy="4351338"/>
          </a:xfrm>
        </p:spPr>
        <p:txBody>
          <a:bodyPr/>
          <a:lstStyle/>
          <a:p>
            <a:r>
              <a:rPr lang="ru-RU" b="1" dirty="0"/>
              <a:t>Наследование</a:t>
            </a:r>
            <a:r>
              <a:rPr lang="ru-RU" dirty="0"/>
              <a:t> заключается в том, что элементы наследуют свойства от своего родителя (элемента, их содержащего).</a:t>
            </a:r>
          </a:p>
          <a:p>
            <a:r>
              <a:rPr lang="ru-RU" b="1" dirty="0"/>
              <a:t>Каскад</a:t>
            </a:r>
            <a:r>
              <a:rPr lang="ru-RU" dirty="0"/>
              <a:t> проявляется в том, как разные виды таблиц стилей применяются к документу, и как конфликтующие правила переопределяют друг друга.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D0DD0B-3077-479B-A0E0-4E7D1B26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92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39FF-5347-454E-9D5C-869EF20A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наследуются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B2B9C-8E94-4540-88BE-DC90C846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03454" cy="4351338"/>
          </a:xfrm>
        </p:spPr>
        <p:txBody>
          <a:bodyPr/>
          <a:lstStyle/>
          <a:p>
            <a:r>
              <a:rPr lang="ru-RU" dirty="0"/>
              <a:t>Свойства, относящиеся к форматированию блоков, не наследуются. </a:t>
            </a:r>
          </a:p>
          <a:p>
            <a:r>
              <a:rPr lang="en-US" dirty="0"/>
              <a:t>background, border, display, float </a:t>
            </a:r>
            <a:r>
              <a:rPr lang="ru-RU" dirty="0"/>
              <a:t>и </a:t>
            </a:r>
            <a:r>
              <a:rPr lang="en-US" dirty="0"/>
              <a:t>clear, height </a:t>
            </a:r>
            <a:r>
              <a:rPr lang="ru-RU" dirty="0"/>
              <a:t>и </a:t>
            </a:r>
            <a:r>
              <a:rPr lang="en-US" dirty="0"/>
              <a:t>width, margin, min-max-height </a:t>
            </a:r>
            <a:r>
              <a:rPr lang="ru-RU" dirty="0"/>
              <a:t>и -</a:t>
            </a:r>
            <a:r>
              <a:rPr lang="en-US" dirty="0"/>
              <a:t>width, outline, overflow, padding, position, text-decoration, vertical-align </a:t>
            </a:r>
            <a:r>
              <a:rPr lang="ru-RU" dirty="0"/>
              <a:t>и </a:t>
            </a:r>
            <a:r>
              <a:rPr lang="en-US" dirty="0"/>
              <a:t>z-index.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15CAAD-25A9-40DB-8789-3CCEF0D6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76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A4AA9-394A-4686-916E-6C835379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задаются стили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DD6E90-4064-4FFD-8DE6-8BC03623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87540" cy="4351338"/>
          </a:xfrm>
        </p:spPr>
        <p:txBody>
          <a:bodyPr/>
          <a:lstStyle/>
          <a:p>
            <a:r>
              <a:rPr lang="ru-RU" dirty="0"/>
              <a:t>Стили могут наследоваться от родительского элемента (наследуемые свойства или с помощью значения </a:t>
            </a:r>
            <a:r>
              <a:rPr lang="ru-RU" dirty="0" err="1"/>
              <a:t>inherit</a:t>
            </a:r>
            <a:r>
              <a:rPr lang="ru-RU" dirty="0"/>
              <a:t>).</a:t>
            </a:r>
          </a:p>
          <a:p>
            <a:r>
              <a:rPr lang="ru-RU" dirty="0"/>
              <a:t>Стили, расположенные в таблице стилей ниже, отменяют стили, расположенные в таблице выше.</a:t>
            </a:r>
          </a:p>
          <a:p>
            <a:r>
              <a:rPr lang="ru-RU" dirty="0"/>
              <a:t>К одному элементу могут применяться стили из разных источников.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EAA70E-2C5A-45B0-B302-517E317B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09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B51EC-33ED-44F7-A9E3-163BE93C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69B9-36A3-4FC1-80A3-3F0643D4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49683" cy="4351338"/>
          </a:xfrm>
        </p:spPr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Каскадирование</a:t>
            </a:r>
            <a:r>
              <a:rPr lang="ru-RU" dirty="0"/>
              <a:t> — это механизм, который управляет конечным результатом в ситуации, когда к одному элементу применяются разные CSS-правила. Существует три критерия, которые определяют порядок применения свойств:</a:t>
            </a:r>
          </a:p>
          <a:p>
            <a:pPr lvl="1"/>
            <a:r>
              <a:rPr lang="ru-RU" dirty="0"/>
              <a:t>Правило !</a:t>
            </a:r>
            <a:r>
              <a:rPr lang="ru-RU" dirty="0" err="1"/>
              <a:t>important</a:t>
            </a:r>
            <a:endParaRPr lang="ru-RU" dirty="0"/>
          </a:p>
          <a:p>
            <a:pPr lvl="1"/>
            <a:r>
              <a:rPr lang="ru-RU" dirty="0"/>
              <a:t>Специфичность</a:t>
            </a:r>
          </a:p>
          <a:p>
            <a:pPr lvl="1"/>
            <a:r>
              <a:rPr lang="ru-RU" dirty="0"/>
              <a:t>Порядок, в котором подключены таблицы стилей.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EC539-C35F-476B-A5B8-8886962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79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3D815-70DA-4538-B9E5-77615999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1AF1F-FA5A-4FB5-9D90-909910D01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81008" cy="4351338"/>
          </a:xfrm>
        </p:spPr>
        <p:txBody>
          <a:bodyPr/>
          <a:lstStyle/>
          <a:p>
            <a:r>
              <a:rPr lang="ru-RU" dirty="0"/>
              <a:t>Для каждого правила браузер вычисляет специфичность селектора, и если у элемента имеются конфликтующие объявления свойств, во внимание принимается правило, имеющее наибольшую специфичность. Значение специфичности состоит из четырех частей: </a:t>
            </a:r>
            <a:br>
              <a:rPr lang="ru-RU" dirty="0"/>
            </a:br>
            <a:r>
              <a:rPr lang="ru-RU" dirty="0"/>
              <a:t>			</a:t>
            </a:r>
            <a:br>
              <a:rPr lang="ru-RU" dirty="0"/>
            </a:br>
            <a:r>
              <a:rPr lang="ru-RU" dirty="0"/>
              <a:t>			     </a:t>
            </a:r>
            <a:r>
              <a:rPr lang="ru-RU" sz="4400" dirty="0"/>
              <a:t>0, 0, 0, 0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38BD9C-FA38-4B9D-98B0-F1C8E702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90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AF8A-FD1A-47F9-9A70-BB0752A0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вычисляется специфичность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F73F1-AC80-43B1-A2EF-0AD6C2E1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4992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</a:t>
            </a:r>
            <a:r>
              <a:rPr lang="ru-RU" dirty="0" err="1"/>
              <a:t>id</a:t>
            </a:r>
            <a:r>
              <a:rPr lang="ru-RU" dirty="0"/>
              <a:t> добавляется </a:t>
            </a:r>
            <a:br>
              <a:rPr lang="ru-RU" dirty="0"/>
            </a:br>
            <a:r>
              <a:rPr lang="ru-RU" dirty="0"/>
              <a:t>				</a:t>
            </a:r>
            <a:r>
              <a:rPr lang="ru-RU" dirty="0">
                <a:highlight>
                  <a:srgbClr val="C0C0C0"/>
                </a:highlight>
              </a:rPr>
              <a:t>0, </a:t>
            </a:r>
            <a:r>
              <a:rPr lang="ru-RU" dirty="0">
                <a:solidFill>
                  <a:schemeClr val="accent2"/>
                </a:solidFill>
                <a:highlight>
                  <a:srgbClr val="C0C0C0"/>
                </a:highlight>
              </a:rPr>
              <a:t>1</a:t>
            </a:r>
            <a:r>
              <a:rPr lang="ru-RU" dirty="0">
                <a:highlight>
                  <a:srgbClr val="C0C0C0"/>
                </a:highlight>
              </a:rPr>
              <a:t>, 0, 0</a:t>
            </a:r>
            <a:endParaRPr lang="ru-RU" dirty="0"/>
          </a:p>
          <a:p>
            <a:r>
              <a:rPr lang="ru-RU" dirty="0"/>
              <a:t>для </a:t>
            </a:r>
            <a:r>
              <a:rPr lang="ru-RU" dirty="0" err="1"/>
              <a:t>class</a:t>
            </a:r>
            <a:r>
              <a:rPr lang="ru-RU" dirty="0"/>
              <a:t> добавляется </a:t>
            </a:r>
            <a:br>
              <a:rPr lang="ru-RU" dirty="0"/>
            </a:br>
            <a:r>
              <a:rPr lang="ru-RU" dirty="0"/>
              <a:t>				</a:t>
            </a:r>
            <a:r>
              <a:rPr lang="ru-RU" dirty="0">
                <a:highlight>
                  <a:srgbClr val="C0C0C0"/>
                </a:highlight>
              </a:rPr>
              <a:t>0, 0, </a:t>
            </a:r>
            <a:r>
              <a:rPr lang="ru-RU" dirty="0">
                <a:solidFill>
                  <a:schemeClr val="accent2"/>
                </a:solidFill>
                <a:highlight>
                  <a:srgbClr val="C0C0C0"/>
                </a:highlight>
              </a:rPr>
              <a:t>1</a:t>
            </a:r>
            <a:r>
              <a:rPr lang="ru-RU" dirty="0">
                <a:highlight>
                  <a:srgbClr val="C0C0C0"/>
                </a:highlight>
              </a:rPr>
              <a:t>, 0</a:t>
            </a:r>
            <a:endParaRPr lang="ru-RU" dirty="0"/>
          </a:p>
          <a:p>
            <a:r>
              <a:rPr lang="ru-RU" dirty="0"/>
              <a:t>для каждого элемента и </a:t>
            </a:r>
            <a:r>
              <a:rPr lang="ru-RU" dirty="0" err="1"/>
              <a:t>псевдоэлемента</a:t>
            </a:r>
            <a:r>
              <a:rPr lang="ru-RU" dirty="0"/>
              <a:t> добавляется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			</a:t>
            </a:r>
            <a:r>
              <a:rPr lang="ru-RU" dirty="0">
                <a:highlight>
                  <a:srgbClr val="C0C0C0"/>
                </a:highlight>
              </a:rPr>
              <a:t>0, 0, 0, </a:t>
            </a:r>
            <a:r>
              <a:rPr lang="ru-RU" dirty="0">
                <a:solidFill>
                  <a:schemeClr val="accent2"/>
                </a:solidFill>
                <a:highlight>
                  <a:srgbClr val="C0C0C0"/>
                </a:highlight>
              </a:rPr>
              <a:t>1</a:t>
            </a:r>
            <a:endParaRPr lang="ru-RU" dirty="0"/>
          </a:p>
          <a:p>
            <a:r>
              <a:rPr lang="ru-RU" dirty="0"/>
              <a:t>для встроенного стиля, добавленного непосредственно к элементу</a:t>
            </a:r>
            <a:br>
              <a:rPr lang="ru-RU" dirty="0"/>
            </a:br>
            <a:r>
              <a:rPr lang="ru-RU" dirty="0"/>
              <a:t>				</a:t>
            </a:r>
            <a:r>
              <a:rPr lang="ru-RU" dirty="0">
                <a:solidFill>
                  <a:schemeClr val="accent2"/>
                </a:solidFill>
                <a:highlight>
                  <a:srgbClr val="C0C0C0"/>
                </a:highlight>
              </a:rPr>
              <a:t>1</a:t>
            </a:r>
            <a:r>
              <a:rPr lang="ru-RU" dirty="0">
                <a:highlight>
                  <a:srgbClr val="C0C0C0"/>
                </a:highlight>
              </a:rPr>
              <a:t>, 0, 0, 0</a:t>
            </a:r>
          </a:p>
          <a:p>
            <a:r>
              <a:rPr lang="ru-RU" dirty="0"/>
              <a:t>универсальный селектор не имеет специфичности.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336054-666F-4BFB-A3AA-696E4F87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12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A9F251-B928-4445-9D93-86D04DF6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CA8379-F2FE-420C-81D5-81E4C54284AC}"/>
              </a:ext>
            </a:extLst>
          </p:cNvPr>
          <p:cNvSpPr/>
          <p:nvPr/>
        </p:nvSpPr>
        <p:spPr>
          <a:xfrm>
            <a:off x="958788" y="204185"/>
            <a:ext cx="8220723" cy="65172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h1 {color: </a:t>
            </a:r>
            <a:r>
              <a:rPr lang="en-US" sz="2000" dirty="0" err="1"/>
              <a:t>lightblue</a:t>
            </a:r>
            <a:r>
              <a:rPr lang="en-US" sz="2000" dirty="0"/>
              <a:t>;} </a:t>
            </a:r>
            <a:br>
              <a:rPr lang="ru-RU" sz="2000" dirty="0"/>
            </a:br>
            <a:r>
              <a:rPr lang="ru-RU" sz="2000" dirty="0">
                <a:solidFill>
                  <a:schemeClr val="bg1"/>
                </a:solidFill>
              </a:rPr>
              <a:t>0, 0, 0,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err="1"/>
              <a:t>em</a:t>
            </a:r>
            <a:r>
              <a:rPr lang="en-US" sz="2000" dirty="0"/>
              <a:t> {color: silver;} </a:t>
            </a:r>
            <a:br>
              <a:rPr lang="ru-RU" sz="2000" dirty="0"/>
            </a:br>
            <a:r>
              <a:rPr lang="ru-RU" sz="2000" dirty="0">
                <a:solidFill>
                  <a:schemeClr val="bg1"/>
                </a:solidFill>
              </a:rPr>
              <a:t>0, 0, 0,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br>
              <a:rPr lang="ru-RU" sz="2000" dirty="0"/>
            </a:br>
            <a:endParaRPr lang="ru-RU" sz="2000" dirty="0"/>
          </a:p>
          <a:p>
            <a:pPr algn="ctr"/>
            <a:r>
              <a:rPr lang="en-US" sz="2000" dirty="0"/>
              <a:t>h1 </a:t>
            </a:r>
            <a:r>
              <a:rPr lang="en-US" sz="2000" dirty="0" err="1"/>
              <a:t>em</a:t>
            </a:r>
            <a:r>
              <a:rPr lang="en-US" sz="2000" dirty="0"/>
              <a:t> {color: gold;} </a:t>
            </a:r>
            <a:br>
              <a:rPr lang="ru-RU" sz="2000" dirty="0"/>
            </a:br>
            <a:r>
              <a:rPr lang="ru-RU" sz="2000" dirty="0">
                <a:solidFill>
                  <a:schemeClr val="bg1"/>
                </a:solidFill>
              </a:rPr>
              <a:t>0, 0, 0,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+ 0, 0,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= 0, 0, 0, </a:t>
            </a:r>
            <a:r>
              <a:rPr lang="ru-RU" sz="2000" dirty="0">
                <a:solidFill>
                  <a:schemeClr val="tx1"/>
                </a:solidFill>
              </a:rPr>
              <a:t>2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err="1"/>
              <a:t>div#main</a:t>
            </a:r>
            <a:r>
              <a:rPr lang="en-US" sz="2000" dirty="0"/>
              <a:t> </a:t>
            </a:r>
            <a:r>
              <a:rPr lang="en-US" sz="2000" dirty="0" err="1"/>
              <a:t>p.about</a:t>
            </a:r>
            <a:r>
              <a:rPr lang="en-US" sz="2000" dirty="0"/>
              <a:t> {color: blue;} </a:t>
            </a:r>
            <a:br>
              <a:rPr lang="ru-RU" sz="2000" dirty="0"/>
            </a:br>
            <a:r>
              <a:rPr lang="ru-RU" sz="2000" dirty="0">
                <a:solidFill>
                  <a:schemeClr val="bg1"/>
                </a:solidFill>
              </a:rPr>
              <a:t>0, 0, 0,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+ 0,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, 0, 0 + 0, 0,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+ 0,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, 0 =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tx1"/>
                </a:solidFill>
              </a:rPr>
              <a:t>2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pPr algn="ctr"/>
            <a:r>
              <a:rPr lang="ru-RU" sz="2000" dirty="0"/>
              <a:t>.</a:t>
            </a:r>
            <a:r>
              <a:rPr lang="en-US" sz="2000" dirty="0"/>
              <a:t>sidebar {color: grey;} </a:t>
            </a:r>
            <a:br>
              <a:rPr lang="ru-RU" sz="2000" dirty="0"/>
            </a:br>
            <a:r>
              <a:rPr lang="ru-RU" sz="2000" dirty="0">
                <a:solidFill>
                  <a:schemeClr val="bg1"/>
                </a:solidFill>
              </a:rPr>
              <a:t>0, 0,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, 0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pPr algn="ctr"/>
            <a:r>
              <a:rPr lang="ru-RU" sz="2000" dirty="0"/>
              <a:t>#</a:t>
            </a:r>
            <a:r>
              <a:rPr lang="en-US" sz="2000" dirty="0"/>
              <a:t>sidebar {color: orange;} </a:t>
            </a:r>
            <a:br>
              <a:rPr lang="ru-RU" sz="2000" dirty="0"/>
            </a:br>
            <a:r>
              <a:rPr lang="ru-RU" sz="2000" dirty="0">
                <a:solidFill>
                  <a:schemeClr val="bg1"/>
                </a:solidFill>
              </a:rPr>
              <a:t>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, 0, 0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err="1"/>
              <a:t>li#sidebar</a:t>
            </a:r>
            <a:r>
              <a:rPr lang="en-US" sz="2000" dirty="0"/>
              <a:t>  {color: aqua;} </a:t>
            </a:r>
            <a:br>
              <a:rPr lang="ru-RU" sz="2000" dirty="0"/>
            </a:br>
            <a:r>
              <a:rPr lang="ru-RU" sz="2000" dirty="0">
                <a:solidFill>
                  <a:schemeClr val="bg1"/>
                </a:solidFill>
              </a:rPr>
              <a:t>0, 0, 0,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+ 0,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, 0, 0 =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, 0, </a:t>
            </a:r>
            <a:r>
              <a:rPr lang="ru-RU" sz="2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194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6CB16-795E-4CBE-85C2-B5431B80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Блочная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94314-DB78-4BBC-9A2F-EF57D4C2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6B021A-0DA0-4342-831D-665F03F3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90" y="2026703"/>
            <a:ext cx="687801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4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04296-B831-433C-BA0C-3109B149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8B60F-90DD-4D45-9805-D025412E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https://html5book.ru/</a:t>
            </a:r>
            <a:endParaRPr lang="ru-RU" dirty="0"/>
          </a:p>
          <a:p>
            <a:r>
              <a:rPr lang="en-US" dirty="0">
                <a:hlinkClick r:id="rId3"/>
              </a:rPr>
              <a:t>http://htmlbook.ru/</a:t>
            </a:r>
            <a:endParaRPr lang="en-US" dirty="0"/>
          </a:p>
          <a:p>
            <a:r>
              <a:rPr lang="en-US" dirty="0">
                <a:hlinkClick r:id="rId4"/>
              </a:rPr>
              <a:t>http://professorweb.ru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44FB60-9B47-45BE-BC44-240CB704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327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F4B59-DBFA-49E2-9B0B-4C747B7E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Положение элемента на странице</a:t>
            </a:r>
            <a:br>
              <a:rPr lang="ru-RU" dirty="0"/>
            </a:br>
            <a:r>
              <a:rPr lang="ru-RU" dirty="0"/>
              <a:t>определяется: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130D6-2B1F-466F-A036-F0B563BF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5497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размером элемента (с учётом того, заданы они явно или нет);</a:t>
            </a:r>
          </a:p>
          <a:p>
            <a:r>
              <a:rPr lang="ru-RU" dirty="0"/>
              <a:t>типом элемента (строчный или блочный);</a:t>
            </a:r>
          </a:p>
          <a:p>
            <a:r>
              <a:rPr lang="ru-RU" dirty="0"/>
              <a:t>схемой позиционирования (нормальный поток, позиционированные или плавающие элементы);</a:t>
            </a:r>
          </a:p>
          <a:p>
            <a:r>
              <a:rPr lang="ru-RU" dirty="0"/>
              <a:t>отношениями между элементами в DOM (родительский — дочерний элемент);</a:t>
            </a:r>
          </a:p>
          <a:p>
            <a:r>
              <a:rPr lang="ru-RU" dirty="0"/>
              <a:t>внутренними размерами содержащихся изображений;</a:t>
            </a:r>
          </a:p>
          <a:p>
            <a:r>
              <a:rPr lang="ru-RU" dirty="0"/>
              <a:t>внешней информацией (например, размеры окна браузера).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510E45-B893-4C09-8D28-AF6A24F7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59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816A6-B971-4D15-A4B9-E750734A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CSS-</a:t>
            </a:r>
            <a:r>
              <a:rPr lang="ru-RU" dirty="0"/>
              <a:t>Цвета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7B234-0F22-433A-A065-AB72B067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ключевые слова (16)</a:t>
            </a:r>
          </a:p>
          <a:p>
            <a:r>
              <a:rPr lang="ru-RU" dirty="0"/>
              <a:t>Числовые значения цвета</a:t>
            </a:r>
          </a:p>
          <a:p>
            <a:pPr lvl="1"/>
            <a:r>
              <a:rPr lang="ru-RU" dirty="0"/>
              <a:t>Цвета модели </a:t>
            </a:r>
            <a:r>
              <a:rPr lang="en-US" dirty="0"/>
              <a:t>RGB</a:t>
            </a:r>
          </a:p>
          <a:p>
            <a:pPr lvl="1"/>
            <a:r>
              <a:rPr lang="ru-RU" dirty="0"/>
              <a:t>Цвета модели </a:t>
            </a:r>
            <a:r>
              <a:rPr lang="en-US" dirty="0"/>
              <a:t>RGBA</a:t>
            </a:r>
          </a:p>
          <a:p>
            <a:pPr lvl="1"/>
            <a:r>
              <a:rPr lang="en-US" dirty="0"/>
              <a:t>HSL-</a:t>
            </a:r>
            <a:r>
              <a:rPr lang="ru-RU" dirty="0"/>
              <a:t>цвета (</a:t>
            </a:r>
            <a:r>
              <a:rPr lang="en-US" dirty="0"/>
              <a:t>hue-saturation-lightness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HSLA-</a:t>
            </a:r>
            <a:r>
              <a:rPr lang="ru-RU" dirty="0"/>
              <a:t>значения цвета</a:t>
            </a:r>
          </a:p>
          <a:p>
            <a:r>
              <a:rPr lang="ru-RU" dirty="0"/>
              <a:t>Расширенные ключевые слова цвета (140)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9A256D-925A-44A2-8458-8E5B89B0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78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5A2DE-5FD6-4421-B074-407D4074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HSL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F55B2F-B024-4377-8ED4-4F0232D1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7172" name="Picture 4" descr="CSS цвета: rgb (rgba), hsl (hsla)">
            <a:extLst>
              <a:ext uri="{FF2B5EF4-FFF2-40B4-BE49-F238E27FC236}">
                <a16:creationId xmlns:a16="http://schemas.microsoft.com/office/drawing/2014/main" id="{4CE59FD9-E158-420D-9696-569C907C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614715" cy="367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05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8577D-FD81-4310-A6D1-2E81C8C8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посмотреть самостоятельно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9DBB9-AEF6-44DF-B805-A40E08F5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 </a:t>
            </a:r>
            <a:r>
              <a:rPr lang="ru-RU" sz="4400" dirty="0"/>
              <a:t>Шрифты</a:t>
            </a:r>
          </a:p>
          <a:p>
            <a:r>
              <a:rPr lang="en-US" sz="4400" dirty="0"/>
              <a:t> </a:t>
            </a:r>
            <a:r>
              <a:rPr lang="ru-RU" sz="4400" dirty="0"/>
              <a:t>Фон</a:t>
            </a:r>
          </a:p>
          <a:p>
            <a:r>
              <a:rPr lang="en-US" sz="4400" dirty="0"/>
              <a:t> </a:t>
            </a:r>
            <a:r>
              <a:rPr lang="ru-RU" sz="4400" dirty="0"/>
              <a:t>Рамка</a:t>
            </a:r>
          </a:p>
          <a:p>
            <a:r>
              <a:rPr lang="en-US" sz="4400" dirty="0"/>
              <a:t> </a:t>
            </a:r>
            <a:r>
              <a:rPr lang="ru-RU" sz="4400" dirty="0"/>
              <a:t>Списки</a:t>
            </a:r>
          </a:p>
          <a:p>
            <a:r>
              <a:rPr lang="en-US" sz="4400" dirty="0"/>
              <a:t> </a:t>
            </a:r>
            <a:r>
              <a:rPr lang="ru-RU" sz="4400" dirty="0"/>
              <a:t>Таблицы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BA056C-7669-4449-B852-C36FD6AB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821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26793-A911-445E-BE70-D010D4EE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2273824"/>
            <a:ext cx="3580660" cy="1325563"/>
          </a:xfrm>
        </p:spPr>
        <p:txBody>
          <a:bodyPr/>
          <a:lstStyle/>
          <a:p>
            <a:r>
              <a:rPr lang="ru-RU" dirty="0"/>
              <a:t>А что дальше?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4F519-7FCF-420A-9A65-B7B49A4E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5761AE-941F-489B-AD80-AC96C19289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ownload To Be Continued Meme PNG Image for Free">
            <a:extLst>
              <a:ext uri="{FF2B5EF4-FFF2-40B4-BE49-F238E27FC236}">
                <a16:creationId xmlns:a16="http://schemas.microsoft.com/office/drawing/2014/main" id="{6357F49E-7F37-4ABC-9ED8-DE3684597C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72777" r="44140" b="5325"/>
          <a:stretch/>
        </p:blipFill>
        <p:spPr bwMode="auto">
          <a:xfrm>
            <a:off x="161926" y="5037137"/>
            <a:ext cx="640080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9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8D96D-33FF-4941-A8B1-0784DE7C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D3C28-61C0-43AF-82CE-2A51D5C0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7843" cy="4351338"/>
          </a:xfrm>
        </p:spPr>
        <p:txBody>
          <a:bodyPr>
            <a:normAutofit/>
          </a:bodyPr>
          <a:lstStyle/>
          <a:p>
            <a:r>
              <a:rPr lang="en-US" b="1" dirty="0"/>
              <a:t>CSS (Cascading Style Sheets) - </a:t>
            </a:r>
            <a:r>
              <a:rPr lang="ru-RU" dirty="0"/>
              <a:t>язык таблиц стилей, который позволяет прикреплять стиль к структурированным документам</a:t>
            </a:r>
            <a:endParaRPr lang="en-US" dirty="0"/>
          </a:p>
          <a:p>
            <a:r>
              <a:rPr lang="ru-RU" dirty="0"/>
              <a:t>Обычно CSS-стили используются для создания и изменения стиля элементов веб-страниц и пользовательских интерфейсов, написанных на языках HTML и XHTML, но также могут быть применены к любому виду XML-документа, в том числе XML, SVG и XUL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C64BAD-B375-4817-872B-86D7B388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20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28C57-BD36-4C8B-8F53-D6FC1B7D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правила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5A7F7-693E-45F7-90C5-C1F4DFC8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411011-5A26-404B-A0B1-92A9131A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83" y="1808799"/>
            <a:ext cx="8237599" cy="30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B9AC8-124B-4EC1-ABE0-6F09ABB6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Виды таблиц стилей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EC8A9-33CC-4BB3-84FE-37A1EB4E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0"/>
            <a:ext cx="10515600" cy="5114178"/>
          </a:xfrm>
        </p:spPr>
        <p:txBody>
          <a:bodyPr>
            <a:normAutofit/>
          </a:bodyPr>
          <a:lstStyle/>
          <a:p>
            <a:r>
              <a:rPr lang="ru-RU" dirty="0"/>
              <a:t>Внешняя таблица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Внутренние стили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Встроенный стиль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0D29D-C5B9-46A8-83BB-841200D3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7523BF-72F7-4F87-8FCF-9FA3D4C1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03" y="1660216"/>
            <a:ext cx="4738878" cy="9753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99CAF-A60B-4D02-957A-BDF5349F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848" y="3314389"/>
            <a:ext cx="373432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3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1AB70-76B3-4638-A6B7-E2AE020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40B9D-073E-400B-94CC-E091A82E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78157" cy="3882717"/>
          </a:xfrm>
        </p:spPr>
        <p:txBody>
          <a:bodyPr numCol="2">
            <a:normAutofit/>
          </a:bodyPr>
          <a:lstStyle/>
          <a:p>
            <a:r>
              <a:rPr lang="ru-RU" dirty="0"/>
              <a:t>Универсальный селектор</a:t>
            </a:r>
          </a:p>
          <a:p>
            <a:r>
              <a:rPr lang="ru-RU" dirty="0"/>
              <a:t>Селектор элемента</a:t>
            </a:r>
          </a:p>
          <a:p>
            <a:r>
              <a:rPr lang="ru-RU" dirty="0"/>
              <a:t>Селектор класса</a:t>
            </a:r>
          </a:p>
          <a:p>
            <a:r>
              <a:rPr lang="ru-RU" dirty="0"/>
              <a:t>Селектор идентификатора</a:t>
            </a:r>
          </a:p>
          <a:p>
            <a:r>
              <a:rPr lang="ru-RU" dirty="0"/>
              <a:t>Селектор потомка</a:t>
            </a:r>
          </a:p>
          <a:p>
            <a:r>
              <a:rPr lang="ru-RU" dirty="0"/>
              <a:t>Дочерний селектор</a:t>
            </a:r>
          </a:p>
          <a:p>
            <a:r>
              <a:rPr lang="ru-RU" dirty="0"/>
              <a:t>Сестринский селектор</a:t>
            </a:r>
          </a:p>
          <a:p>
            <a:r>
              <a:rPr lang="ru-RU" dirty="0"/>
              <a:t>Селектор атрибута</a:t>
            </a:r>
          </a:p>
          <a:p>
            <a:r>
              <a:rPr lang="ru-RU" dirty="0"/>
              <a:t>Селектор </a:t>
            </a:r>
            <a:r>
              <a:rPr lang="ru-RU" dirty="0" err="1"/>
              <a:t>псевдокласса</a:t>
            </a:r>
            <a:endParaRPr lang="ru-RU" dirty="0"/>
          </a:p>
          <a:p>
            <a:r>
              <a:rPr lang="ru-RU" dirty="0"/>
              <a:t>Селектор структурных </a:t>
            </a:r>
            <a:r>
              <a:rPr lang="ru-RU" dirty="0" err="1"/>
              <a:t>псевдоклассов</a:t>
            </a:r>
            <a:endParaRPr lang="ru-RU" dirty="0"/>
          </a:p>
          <a:p>
            <a:r>
              <a:rPr lang="ru-RU" dirty="0"/>
              <a:t>Селектор структурных </a:t>
            </a:r>
            <a:r>
              <a:rPr lang="ru-RU" dirty="0" err="1"/>
              <a:t>псевдоклассов</a:t>
            </a:r>
            <a:r>
              <a:rPr lang="ru-RU" dirty="0"/>
              <a:t> типа</a:t>
            </a:r>
          </a:p>
          <a:p>
            <a:r>
              <a:rPr lang="ru-RU" dirty="0"/>
              <a:t>Селектор </a:t>
            </a:r>
            <a:r>
              <a:rPr lang="ru-RU" dirty="0" err="1"/>
              <a:t>псевдоэлемента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B90CB-57E1-4C2F-BEA6-0A2D64F0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8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6C5ED-4711-4366-9A31-1AC69C32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Селектор атрибута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0FEF1D-2EDB-4731-9D60-A0B648C1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[</a:t>
            </a:r>
            <a:r>
              <a:rPr lang="ru-RU" dirty="0"/>
              <a:t>атрибут</a:t>
            </a:r>
            <a:r>
              <a:rPr lang="ru-RU" dirty="0">
                <a:solidFill>
                  <a:schemeClr val="accent2"/>
                </a:solidFill>
              </a:rPr>
              <a:t>]</a:t>
            </a:r>
          </a:p>
          <a:p>
            <a:r>
              <a:rPr lang="ru-RU" dirty="0">
                <a:solidFill>
                  <a:schemeClr val="accent2"/>
                </a:solidFill>
              </a:rPr>
              <a:t>селектор</a:t>
            </a:r>
            <a:r>
              <a:rPr lang="ru-RU" dirty="0"/>
              <a:t>[атрибут]</a:t>
            </a:r>
          </a:p>
          <a:p>
            <a:r>
              <a:rPr lang="ru-RU" dirty="0"/>
              <a:t>селектор[атрибут</a:t>
            </a:r>
            <a:r>
              <a:rPr lang="ru-RU" dirty="0">
                <a:solidFill>
                  <a:schemeClr val="accent2"/>
                </a:solidFill>
              </a:rPr>
              <a:t>=</a:t>
            </a:r>
            <a:r>
              <a:rPr lang="ru-RU" dirty="0"/>
              <a:t>"значение"]</a:t>
            </a:r>
          </a:p>
          <a:p>
            <a:r>
              <a:rPr lang="ru-RU" dirty="0"/>
              <a:t>селектор[атрибут</a:t>
            </a:r>
            <a:r>
              <a:rPr lang="ru-RU" dirty="0">
                <a:solidFill>
                  <a:schemeClr val="accent2"/>
                </a:solidFill>
              </a:rPr>
              <a:t>~=</a:t>
            </a:r>
            <a:r>
              <a:rPr lang="ru-RU" dirty="0"/>
              <a:t>"значение"]    - </a:t>
            </a:r>
            <a:r>
              <a:rPr lang="ru-RU" i="1" dirty="0"/>
              <a:t>список содержит</a:t>
            </a:r>
          </a:p>
          <a:p>
            <a:r>
              <a:rPr lang="ru-RU" dirty="0"/>
              <a:t>селектор[атрибут</a:t>
            </a:r>
            <a:r>
              <a:rPr lang="ru-RU" dirty="0">
                <a:solidFill>
                  <a:schemeClr val="accent2"/>
                </a:solidFill>
              </a:rPr>
              <a:t>|=</a:t>
            </a:r>
            <a:r>
              <a:rPr lang="ru-RU" dirty="0"/>
              <a:t>"значение"]    - </a:t>
            </a:r>
            <a:r>
              <a:rPr lang="ru-RU" i="1" dirty="0"/>
              <a:t>список начинается с</a:t>
            </a:r>
          </a:p>
          <a:p>
            <a:r>
              <a:rPr lang="ru-RU" dirty="0"/>
              <a:t>селектор[атрибут</a:t>
            </a:r>
            <a:r>
              <a:rPr lang="ru-RU" dirty="0">
                <a:solidFill>
                  <a:schemeClr val="accent2"/>
                </a:solidFill>
              </a:rPr>
              <a:t>^=</a:t>
            </a:r>
            <a:r>
              <a:rPr lang="ru-RU" dirty="0"/>
              <a:t>"значение"]    - </a:t>
            </a:r>
            <a:r>
              <a:rPr lang="ru-RU" i="1" dirty="0"/>
              <a:t>начинается</a:t>
            </a:r>
          </a:p>
          <a:p>
            <a:r>
              <a:rPr lang="ru-RU" dirty="0"/>
              <a:t>селектор[атрибут</a:t>
            </a:r>
            <a:r>
              <a:rPr lang="ru-RU" dirty="0">
                <a:solidFill>
                  <a:schemeClr val="accent2"/>
                </a:solidFill>
              </a:rPr>
              <a:t>$=</a:t>
            </a:r>
            <a:r>
              <a:rPr lang="ru-RU" dirty="0"/>
              <a:t>"значение"]    - </a:t>
            </a:r>
            <a:r>
              <a:rPr lang="ru-RU" i="1" dirty="0"/>
              <a:t>заканчивается</a:t>
            </a:r>
          </a:p>
          <a:p>
            <a:r>
              <a:rPr lang="ru-RU" dirty="0"/>
              <a:t>селектор[атрибут</a:t>
            </a:r>
            <a:r>
              <a:rPr lang="ru-RU" dirty="0">
                <a:solidFill>
                  <a:schemeClr val="accent2"/>
                </a:solidFill>
              </a:rPr>
              <a:t>*=</a:t>
            </a:r>
            <a:r>
              <a:rPr lang="ru-RU" dirty="0"/>
              <a:t>"значение"]    - </a:t>
            </a:r>
            <a:r>
              <a:rPr lang="ru-RU" i="1" dirty="0"/>
              <a:t>содержит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BE9AF9-4345-45E0-B888-E3E90639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71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9A7E0-2AF3-40E8-A2BA-E6AB3AEB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Селектор </a:t>
            </a:r>
            <a:r>
              <a:rPr lang="ru-RU" b="1" dirty="0" err="1"/>
              <a:t>псевдокласса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B0BDD-20B0-4C7F-A3C9-694E4571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8662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:link 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visited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hover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focus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active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valid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invalid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enabled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disabled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in-range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out-of-range</a:t>
            </a:r>
          </a:p>
          <a:p>
            <a:r>
              <a:rPr lang="en-US" dirty="0"/>
              <a:t>:</a:t>
            </a:r>
            <a:r>
              <a:rPr lang="en-US" dirty="0" err="1"/>
              <a:t>lang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not(</a:t>
            </a:r>
            <a:r>
              <a:rPr lang="ru-RU" dirty="0"/>
              <a:t>селектор)</a:t>
            </a:r>
          </a:p>
          <a:p>
            <a:r>
              <a:rPr lang="ru-RU" dirty="0"/>
              <a:t>:</a:t>
            </a:r>
            <a:r>
              <a:rPr lang="en-US" dirty="0"/>
              <a:t>target </a:t>
            </a:r>
            <a:endParaRPr lang="ru-RU" dirty="0"/>
          </a:p>
          <a:p>
            <a:r>
              <a:rPr lang="ru-RU" dirty="0"/>
              <a:t>:</a:t>
            </a:r>
            <a:r>
              <a:rPr lang="en-US" dirty="0"/>
              <a:t>checked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765BDB-C504-41E3-AE2D-1070F7D6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87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3C4D-3060-434B-BF2E-C71D70FC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Селектор структурных </a:t>
            </a:r>
            <a:r>
              <a:rPr lang="ru-RU" b="1" dirty="0" err="1"/>
              <a:t>псевдоклассов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7F5CC-610E-44BE-8FDF-18FCEE02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7866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:nth-child(odd)</a:t>
            </a:r>
          </a:p>
          <a:p>
            <a:r>
              <a:rPr lang="en-US" dirty="0"/>
              <a:t>:nth-child(even)</a:t>
            </a:r>
          </a:p>
          <a:p>
            <a:r>
              <a:rPr lang="en-US" dirty="0"/>
              <a:t>:nth-child(3n)</a:t>
            </a:r>
          </a:p>
          <a:p>
            <a:r>
              <a:rPr lang="en-US" dirty="0"/>
              <a:t>:nth-child(3n+2)</a:t>
            </a:r>
          </a:p>
          <a:p>
            <a:r>
              <a:rPr lang="en-US" dirty="0"/>
              <a:t>:nth-child(n+2)</a:t>
            </a:r>
          </a:p>
          <a:p>
            <a:r>
              <a:rPr lang="en-US" dirty="0"/>
              <a:t>:nth-child(3)</a:t>
            </a:r>
          </a:p>
          <a:p>
            <a:r>
              <a:rPr lang="en-US" dirty="0"/>
              <a:t>:nth-last-child()</a:t>
            </a:r>
          </a:p>
          <a:p>
            <a:endParaRPr lang="ru-RU" dirty="0"/>
          </a:p>
          <a:p>
            <a:r>
              <a:rPr lang="en-US" dirty="0"/>
              <a:t>:first-child</a:t>
            </a:r>
          </a:p>
          <a:p>
            <a:r>
              <a:rPr lang="en-US" dirty="0"/>
              <a:t>:last-child</a:t>
            </a:r>
          </a:p>
          <a:p>
            <a:r>
              <a:rPr lang="en-US" dirty="0"/>
              <a:t>:only-child</a:t>
            </a:r>
          </a:p>
          <a:p>
            <a:r>
              <a:rPr lang="en-US" dirty="0"/>
              <a:t>:empty</a:t>
            </a:r>
          </a:p>
          <a:p>
            <a:r>
              <a:rPr lang="en-US" dirty="0"/>
              <a:t>:root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159AF5-43FA-452F-9512-F00127BE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0012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618</Words>
  <Application>Microsoft Office PowerPoint</Application>
  <PresentationFormat>Широкоэкранный</PresentationFormat>
  <Paragraphs>154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TolkienCyr</vt:lpstr>
      <vt:lpstr>Wingdings</vt:lpstr>
      <vt:lpstr>Тема Office</vt:lpstr>
      <vt:lpstr>Основы CSS</vt:lpstr>
      <vt:lpstr>Что почитать?</vt:lpstr>
      <vt:lpstr>CSS</vt:lpstr>
      <vt:lpstr>Структура правила</vt:lpstr>
      <vt:lpstr>Виды таблиц стилей</vt:lpstr>
      <vt:lpstr>Селекторы</vt:lpstr>
      <vt:lpstr>Селектор атрибута</vt:lpstr>
      <vt:lpstr>Селектор псевдокласса</vt:lpstr>
      <vt:lpstr>Селектор структурных псевдоклассов</vt:lpstr>
      <vt:lpstr>Селектор структурных псевдоклассов типа</vt:lpstr>
      <vt:lpstr>Селектор псевдоэлемента</vt:lpstr>
      <vt:lpstr>Наследование и каскад</vt:lpstr>
      <vt:lpstr>НЕ наследуются</vt:lpstr>
      <vt:lpstr>Как задаются стили</vt:lpstr>
      <vt:lpstr>Каскад</vt:lpstr>
      <vt:lpstr>Специфичность</vt:lpstr>
      <vt:lpstr>Как вычисляется специфичность</vt:lpstr>
      <vt:lpstr>Презентация PowerPoint</vt:lpstr>
      <vt:lpstr>Блочная модель</vt:lpstr>
      <vt:lpstr>Положение элемента на странице определяется:</vt:lpstr>
      <vt:lpstr>CSS-Цвета</vt:lpstr>
      <vt:lpstr>HSL</vt:lpstr>
      <vt:lpstr>Что посмотреть самостоятельно</vt:lpstr>
      <vt:lpstr>А 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Александр Погребников</dc:creator>
  <cp:lastModifiedBy>Александр Погребников</cp:lastModifiedBy>
  <cp:revision>106</cp:revision>
  <dcterms:created xsi:type="dcterms:W3CDTF">2020-03-23T12:31:18Z</dcterms:created>
  <dcterms:modified xsi:type="dcterms:W3CDTF">2021-03-04T14:11:29Z</dcterms:modified>
</cp:coreProperties>
</file>