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07" r:id="rId3"/>
    <p:sldId id="304" r:id="rId4"/>
    <p:sldId id="308" r:id="rId5"/>
    <p:sldId id="309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9" r:id="rId26"/>
    <p:sldId id="348" r:id="rId27"/>
    <p:sldId id="350" r:id="rId28"/>
    <p:sldId id="351" r:id="rId29"/>
    <p:sldId id="352" r:id="rId30"/>
    <p:sldId id="353" r:id="rId31"/>
    <p:sldId id="354" r:id="rId32"/>
    <p:sldId id="355" r:id="rId33"/>
    <p:sldId id="357" r:id="rId34"/>
    <p:sldId id="358" r:id="rId35"/>
    <p:sldId id="359" r:id="rId36"/>
    <p:sldId id="360" r:id="rId37"/>
    <p:sldId id="356" r:id="rId38"/>
    <p:sldId id="328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18.03.2021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html5book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ceja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749" y="112236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CSS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49" y="3602038"/>
            <a:ext cx="9144000" cy="1655762"/>
          </a:xfrm>
        </p:spPr>
        <p:txBody>
          <a:bodyPr/>
          <a:lstStyle/>
          <a:p>
            <a:r>
              <a:rPr lang="ru-RU" dirty="0"/>
              <a:t>Часть 2: </a:t>
            </a:r>
            <a:r>
              <a:rPr lang="en-US"/>
              <a:t>CSS3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25"/>
            <a:ext cx="8669784" cy="1325563"/>
          </a:xfrm>
        </p:spPr>
        <p:txBody>
          <a:bodyPr/>
          <a:lstStyle/>
          <a:p>
            <a:r>
              <a:rPr lang="en-US" dirty="0"/>
              <a:t>CSS3-</a:t>
            </a:r>
            <a:r>
              <a:rPr lang="ru-RU" dirty="0"/>
              <a:t>рамка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2"/>
            <a:ext cx="8483353" cy="4678533"/>
          </a:xfrm>
        </p:spPr>
        <p:txBody>
          <a:bodyPr>
            <a:normAutofit/>
          </a:bodyPr>
          <a:lstStyle/>
          <a:p>
            <a:r>
              <a:rPr lang="ru-RU" b="1" dirty="0"/>
              <a:t>CSS3-рамка</a:t>
            </a:r>
            <a:r>
              <a:rPr lang="ru-RU" dirty="0"/>
              <a:t> дополняет возможности форматирования границ элементов с помощью свойств, позволяющих </a:t>
            </a:r>
            <a:r>
              <a:rPr lang="ru-RU" b="1" dirty="0"/>
              <a:t>закруглить углы</a:t>
            </a:r>
            <a:r>
              <a:rPr lang="ru-RU" dirty="0"/>
              <a:t> элемента, а также использовать </a:t>
            </a:r>
            <a:r>
              <a:rPr lang="ru-RU" b="1" dirty="0"/>
              <a:t>изображения</a:t>
            </a:r>
            <a:r>
              <a:rPr lang="ru-RU" dirty="0"/>
              <a:t> для оформления границ элемента.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4" name="Picture 2" descr="border-radius">
            <a:extLst>
              <a:ext uri="{FF2B5EF4-FFF2-40B4-BE49-F238E27FC236}">
                <a16:creationId xmlns:a16="http://schemas.microsoft.com/office/drawing/2014/main" id="{A9F7E27A-EC63-4E9F-B44C-77FB0E88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08" y="3941723"/>
            <a:ext cx="7659302" cy="24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9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D23FF9-E5F7-468C-9BDB-49A78E35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07819F-8D33-4F43-9AE8-81F5E784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8" y="221394"/>
            <a:ext cx="7325747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A7417-03DD-477C-8C72-D6B8081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CSS3-</a:t>
            </a:r>
            <a:r>
              <a:rPr lang="ru-RU" dirty="0"/>
              <a:t>оформление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B8613-FB17-4D25-828F-97025C82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49683" cy="4351338"/>
          </a:xfrm>
        </p:spPr>
        <p:txBody>
          <a:bodyPr/>
          <a:lstStyle/>
          <a:p>
            <a:r>
              <a:rPr lang="ru-RU" dirty="0"/>
              <a:t>Оформление линии: подчеркивание, обводка и зачеркивание</a:t>
            </a:r>
          </a:p>
          <a:p>
            <a:r>
              <a:rPr lang="ru-RU" dirty="0"/>
              <a:t>Тень текста: свойство </a:t>
            </a:r>
            <a:r>
              <a:rPr lang="en-US" dirty="0"/>
              <a:t>text-shadow</a:t>
            </a:r>
          </a:p>
          <a:p>
            <a:r>
              <a:rPr lang="ru-RU" dirty="0"/>
              <a:t>Эффекты тени при наведении</a:t>
            </a:r>
          </a:p>
          <a:p>
            <a:r>
              <a:rPr lang="ru-RU" dirty="0"/>
              <a:t>Анимация тени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51157D-BEFA-4542-AE7D-9CC8338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7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99A3AB-BB70-43D4-A721-5E945B3F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098" name="Picture 2" descr="text-shadow-syntax">
            <a:extLst>
              <a:ext uri="{FF2B5EF4-FFF2-40B4-BE49-F238E27FC236}">
                <a16:creationId xmlns:a16="http://schemas.microsoft.com/office/drawing/2014/main" id="{D480DF89-9DEF-4344-9333-66934F8D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3" y="2538721"/>
            <a:ext cx="8037114" cy="381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BFFCA3-0CB9-421B-8957-6EAA764FBA56}"/>
              </a:ext>
            </a:extLst>
          </p:cNvPr>
          <p:cNvSpPr/>
          <p:nvPr/>
        </p:nvSpPr>
        <p:spPr>
          <a:xfrm>
            <a:off x="753493" y="865080"/>
            <a:ext cx="87681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Каждая тень применяется как к самому тексту, так и к элементам его оформления (свойство </a:t>
            </a:r>
            <a:r>
              <a:rPr lang="ru-RU" sz="2000" dirty="0" err="1"/>
              <a:t>text-decoration</a:t>
            </a:r>
            <a:r>
              <a:rPr lang="ru-RU" sz="2000" dirty="0"/>
              <a:t>).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Одновременно можно задавать несколько теней, указывая их через запятую. Тени накладываются друг на друга, но не перекрывают сам текст.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Первая тень всегда расположена сверху над остальными тенями.</a:t>
            </a:r>
          </a:p>
        </p:txBody>
      </p:sp>
    </p:spTree>
    <p:extLst>
      <p:ext uri="{BB962C8B-B14F-4D97-AF65-F5344CB8AC3E}">
        <p14:creationId xmlns:p14="http://schemas.microsoft.com/office/powerpoint/2010/main" val="156226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2694A-6D73-4FB8-9CBB-BA62B072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15FA39-63E7-46C0-8BDF-BAADA4A1039B}"/>
              </a:ext>
            </a:extLst>
          </p:cNvPr>
          <p:cNvSpPr/>
          <p:nvPr/>
        </p:nvSpPr>
        <p:spPr>
          <a:xfrm>
            <a:off x="384699" y="211676"/>
            <a:ext cx="8821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.text-shadow-8 {</a:t>
            </a:r>
          </a:p>
          <a:p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background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black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color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white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text-shadow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:  0 0 5px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white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10px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white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15px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white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20px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crimson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35px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crimson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40px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crimson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50px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crimson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 lvl="5"/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0 0 75px </a:t>
            </a:r>
            <a:r>
              <a:rPr lang="ru-RU" dirty="0" err="1">
                <a:latin typeface="Fira Code" panose="020B0509050000020004" pitchFamily="49" charset="0"/>
                <a:ea typeface="Fira Code" panose="020B0509050000020004" pitchFamily="49" charset="0"/>
              </a:rPr>
              <a:t>crimson</a:t>
            </a:r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ru-RU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C9542D-997A-4867-A1DE-0541A874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19" y="4365754"/>
            <a:ext cx="8073556" cy="14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A7417-03DD-477C-8C72-D6B8081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Тень блока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51157D-BEFA-4542-AE7D-9CC8338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3EEAF-262A-4666-8954-75854894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00" y="1957018"/>
            <a:ext cx="6535029" cy="34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EE2C-6B0E-404A-9B7D-61679977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Продвинутый </a:t>
            </a:r>
            <a:r>
              <a:rPr lang="en-US" dirty="0"/>
              <a:t>CSS3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06298-CAFF-4236-8D07-0D1D0B65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CSS3-</a:t>
            </a:r>
            <a:r>
              <a:rPr lang="ru-RU" dirty="0"/>
              <a:t>переходы</a:t>
            </a:r>
          </a:p>
          <a:p>
            <a:r>
              <a:rPr lang="en-US" dirty="0"/>
              <a:t>CSS3-</a:t>
            </a:r>
            <a:r>
              <a:rPr lang="ru-RU" dirty="0"/>
              <a:t>трансформации</a:t>
            </a:r>
          </a:p>
          <a:p>
            <a:r>
              <a:rPr lang="en-US" dirty="0"/>
              <a:t>CSS3-</a:t>
            </a:r>
            <a:r>
              <a:rPr lang="ru-RU" dirty="0"/>
              <a:t>анимация</a:t>
            </a:r>
          </a:p>
          <a:p>
            <a:r>
              <a:rPr lang="en-US" dirty="0"/>
              <a:t>3D-</a:t>
            </a:r>
            <a:r>
              <a:rPr lang="ru-RU" dirty="0"/>
              <a:t>трансформации</a:t>
            </a:r>
          </a:p>
          <a:p>
            <a:r>
              <a:rPr lang="en-US" dirty="0"/>
              <a:t>CSS3-</a:t>
            </a:r>
            <a:r>
              <a:rPr lang="ru-RU" dirty="0"/>
              <a:t>фильтры</a:t>
            </a:r>
          </a:p>
          <a:p>
            <a:r>
              <a:rPr lang="en-US" dirty="0"/>
              <a:t>CSS3-</a:t>
            </a:r>
            <a:r>
              <a:rPr lang="ru-RU" dirty="0"/>
              <a:t>шрифты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ABA27-F5CF-4A13-97D0-92830B7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29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EE2C-6B0E-404A-9B7D-61679977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06298-CAFF-4236-8D07-0D1D0B65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0693" cy="4351338"/>
          </a:xfrm>
        </p:spPr>
        <p:txBody>
          <a:bodyPr/>
          <a:lstStyle/>
          <a:p>
            <a:r>
              <a:rPr lang="ru-RU" b="1" dirty="0"/>
              <a:t>CSS </a:t>
            </a:r>
            <a:r>
              <a:rPr lang="ru-RU" b="1" dirty="0" err="1"/>
              <a:t>flexbox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Flexible</a:t>
            </a:r>
            <a:r>
              <a:rPr lang="ru-RU" i="1" dirty="0"/>
              <a:t> </a:t>
            </a:r>
            <a:r>
              <a:rPr lang="ru-RU" i="1" dirty="0" err="1"/>
              <a:t>Box</a:t>
            </a:r>
            <a:r>
              <a:rPr lang="ru-RU" i="1" dirty="0"/>
              <a:t> </a:t>
            </a:r>
            <a:r>
              <a:rPr lang="ru-RU" i="1" dirty="0" err="1"/>
              <a:t>Layout</a:t>
            </a:r>
            <a:r>
              <a:rPr lang="ru-RU" i="1" dirty="0"/>
              <a:t> </a:t>
            </a:r>
            <a:r>
              <a:rPr lang="ru-RU" i="1" dirty="0" err="1"/>
              <a:t>Module</a:t>
            </a:r>
            <a:r>
              <a:rPr lang="ru-RU" i="1" dirty="0"/>
              <a:t>)</a:t>
            </a:r>
            <a:r>
              <a:rPr lang="ru-RU" dirty="0"/>
              <a:t> — модуль макета гибкого контейнера — представляет собой способ компоновки элементов, в основе лежит идея оси.</a:t>
            </a:r>
          </a:p>
          <a:p>
            <a:r>
              <a:rPr lang="ru-RU" dirty="0"/>
              <a:t>Flexbox состоит из </a:t>
            </a:r>
            <a:r>
              <a:rPr lang="ru-RU" b="1" dirty="0"/>
              <a:t>гибкого контейнера (</a:t>
            </a:r>
            <a:r>
              <a:rPr lang="ru-RU" b="1" dirty="0" err="1"/>
              <a:t>flex</a:t>
            </a:r>
            <a:r>
              <a:rPr lang="ru-RU" b="1" dirty="0"/>
              <a:t> </a:t>
            </a:r>
            <a:r>
              <a:rPr lang="ru-RU" b="1" dirty="0" err="1"/>
              <a:t>container</a:t>
            </a:r>
            <a:r>
              <a:rPr lang="ru-RU" b="1" dirty="0"/>
              <a:t>)</a:t>
            </a:r>
            <a:r>
              <a:rPr lang="ru-RU" dirty="0"/>
              <a:t> и </a:t>
            </a:r>
            <a:r>
              <a:rPr lang="ru-RU" b="1" dirty="0"/>
              <a:t>гибких элементов (</a:t>
            </a:r>
            <a:r>
              <a:rPr lang="ru-RU" b="1" dirty="0" err="1"/>
              <a:t>flex</a:t>
            </a:r>
            <a:r>
              <a:rPr lang="ru-RU" b="1" dirty="0"/>
              <a:t> </a:t>
            </a:r>
            <a:r>
              <a:rPr lang="ru-RU" b="1" dirty="0" err="1"/>
              <a:t>items</a:t>
            </a:r>
            <a:r>
              <a:rPr lang="ru-RU" b="1" dirty="0"/>
              <a:t>)</a:t>
            </a:r>
            <a:r>
              <a:rPr lang="ru-RU" dirty="0"/>
              <a:t>. Гибкие элементы могут выстраиваться в строку или столбик, а оставшееся свободное пространство распределяется между ними различными способами.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ABA27-F5CF-4A13-97D0-92830B7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54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2EE2C-6B0E-404A-9B7D-61679977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 </a:t>
            </a:r>
            <a:r>
              <a:rPr lang="ru-RU" dirty="0"/>
              <a:t>позволяет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06298-CAFF-4236-8D07-0D1D0B65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6417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Располагать элементы в одном из четырех направлений: слева направо, справа налево, сверху вниз или снизу вверх.</a:t>
            </a:r>
          </a:p>
          <a:p>
            <a:r>
              <a:rPr lang="ru-RU" dirty="0"/>
              <a:t>Переопределять порядок отображения элементов.</a:t>
            </a:r>
          </a:p>
          <a:p>
            <a:r>
              <a:rPr lang="ru-RU" dirty="0"/>
              <a:t>Автоматически определять размеры элементов таким образом, чтобы они вписывались в доступное пространство.</a:t>
            </a:r>
          </a:p>
          <a:p>
            <a:r>
              <a:rPr lang="ru-RU" dirty="0"/>
              <a:t>Решать проблему с горизонтальным и вертикальным центрированием.</a:t>
            </a:r>
          </a:p>
          <a:p>
            <a:r>
              <a:rPr lang="ru-RU" dirty="0"/>
              <a:t>Переносить элементы внутри контейнера, не допуская его переполнения.</a:t>
            </a:r>
          </a:p>
          <a:p>
            <a:r>
              <a:rPr lang="ru-RU" dirty="0"/>
              <a:t>Создавать колонки одинаковой высоты.</a:t>
            </a:r>
          </a:p>
          <a:p>
            <a:r>
              <a:rPr lang="ru-RU" dirty="0"/>
              <a:t>Создавать прижатый к низу страницы подвал сайта.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ABA27-F5CF-4A13-97D0-92830B7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91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ECBD3-C339-4CB1-8A53-536366C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flex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04C10E-AF5F-4D9F-8DA6-E36973D7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146" name="Picture 2" descr="box-model">
            <a:extLst>
              <a:ext uri="{FF2B5EF4-FFF2-40B4-BE49-F238E27FC236}">
                <a16:creationId xmlns:a16="http://schemas.microsoft.com/office/drawing/2014/main" id="{07ACAAFC-4E6F-4B68-8AA2-6B2ECF96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1" y="1955990"/>
            <a:ext cx="8569911" cy="36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4296-B831-433C-BA0C-3109B149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8B60F-90DD-4D45-9805-D025412E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9482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https://html5book.ru/</a:t>
            </a:r>
            <a:endParaRPr lang="ru-RU" dirty="0"/>
          </a:p>
          <a:p>
            <a:r>
              <a:rPr lang="en-US" dirty="0">
                <a:hlinkClick r:id="rId3"/>
              </a:rPr>
              <a:t>http://htmlbook.ru/</a:t>
            </a:r>
            <a:endParaRPr lang="ru-RU" dirty="0"/>
          </a:p>
          <a:p>
            <a:r>
              <a:rPr lang="en-US" dirty="0">
                <a:hlinkClick r:id="rId4"/>
              </a:rPr>
              <a:t>https://www.spacejam.com/</a:t>
            </a:r>
            <a:r>
              <a:rPr lang="ru-RU" dirty="0"/>
              <a:t> (яркий пример того, как приходилось без </a:t>
            </a:r>
            <a:r>
              <a:rPr lang="en-US" dirty="0"/>
              <a:t>CSS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44FB60-9B47-45BE-BC44-240CB704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2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ECBD3-C339-4CB1-8A53-536366CF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flex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04C10E-AF5F-4D9F-8DA6-E36973D7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1CC980-B00E-4959-9C35-9475F00FCE98}"/>
              </a:ext>
            </a:extLst>
          </p:cNvPr>
          <p:cNvSpPr/>
          <p:nvPr/>
        </p:nvSpPr>
        <p:spPr>
          <a:xfrm>
            <a:off x="838200" y="1024801"/>
            <a:ext cx="86697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Главная ось (</a:t>
            </a:r>
            <a:r>
              <a:rPr lang="ru-RU" sz="2000" dirty="0" err="1">
                <a:solidFill>
                  <a:schemeClr val="accent2"/>
                </a:solidFill>
              </a:rPr>
              <a:t>main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axis</a:t>
            </a:r>
            <a:r>
              <a:rPr lang="ru-RU" sz="2000" dirty="0"/>
              <a:t>) — ось, вдоль которой выкладываются </a:t>
            </a:r>
            <a:r>
              <a:rPr lang="ru-RU" sz="2000" dirty="0" err="1"/>
              <a:t>flex</a:t>
            </a:r>
            <a:r>
              <a:rPr lang="ru-RU" sz="2000" dirty="0"/>
              <a:t>-элементы. Она простирается в основном измерении.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Main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start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и </a:t>
            </a:r>
            <a:r>
              <a:rPr lang="ru-RU" sz="2000" dirty="0" err="1">
                <a:solidFill>
                  <a:schemeClr val="accent2"/>
                </a:solidFill>
              </a:rPr>
              <a:t>main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end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— линии, которые определяют начальную и конечную стороны </a:t>
            </a:r>
            <a:r>
              <a:rPr lang="ru-RU" sz="2000" dirty="0" err="1"/>
              <a:t>flex</a:t>
            </a:r>
            <a:r>
              <a:rPr lang="ru-RU" sz="2000" dirty="0"/>
              <a:t>-контейнера, относительно которых выкладываются </a:t>
            </a:r>
            <a:r>
              <a:rPr lang="ru-RU" sz="2000" dirty="0" err="1"/>
              <a:t>flex</a:t>
            </a:r>
            <a:r>
              <a:rPr lang="ru-RU" sz="2000" dirty="0"/>
              <a:t>-элементы (начиная с </a:t>
            </a:r>
            <a:r>
              <a:rPr lang="ru-RU" sz="2000" dirty="0" err="1"/>
              <a:t>main</a:t>
            </a:r>
            <a:r>
              <a:rPr lang="ru-RU" sz="2000" dirty="0"/>
              <a:t> </a:t>
            </a:r>
            <a:r>
              <a:rPr lang="ru-RU" sz="2000" dirty="0" err="1"/>
              <a:t>start</a:t>
            </a:r>
            <a:r>
              <a:rPr lang="ru-RU" sz="2000" dirty="0"/>
              <a:t> по направлению к </a:t>
            </a:r>
            <a:r>
              <a:rPr lang="ru-RU" sz="2000" dirty="0" err="1"/>
              <a:t>main</a:t>
            </a:r>
            <a:r>
              <a:rPr lang="ru-RU" sz="2000" dirty="0"/>
              <a:t> </a:t>
            </a:r>
            <a:r>
              <a:rPr lang="ru-RU" sz="2000" dirty="0" err="1"/>
              <a:t>end</a:t>
            </a:r>
            <a:r>
              <a:rPr lang="ru-RU" sz="2000" dirty="0"/>
              <a:t>).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Основной размер (</a:t>
            </a:r>
            <a:r>
              <a:rPr lang="ru-RU" sz="2000" dirty="0" err="1">
                <a:solidFill>
                  <a:schemeClr val="accent2"/>
                </a:solidFill>
              </a:rPr>
              <a:t>main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size</a:t>
            </a:r>
            <a:r>
              <a:rPr lang="ru-RU" sz="2000" dirty="0"/>
              <a:t>) — ширина или высота </a:t>
            </a:r>
            <a:r>
              <a:rPr lang="ru-RU" sz="2000" dirty="0" err="1"/>
              <a:t>flex</a:t>
            </a:r>
            <a:r>
              <a:rPr lang="ru-RU" sz="2000" dirty="0"/>
              <a:t>-контейнера или </a:t>
            </a:r>
            <a:r>
              <a:rPr lang="ru-RU" sz="2000" dirty="0" err="1"/>
              <a:t>flex</a:t>
            </a:r>
            <a:r>
              <a:rPr lang="ru-RU" sz="2000" dirty="0"/>
              <a:t>-элементов, в зависимости от того, что из них находится в основном измерении, определяют основной размер </a:t>
            </a:r>
            <a:r>
              <a:rPr lang="ru-RU" sz="2000" dirty="0" err="1"/>
              <a:t>flex</a:t>
            </a:r>
            <a:r>
              <a:rPr lang="ru-RU" sz="2000" dirty="0"/>
              <a:t>-контейнера или </a:t>
            </a:r>
            <a:r>
              <a:rPr lang="ru-RU" sz="2000" dirty="0" err="1"/>
              <a:t>flex</a:t>
            </a:r>
            <a:r>
              <a:rPr lang="ru-RU" sz="2000" dirty="0"/>
              <a:t>-элемента.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Поперечная ось (</a:t>
            </a:r>
            <a:r>
              <a:rPr lang="ru-RU" sz="2000" dirty="0" err="1">
                <a:solidFill>
                  <a:schemeClr val="accent2"/>
                </a:solidFill>
              </a:rPr>
              <a:t>cross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axis</a:t>
            </a:r>
            <a:r>
              <a:rPr lang="ru-RU" sz="2000" dirty="0"/>
              <a:t>) — ось, перпендикулярная главной оси. Она простирается в поперечном измерении.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Cross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start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и </a:t>
            </a:r>
            <a:r>
              <a:rPr lang="ru-RU" sz="2000" dirty="0" err="1">
                <a:solidFill>
                  <a:schemeClr val="accent2"/>
                </a:solidFill>
              </a:rPr>
              <a:t>cross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end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— линии, которые определяют начальную и конечную стороны поперечной оси, относительно которых выкладываются </a:t>
            </a:r>
            <a:r>
              <a:rPr lang="ru-RU" sz="2000" dirty="0" err="1"/>
              <a:t>flex</a:t>
            </a:r>
            <a:r>
              <a:rPr lang="ru-RU" sz="2000" dirty="0"/>
              <a:t>-элементы.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Поперечный размер (</a:t>
            </a:r>
            <a:r>
              <a:rPr lang="ru-RU" sz="2000" dirty="0" err="1">
                <a:solidFill>
                  <a:schemeClr val="accent2"/>
                </a:solidFill>
              </a:rPr>
              <a:t>cross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size</a:t>
            </a:r>
            <a:r>
              <a:rPr lang="ru-RU" sz="2000" dirty="0"/>
              <a:t>) — ширина или высота </a:t>
            </a:r>
            <a:r>
              <a:rPr lang="ru-RU" sz="2000" dirty="0" err="1"/>
              <a:t>flex</a:t>
            </a:r>
            <a:r>
              <a:rPr lang="ru-RU" sz="2000" dirty="0"/>
              <a:t>-контейнера или </a:t>
            </a:r>
            <a:r>
              <a:rPr lang="ru-RU" sz="2000" dirty="0" err="1"/>
              <a:t>flex</a:t>
            </a:r>
            <a:r>
              <a:rPr lang="ru-RU" sz="2000" dirty="0"/>
              <a:t>-элементов, в зависимости от того, что находится в поперечном измерении, являются их поперечным размером.</a:t>
            </a:r>
          </a:p>
        </p:txBody>
      </p:sp>
    </p:spTree>
    <p:extLst>
      <p:ext uri="{BB962C8B-B14F-4D97-AF65-F5344CB8AC3E}">
        <p14:creationId xmlns:p14="http://schemas.microsoft.com/office/powerpoint/2010/main" val="257155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</a:t>
            </a:r>
            <a:r>
              <a:rPr lang="ru-RU" dirty="0"/>
              <a:t>контейнер</a:t>
            </a:r>
            <a:r>
              <a:rPr lang="en-US" dirty="0"/>
              <a:t> (display: flex)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/>
          <a:lstStyle/>
          <a:p>
            <a:r>
              <a:rPr lang="ru-RU" dirty="0" err="1"/>
              <a:t>Flex</a:t>
            </a:r>
            <a:r>
              <a:rPr lang="ru-RU" dirty="0"/>
              <a:t>-контейнер устанавливает новый гибкий контекст форматирования для его содержимого. </a:t>
            </a:r>
            <a:endParaRPr lang="en-US" dirty="0"/>
          </a:p>
          <a:p>
            <a:r>
              <a:rPr lang="ru-RU" dirty="0" err="1"/>
              <a:t>Flex</a:t>
            </a:r>
            <a:r>
              <a:rPr lang="ru-RU" dirty="0"/>
              <a:t>-контейнер не является блочным контейнером, поэтому для дочерних элементов не работают такие CSS-свойства, как </a:t>
            </a:r>
            <a:r>
              <a:rPr lang="ru-RU" dirty="0" err="1"/>
              <a:t>float</a:t>
            </a:r>
            <a:r>
              <a:rPr lang="ru-RU" dirty="0"/>
              <a:t>, </a:t>
            </a:r>
            <a:r>
              <a:rPr lang="ru-RU" dirty="0" err="1"/>
              <a:t>clear</a:t>
            </a:r>
            <a:r>
              <a:rPr lang="ru-RU" dirty="0"/>
              <a:t>, </a:t>
            </a:r>
            <a:r>
              <a:rPr lang="ru-RU" dirty="0" err="1"/>
              <a:t>vertical-align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Также, на </a:t>
            </a:r>
            <a:r>
              <a:rPr lang="ru-RU" dirty="0" err="1"/>
              <a:t>flex</a:t>
            </a:r>
            <a:r>
              <a:rPr lang="ru-RU" dirty="0"/>
              <a:t>-контейнер не оказывают влияние свойства </a:t>
            </a:r>
            <a:r>
              <a:rPr lang="ru-RU" dirty="0" err="1"/>
              <a:t>column</a:t>
            </a:r>
            <a:r>
              <a:rPr lang="ru-RU" dirty="0"/>
              <a:t>-*, создающие колонки в тексте и </a:t>
            </a:r>
            <a:r>
              <a:rPr lang="ru-RU" dirty="0" err="1"/>
              <a:t>псевдоэлементы</a:t>
            </a:r>
            <a:r>
              <a:rPr lang="ru-RU" dirty="0"/>
              <a:t> ::</a:t>
            </a:r>
            <a:r>
              <a:rPr lang="ru-RU" dirty="0" err="1"/>
              <a:t>first-line</a:t>
            </a:r>
            <a:r>
              <a:rPr lang="ru-RU" dirty="0"/>
              <a:t> и ::</a:t>
            </a:r>
            <a:r>
              <a:rPr lang="ru-RU" dirty="0" err="1"/>
              <a:t>first-letter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6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</a:t>
            </a:r>
            <a:r>
              <a:rPr lang="ru-RU" dirty="0"/>
              <a:t>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426130"/>
            <a:ext cx="8740806" cy="4930220"/>
          </a:xfrm>
        </p:spPr>
        <p:txBody>
          <a:bodyPr>
            <a:normAutofit fontScale="92500"/>
          </a:bodyPr>
          <a:lstStyle/>
          <a:p>
            <a:r>
              <a:rPr lang="ru-RU" sz="1800" dirty="0"/>
              <a:t>Для </a:t>
            </a:r>
            <a:r>
              <a:rPr lang="ru-RU" sz="1800" dirty="0" err="1"/>
              <a:t>flex</a:t>
            </a:r>
            <a:r>
              <a:rPr lang="ru-RU" sz="1800" dirty="0"/>
              <a:t>-элементов блокируется их значение свойства </a:t>
            </a:r>
            <a:r>
              <a:rPr lang="ru-RU" sz="1800" dirty="0" err="1"/>
              <a:t>display</a:t>
            </a:r>
            <a:r>
              <a:rPr lang="ru-RU" sz="1800" dirty="0"/>
              <a:t>. Значение </a:t>
            </a:r>
            <a:r>
              <a:rPr lang="ru-RU" sz="1800" dirty="0" err="1"/>
              <a:t>display</a:t>
            </a:r>
            <a:r>
              <a:rPr lang="ru-RU" sz="1800" dirty="0"/>
              <a:t>: </a:t>
            </a:r>
            <a:r>
              <a:rPr lang="ru-RU" sz="1800" dirty="0" err="1"/>
              <a:t>inline-block</a:t>
            </a:r>
            <a:r>
              <a:rPr lang="ru-RU" sz="1800" dirty="0"/>
              <a:t>; и </a:t>
            </a:r>
            <a:r>
              <a:rPr lang="ru-RU" sz="1800" dirty="0" err="1"/>
              <a:t>display</a:t>
            </a:r>
            <a:r>
              <a:rPr lang="ru-RU" sz="1800" dirty="0"/>
              <a:t>: </a:t>
            </a:r>
            <a:r>
              <a:rPr lang="ru-RU" sz="1800" dirty="0" err="1"/>
              <a:t>table-cell</a:t>
            </a:r>
            <a:r>
              <a:rPr lang="ru-RU" sz="1800" dirty="0"/>
              <a:t>; вычисляется в </a:t>
            </a:r>
            <a:r>
              <a:rPr lang="ru-RU" sz="1800" dirty="0" err="1"/>
              <a:t>display</a:t>
            </a:r>
            <a:r>
              <a:rPr lang="ru-RU" sz="1800" dirty="0"/>
              <a:t>: </a:t>
            </a:r>
            <a:r>
              <a:rPr lang="ru-RU" sz="1800" dirty="0" err="1"/>
              <a:t>block</a:t>
            </a:r>
            <a:r>
              <a:rPr lang="ru-RU" sz="1800" dirty="0"/>
              <a:t>;.</a:t>
            </a:r>
          </a:p>
          <a:p>
            <a:r>
              <a:rPr lang="ru-RU" sz="1800" dirty="0"/>
              <a:t>Пустое пространство между элементами исчезает: оно не становится своим собственным </a:t>
            </a:r>
            <a:r>
              <a:rPr lang="ru-RU" sz="1800" dirty="0" err="1"/>
              <a:t>flex</a:t>
            </a:r>
            <a:r>
              <a:rPr lang="ru-RU" sz="1800" dirty="0"/>
              <a:t>-элементом, даже если межэлементный текст обернут в анонимный </a:t>
            </a:r>
            <a:r>
              <a:rPr lang="ru-RU" sz="1800" dirty="0" err="1"/>
              <a:t>flex</a:t>
            </a:r>
            <a:r>
              <a:rPr lang="ru-RU" sz="1800" dirty="0"/>
              <a:t>-элемент. Для содержимого анонимного </a:t>
            </a:r>
            <a:r>
              <a:rPr lang="ru-RU" sz="1800" dirty="0" err="1"/>
              <a:t>flex</a:t>
            </a:r>
            <a:r>
              <a:rPr lang="ru-RU" sz="1800" dirty="0"/>
              <a:t>-элемента невозможно задать собственные стили, но оно будет наследовать их (например, параметры шрифта) от </a:t>
            </a:r>
            <a:r>
              <a:rPr lang="ru-RU" sz="1800" dirty="0" err="1"/>
              <a:t>flex</a:t>
            </a:r>
            <a:r>
              <a:rPr lang="ru-RU" sz="1800" dirty="0"/>
              <a:t>-контейнера.</a:t>
            </a:r>
          </a:p>
          <a:p>
            <a:r>
              <a:rPr lang="ru-RU" sz="1800" dirty="0"/>
              <a:t>Абсолютно позиционированный </a:t>
            </a:r>
            <a:r>
              <a:rPr lang="ru-RU" sz="1800" dirty="0" err="1"/>
              <a:t>flex</a:t>
            </a:r>
            <a:r>
              <a:rPr lang="ru-RU" sz="1800" dirty="0"/>
              <a:t>-элемент не участвует в компоновке гибкого макета.</a:t>
            </a:r>
          </a:p>
          <a:p>
            <a:r>
              <a:rPr lang="ru-RU" sz="1800" dirty="0"/>
              <a:t>Поля </a:t>
            </a:r>
            <a:r>
              <a:rPr lang="ru-RU" sz="1800" dirty="0" err="1"/>
              <a:t>margin</a:t>
            </a:r>
            <a:r>
              <a:rPr lang="ru-RU" sz="1800" dirty="0"/>
              <a:t> соседних </a:t>
            </a:r>
            <a:r>
              <a:rPr lang="ru-RU" sz="1800" dirty="0" err="1"/>
              <a:t>flex</a:t>
            </a:r>
            <a:r>
              <a:rPr lang="ru-RU" sz="1800" dirty="0"/>
              <a:t>-элементов не </a:t>
            </a:r>
            <a:r>
              <a:rPr lang="ru-RU" sz="1800" dirty="0" err="1"/>
              <a:t>схлопываются</a:t>
            </a:r>
            <a:r>
              <a:rPr lang="ru-RU" sz="1800" dirty="0"/>
              <a:t>.</a:t>
            </a:r>
          </a:p>
          <a:p>
            <a:r>
              <a:rPr lang="ru-RU" sz="1800" dirty="0"/>
              <a:t>Процентные значения </a:t>
            </a:r>
            <a:r>
              <a:rPr lang="ru-RU" sz="1800" dirty="0" err="1"/>
              <a:t>margin</a:t>
            </a:r>
            <a:r>
              <a:rPr lang="ru-RU" sz="1800" dirty="0"/>
              <a:t> и </a:t>
            </a:r>
            <a:r>
              <a:rPr lang="ru-RU" sz="1800" dirty="0" err="1"/>
              <a:t>padding</a:t>
            </a:r>
            <a:r>
              <a:rPr lang="ru-RU" sz="1800" dirty="0"/>
              <a:t> вычисляются от внутреннего размера содержащего их блока.</a:t>
            </a:r>
          </a:p>
          <a:p>
            <a:r>
              <a:rPr lang="ru-RU" sz="1800" dirty="0" err="1"/>
              <a:t>margin</a:t>
            </a:r>
            <a:r>
              <a:rPr lang="ru-RU" sz="1800" dirty="0"/>
              <a:t>: </a:t>
            </a:r>
            <a:r>
              <a:rPr lang="ru-RU" sz="1800" dirty="0" err="1"/>
              <a:t>auto</a:t>
            </a:r>
            <a:r>
              <a:rPr lang="ru-RU" sz="1800" dirty="0"/>
              <a:t>; расширяются, поглощая дополнительное пространство в соответствующем измерении. Их можно использовать для выравнивания или раздвигания смежных </a:t>
            </a:r>
            <a:r>
              <a:rPr lang="ru-RU" sz="1800" dirty="0" err="1"/>
              <a:t>flex</a:t>
            </a:r>
            <a:r>
              <a:rPr lang="ru-RU" sz="1800" dirty="0"/>
              <a:t>-элементов.</a:t>
            </a:r>
          </a:p>
          <a:p>
            <a:r>
              <a:rPr lang="ru-RU" sz="1800" dirty="0"/>
              <a:t>Автоматический минимальный размер </a:t>
            </a:r>
            <a:r>
              <a:rPr lang="ru-RU" sz="1800" dirty="0" err="1"/>
              <a:t>flex</a:t>
            </a:r>
            <a:r>
              <a:rPr lang="ru-RU" sz="1800" dirty="0"/>
              <a:t>-элементов по умолчанию является минимальным размером его содержимого, то есть </a:t>
            </a:r>
            <a:r>
              <a:rPr lang="ru-RU" sz="1800" dirty="0" err="1"/>
              <a:t>min-width</a:t>
            </a:r>
            <a:r>
              <a:rPr lang="ru-RU" sz="1800" dirty="0"/>
              <a:t>: </a:t>
            </a:r>
            <a:r>
              <a:rPr lang="ru-RU" sz="1800" dirty="0" err="1"/>
              <a:t>auto</a:t>
            </a:r>
            <a:r>
              <a:rPr lang="ru-RU" sz="1800" dirty="0"/>
              <a:t>;. Для контейнеров с прокруткой автоматический минимальный размер обычно равен нулю.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87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E873C4-0A52-4464-A443-4F759E8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8194" name="Picture 2" descr="https://html5book.ru/wp-content/uploads/2015/06/flex-direction.png">
            <a:extLst>
              <a:ext uri="{FF2B5EF4-FFF2-40B4-BE49-F238E27FC236}">
                <a16:creationId xmlns:a16="http://schemas.microsoft.com/office/drawing/2014/main" id="{8C0BA4EF-2DF1-4CC5-8B83-767F1670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20" y="307975"/>
            <a:ext cx="62865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5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r>
              <a:rPr lang="ru-RU" dirty="0"/>
              <a:t>-контейнер – дополнительные 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/>
          <a:lstStyle/>
          <a:p>
            <a:r>
              <a:rPr lang="ru-RU" dirty="0"/>
              <a:t>Направление главной оси: </a:t>
            </a:r>
            <a:r>
              <a:rPr lang="en-US" dirty="0"/>
              <a:t>flex-direction</a:t>
            </a:r>
            <a:endParaRPr lang="ru-RU" dirty="0"/>
          </a:p>
          <a:p>
            <a:r>
              <a:rPr lang="ru-RU" dirty="0"/>
              <a:t>Управление </a:t>
            </a:r>
            <a:r>
              <a:rPr lang="ru-RU" dirty="0" err="1"/>
              <a:t>многострочностью</a:t>
            </a:r>
            <a:r>
              <a:rPr lang="ru-RU" dirty="0"/>
              <a:t> </a:t>
            </a:r>
            <a:r>
              <a:rPr lang="en-US" dirty="0"/>
              <a:t>flex-</a:t>
            </a:r>
            <a:r>
              <a:rPr lang="ru-RU" dirty="0"/>
              <a:t>контейнера: </a:t>
            </a:r>
            <a:br>
              <a:rPr lang="ru-RU" dirty="0"/>
            </a:br>
            <a:r>
              <a:rPr lang="en-US" dirty="0"/>
              <a:t>flex-wrap</a:t>
            </a:r>
          </a:p>
          <a:p>
            <a:r>
              <a:rPr lang="ru-RU" dirty="0"/>
              <a:t>Порядок отображения </a:t>
            </a:r>
            <a:r>
              <a:rPr lang="en-US" dirty="0"/>
              <a:t>flex-</a:t>
            </a:r>
            <a:r>
              <a:rPr lang="ru-RU" dirty="0"/>
              <a:t>элементов: </a:t>
            </a:r>
            <a:r>
              <a:rPr lang="en-US" dirty="0"/>
              <a:t>order</a:t>
            </a:r>
            <a:endParaRPr lang="ru-RU" dirty="0"/>
          </a:p>
          <a:p>
            <a:r>
              <a:rPr lang="ru-RU" dirty="0"/>
              <a:t>Выравнивание по главной оси: </a:t>
            </a:r>
            <a:r>
              <a:rPr lang="ru-RU" dirty="0" err="1"/>
              <a:t>justify-content</a:t>
            </a:r>
            <a:endParaRPr lang="ru-RU" dirty="0"/>
          </a:p>
          <a:p>
            <a:r>
              <a:rPr lang="ru-RU" dirty="0"/>
              <a:t>Выравнивание по поперечной оси: </a:t>
            </a:r>
            <a:r>
              <a:rPr lang="ru-RU" dirty="0" err="1"/>
              <a:t>align-items</a:t>
            </a:r>
            <a:r>
              <a:rPr lang="ru-RU" dirty="0"/>
              <a:t> и </a:t>
            </a:r>
            <a:r>
              <a:rPr lang="ru-RU" dirty="0" err="1"/>
              <a:t>align-self</a:t>
            </a:r>
            <a:endParaRPr lang="ru-RU" dirty="0"/>
          </a:p>
          <a:p>
            <a:r>
              <a:rPr lang="ru-RU" dirty="0"/>
              <a:t>Выравнивание строк </a:t>
            </a:r>
            <a:r>
              <a:rPr lang="en-US" dirty="0"/>
              <a:t>flex-</a:t>
            </a:r>
            <a:r>
              <a:rPr lang="ru-RU" dirty="0"/>
              <a:t>контейнера: </a:t>
            </a:r>
            <a:r>
              <a:rPr lang="en-US" dirty="0"/>
              <a:t>align-content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4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E873C4-0A52-4464-A443-4F759E8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10242" name="Picture 2" descr="justify-content">
            <a:extLst>
              <a:ext uri="{FF2B5EF4-FFF2-40B4-BE49-F238E27FC236}">
                <a16:creationId xmlns:a16="http://schemas.microsoft.com/office/drawing/2014/main" id="{EBE031F5-A578-4167-9B2A-F9638EBB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00" y="632719"/>
            <a:ext cx="62865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8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r>
              <a:rPr lang="ru-RU" dirty="0"/>
              <a:t>-элементы – дополнительные 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/>
          <a:lstStyle/>
          <a:p>
            <a:r>
              <a:rPr lang="ru-RU" dirty="0"/>
              <a:t> Задание гибких размеров одним свойством: </a:t>
            </a:r>
            <a:r>
              <a:rPr lang="ru-RU" dirty="0" err="1"/>
              <a:t>flex</a:t>
            </a:r>
            <a:endParaRPr lang="ru-RU" dirty="0"/>
          </a:p>
          <a:p>
            <a:r>
              <a:rPr lang="ru-RU" dirty="0"/>
              <a:t>Коэффициент роста: </a:t>
            </a:r>
            <a:r>
              <a:rPr lang="en-US" dirty="0"/>
              <a:t>flex-grow</a:t>
            </a:r>
          </a:p>
          <a:p>
            <a:r>
              <a:rPr lang="ru-RU" dirty="0"/>
              <a:t>Коэффициент сжатия: </a:t>
            </a:r>
            <a:r>
              <a:rPr lang="en-US" dirty="0"/>
              <a:t>flex-shrink</a:t>
            </a:r>
          </a:p>
          <a:p>
            <a:r>
              <a:rPr lang="ru-RU" dirty="0"/>
              <a:t>Базовый размер: </a:t>
            </a:r>
            <a:r>
              <a:rPr lang="en-US" dirty="0"/>
              <a:t>flex-basis</a:t>
            </a:r>
            <a:endParaRPr lang="ru-RU" dirty="0"/>
          </a:p>
          <a:p>
            <a:r>
              <a:rPr lang="ru-RU" dirty="0"/>
              <a:t>Выравнивание по поперечной оси: </a:t>
            </a:r>
            <a:r>
              <a:rPr lang="en-US" dirty="0"/>
              <a:t>Align-self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35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CSS3-</a:t>
            </a:r>
            <a:r>
              <a:rPr lang="ru-RU" dirty="0" err="1"/>
              <a:t>медиазапросы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HTML4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Текущий синтаксис HTML5 и CSS3 напрямую ссылается на первую спецификацию </a:t>
            </a:r>
            <a:r>
              <a:rPr lang="ru-RU" dirty="0" err="1"/>
              <a:t>Media</a:t>
            </a:r>
            <a:r>
              <a:rPr lang="ru-RU" dirty="0"/>
              <a:t> </a:t>
            </a:r>
            <a:r>
              <a:rPr lang="ru-RU" dirty="0" err="1"/>
              <a:t>Queries</a:t>
            </a:r>
            <a:r>
              <a:rPr lang="ru-RU" dirty="0"/>
              <a:t>, обновляя правила для HTML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6ACC7-F66F-4180-BA03-B85D7631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22" y="2376914"/>
            <a:ext cx="7844474" cy="6947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5E4460-8C7E-42FE-9FB0-226E2AAA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62" y="3244341"/>
            <a:ext cx="245779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CSS3-</a:t>
            </a:r>
            <a:r>
              <a:rPr lang="ru-RU" dirty="0" err="1"/>
              <a:t>медиазапросы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/>
          <a:lstStyle/>
          <a:p>
            <a:r>
              <a:rPr lang="ru-RU" dirty="0"/>
              <a:t>В общем случае медиа-запрос состоит из ключевого слова, описывающего тип устройства (необязательный параметр) и выражения, проверяющего характеристики данного устройства. Из всех характеристик чаще всего проверяется ширина устройства </a:t>
            </a:r>
            <a:r>
              <a:rPr lang="ru-RU" dirty="0" err="1"/>
              <a:t>width</a:t>
            </a:r>
            <a:r>
              <a:rPr lang="ru-RU" dirty="0"/>
              <a:t>. Медиа-запрос является логическим выражением, которое возвращает истину или ложь.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70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CSS3-</a:t>
            </a:r>
            <a:r>
              <a:rPr lang="ru-RU" dirty="0" err="1"/>
              <a:t>медиазапросы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>
            <a:normAutofit/>
          </a:bodyPr>
          <a:lstStyle/>
          <a:p>
            <a:r>
              <a:rPr lang="en-US" dirty="0"/>
              <a:t>@media screen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(max-width: 600px)</a:t>
            </a:r>
            <a:endParaRPr lang="ru-RU" dirty="0"/>
          </a:p>
          <a:p>
            <a:r>
              <a:rPr lang="en-US" dirty="0"/>
              <a:t>@media (min-width: 600px)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(max-width: 800px)</a:t>
            </a:r>
            <a:endParaRPr lang="ru-RU" dirty="0"/>
          </a:p>
          <a:p>
            <a:r>
              <a:rPr lang="en-US" dirty="0"/>
              <a:t>@media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screen and (color), print and (color)</a:t>
            </a:r>
            <a:endParaRPr lang="ru-RU" dirty="0"/>
          </a:p>
          <a:p>
            <a:r>
              <a:rPr lang="ru-RU" dirty="0"/>
              <a:t>Типы носителей:</a:t>
            </a:r>
          </a:p>
          <a:p>
            <a:pPr lvl="1"/>
            <a:r>
              <a:rPr lang="ru-RU" dirty="0" err="1"/>
              <a:t>all</a:t>
            </a:r>
            <a:r>
              <a:rPr lang="ru-RU" dirty="0"/>
              <a:t>	</a:t>
            </a:r>
          </a:p>
          <a:p>
            <a:pPr lvl="1"/>
            <a:r>
              <a:rPr lang="ru-RU" dirty="0" err="1"/>
              <a:t>print</a:t>
            </a:r>
            <a:r>
              <a:rPr lang="ru-RU" dirty="0"/>
              <a:t>	</a:t>
            </a:r>
          </a:p>
          <a:p>
            <a:pPr lvl="1"/>
            <a:r>
              <a:rPr lang="en-US" dirty="0"/>
              <a:t>s</a:t>
            </a:r>
            <a:r>
              <a:rPr lang="ru-RU" dirty="0" err="1"/>
              <a:t>creen</a:t>
            </a:r>
            <a:endParaRPr lang="ru-RU" dirty="0"/>
          </a:p>
          <a:p>
            <a:pPr lvl="1"/>
            <a:r>
              <a:rPr lang="ru-RU" dirty="0" err="1"/>
              <a:t>speech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8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8D96D-33FF-4941-A8B1-0784DE7C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D3C28-61C0-43AF-82CE-2A51D5C0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7843" cy="4351338"/>
          </a:xfrm>
        </p:spPr>
        <p:txBody>
          <a:bodyPr>
            <a:normAutofit/>
          </a:bodyPr>
          <a:lstStyle/>
          <a:p>
            <a:r>
              <a:rPr lang="ru-RU" dirty="0"/>
              <a:t>Спецификация </a:t>
            </a:r>
            <a:r>
              <a:rPr lang="ru-RU" b="1" dirty="0"/>
              <a:t>CSS3 UI</a:t>
            </a:r>
            <a:r>
              <a:rPr lang="ru-RU" dirty="0"/>
              <a:t> описывает свойства и значения, связанные с пользовательским интерфейсом.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64BAD-B375-4817-872B-86D7B388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0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6518" cy="1325563"/>
          </a:xfrm>
        </p:spPr>
        <p:txBody>
          <a:bodyPr/>
          <a:lstStyle/>
          <a:p>
            <a:r>
              <a:rPr lang="ru-RU" dirty="0"/>
              <a:t>Дополнительные характеристики носителя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>
            <a:normAutofit/>
          </a:bodyPr>
          <a:lstStyle/>
          <a:p>
            <a:r>
              <a:rPr lang="en-US" dirty="0"/>
              <a:t>Width</a:t>
            </a:r>
            <a:endParaRPr lang="ru-RU" dirty="0"/>
          </a:p>
          <a:p>
            <a:r>
              <a:rPr lang="en-US" dirty="0"/>
              <a:t>Height</a:t>
            </a:r>
            <a:endParaRPr lang="ru-RU" dirty="0"/>
          </a:p>
          <a:p>
            <a:r>
              <a:rPr lang="en-US" dirty="0"/>
              <a:t>Aspect-ratio</a:t>
            </a:r>
            <a:endParaRPr lang="ru-RU" dirty="0"/>
          </a:p>
          <a:p>
            <a:r>
              <a:rPr lang="en-US" dirty="0"/>
              <a:t>Orientation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Monochrome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19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697-56F6-40C9-8260-14E65B88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6518" cy="1325563"/>
          </a:xfrm>
        </p:spPr>
        <p:txBody>
          <a:bodyPr/>
          <a:lstStyle/>
          <a:p>
            <a:r>
              <a:rPr lang="ru-RU" dirty="0"/>
              <a:t>Стратегии использования медиа-запросов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B296-CE95-4884-92ED-D607AE0C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6518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Уменьшение количества колонок (столбцов) и постепенная отмена обтекания для мобильных устройств.</a:t>
            </a:r>
          </a:p>
          <a:p>
            <a:r>
              <a:rPr lang="ru-RU" dirty="0"/>
              <a:t>Использование свойства </a:t>
            </a:r>
            <a:r>
              <a:rPr lang="ru-RU" dirty="0" err="1"/>
              <a:t>max-width</a:t>
            </a:r>
            <a:r>
              <a:rPr lang="ru-RU" dirty="0"/>
              <a:t> вместо </a:t>
            </a:r>
            <a:r>
              <a:rPr lang="ru-RU" dirty="0" err="1"/>
              <a:t>width</a:t>
            </a:r>
            <a:r>
              <a:rPr lang="ru-RU" dirty="0"/>
              <a:t> при задании ширины блока-контейнера.</a:t>
            </a:r>
          </a:p>
          <a:p>
            <a:r>
              <a:rPr lang="ru-RU" dirty="0"/>
              <a:t>Уменьшение полей и отступов на мобильных устройствах (например, нижних отступов между заголовком и текстом, левого отступа для списков и т.п.).</a:t>
            </a:r>
          </a:p>
          <a:p>
            <a:r>
              <a:rPr lang="ru-RU" dirty="0"/>
              <a:t>Уменьшение размеров шрифтов для мобильных устройств.</a:t>
            </a:r>
          </a:p>
          <a:p>
            <a:r>
              <a:rPr lang="ru-RU" dirty="0"/>
              <a:t>Превращение линейных навигационных меню в раскрывающиеся.</a:t>
            </a:r>
          </a:p>
          <a:p>
            <a:r>
              <a:rPr lang="ru-RU" dirty="0"/>
              <a:t>Скрытие второстепенного содержимого на мобильных устройствах с помощью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.</a:t>
            </a:r>
          </a:p>
          <a:p>
            <a:r>
              <a:rPr lang="ru-RU" dirty="0"/>
              <a:t>Подключение фоновых изображений уменьшенных размеров.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A9974-9921-4DCB-A35B-B09B68B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5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D1B2D-62BF-484A-9133-A1553D10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684B9-4E16-4935-AFF6-588FFA29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67944" cy="4351338"/>
          </a:xfrm>
        </p:spPr>
        <p:txBody>
          <a:bodyPr/>
          <a:lstStyle/>
          <a:p>
            <a:r>
              <a:rPr lang="ru-RU" dirty="0"/>
              <a:t>W3C описывает модуль CSS </a:t>
            </a: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dirty="0"/>
              <a:t> как систему двумерного макета, оптимизированного для дизайна пользовательского интерфейса. </a:t>
            </a:r>
          </a:p>
          <a:p>
            <a:r>
              <a:rPr lang="ru-RU" dirty="0"/>
              <a:t>Главная идея, лежащая в основе макета сетки, заключается в разделении веб-страницы на столбцы и строки. </a:t>
            </a:r>
          </a:p>
          <a:p>
            <a:r>
              <a:rPr lang="ru-RU" dirty="0"/>
              <a:t>В образовавшиеся области сетки можно помещать элементы сетки, а управлять их размерами и расположением можно с помощью специальных свойств модуля.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B86156-E2E9-4FDA-967F-DC9E46F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801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077633-22CC-4D95-9E05-BA35F853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18436" name="Picture 4" descr="https://html5book.ru/wp-content/uploads/2019/01/grid-layout.jpg">
            <a:extLst>
              <a:ext uri="{FF2B5EF4-FFF2-40B4-BE49-F238E27FC236}">
                <a16:creationId xmlns:a16="http://schemas.microsoft.com/office/drawing/2014/main" id="{0FAF4FD9-64F4-4250-8B58-679F9685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5" y="1514475"/>
            <a:ext cx="8763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63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4511-13E8-4430-8F17-D018094A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</a:t>
            </a:r>
            <a:r>
              <a:rPr lang="ru-RU" dirty="0"/>
              <a:t>контейнер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698C7-D2C6-40CE-A877-1FFDA303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40DE3-7688-4194-989A-3D5A5B2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34" y="1858825"/>
            <a:ext cx="5147538" cy="14431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E874B-C980-4030-AE71-7A076465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4" y="3715737"/>
            <a:ext cx="5110766" cy="17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2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4511-13E8-4430-8F17-D018094A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Именованные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698C7-D2C6-40CE-A877-1FFDA303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D985E-900C-4218-95A6-004CA490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66" y="1118005"/>
            <a:ext cx="434400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4511-13E8-4430-8F17-D018094A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Именованные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698C7-D2C6-40CE-A877-1FFDA303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19458" name="Picture 2" descr="https://html5book.ru/wp-content/uploads/2019/03/grid-areas.png">
            <a:extLst>
              <a:ext uri="{FF2B5EF4-FFF2-40B4-BE49-F238E27FC236}">
                <a16:creationId xmlns:a16="http://schemas.microsoft.com/office/drawing/2014/main" id="{C2D2214F-0E6D-4F8D-80AB-7B9CE159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85" y="1046957"/>
            <a:ext cx="67627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3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142F7-B37D-4347-99E3-10FDED90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Grid </a:t>
            </a:r>
            <a:r>
              <a:rPr lang="ru-RU" dirty="0"/>
              <a:t>и </a:t>
            </a:r>
            <a:r>
              <a:rPr lang="en-US" dirty="0"/>
              <a:t>Flex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DF7F6-510C-471E-8628-1E37B8AE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56216" cy="4351338"/>
          </a:xfrm>
        </p:spPr>
        <p:txBody>
          <a:bodyPr/>
          <a:lstStyle/>
          <a:p>
            <a:r>
              <a:rPr lang="ru-RU" dirty="0" err="1"/>
              <a:t>Grid</a:t>
            </a:r>
            <a:r>
              <a:rPr lang="ru-RU" dirty="0"/>
              <a:t> обеспечивает двухмерное выравнивание, использует нисходящий подход к макету, допускает явное перекрытие элементов и обладает более мощными связующими возможностями. </a:t>
            </a:r>
            <a:endParaRPr lang="en-US" dirty="0"/>
          </a:p>
          <a:p>
            <a:r>
              <a:rPr lang="ru-RU" dirty="0"/>
              <a:t>Flexbox фокусируется на распределении пространства по оси, использует более простой восходящий подход к макету, может использовать систему переноса строк на основе размера контента для управления своей вторичной осью и опирается на базовую иерархию разметки для построения более сложных макетов.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E3F695-31E9-4EC7-BC29-924BD30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51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6793-A911-445E-BE70-D010D4EE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273824"/>
            <a:ext cx="3580660" cy="1325563"/>
          </a:xfrm>
        </p:spPr>
        <p:txBody>
          <a:bodyPr/>
          <a:lstStyle/>
          <a:p>
            <a:r>
              <a:rPr lang="ru-RU" dirty="0"/>
              <a:t>А что дальше?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4F519-7FCF-420A-9A65-B7B49A4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5761AE-941F-489B-AD80-AC96C1928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ownload To Be Continued Meme PNG Image for Free">
            <a:extLst>
              <a:ext uri="{FF2B5EF4-FFF2-40B4-BE49-F238E27FC236}">
                <a16:creationId xmlns:a16="http://schemas.microsoft.com/office/drawing/2014/main" id="{6357F49E-7F37-4ABC-9ED8-DE3684597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28C57-BD36-4C8B-8F53-D6FC1B7D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внешнего контура (</a:t>
            </a:r>
            <a:r>
              <a:rPr lang="en-US" dirty="0"/>
              <a:t>outline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5A7F7-693E-45F7-90C5-C1F4DFC8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CA5C0B-8528-4084-AE29-BA1F36EEB284}"/>
              </a:ext>
            </a:extLst>
          </p:cNvPr>
          <p:cNvSpPr/>
          <p:nvPr/>
        </p:nvSpPr>
        <p:spPr>
          <a:xfrm>
            <a:off x="838200" y="1690688"/>
            <a:ext cx="8714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Контуры позволяют выделять активные элементы интерфейса, такие как, кнопки, поля формы, карты изображений и т.п.</a:t>
            </a:r>
          </a:p>
          <a:p>
            <a:endParaRPr lang="ru-RU" dirty="0"/>
          </a:p>
          <a:p>
            <a:r>
              <a:rPr lang="ru-RU" dirty="0"/>
              <a:t>Браузеры часто отображают контуры элементов в состоянии :</a:t>
            </a:r>
            <a:r>
              <a:rPr lang="ru-RU" dirty="0" err="1"/>
              <a:t>focus</a:t>
            </a:r>
            <a:r>
              <a:rPr lang="ru-RU" dirty="0"/>
              <a:t>, поэтому не рекомендуется делать контур невидимым для таких элементов без альтернативного механизма выделения.</a:t>
            </a:r>
          </a:p>
          <a:p>
            <a:endParaRPr lang="ru-RU" dirty="0"/>
          </a:p>
          <a:p>
            <a:r>
              <a:rPr lang="ru-RU" dirty="0"/>
              <a:t>Контур всегда находится сверху и не влияет на положение или размер блока или любых других блоков. Поэтому отображение или скрытие контуров не вызывает перекомпоновку.</a:t>
            </a:r>
          </a:p>
          <a:p>
            <a:endParaRPr lang="ru-RU" dirty="0"/>
          </a:p>
          <a:p>
            <a:r>
              <a:rPr lang="ru-RU" dirty="0"/>
              <a:t>Части контура не обязательно должны быть прямоугольными, например, он повторяет закругленные углы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4599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25"/>
            <a:ext cx="10515600" cy="1325563"/>
          </a:xfrm>
        </p:spPr>
        <p:txBody>
          <a:bodyPr/>
          <a:lstStyle/>
          <a:p>
            <a:r>
              <a:rPr lang="ru-RU" dirty="0"/>
              <a:t>Изменение размера блоков: </a:t>
            </a:r>
            <a:br>
              <a:rPr lang="ru-RU" dirty="0"/>
            </a:br>
            <a:r>
              <a:rPr lang="ru-RU" dirty="0"/>
              <a:t>свойство </a:t>
            </a:r>
            <a:r>
              <a:rPr lang="ru-RU" dirty="0" err="1"/>
              <a:t>resize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2"/>
            <a:ext cx="8483353" cy="46785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Свойство </a:t>
            </a:r>
            <a:r>
              <a:rPr lang="ru-RU" dirty="0" err="1"/>
              <a:t>resize</a:t>
            </a:r>
            <a:r>
              <a:rPr lang="ru-RU" dirty="0"/>
              <a:t> позволяет указать, может ли пользователь изменять размер элемента, и если да, то вдоль какой оси/осей. </a:t>
            </a:r>
          </a:p>
          <a:p>
            <a:r>
              <a:rPr lang="ru-RU" dirty="0"/>
              <a:t>Свойство применяется к элементам, чье вычисленное значение </a:t>
            </a:r>
            <a:r>
              <a:rPr lang="ru-RU" dirty="0" err="1"/>
              <a:t>overflow</a:t>
            </a:r>
            <a:r>
              <a:rPr lang="ru-RU" dirty="0"/>
              <a:t> отличается от </a:t>
            </a:r>
            <a:r>
              <a:rPr lang="ru-RU" dirty="0" err="1"/>
              <a:t>visible</a:t>
            </a:r>
            <a:r>
              <a:rPr lang="ru-RU" dirty="0"/>
              <a:t>.</a:t>
            </a:r>
          </a:p>
          <a:p>
            <a:r>
              <a:rPr lang="ru-RU" dirty="0"/>
              <a:t>Если для элемента установлено изменение размеров, в правом нижнем углу появляется треугольник, с помощью которого элемент можно растягивать в обеих направлениях. Уменьшение первоначальных размеров элемента не предусмотрено.</a:t>
            </a:r>
          </a:p>
          <a:p>
            <a:r>
              <a:rPr lang="ru-RU" dirty="0"/>
              <a:t>Браузер должен позволять пользователю изменять размер элемента без каких-либо других ограничений, кроме ограничений, накладываемых свойствами </a:t>
            </a:r>
            <a:r>
              <a:rPr lang="ru-RU" dirty="0" err="1"/>
              <a:t>min-width</a:t>
            </a:r>
            <a:r>
              <a:rPr lang="ru-RU" dirty="0"/>
              <a:t>, </a:t>
            </a:r>
            <a:r>
              <a:rPr lang="ru-RU" dirty="0" err="1"/>
              <a:t>max-width</a:t>
            </a:r>
            <a:r>
              <a:rPr lang="ru-RU" dirty="0"/>
              <a:t>, </a:t>
            </a:r>
            <a:r>
              <a:rPr lang="ru-RU" dirty="0" err="1"/>
              <a:t>min-height</a:t>
            </a:r>
            <a:r>
              <a:rPr lang="ru-RU" dirty="0"/>
              <a:t> и </a:t>
            </a:r>
            <a:r>
              <a:rPr lang="ru-RU" dirty="0" err="1"/>
              <a:t>max-height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9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25"/>
            <a:ext cx="8669784" cy="1325563"/>
          </a:xfrm>
        </p:spPr>
        <p:txBody>
          <a:bodyPr/>
          <a:lstStyle/>
          <a:p>
            <a:r>
              <a:rPr lang="ru-RU" dirty="0"/>
              <a:t>Стилизация курсора: </a:t>
            </a:r>
            <a:br>
              <a:rPr lang="ru-RU" dirty="0"/>
            </a:br>
            <a:r>
              <a:rPr lang="ru-RU" dirty="0"/>
              <a:t>свойство </a:t>
            </a:r>
            <a:r>
              <a:rPr lang="en-US" dirty="0"/>
              <a:t>cursor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2"/>
            <a:ext cx="8483353" cy="4678533"/>
          </a:xfrm>
        </p:spPr>
        <p:txBody>
          <a:bodyPr>
            <a:normAutofit/>
          </a:bodyPr>
          <a:lstStyle/>
          <a:p>
            <a:r>
              <a:rPr lang="ru-RU" dirty="0"/>
              <a:t>курсор-изображение</a:t>
            </a:r>
          </a:p>
          <a:p>
            <a:r>
              <a:rPr lang="ru-RU" dirty="0"/>
              <a:t>курсоры общего назначения</a:t>
            </a:r>
          </a:p>
          <a:p>
            <a:r>
              <a:rPr lang="ru-RU" dirty="0"/>
              <a:t>курсоры ссылок и статуса</a:t>
            </a:r>
          </a:p>
          <a:p>
            <a:r>
              <a:rPr lang="ru-RU" dirty="0"/>
              <a:t>курсоры выбора</a:t>
            </a:r>
          </a:p>
          <a:p>
            <a:r>
              <a:rPr lang="en-US" dirty="0" err="1"/>
              <a:t>Drag&amp;Drop</a:t>
            </a:r>
            <a:r>
              <a:rPr lang="en-US" dirty="0"/>
              <a:t> </a:t>
            </a:r>
            <a:r>
              <a:rPr lang="ru-RU" dirty="0"/>
              <a:t>курсоры</a:t>
            </a:r>
          </a:p>
          <a:p>
            <a:r>
              <a:rPr lang="ru-RU" dirty="0"/>
              <a:t>курсоры изменения размеров и прокрутки</a:t>
            </a:r>
          </a:p>
          <a:p>
            <a:r>
              <a:rPr lang="ru-RU" dirty="0"/>
              <a:t>курсоры масштабирования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1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25"/>
            <a:ext cx="8669784" cy="1325563"/>
          </a:xfrm>
        </p:spPr>
        <p:txBody>
          <a:bodyPr/>
          <a:lstStyle/>
          <a:p>
            <a:r>
              <a:rPr lang="ru-RU" dirty="0"/>
              <a:t>Цвет каретки вставки: свойство </a:t>
            </a:r>
            <a:r>
              <a:rPr lang="ru-RU" dirty="0" err="1"/>
              <a:t>caret-color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2"/>
            <a:ext cx="8483353" cy="4678533"/>
          </a:xfrm>
        </p:spPr>
        <p:txBody>
          <a:bodyPr>
            <a:normAutofit/>
          </a:bodyPr>
          <a:lstStyle/>
          <a:p>
            <a:r>
              <a:rPr lang="ru-RU" dirty="0"/>
              <a:t>Символ каретки является видимым индикатором точки вставки в элементе, в который пользователь вставляет текст (и, возможно, другой контент). Свойство </a:t>
            </a:r>
            <a:r>
              <a:rPr lang="ru-RU" dirty="0" err="1"/>
              <a:t>caret-color</a:t>
            </a:r>
            <a:r>
              <a:rPr lang="ru-RU" dirty="0"/>
              <a:t> контролирует цвет этого видимого индикатора.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25"/>
            <a:ext cx="8669784" cy="1325563"/>
          </a:xfrm>
        </p:spPr>
        <p:txBody>
          <a:bodyPr/>
          <a:lstStyle/>
          <a:p>
            <a:r>
              <a:rPr lang="en-US" dirty="0"/>
              <a:t>CSS-</a:t>
            </a:r>
            <a:r>
              <a:rPr lang="ru-RU" dirty="0"/>
              <a:t>градиент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2"/>
            <a:ext cx="8483353" cy="4678533"/>
          </a:xfrm>
        </p:spPr>
        <p:txBody>
          <a:bodyPr>
            <a:normAutofit/>
          </a:bodyPr>
          <a:lstStyle/>
          <a:p>
            <a:r>
              <a:rPr lang="en-US" dirty="0"/>
              <a:t>CSS-</a:t>
            </a:r>
            <a:r>
              <a:rPr lang="ru-RU" dirty="0"/>
              <a:t>градиент представляет собой переходы от одного цвета к другому.</a:t>
            </a:r>
          </a:p>
          <a:p>
            <a:r>
              <a:rPr lang="ru-RU" dirty="0"/>
              <a:t>Градиенты создаются с помощью функций </a:t>
            </a:r>
            <a:r>
              <a:rPr lang="en-US" dirty="0"/>
              <a:t>linear-gradient() </a:t>
            </a:r>
            <a:r>
              <a:rPr lang="ru-RU" dirty="0"/>
              <a:t>и </a:t>
            </a:r>
            <a:r>
              <a:rPr lang="en-US" dirty="0"/>
              <a:t>radial-gradient().</a:t>
            </a:r>
          </a:p>
          <a:p>
            <a:r>
              <a:rPr lang="ru-RU" dirty="0"/>
              <a:t>Градиентный фон можно устанавливать в свойствах </a:t>
            </a:r>
            <a:r>
              <a:rPr lang="en-US" dirty="0"/>
              <a:t>background, background-image, border-image </a:t>
            </a:r>
            <a:r>
              <a:rPr lang="ru-RU" dirty="0"/>
              <a:t>и </a:t>
            </a:r>
            <a:r>
              <a:rPr lang="en-US" dirty="0"/>
              <a:t>list-style-image.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9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CB45F-2DD0-49EA-ACF5-114F3821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50" name="Picture 2" descr="linear-gradient-axis">
            <a:extLst>
              <a:ext uri="{FF2B5EF4-FFF2-40B4-BE49-F238E27FC236}">
                <a16:creationId xmlns:a16="http://schemas.microsoft.com/office/drawing/2014/main" id="{84807FB2-E56D-4961-A1AD-EB6B8BBC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0" y="136525"/>
            <a:ext cx="847725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57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1285</Words>
  <Application>Microsoft Office PowerPoint</Application>
  <PresentationFormat>Широкоэкранный</PresentationFormat>
  <Paragraphs>194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Fira Code</vt:lpstr>
      <vt:lpstr>TolkienCyr</vt:lpstr>
      <vt:lpstr>Wingdings</vt:lpstr>
      <vt:lpstr>Тема Office</vt:lpstr>
      <vt:lpstr>Основы CSS</vt:lpstr>
      <vt:lpstr>Что почитать?</vt:lpstr>
      <vt:lpstr>CSS3 UI</vt:lpstr>
      <vt:lpstr>Свойства внешнего контура (outline)</vt:lpstr>
      <vt:lpstr>Изменение размера блоков:  свойство resize</vt:lpstr>
      <vt:lpstr>Стилизация курсора:  свойство cursor</vt:lpstr>
      <vt:lpstr>Цвет каретки вставки: свойство caret-color</vt:lpstr>
      <vt:lpstr>CSS-градиент</vt:lpstr>
      <vt:lpstr>Презентация PowerPoint</vt:lpstr>
      <vt:lpstr>CSS3-рамка</vt:lpstr>
      <vt:lpstr>Презентация PowerPoint</vt:lpstr>
      <vt:lpstr>CSS3-оформление текста</vt:lpstr>
      <vt:lpstr>Презентация PowerPoint</vt:lpstr>
      <vt:lpstr>Презентация PowerPoint</vt:lpstr>
      <vt:lpstr>Тень блока</vt:lpstr>
      <vt:lpstr>Продвинутый CSS3</vt:lpstr>
      <vt:lpstr>CSS flexbox</vt:lpstr>
      <vt:lpstr>CSS flexbox позволяет</vt:lpstr>
      <vt:lpstr>Основные понятия flex</vt:lpstr>
      <vt:lpstr>Основные понятия flex</vt:lpstr>
      <vt:lpstr>Flex-контейнер (display: flex)</vt:lpstr>
      <vt:lpstr>Flex-элементы</vt:lpstr>
      <vt:lpstr>Презентация PowerPoint</vt:lpstr>
      <vt:lpstr>Flex-контейнер – дополнительные настройки</vt:lpstr>
      <vt:lpstr>Презентация PowerPoint</vt:lpstr>
      <vt:lpstr>Flex-элементы – дополнительные настройки</vt:lpstr>
      <vt:lpstr>CSS3-медиазапросы</vt:lpstr>
      <vt:lpstr>CSS3-медиазапросы</vt:lpstr>
      <vt:lpstr>CSS3-медиазапросы</vt:lpstr>
      <vt:lpstr>Дополнительные характеристики носителя</vt:lpstr>
      <vt:lpstr>Стратегии использования медиа-запросов</vt:lpstr>
      <vt:lpstr>CSS Grid</vt:lpstr>
      <vt:lpstr>Презентация PowerPoint</vt:lpstr>
      <vt:lpstr>Grid-контейнер</vt:lpstr>
      <vt:lpstr>Именованные области</vt:lpstr>
      <vt:lpstr>Именованные области</vt:lpstr>
      <vt:lpstr>Сравнение Grid и Flex</vt:lpstr>
      <vt:lpstr>А 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118</cp:revision>
  <dcterms:created xsi:type="dcterms:W3CDTF">2020-03-23T12:31:18Z</dcterms:created>
  <dcterms:modified xsi:type="dcterms:W3CDTF">2021-03-18T14:45:04Z</dcterms:modified>
</cp:coreProperties>
</file>