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9" r:id="rId5"/>
    <p:sldId id="280" r:id="rId6"/>
    <p:sldId id="283" r:id="rId7"/>
    <p:sldId id="285" r:id="rId8"/>
    <p:sldId id="286" r:id="rId9"/>
    <p:sldId id="287" r:id="rId10"/>
    <p:sldId id="291" r:id="rId11"/>
    <p:sldId id="288" r:id="rId12"/>
    <p:sldId id="29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5DD5-E5B2-4D49-AAD3-FA691A889E2B}" type="datetimeFigureOut">
              <a:rPr lang="ru-RU" smtClean="0"/>
              <a:t>04.02.2021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B544-CA9A-4EC0-9070-57D371F1E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9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7F53A-2AF5-463C-92B1-1071743F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C2FD01-CD5C-4317-9CD4-9ADE5B47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61F0E-F2AC-4646-829D-24E7058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F7D-7898-4D90-9EA9-5A0D7254A81E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99AD0-0E96-40BA-8838-D8218B7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05FFE-F9A0-495D-80AB-7805630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85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394EE-797B-45CF-8F58-40F3CD5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D3B10-D893-4808-9ABE-6BE3B95C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5B676-F3D6-483C-A3B5-B26835F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9F2-43D4-4235-A698-904930972754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8C76-D310-4D9F-BDB9-1B4E9D32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588FD-95F4-4D9E-9E00-B3019275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1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B60173-AB87-4B27-9E88-1F1FAF6A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FD96-E51F-48BD-8C6C-F76EFCF6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C6CB9-1746-4C03-B3A8-2ECCEC97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4321-C67C-40C9-9753-27ADF4AF3407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0FA68-EA71-4138-A57A-CEC07F1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1CFD-5F69-400A-B270-E23A678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B67D1-71CE-4CCF-9A4D-97CE6BC5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C748-3B46-49B6-85F9-DA7CA02A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73FD5-B39C-4EB6-8884-386AB424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561-37EF-44F1-98DF-FD5E7AF32612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5293C-E87C-4398-8499-62C4CA7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78DE0-6E7C-4D31-8FC3-27EA154E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2876271C-3377-4B66-AFA0-F904F2A86A5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7420D-A2C0-483C-A459-7DFBF353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BF84FB-0B9B-421D-AD6D-4C352F78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45676-2A62-4174-9BEC-DC9220DA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8F4-A799-4024-B883-870D4983749C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EECE8-8601-430D-86E6-216E21D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13E3-7CED-4A72-84B4-0A38405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2DFF1-1823-4A34-99EF-DA569570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1B836-ED09-4855-BF50-610995F3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2B8C0F-1DEC-46E5-8873-CD6F06ED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601119-DBB0-4623-80C1-FFEFC0F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C82D-9A41-4D74-A1FC-13CDB8D52D0C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6B15D-B38B-4630-9C13-7C3002E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DDE75-8B65-446A-963A-6596E18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64FA-5A2F-4184-8E58-043F48E9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A14EC-5F9C-42FA-8D17-14690415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05690-C625-4CEB-AF57-D22C3209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564641-2F74-49BB-BBDE-3D7BCC08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5C5C18-67B1-4C35-BA87-728B5FE50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BCB29-ABF1-4A42-A244-4DF3EE7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AF8-5F78-4C7A-9439-4DA98B54306F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B5965D-9392-49D8-8C79-C1B91751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DA24BB-9402-4D5D-8A65-9EAD3D4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2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42B4-1DA4-43AA-9A89-DF0F534A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867172-5904-4882-A195-BB2A8C8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44D-C2CB-4C93-A66E-26D782630291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E3E7B0-B942-41A8-8FAC-0807DC9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EC7F4-2B97-4BF8-B3A1-E30DF83A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8C889C-CBD7-4640-8E3F-80F2E9DE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780-D4E2-415F-A443-42ADD5F62E33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7F3B0C-14D6-42FC-961B-8967B15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0691-8028-447A-8E71-30A3929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7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46FC9-334E-44AD-849C-999B4A19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D56A6-2295-413F-8B87-5CE5A085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52D9F-4FA5-4D1F-AF08-C1F68A59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3FB6B-1261-4883-BD5A-3E85670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0B9-7BF7-441E-B89E-090800E1ED9C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68C1C-4A57-4EA4-B1C4-026EDC98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0B2C6-1EF8-4FC8-9B48-BA82F97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1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0C5E1-5DF8-486A-B1A8-42970FC3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BE051-C7D1-42AE-94FE-A66594DE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EF7EE-D3F0-4811-A2C4-6A0A5892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E566B-0C5A-4720-B410-CC666C3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76D9-7037-43F8-9CE8-E7EBB9FD9001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3DC3E-83BB-44AC-B66D-8FBF0E35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5A194-B3AA-47C5-A35B-63C5349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6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95123-28FA-4115-A853-A7B497B0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DE11E-CF3C-463D-B991-1F7BC8F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1333E-9A77-48B6-8A58-203BFA79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441-8A8C-4B12-88B0-6DA51F7814BA}" type="datetime1">
              <a:rPr lang="ru-RU" smtClean="0"/>
              <a:t>04.02.2021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6F688-1367-40B2-BB2B-552F754E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6C94B-49A9-4C0F-B14C-DE9E90AF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7FE01-E3DC-4880-AAF5-099C5568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TT Supermolot Neue Exp" panose="02000503020000020004" pitchFamily="2" charset="-52"/>
              </a:rPr>
              <a:t>История</a:t>
            </a:r>
            <a:r>
              <a:rPr lang="en-US" dirty="0">
                <a:solidFill>
                  <a:schemeClr val="accent2"/>
                </a:solidFill>
                <a:latin typeface="TT Supermolot Neue Exp" panose="02000503020000020004" pitchFamily="2" charset="-52"/>
              </a:rPr>
              <a:t> Web</a:t>
            </a:r>
            <a:endParaRPr lang="ru-RU" dirty="0">
              <a:solidFill>
                <a:schemeClr val="accent2"/>
              </a:solidFill>
              <a:latin typeface="TT Supermolot Neue Exp" panose="020005030200000200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5C6F52-8732-4859-B82C-084FFB7B8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2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ED1F4-A98E-4C76-A4F0-F04E409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10</a:t>
            </a:fld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4981C2-B049-44AD-A47C-B09124BFE316}"/>
              </a:ext>
            </a:extLst>
          </p:cNvPr>
          <p:cNvSpPr/>
          <p:nvPr/>
        </p:nvSpPr>
        <p:spPr bwMode="auto">
          <a:xfrm>
            <a:off x="505492" y="799371"/>
            <a:ext cx="78479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2006 – </a:t>
            </a:r>
            <a:r>
              <a:rPr lang="en-US" dirty="0"/>
              <a:t>Opera 9</a:t>
            </a:r>
            <a:r>
              <a:rPr lang="ru-RU" dirty="0"/>
              <a:t> проходит тест полного соответствия стандартам.</a:t>
            </a:r>
            <a:r>
              <a:rPr lang="en-US" dirty="0"/>
              <a:t> Opera mini</a:t>
            </a:r>
            <a:r>
              <a:rPr lang="ru-RU" dirty="0"/>
              <a:t> занимает мобильный рынок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2006 –  </a:t>
            </a:r>
            <a:r>
              <a:rPr lang="en-US" dirty="0"/>
              <a:t>IE7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вкладки, поиск, фишинг-фильтр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2006 – </a:t>
            </a:r>
            <a:r>
              <a:rPr lang="en-US" dirty="0" err="1"/>
              <a:t>Mosila</a:t>
            </a:r>
            <a:r>
              <a:rPr lang="en-US" dirty="0"/>
              <a:t> Firefox 2.0 – </a:t>
            </a:r>
            <a:r>
              <a:rPr lang="ru-RU" dirty="0"/>
              <a:t>восстановление вкладок и сеанса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2008-2009 – </a:t>
            </a:r>
            <a:r>
              <a:rPr lang="en-US" dirty="0" err="1"/>
              <a:t>Mosila</a:t>
            </a:r>
            <a:r>
              <a:rPr lang="en-US" dirty="0"/>
              <a:t> Firefox 3.0 –</a:t>
            </a:r>
            <a:r>
              <a:rPr lang="ru-RU" dirty="0"/>
              <a:t> 3.5 – встроенная поддержка аудио и видео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11 декабря 2008 - </a:t>
            </a:r>
            <a:r>
              <a:rPr lang="en-US" dirty="0"/>
              <a:t> </a:t>
            </a:r>
            <a:r>
              <a:rPr lang="en-US" dirty="0" err="1"/>
              <a:t>Webkit</a:t>
            </a:r>
            <a:r>
              <a:rPr lang="en-US" dirty="0"/>
              <a:t> + JSv8 = Google Chrome – </a:t>
            </a:r>
            <a:r>
              <a:rPr lang="ru-RU" dirty="0"/>
              <a:t>исходный код </a:t>
            </a:r>
            <a:r>
              <a:rPr lang="en-US" dirty="0"/>
              <a:t>Chromium </a:t>
            </a:r>
            <a:r>
              <a:rPr lang="ru-RU" dirty="0"/>
              <a:t>в свободном доступе</a:t>
            </a:r>
            <a:r>
              <a:rPr lang="en-US" dirty="0"/>
              <a:t> – </a:t>
            </a:r>
            <a:r>
              <a:rPr lang="ru-RU" dirty="0"/>
              <a:t>поддержка </a:t>
            </a:r>
            <a:r>
              <a:rPr lang="en-US" dirty="0"/>
              <a:t>MacOS </a:t>
            </a:r>
            <a:r>
              <a:rPr lang="ru-RU" dirty="0"/>
              <a:t>и</a:t>
            </a:r>
            <a:r>
              <a:rPr lang="en-US" dirty="0"/>
              <a:t> Linux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2009 – европейский суд обвиняет </a:t>
            </a:r>
            <a:r>
              <a:rPr lang="en-US" dirty="0"/>
              <a:t>Microsoft </a:t>
            </a:r>
            <a:r>
              <a:rPr lang="ru-RU" dirty="0"/>
              <a:t>в браузерной монополии – заставка с выбором браузеров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2009 - </a:t>
            </a:r>
            <a:r>
              <a:rPr lang="en-US" dirty="0"/>
              <a:t>IE 8 – </a:t>
            </a:r>
            <a:r>
              <a:rPr lang="ru-RU" dirty="0"/>
              <a:t>погряз в обратной совместимости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2009-2010 – </a:t>
            </a:r>
            <a:r>
              <a:rPr lang="en-US" dirty="0"/>
              <a:t>Steam</a:t>
            </a:r>
            <a:r>
              <a:rPr lang="ru-RU" dirty="0"/>
              <a:t> переходит с </a:t>
            </a:r>
            <a:r>
              <a:rPr lang="en-US" dirty="0"/>
              <a:t>IE </a:t>
            </a:r>
            <a:r>
              <a:rPr lang="ru-RU" dirty="0"/>
              <a:t>на </a:t>
            </a:r>
            <a:r>
              <a:rPr lang="en-US" dirty="0" err="1"/>
              <a:t>Webkit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2010 – Firefox </a:t>
            </a:r>
            <a:r>
              <a:rPr lang="ru-RU" dirty="0"/>
              <a:t>лидер рынка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2012 – </a:t>
            </a:r>
            <a:r>
              <a:rPr lang="en-US" dirty="0"/>
              <a:t>Chrome </a:t>
            </a:r>
            <a:r>
              <a:rPr lang="ru-RU" dirty="0"/>
              <a:t>вырывается вперед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2013 – </a:t>
            </a:r>
            <a:r>
              <a:rPr lang="en-US" dirty="0"/>
              <a:t>Opera </a:t>
            </a:r>
            <a:r>
              <a:rPr lang="ru-RU" dirty="0"/>
              <a:t>переходит на </a:t>
            </a:r>
            <a:r>
              <a:rPr lang="en-US" dirty="0"/>
              <a:t>Blink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2015 – Написанный с нуля </a:t>
            </a:r>
            <a:r>
              <a:rPr lang="en-US" dirty="0" err="1"/>
              <a:t>Microsofr</a:t>
            </a:r>
            <a:r>
              <a:rPr lang="en-US" dirty="0"/>
              <a:t> Edge (5% </a:t>
            </a:r>
            <a:r>
              <a:rPr lang="ru-RU" dirty="0"/>
              <a:t>рынка</a:t>
            </a:r>
            <a:r>
              <a:rPr lang="en-US" dirty="0"/>
              <a:t>)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2017 – Остановилась разработка </a:t>
            </a:r>
            <a:r>
              <a:rPr lang="en-US" dirty="0"/>
              <a:t>Mail.ru </a:t>
            </a:r>
            <a:r>
              <a:rPr lang="ru-RU" dirty="0" err="1"/>
              <a:t>Амиго</a:t>
            </a:r>
            <a:r>
              <a:rPr lang="ru-RU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2018 – </a:t>
            </a:r>
            <a:r>
              <a:rPr lang="en-US" dirty="0"/>
              <a:t>MS </a:t>
            </a:r>
            <a:r>
              <a:rPr lang="ru-RU" dirty="0"/>
              <a:t>переходит на </a:t>
            </a:r>
            <a:r>
              <a:rPr lang="en-US" dirty="0"/>
              <a:t>Blink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2019 – </a:t>
            </a:r>
            <a:r>
              <a:rPr lang="en-US" dirty="0"/>
              <a:t>Chrome </a:t>
            </a:r>
            <a:r>
              <a:rPr lang="ru-RU" dirty="0"/>
              <a:t>64%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4FB9020-34D2-4225-B8F0-FBEF5A4F14DA}"/>
              </a:ext>
            </a:extLst>
          </p:cNvPr>
          <p:cNvSpPr/>
          <p:nvPr/>
        </p:nvSpPr>
        <p:spPr>
          <a:xfrm>
            <a:off x="505491" y="180097"/>
            <a:ext cx="6220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Вторая браузерная война (2005 - 2015)</a:t>
            </a:r>
            <a:endParaRPr lang="ru-RU" sz="2800" dirty="0"/>
          </a:p>
        </p:txBody>
      </p:sp>
      <p:pic>
        <p:nvPicPr>
          <p:cNvPr id="2050" name="Picture 2" descr="https://upload.wikimedia.org/wikipedia/commons/thumb/8/86/Usage_share_of_web_browsers_%28Source_StatCounter%29.svg/1024px-Usage_share_of_web_browsers_%28Source_StatCounter%29.svg.png">
            <a:extLst>
              <a:ext uri="{FF2B5EF4-FFF2-40B4-BE49-F238E27FC236}">
                <a16:creationId xmlns:a16="http://schemas.microsoft.com/office/drawing/2014/main" id="{67886E13-920C-4F7B-A455-37CEC9F9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3054596"/>
            <a:ext cx="3803404" cy="380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4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F95EF9-0F93-49B8-8E6C-4BD6B360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3074" name="Picture 2" descr="https://fileservice.slidewiki.org/media/images/141/2259.jpg">
            <a:extLst>
              <a:ext uri="{FF2B5EF4-FFF2-40B4-BE49-F238E27FC236}">
                <a16:creationId xmlns:a16="http://schemas.microsoft.com/office/drawing/2014/main" id="{23C94906-3176-4EFD-9FA5-5FFE164D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82" y="754602"/>
            <a:ext cx="863629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2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CE6B24-C272-4A7E-B089-C077AEAF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4098" name="Picture 2" descr="http://www.wikiznanie.ru/wikipedia/images/e/e4/Web_development_timeline.png">
            <a:extLst>
              <a:ext uri="{FF2B5EF4-FFF2-40B4-BE49-F238E27FC236}">
                <a16:creationId xmlns:a16="http://schemas.microsoft.com/office/drawing/2014/main" id="{6497FE01-F979-40B3-8986-4023E343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6304"/>
            <a:ext cx="8030592" cy="666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A2FEC-AF41-41B9-936E-31F5B09588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Download To Be Continued Meme PNG Image for Free">
            <a:extLst>
              <a:ext uri="{FF2B5EF4-FFF2-40B4-BE49-F238E27FC236}">
                <a16:creationId xmlns:a16="http://schemas.microsoft.com/office/drawing/2014/main" id="{9A8D54B1-CB37-43C1-9210-62D2186FE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72777" r="44140" b="5325"/>
          <a:stretch/>
        </p:blipFill>
        <p:spPr bwMode="auto">
          <a:xfrm>
            <a:off x="161926" y="5037137"/>
            <a:ext cx="6400800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DED1-7A19-47E8-8B00-8DB780A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25" y="2428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accent2"/>
                </a:solidFill>
              </a:rPr>
              <a:t>А что </a:t>
            </a:r>
            <a:r>
              <a:rPr lang="ru-RU" sz="6000" b="1" dirty="0"/>
              <a:t>было до 1989</a:t>
            </a:r>
            <a:r>
              <a:rPr lang="en-US" sz="6000" b="1" dirty="0">
                <a:solidFill>
                  <a:schemeClr val="accent2"/>
                </a:solidFill>
              </a:rPr>
              <a:t>?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C630D3-E3B2-4F55-A401-5DDD52DF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67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ED1F4-A98E-4C76-A4F0-F04E409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3</a:t>
            </a:fld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71A2BCA-0CB3-40EA-95A1-CA14853C4E22}"/>
              </a:ext>
            </a:extLst>
          </p:cNvPr>
          <p:cNvSpPr/>
          <p:nvPr/>
        </p:nvSpPr>
        <p:spPr>
          <a:xfrm>
            <a:off x="550415" y="2385738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1991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3A4D92E-3056-4F61-B35A-1D4A88A3B77F}"/>
              </a:ext>
            </a:extLst>
          </p:cNvPr>
          <p:cNvSpPr/>
          <p:nvPr/>
        </p:nvSpPr>
        <p:spPr>
          <a:xfrm>
            <a:off x="550415" y="747204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1987-1991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4981C2-B049-44AD-A47C-B09124BFE316}"/>
              </a:ext>
            </a:extLst>
          </p:cNvPr>
          <p:cNvSpPr/>
          <p:nvPr/>
        </p:nvSpPr>
        <p:spPr>
          <a:xfrm>
            <a:off x="2929095" y="796312"/>
            <a:ext cx="66321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Сэр Тимоти Джон 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Бернерс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-Ли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разрабатывает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8515F17-2AF9-45E8-83D8-A328C393EBC6}"/>
              </a:ext>
            </a:extLst>
          </p:cNvPr>
          <p:cNvSpPr/>
          <p:nvPr/>
        </p:nvSpPr>
        <p:spPr>
          <a:xfrm>
            <a:off x="2929095" y="2015218"/>
            <a:ext cx="529824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CERN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создала протокол </a:t>
            </a:r>
            <a:b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Wide Web (WWW)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Первый в мире </a:t>
            </a:r>
            <a:r>
              <a:rPr lang="ru-RU" sz="2800" u="sng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сайт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появился </a:t>
            </a:r>
            <a:b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 августа 1991 года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6BA3C03-F9B9-45B5-A90C-2F17CEC01329}"/>
              </a:ext>
            </a:extLst>
          </p:cNvPr>
          <p:cNvSpPr/>
          <p:nvPr/>
        </p:nvSpPr>
        <p:spPr>
          <a:xfrm>
            <a:off x="550414" y="4082852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1992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B025649-BB4F-46AC-B25A-339F6CFE502A}"/>
              </a:ext>
            </a:extLst>
          </p:cNvPr>
          <p:cNvSpPr/>
          <p:nvPr/>
        </p:nvSpPr>
        <p:spPr>
          <a:xfrm>
            <a:off x="2929095" y="413616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-сайты выглядят как набор текстовых страниц, связанных встроенными ссылками</a:t>
            </a:r>
          </a:p>
        </p:txBody>
      </p:sp>
    </p:spTree>
    <p:extLst>
      <p:ext uri="{BB962C8B-B14F-4D97-AF65-F5344CB8AC3E}">
        <p14:creationId xmlns:p14="http://schemas.microsoft.com/office/powerpoint/2010/main" val="69107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9F89F7-B86A-4856-AA32-0B7D5263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078554-0CDE-4FC7-AAF2-C529B1A4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3" y="1849349"/>
            <a:ext cx="8873070" cy="31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1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ED1F4-A98E-4C76-A4F0-F04E409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5</a:t>
            </a:fld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3A4D92E-3056-4F61-B35A-1D4A88A3B77F}"/>
              </a:ext>
            </a:extLst>
          </p:cNvPr>
          <p:cNvSpPr/>
          <p:nvPr/>
        </p:nvSpPr>
        <p:spPr>
          <a:xfrm>
            <a:off x="550415" y="1137821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1993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4981C2-B049-44AD-A47C-B09124BFE316}"/>
              </a:ext>
            </a:extLst>
          </p:cNvPr>
          <p:cNvSpPr/>
          <p:nvPr/>
        </p:nvSpPr>
        <p:spPr>
          <a:xfrm>
            <a:off x="2929095" y="630694"/>
            <a:ext cx="668568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Число Интернет - хостов превысило 2 млн., в Сети действует 600 сайтов.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Марком 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Андреесеном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в Университете штата Иллинойс создан первый общедоступный графический 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Интернет -браузер 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Mosaic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1.2 –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 тегов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6BA3C03-F9B9-45B5-A90C-2F17CEC01329}"/>
              </a:ext>
            </a:extLst>
          </p:cNvPr>
          <p:cNvSpPr/>
          <p:nvPr/>
        </p:nvSpPr>
        <p:spPr>
          <a:xfrm>
            <a:off x="550414" y="4082852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1994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B025649-BB4F-46AC-B25A-339F6CFE502A}"/>
              </a:ext>
            </a:extLst>
          </p:cNvPr>
          <p:cNvSpPr/>
          <p:nvPr/>
        </p:nvSpPr>
        <p:spPr>
          <a:xfrm>
            <a:off x="2929095" y="3892034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Образовался консорциум W3C 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(W3 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Consortium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</a:t>
            </a:r>
            <a:r>
              <a:rPr lang="ru-RU" dirty="0"/>
              <a:t>Полностью раскрыть потенциал Всемирной паутины, путём создания протоколов и принципов, гарантирующих долгосрочное развитие Сети»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Разработаны сайты на основе таблиц</a:t>
            </a:r>
          </a:p>
        </p:txBody>
      </p:sp>
    </p:spTree>
    <p:extLst>
      <p:ext uri="{BB962C8B-B14F-4D97-AF65-F5344CB8AC3E}">
        <p14:creationId xmlns:p14="http://schemas.microsoft.com/office/powerpoint/2010/main" val="211205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ED1F4-A98E-4C76-A4F0-F04E409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6</a:t>
            </a:fld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3A4D92E-3056-4F61-B35A-1D4A88A3B77F}"/>
              </a:ext>
            </a:extLst>
          </p:cNvPr>
          <p:cNvSpPr/>
          <p:nvPr/>
        </p:nvSpPr>
        <p:spPr>
          <a:xfrm>
            <a:off x="550415" y="649549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199</a:t>
            </a:r>
            <a:r>
              <a:rPr lang="en-US" sz="2800" dirty="0"/>
              <a:t>5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4981C2-B049-44AD-A47C-B09124BFE316}"/>
              </a:ext>
            </a:extLst>
          </p:cNvPr>
          <p:cNvSpPr/>
          <p:nvPr/>
        </p:nvSpPr>
        <p:spPr bwMode="auto">
          <a:xfrm>
            <a:off x="2929095" y="390998"/>
            <a:ext cx="66856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Консорциум W3C разработал спецификацию HTML 2.0 – формы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Расмус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Лердорф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разработал на C набор CGI-скриптов для учёта посетителей его онлайн-резюме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(Personal Home Page Tools 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Nombas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разработала версию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CEnvi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внедряемую в веб-страницы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Брендан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Эйх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разрабатывает язык программирования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«Mocha», «</a:t>
            </a:r>
            <a:r>
              <a:rPr lang="en-US" sz="2400" strike="sngStrik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LiveSctipt</a:t>
            </a:r>
            <a:r>
              <a:rPr lang="en-US" sz="24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»,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«JavaScript»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браузера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Netscape Navigator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Netscape Navigator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самый широко используемым веб-браузер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приобрела лицензию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Mosaic,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чтобы создать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Internet Explorer 1.0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Начало создания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3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4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ED1F4-A98E-4C76-A4F0-F04E409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7</a:t>
            </a:fld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4981C2-B049-44AD-A47C-B09124BFE316}"/>
              </a:ext>
            </a:extLst>
          </p:cNvPr>
          <p:cNvSpPr/>
          <p:nvPr/>
        </p:nvSpPr>
        <p:spPr bwMode="auto">
          <a:xfrm>
            <a:off x="505491" y="799371"/>
            <a:ext cx="890483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Разработчик из </a:t>
            </a:r>
            <a:r>
              <a:rPr lang="en-US" dirty="0"/>
              <a:t>Mosaic - </a:t>
            </a:r>
            <a:r>
              <a:rPr lang="ru-RU" dirty="0"/>
              <a:t>Марк </a:t>
            </a:r>
            <a:r>
              <a:rPr lang="ru-RU" dirty="0" err="1"/>
              <a:t>Андриссен</a:t>
            </a:r>
            <a:r>
              <a:rPr lang="ru-RU" dirty="0"/>
              <a:t> основал </a:t>
            </a:r>
            <a:r>
              <a:rPr lang="en-US" dirty="0"/>
              <a:t>Mosaic Communications Corporation </a:t>
            </a:r>
            <a:r>
              <a:rPr lang="ru-RU" dirty="0"/>
              <a:t>и создал новый веб-браузер под названием </a:t>
            </a:r>
            <a:r>
              <a:rPr lang="en-US" dirty="0"/>
              <a:t>Mosaic Netscape (Netscape Navigator)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 </a:t>
            </a:r>
            <a:r>
              <a:rPr lang="ru-RU" dirty="0"/>
              <a:t>приобрела лицензию на </a:t>
            </a:r>
            <a:r>
              <a:rPr lang="en-US" dirty="0"/>
              <a:t>Mosaic, </a:t>
            </a:r>
            <a:r>
              <a:rPr lang="ru-RU" dirty="0"/>
              <a:t>чтобы создать </a:t>
            </a:r>
            <a:r>
              <a:rPr lang="en-US" dirty="0"/>
              <a:t>Internet Explorer 1.0 </a:t>
            </a:r>
            <a:r>
              <a:rPr lang="ru-RU" dirty="0"/>
              <a:t>выпущенный как часть пакета </a:t>
            </a:r>
            <a:r>
              <a:rPr lang="en-US" dirty="0"/>
              <a:t>Windows 95 Plus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Спустя три месяца для бесплатной загрузки был выложен браузер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 2.0. В отличие от </a:t>
            </a:r>
            <a:r>
              <a:rPr lang="ru-RU" dirty="0" err="1"/>
              <a:t>Netscape</a:t>
            </a:r>
            <a:r>
              <a:rPr lang="ru-RU" dirty="0"/>
              <a:t> </a:t>
            </a:r>
            <a:r>
              <a:rPr lang="ru-RU" dirty="0" err="1"/>
              <a:t>Navigator</a:t>
            </a:r>
            <a:r>
              <a:rPr lang="ru-RU" dirty="0"/>
              <a:t>, он был бесплатно доступен всем пользователям </a:t>
            </a:r>
            <a:r>
              <a:rPr lang="ru-RU" dirty="0" err="1"/>
              <a:t>Windows</a:t>
            </a:r>
            <a:r>
              <a:rPr lang="ru-RU" dirty="0"/>
              <a:t>, даже коммерческим компаниям.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браузерах появилась поддержка </a:t>
            </a:r>
            <a:r>
              <a:rPr lang="ru-RU" dirty="0" err="1"/>
              <a:t>JavaScript</a:t>
            </a:r>
            <a:r>
              <a:rPr lang="ru-RU" dirty="0"/>
              <a:t> и множества собственных HTML-тэгов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Выходит </a:t>
            </a:r>
            <a:r>
              <a:rPr lang="en-US" dirty="0"/>
              <a:t>IE3.0 </a:t>
            </a:r>
            <a:r>
              <a:rPr lang="ru-RU" dirty="0"/>
              <a:t>приобретя поддержку скриптов и первую на рынке коммерческую поддержку </a:t>
            </a:r>
            <a:r>
              <a:rPr lang="ru-RU" dirty="0" err="1"/>
              <a:t>Cascading</a:t>
            </a:r>
            <a:r>
              <a:rPr lang="ru-RU" dirty="0"/>
              <a:t> </a:t>
            </a:r>
            <a:r>
              <a:rPr lang="ru-RU" dirty="0" err="1"/>
              <a:t>Style</a:t>
            </a:r>
            <a:r>
              <a:rPr lang="ru-RU" dirty="0"/>
              <a:t> </a:t>
            </a:r>
            <a:r>
              <a:rPr lang="ru-RU" dirty="0" err="1"/>
              <a:t>Sheets</a:t>
            </a:r>
            <a:r>
              <a:rPr lang="ru-RU" dirty="0"/>
              <a:t> (CSS)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1997 году был выпущен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Explorer</a:t>
            </a:r>
            <a:r>
              <a:rPr lang="ru-RU" dirty="0"/>
              <a:t> 4.0.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Windows</a:t>
            </a:r>
            <a:r>
              <a:rPr lang="ru-RU" dirty="0"/>
              <a:t> занимала более 90 % рынка операционных систем для ПК. IE был включён в каждую копию </a:t>
            </a:r>
            <a:r>
              <a:rPr lang="ru-RU" dirty="0" err="1"/>
              <a:t>Windows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Netscape</a:t>
            </a:r>
            <a:r>
              <a:rPr lang="ru-RU" dirty="0"/>
              <a:t> не смогла противостоять демпингу, и в 1999 году корпоративный рынок браузеров перестал существовать — полностью бесплатный </a:t>
            </a:r>
            <a:r>
              <a:rPr lang="ru-RU" dirty="0" err="1"/>
              <a:t>Explorer</a:t>
            </a:r>
            <a:r>
              <a:rPr lang="ru-RU" dirty="0"/>
              <a:t> захватил более 90 процентов рынка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Погибая, </a:t>
            </a:r>
            <a:r>
              <a:rPr lang="ru-RU" dirty="0" err="1"/>
              <a:t>Netscape</a:t>
            </a:r>
            <a:r>
              <a:rPr lang="ru-RU" dirty="0"/>
              <a:t> нанесла «удар в спину» </a:t>
            </a:r>
            <a:r>
              <a:rPr lang="ru-RU" dirty="0" err="1"/>
              <a:t>Microsoft</a:t>
            </a:r>
            <a:r>
              <a:rPr lang="ru-RU" dirty="0"/>
              <a:t>, выпустив исходный код своего браузера под свободной лицензией MPL (</a:t>
            </a:r>
            <a:r>
              <a:rPr lang="ru-RU" dirty="0" err="1"/>
              <a:t>Mozilla</a:t>
            </a:r>
            <a:r>
              <a:rPr lang="ru-RU" dirty="0"/>
              <a:t>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License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1026" name="Picture 2" descr="Картинки по запросу &quot;Internet Explorer 4.0 vs netscape&quot;">
            <a:extLst>
              <a:ext uri="{FF2B5EF4-FFF2-40B4-BE49-F238E27FC236}">
                <a16:creationId xmlns:a16="http://schemas.microsoft.com/office/drawing/2014/main" id="{39252829-AD6A-45B8-9ECD-9B721FF82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330" y="4545116"/>
            <a:ext cx="2429800" cy="211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4FB9020-34D2-4225-B8F0-FBEF5A4F14DA}"/>
              </a:ext>
            </a:extLst>
          </p:cNvPr>
          <p:cNvSpPr/>
          <p:nvPr/>
        </p:nvSpPr>
        <p:spPr>
          <a:xfrm>
            <a:off x="505491" y="180097"/>
            <a:ext cx="6345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Первая браузерная война (1995 – 1999)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109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ED1F4-A98E-4C76-A4F0-F04E409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8</a:t>
            </a:fld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3A4D92E-3056-4F61-B35A-1D4A88A3B77F}"/>
              </a:ext>
            </a:extLst>
          </p:cNvPr>
          <p:cNvSpPr/>
          <p:nvPr/>
        </p:nvSpPr>
        <p:spPr>
          <a:xfrm>
            <a:off x="550415" y="1137821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1996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4981C2-B049-44AD-A47C-B09124BFE316}"/>
              </a:ext>
            </a:extLst>
          </p:cNvPr>
          <p:cNvSpPr/>
          <p:nvPr/>
        </p:nvSpPr>
        <p:spPr bwMode="auto">
          <a:xfrm>
            <a:off x="2929095" y="1033040"/>
            <a:ext cx="66856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Появился стандарт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Появился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Adobe Flash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Запущена первая веб-служба электронной почты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берет под опеку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W3C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F14834-D42E-4F34-B06D-8A58338A583B}"/>
              </a:ext>
            </a:extLst>
          </p:cNvPr>
          <p:cNvSpPr/>
          <p:nvPr/>
        </p:nvSpPr>
        <p:spPr>
          <a:xfrm>
            <a:off x="550414" y="4745656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1998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A1AA02-B77B-430F-B7C7-64CAB6820B48}"/>
              </a:ext>
            </a:extLst>
          </p:cNvPr>
          <p:cNvSpPr/>
          <p:nvPr/>
        </p:nvSpPr>
        <p:spPr bwMode="auto">
          <a:xfrm>
            <a:off x="2929093" y="4768357"/>
            <a:ext cx="66856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Появился стандарт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CSS2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поддержкой обратной совместимости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Основан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BF62D1C-C90C-473F-AA01-44D4E04CB932}"/>
              </a:ext>
            </a:extLst>
          </p:cNvPr>
          <p:cNvSpPr/>
          <p:nvPr/>
        </p:nvSpPr>
        <p:spPr>
          <a:xfrm>
            <a:off x="550414" y="3323212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1997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E34C0A-9EC2-46B1-B17E-9DE86792DFFF}"/>
              </a:ext>
            </a:extLst>
          </p:cNvPr>
          <p:cNvSpPr/>
          <p:nvPr/>
        </p:nvSpPr>
        <p:spPr>
          <a:xfrm>
            <a:off x="2929094" y="3261051"/>
            <a:ext cx="6436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W3C разработал спецификацию HTML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W3C разработал спецификацию HTML 4.0 – разделение на логические и визуальные теги</a:t>
            </a:r>
          </a:p>
        </p:txBody>
      </p:sp>
    </p:spTree>
    <p:extLst>
      <p:ext uri="{BB962C8B-B14F-4D97-AF65-F5344CB8AC3E}">
        <p14:creationId xmlns:p14="http://schemas.microsoft.com/office/powerpoint/2010/main" val="424326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ED1F4-A98E-4C76-A4F0-F04E409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76271C-3377-4B66-AFA0-F904F2A86A5F}" type="slidenum">
              <a:rPr lang="ru-RU" smtClean="0"/>
              <a:t>9</a:t>
            </a:fld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3A4D92E-3056-4F61-B35A-1D4A88A3B77F}"/>
              </a:ext>
            </a:extLst>
          </p:cNvPr>
          <p:cNvSpPr/>
          <p:nvPr/>
        </p:nvSpPr>
        <p:spPr>
          <a:xfrm>
            <a:off x="550415" y="2050729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2000-2004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4981C2-B049-44AD-A47C-B09124BFE316}"/>
              </a:ext>
            </a:extLst>
          </p:cNvPr>
          <p:cNvSpPr/>
          <p:nvPr/>
        </p:nvSpPr>
        <p:spPr bwMode="auto">
          <a:xfrm>
            <a:off x="2911339" y="2130614"/>
            <a:ext cx="6685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Правление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Internet Explorer 6.0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FDF0363-A8F7-423B-A3E6-20CFCACD8F49}"/>
              </a:ext>
            </a:extLst>
          </p:cNvPr>
          <p:cNvSpPr/>
          <p:nvPr/>
        </p:nvSpPr>
        <p:spPr>
          <a:xfrm>
            <a:off x="550415" y="2939976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2004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20DCFE9-B9A2-4A06-88B1-794750BFE9A9}"/>
              </a:ext>
            </a:extLst>
          </p:cNvPr>
          <p:cNvSpPr/>
          <p:nvPr/>
        </p:nvSpPr>
        <p:spPr bwMode="auto">
          <a:xfrm>
            <a:off x="2911339" y="2835195"/>
            <a:ext cx="66856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Начало разработки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5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???</a:t>
            </a:r>
            <a:b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/>
              <a:t>WHATWG </a:t>
            </a:r>
            <a:br>
              <a:rPr lang="ru-RU" dirty="0"/>
            </a:br>
            <a:r>
              <a:rPr lang="en-US" dirty="0"/>
              <a:t>(</a:t>
            </a:r>
            <a:r>
              <a:rPr lang="en-US" i="1" dirty="0"/>
              <a:t>Web</a:t>
            </a:r>
            <a:r>
              <a:rPr lang="en-US" dirty="0"/>
              <a:t> </a:t>
            </a:r>
            <a:r>
              <a:rPr lang="en-US" i="1" dirty="0"/>
              <a:t>Hypertext</a:t>
            </a:r>
            <a:r>
              <a:rPr lang="en-US" dirty="0"/>
              <a:t> </a:t>
            </a:r>
            <a:r>
              <a:rPr lang="en-US" i="1" dirty="0"/>
              <a:t>Application</a:t>
            </a:r>
            <a:r>
              <a:rPr lang="en-US" dirty="0"/>
              <a:t> </a:t>
            </a:r>
            <a:r>
              <a:rPr lang="en-US" i="1" dirty="0"/>
              <a:t>Technology</a:t>
            </a:r>
            <a:r>
              <a:rPr lang="en-US" dirty="0"/>
              <a:t> </a:t>
            </a:r>
            <a:r>
              <a:rPr lang="en-US" i="1" dirty="0"/>
              <a:t>Working</a:t>
            </a:r>
            <a:r>
              <a:rPr lang="en-US" dirty="0"/>
              <a:t> </a:t>
            </a:r>
            <a:r>
              <a:rPr lang="en-US" i="1" dirty="0"/>
              <a:t>Group</a:t>
            </a:r>
            <a:r>
              <a:rPr lang="en-US" dirty="0"/>
              <a:t>).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FFE1D42-BA75-4B3A-90C0-59BA8E14B0AB}"/>
              </a:ext>
            </a:extLst>
          </p:cNvPr>
          <p:cNvSpPr/>
          <p:nvPr/>
        </p:nvSpPr>
        <p:spPr>
          <a:xfrm>
            <a:off x="550413" y="357697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1999</a:t>
            </a:r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976F6D0-C7B7-4C8E-9241-86CF7213E7E0}"/>
              </a:ext>
            </a:extLst>
          </p:cNvPr>
          <p:cNvSpPr/>
          <p:nvPr/>
        </p:nvSpPr>
        <p:spPr bwMode="auto">
          <a:xfrm>
            <a:off x="2911338" y="406675"/>
            <a:ext cx="6685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4.01 –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продержится более 10 лет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91DAE1F-DC9D-4E95-949F-7F07545E182F}"/>
              </a:ext>
            </a:extLst>
          </p:cNvPr>
          <p:cNvSpPr/>
          <p:nvPr/>
        </p:nvSpPr>
        <p:spPr>
          <a:xfrm>
            <a:off x="550413" y="5662844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2014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2F03547-663C-47FC-B86E-079E462E87F4}"/>
              </a:ext>
            </a:extLst>
          </p:cNvPr>
          <p:cNvSpPr/>
          <p:nvPr/>
        </p:nvSpPr>
        <p:spPr bwMode="auto">
          <a:xfrm>
            <a:off x="2911338" y="5711822"/>
            <a:ext cx="6685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5</a:t>
            </a:r>
            <a:endParaRPr lang="ru-RU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25E0D8FA-3A7C-4A32-BE5E-7CA234870840}"/>
              </a:ext>
            </a:extLst>
          </p:cNvPr>
          <p:cNvSpPr/>
          <p:nvPr/>
        </p:nvSpPr>
        <p:spPr>
          <a:xfrm>
            <a:off x="550412" y="1246944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2001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4773316-9F83-4D0C-93C3-1462062AFA5E}"/>
              </a:ext>
            </a:extLst>
          </p:cNvPr>
          <p:cNvSpPr/>
          <p:nvPr/>
        </p:nvSpPr>
        <p:spPr bwMode="auto">
          <a:xfrm>
            <a:off x="2911337" y="4266461"/>
            <a:ext cx="6685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jQuery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105E1D0-2EDD-4360-A19B-806528BC22D0}"/>
              </a:ext>
            </a:extLst>
          </p:cNvPr>
          <p:cNvSpPr/>
          <p:nvPr/>
        </p:nvSpPr>
        <p:spPr>
          <a:xfrm>
            <a:off x="550411" y="4152160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2006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0B212C0-B7E6-4F0A-B529-2C10B6F1DC5E}"/>
              </a:ext>
            </a:extLst>
          </p:cNvPr>
          <p:cNvSpPr/>
          <p:nvPr/>
        </p:nvSpPr>
        <p:spPr bwMode="auto">
          <a:xfrm>
            <a:off x="3063737" y="1302835"/>
            <a:ext cx="6685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249192B-E9E7-4456-B86B-27F6B8063905}"/>
              </a:ext>
            </a:extLst>
          </p:cNvPr>
          <p:cNvSpPr/>
          <p:nvPr/>
        </p:nvSpPr>
        <p:spPr bwMode="auto">
          <a:xfrm>
            <a:off x="2911337" y="4974579"/>
            <a:ext cx="6685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NodeJS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ECD1E6EC-612F-4D59-A06F-F3EBD05154D7}"/>
              </a:ext>
            </a:extLst>
          </p:cNvPr>
          <p:cNvSpPr/>
          <p:nvPr/>
        </p:nvSpPr>
        <p:spPr>
          <a:xfrm>
            <a:off x="550411" y="4860278"/>
            <a:ext cx="1935333" cy="62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2009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969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412</Words>
  <Application>Microsoft Office PowerPoint</Application>
  <PresentationFormat>Широкоэкранный</PresentationFormat>
  <Paragraphs>87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TT Supermolot Neue Exp</vt:lpstr>
      <vt:lpstr>Wingdings</vt:lpstr>
      <vt:lpstr>Тема Office</vt:lpstr>
      <vt:lpstr>История Web</vt:lpstr>
      <vt:lpstr>А что было до 1989?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Александр Погребников</dc:creator>
  <cp:lastModifiedBy>Александр Погребников</cp:lastModifiedBy>
  <cp:revision>82</cp:revision>
  <dcterms:created xsi:type="dcterms:W3CDTF">2020-03-23T12:31:18Z</dcterms:created>
  <dcterms:modified xsi:type="dcterms:W3CDTF">2021-02-04T14:05:34Z</dcterms:modified>
</cp:coreProperties>
</file>